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10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80" r:id="rId11"/>
    <p:sldId id="283" r:id="rId12"/>
    <p:sldId id="284" r:id="rId13"/>
    <p:sldId id="274" r:id="rId14"/>
    <p:sldId id="273" r:id="rId15"/>
    <p:sldId id="285" r:id="rId16"/>
    <p:sldId id="272" r:id="rId17"/>
    <p:sldId id="286" r:id="rId18"/>
    <p:sldId id="287" r:id="rId19"/>
    <p:sldId id="288" r:id="rId20"/>
    <p:sldId id="271" r:id="rId21"/>
    <p:sldId id="261" r:id="rId22"/>
    <p:sldId id="290" r:id="rId23"/>
    <p:sldId id="291" r:id="rId24"/>
    <p:sldId id="292" r:id="rId25"/>
    <p:sldId id="294" r:id="rId26"/>
    <p:sldId id="296" r:id="rId27"/>
    <p:sldId id="297" r:id="rId28"/>
    <p:sldId id="299" r:id="rId29"/>
    <p:sldId id="300" r:id="rId30"/>
    <p:sldId id="301" r:id="rId31"/>
    <p:sldId id="302" r:id="rId32"/>
    <p:sldId id="289" r:id="rId33"/>
    <p:sldId id="303" r:id="rId34"/>
    <p:sldId id="304" r:id="rId35"/>
    <p:sldId id="305" r:id="rId36"/>
    <p:sldId id="269" r:id="rId37"/>
    <p:sldId id="270" r:id="rId38"/>
    <p:sldId id="306" r:id="rId39"/>
    <p:sldId id="307" r:id="rId40"/>
    <p:sldId id="311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0000FF"/>
    <a:srgbClr val="00009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20" autoAdjust="0"/>
  </p:normalViewPr>
  <p:slideViewPr>
    <p:cSldViewPr>
      <p:cViewPr>
        <p:scale>
          <a:sx n="100" d="100"/>
          <a:sy n="100" d="100"/>
        </p:scale>
        <p:origin x="-704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41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F732-CFD7-5C44-AA09-A9354AC121E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A681D-2EC2-A241-A30B-F7DD3F8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baseline="0" dirty="0" smtClean="0"/>
              <a:t> for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A681D-2EC2-A241-A30B-F7DD3F876F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baseline="0" dirty="0" smtClean="0"/>
              <a:t> for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A681D-2EC2-A241-A30B-F7DD3F876F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Optimum choice of g as function of t envelopes all other curves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A681D-2EC2-A241-A30B-F7DD3F876F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Analyse</a:t>
            </a:r>
            <a:r>
              <a:rPr lang="en-US" baseline="0" dirty="0" smtClean="0"/>
              <a:t> for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A681D-2EC2-A241-A30B-F7DD3F876F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49580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50000">
                <a:srgbClr val="0000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7239000" y="2438400"/>
            <a:ext cx="1905000" cy="1828800"/>
            <a:chOff x="7239000" y="1828799"/>
            <a:chExt cx="1905000" cy="1828801"/>
          </a:xfrm>
        </p:grpSpPr>
        <p:sp>
          <p:nvSpPr>
            <p:cNvPr id="6" name="Rectangle 5"/>
            <p:cNvSpPr/>
            <p:nvPr/>
          </p:nvSpPr>
          <p:spPr>
            <a:xfrm>
              <a:off x="7239000" y="1828799"/>
              <a:ext cx="1905000" cy="182880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4" descr="Funky Monkeys"/>
            <p:cNvPicPr>
              <a:picLocks noChangeAspect="1" noChangeArrowheads="1"/>
            </p:cNvPicPr>
            <p:nvPr/>
          </p:nvPicPr>
          <p:blipFill>
            <a:blip r:embed="rId2" cstate="print"/>
            <a:srcRect l="19618" r="14986"/>
            <a:stretch>
              <a:fillRect/>
            </a:stretch>
          </p:blipFill>
          <p:spPr bwMode="auto">
            <a:xfrm>
              <a:off x="7239000" y="1828800"/>
              <a:ext cx="1905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 userDrawn="1"/>
        </p:nvSpPr>
        <p:spPr>
          <a:xfrm>
            <a:off x="2971800" y="609600"/>
            <a:ext cx="59991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latin typeface="+mn-lt"/>
              </a:rPr>
              <a:t>Lynbrook Robotics Team, FIRST 846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438400"/>
            <a:ext cx="7239000" cy="18288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6400800" cy="609600"/>
          </a:xfrm>
          <a:noFill/>
        </p:spPr>
        <p:txBody>
          <a:bodyPr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7010400" cy="1447799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7369-876F-44F7-B891-B5C17830D096}" type="datetimeFigureOut">
              <a:rPr lang="en-US"/>
              <a:pPr>
                <a:defRPr/>
              </a:pPr>
              <a:t>10/25/13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D8B8-761F-49A8-9D33-245F9C68B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F207-67EA-4EF4-B13D-78B2BD91E8E1}" type="datetimeFigureOut">
              <a:rPr lang="en-US"/>
              <a:pPr>
                <a:defRPr/>
              </a:pPr>
              <a:t>10/25/13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1A31-AA2F-416E-AFD1-9DE4B6467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848600" cy="1295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7788275" y="0"/>
            <a:ext cx="1355725" cy="1301750"/>
            <a:chOff x="7239000" y="1828799"/>
            <a:chExt cx="1905000" cy="1828801"/>
          </a:xfrm>
        </p:grpSpPr>
        <p:sp>
          <p:nvSpPr>
            <p:cNvPr id="6" name="Rectangle 5"/>
            <p:cNvSpPr/>
            <p:nvPr/>
          </p:nvSpPr>
          <p:spPr>
            <a:xfrm>
              <a:off x="7239000" y="1828799"/>
              <a:ext cx="1905000" cy="182880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4" descr="Funky Monkeys"/>
            <p:cNvPicPr>
              <a:picLocks noChangeAspect="1" noChangeArrowheads="1"/>
            </p:cNvPicPr>
            <p:nvPr/>
          </p:nvPicPr>
          <p:blipFill>
            <a:blip r:embed="rId2" cstate="print"/>
            <a:srcRect l="19618" r="14986"/>
            <a:stretch>
              <a:fillRect/>
            </a:stretch>
          </p:blipFill>
          <p:spPr bwMode="auto">
            <a:xfrm>
              <a:off x="7239000" y="1828800"/>
              <a:ext cx="1905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Straight Connector 7"/>
          <p:cNvCxnSpPr/>
          <p:nvPr userDrawn="1"/>
        </p:nvCxnSpPr>
        <p:spPr>
          <a:xfrm>
            <a:off x="228600" y="6477000"/>
            <a:ext cx="8686800" cy="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04800" y="6502400"/>
            <a:ext cx="3505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0066"/>
                </a:solidFill>
              </a:rPr>
              <a:t>Lynbrook Robotics Team, FIRST 846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990600"/>
          </a:xfrm>
          <a:noFill/>
        </p:spPr>
        <p:txBody>
          <a:bodyPr>
            <a:normAutofit/>
          </a:bodyPr>
          <a:lstStyle>
            <a:lvl1pPr>
              <a:buFont typeface="Arial" pitchFamily="34" charset="0"/>
              <a:buChar char="‏"/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i="1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26C4EFEC-8B15-4215-A030-E143AB4718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A75E-956D-4963-BEE9-54C1246A093D}" type="datetimeFigureOut">
              <a:rPr lang="en-US"/>
              <a:pPr>
                <a:defRPr/>
              </a:pPr>
              <a:t>10/25/13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EE0E-2D9B-42B7-A1CC-9E3FBCCC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185B-8FD1-44AF-9FC5-6933615658E2}" type="datetimeFigureOut">
              <a:rPr lang="en-US"/>
              <a:pPr>
                <a:defRPr/>
              </a:pPr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Lynbrook Robotics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1A56-043C-4E80-85E2-A3AB40628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B2F7-C5E8-4C64-A577-3AEA6A038905}" type="datetimeFigureOut">
              <a:rPr lang="en-US"/>
              <a:pPr>
                <a:defRPr/>
              </a:pPr>
              <a:t>10/25/13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0F39-20EC-4594-B5CE-BF0B8D1E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05B7-C872-4BDC-9071-110D219281FF}" type="datetimeFigureOut">
              <a:rPr lang="en-US"/>
              <a:pPr>
                <a:defRPr/>
              </a:pPr>
              <a:t>10/25/13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C728-D5D2-49D8-827C-4AD5B007E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E5DC-902A-438D-992E-DA719E953A74}" type="datetimeFigureOut">
              <a:rPr lang="en-US"/>
              <a:pPr>
                <a:defRPr/>
              </a:pPr>
              <a:t>10/25/13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BC5D-0DA6-4334-95A3-44EF604FC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CE43-A6CC-4051-A6EF-97DC6DCE8433}" type="datetimeFigureOut">
              <a:rPr lang="en-US"/>
              <a:pPr>
                <a:defRPr/>
              </a:pPr>
              <a:t>10/25/13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E6F1-CD74-4F69-8180-567796EDF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4610-8F19-47EE-AD94-50FB1E5B1663}" type="datetimeFigureOut">
              <a:rPr lang="en-US"/>
              <a:pPr>
                <a:defRPr/>
              </a:pPr>
              <a:t>10/25/13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D628-CBA3-4CD9-AD18-3C05724B3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620000" cy="1447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A6506A-B0B9-4D6B-9FEE-915E820909F5}" type="datetimeFigureOut">
              <a:rPr lang="en-US"/>
              <a:pPr>
                <a:defRPr/>
              </a:pPr>
              <a:t>10/25/13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EE70A8-CEEB-4486-8F28-3620C2F9D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33" r:id="rId3"/>
    <p:sldLayoutId id="214748374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5" Type="http://schemas.openxmlformats.org/officeDocument/2006/relationships/image" Target="../media/image1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0.emf"/><Relationship Id="rId5" Type="http://schemas.openxmlformats.org/officeDocument/2006/relationships/image" Target="../media/image32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30.emf"/><Relationship Id="rId5" Type="http://schemas.openxmlformats.org/officeDocument/2006/relationships/image" Target="../media/image33.jpeg"/><Relationship Id="rId6" Type="http://schemas.microsoft.com/office/2007/relationships/hdphoto" Target="../media/hdphoto1.wdp"/><Relationship Id="rId7" Type="http://schemas.openxmlformats.org/officeDocument/2006/relationships/image" Target="../media/image34.jpeg"/><Relationship Id="rId8" Type="http://schemas.openxmlformats.org/officeDocument/2006/relationships/image" Target="../media/image32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0.emf"/><Relationship Id="rId6" Type="http://schemas.openxmlformats.org/officeDocument/2006/relationships/image" Target="../media/image47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7010400" cy="13716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Arial" charset="0"/>
                <a:cs typeface="Arial" charset="0"/>
              </a:rPr>
              <a:t>Gear-Motors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Time to Speed &amp; Location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0"/>
            <a:ext cx="8229600" cy="5334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  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i="1" dirty="0">
                <a:latin typeface="Cambria"/>
                <a:cs typeface="Cambria"/>
              </a:rPr>
              <a:t>David </a:t>
            </a:r>
            <a:r>
              <a:rPr lang="en-US" sz="2800" i="1" dirty="0" smtClean="0">
                <a:latin typeface="Cambria"/>
                <a:cs typeface="Cambria"/>
              </a:rPr>
              <a:t>Giandomenico</a:t>
            </a:r>
            <a:r>
              <a:rPr lang="en-US" i="1" dirty="0" smtClean="0">
                <a:latin typeface="Cambria"/>
                <a:cs typeface="Cambria"/>
              </a:rPr>
              <a:t> 			 </a:t>
            </a:r>
            <a:r>
              <a:rPr lang="en-US" sz="2400" i="1" dirty="0" smtClean="0">
                <a:latin typeface="Cambria"/>
                <a:cs typeface="Cambria"/>
              </a:rPr>
              <a:t>October 23, 2013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981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"/>
                <a:cs typeface="Cambria"/>
              </a:rPr>
              <a:t>Special Topics In Robotics</a:t>
            </a:r>
            <a:endParaRPr lang="en-US" sz="2400" i="1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Solve the Differential Equation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5461000" cy="25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3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6019800"/>
            <a:ext cx="518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Choose</a:t>
            </a:r>
            <a:r>
              <a:rPr lang="en-US" sz="2800" i="1" dirty="0" smtClean="0">
                <a:solidFill>
                  <a:srgbClr val="0000FF"/>
                </a:solidFill>
              </a:rPr>
              <a:t> A = -1 </a:t>
            </a:r>
            <a:r>
              <a:rPr lang="en-US" sz="2400" i="1" dirty="0" smtClean="0">
                <a:solidFill>
                  <a:srgbClr val="0000FF"/>
                </a:solidFill>
              </a:rPr>
              <a:t>so that </a:t>
            </a:r>
            <a:r>
              <a:rPr lang="en-US" sz="2800" i="1" dirty="0" smtClean="0">
                <a:solidFill>
                  <a:srgbClr val="0000FF"/>
                </a:solidFill>
              </a:rPr>
              <a:t>α(0)=0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2202"/>
            <a:ext cx="2667000" cy="7413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90800" y="1828800"/>
            <a:ext cx="4557128" cy="3771900"/>
            <a:chOff x="1066800" y="1600200"/>
            <a:chExt cx="4557128" cy="3771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1600200"/>
              <a:ext cx="4557128" cy="37719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43200" y="2743200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0000FF"/>
                  </a:solidFill>
                </a:rPr>
                <a:t>A</a:t>
              </a:r>
              <a:endParaRPr lang="en-US" sz="2800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44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054793"/>
              </p:ext>
            </p:extLst>
          </p:nvPr>
        </p:nvGraphicFramePr>
        <p:xfrm>
          <a:off x="2819400" y="101600"/>
          <a:ext cx="1676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3" imgW="609600" imgH="406400" progId="Equation.3">
                  <p:embed/>
                </p:oleObj>
              </mc:Choice>
              <mc:Fallback>
                <p:oleObj name="Equation" r:id="rId3" imgW="609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01600"/>
                        <a:ext cx="16764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09600" y="1524000"/>
            <a:ext cx="8179627" cy="4241800"/>
            <a:chOff x="609600" y="1524000"/>
            <a:chExt cx="8179627" cy="4241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1524000"/>
              <a:ext cx="8179627" cy="4241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305800" y="4019490"/>
              <a:ext cx="412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-1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88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f(x) = e</a:t>
            </a:r>
            <a:r>
              <a:rPr lang="en-US" sz="4400" baseline="30000" dirty="0" smtClean="0"/>
              <a:t>-x</a:t>
            </a:r>
            <a:r>
              <a:rPr lang="en-US" sz="4400" dirty="0" smtClean="0"/>
              <a:t>   </a:t>
            </a:r>
            <a:r>
              <a:rPr lang="en-US" i="1" dirty="0" smtClean="0"/>
              <a:t>Slope of</a:t>
            </a:r>
            <a:r>
              <a:rPr lang="en-US" sz="4400" dirty="0" smtClean="0"/>
              <a:t> f(x) = -f(x)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102774" cy="5120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8102774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0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382" b="238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e</a:t>
            </a:r>
            <a:r>
              <a:rPr lang="en-US" sz="4400" baseline="30000" dirty="0" smtClean="0"/>
              <a:t>-t/k </a:t>
            </a:r>
            <a:r>
              <a:rPr lang="en-US" sz="4400" dirty="0" smtClean="0"/>
              <a:t>  </a:t>
            </a:r>
            <a:r>
              <a:rPr lang="en-US" sz="3200" dirty="0" smtClean="0"/>
              <a:t>Effect of Time constant, K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371600"/>
            <a:ext cx="8001000" cy="5056322"/>
            <a:chOff x="457200" y="1371600"/>
            <a:chExt cx="8001000" cy="50563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371600"/>
              <a:ext cx="8001000" cy="50563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0600" y="5181600"/>
              <a:ext cx="12192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K = 1/2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57400" y="32766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 =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036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 for our Robot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104881"/>
              </p:ext>
            </p:extLst>
          </p:nvPr>
        </p:nvGraphicFramePr>
        <p:xfrm>
          <a:off x="2971800" y="2746375"/>
          <a:ext cx="24384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4" imgW="584200" imgH="393700" progId="Equation.3">
                  <p:embed/>
                </p:oleObj>
              </mc:Choice>
              <mc:Fallback>
                <p:oleObj name="Equation" r:id="rId4" imgW="584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2746375"/>
                        <a:ext cx="2438400" cy="1643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71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 for our Robot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4869508" cy="480060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906772"/>
              </p:ext>
            </p:extLst>
          </p:nvPr>
        </p:nvGraphicFramePr>
        <p:xfrm>
          <a:off x="4648200" y="76200"/>
          <a:ext cx="1524000" cy="112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4" imgW="584200" imgH="431800" progId="Equation.3">
                  <p:embed/>
                </p:oleObj>
              </mc:Choice>
              <mc:Fallback>
                <p:oleObj name="Equation" r:id="rId4" imgW="58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76200"/>
                        <a:ext cx="1524000" cy="11264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995054"/>
              </p:ext>
            </p:extLst>
          </p:nvPr>
        </p:nvGraphicFramePr>
        <p:xfrm>
          <a:off x="6324600" y="3124200"/>
          <a:ext cx="209573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6" imgW="1549400" imgH="393700" progId="Equation.3">
                  <p:embed/>
                </p:oleObj>
              </mc:Choice>
              <mc:Fallback>
                <p:oleObj name="Equation" r:id="rId6" imgW="1549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4600" y="3124200"/>
                        <a:ext cx="2095734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Callout 1 3"/>
          <p:cNvSpPr/>
          <p:nvPr/>
        </p:nvSpPr>
        <p:spPr>
          <a:xfrm>
            <a:off x="5943600" y="1524000"/>
            <a:ext cx="3048000" cy="990600"/>
          </a:xfrm>
          <a:prstGeom prst="borderCallout1">
            <a:avLst>
              <a:gd name="adj1" fmla="val 47223"/>
              <a:gd name="adj2" fmla="val -582"/>
              <a:gd name="adj3" fmla="val 100695"/>
              <a:gd name="adj4" fmla="val -18749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A pound-force is the amount of force required to accelerate a slug at a rate of 1 </a:t>
            </a:r>
            <a:r>
              <a:rPr lang="en-US" i="1" dirty="0" err="1">
                <a:solidFill>
                  <a:schemeClr val="tx1"/>
                </a:solidFill>
              </a:rPr>
              <a:t>ft</a:t>
            </a:r>
            <a:r>
              <a:rPr lang="en-US" i="1" dirty="0">
                <a:solidFill>
                  <a:schemeClr val="tx1"/>
                </a:solidFill>
              </a:rPr>
              <a:t>/</a:t>
            </a:r>
            <a:r>
              <a:rPr lang="en-US" i="1" dirty="0" smtClean="0">
                <a:solidFill>
                  <a:schemeClr val="tx1"/>
                </a:solidFill>
              </a:rPr>
              <a:t>s</a:t>
            </a:r>
            <a:r>
              <a:rPr lang="en-US" i="1" baseline="30000" dirty="0" smtClean="0">
                <a:solidFill>
                  <a:schemeClr val="tx1"/>
                </a:solidFill>
              </a:rPr>
              <a:t>2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80830"/>
              </p:ext>
            </p:extLst>
          </p:nvPr>
        </p:nvGraphicFramePr>
        <p:xfrm>
          <a:off x="6172200" y="4724400"/>
          <a:ext cx="22304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8" imgW="1282700" imgH="431800" progId="Equation.3">
                  <p:embed/>
                </p:oleObj>
              </mc:Choice>
              <mc:Fallback>
                <p:oleObj name="Equation" r:id="rId8" imgW="1282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72200" y="4724400"/>
                        <a:ext cx="2230438" cy="752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92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dirty="0" smtClean="0"/>
              <a:t>Add Gear </a:t>
            </a:r>
            <a:r>
              <a:rPr lang="en-US" dirty="0" err="1" smtClean="0"/>
              <a:t>Rduction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Improve Force at Wheel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905000"/>
            <a:ext cx="5575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4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dirty="0" smtClean="0"/>
              <a:t>Speed/Force </a:t>
            </a:r>
            <a:r>
              <a:rPr lang="en-US" dirty="0" err="1" smtClean="0"/>
              <a:t>diff.eq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3100" dirty="0" smtClean="0"/>
              <a:t>with Gear Reduction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2082800"/>
            <a:ext cx="46863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1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dirty="0" smtClean="0"/>
              <a:t>Speed/Force </a:t>
            </a:r>
            <a:r>
              <a:rPr lang="en-US" dirty="0" err="1" smtClean="0"/>
              <a:t>diff.eq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3100" dirty="0" smtClean="0"/>
              <a:t>with Gear Reduction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2531934" cy="1447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047999"/>
            <a:ext cx="5410200" cy="31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5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599" y="1295400"/>
            <a:ext cx="9659764" cy="51264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Distance </a:t>
            </a:r>
            <a:r>
              <a:rPr lang="en-US" dirty="0" err="1" smtClean="0"/>
              <a:t>vs</a:t>
            </a:r>
            <a:r>
              <a:rPr lang="en-US" dirty="0" smtClean="0"/>
              <a:t> time &amp; gear reduction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300000">
            <a:off x="2372351" y="604842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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Gear Reduction 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✚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140000">
            <a:off x="1871584" y="460651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✚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8835" y="731381"/>
            <a:ext cx="461665" cy="3733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Distance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✚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4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 for our Robot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906195"/>
              </p:ext>
            </p:extLst>
          </p:nvPr>
        </p:nvGraphicFramePr>
        <p:xfrm>
          <a:off x="2971800" y="2667000"/>
          <a:ext cx="2438400" cy="180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584200" imgH="431800" progId="Equation.3">
                  <p:embed/>
                </p:oleObj>
              </mc:Choice>
              <mc:Fallback>
                <p:oleObj name="Equation" r:id="rId4" imgW="58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2667000"/>
                        <a:ext cx="2438400" cy="18022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44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Effect on Alpha(</a:t>
            </a:r>
            <a:r>
              <a:rPr lang="en-US" dirty="0" err="1" smtClean="0"/>
              <a:t>t,g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l="766" r="766"/>
          <a:stretch>
            <a:fillRect/>
          </a:stretch>
        </p:blipFill>
        <p:spPr>
          <a:xfrm>
            <a:off x="533400" y="1371600"/>
            <a:ext cx="8229600" cy="4953000"/>
          </a:xfr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746101"/>
              </p:ext>
            </p:extLst>
          </p:nvPr>
        </p:nvGraphicFramePr>
        <p:xfrm>
          <a:off x="3810000" y="3581400"/>
          <a:ext cx="4572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4" imgW="1117600" imgH="279400" progId="Equation.3">
                  <p:embed/>
                </p:oleObj>
              </mc:Choice>
              <mc:Fallback>
                <p:oleObj name="Equation" r:id="rId4" imgW="1117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3581400"/>
                        <a:ext cx="45720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65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Velocity as function of </a:t>
            </a:r>
            <a:r>
              <a:rPr lang="en-US" dirty="0" err="1" smtClean="0"/>
              <a:t>GearRedux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7019178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973" b="97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Effect on Velocity(</a:t>
            </a:r>
            <a:r>
              <a:rPr lang="en-US" dirty="0" err="1" smtClean="0"/>
              <a:t>t,g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487377"/>
              </p:ext>
            </p:extLst>
          </p:nvPr>
        </p:nvGraphicFramePr>
        <p:xfrm>
          <a:off x="4572000" y="4876800"/>
          <a:ext cx="3340100" cy="102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1409700" imgH="431800" progId="Equation.3">
                  <p:embed/>
                </p:oleObj>
              </mc:Choice>
              <mc:Fallback>
                <p:oleObj name="Equation" r:id="rId4" imgW="1409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4876800"/>
                        <a:ext cx="3340100" cy="10232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79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Optimize V – pick best ‘g’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795768"/>
              </p:ext>
            </p:extLst>
          </p:nvPr>
        </p:nvGraphicFramePr>
        <p:xfrm>
          <a:off x="152400" y="1447800"/>
          <a:ext cx="3340100" cy="102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" imgW="1409700" imgH="431800" progId="Equation.3">
                  <p:embed/>
                </p:oleObj>
              </mc:Choice>
              <mc:Fallback>
                <p:oleObj name="Equation" r:id="rId3" imgW="1409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447800"/>
                        <a:ext cx="3340100" cy="10232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9" y="3352800"/>
            <a:ext cx="348734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6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Optimize V – pick best ‘g’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69070"/>
              </p:ext>
            </p:extLst>
          </p:nvPr>
        </p:nvGraphicFramePr>
        <p:xfrm>
          <a:off x="152400" y="1447800"/>
          <a:ext cx="3340100" cy="102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" imgW="1409700" imgH="431800" progId="Equation.3">
                  <p:embed/>
                </p:oleObj>
              </mc:Choice>
              <mc:Fallback>
                <p:oleObj name="Equation" r:id="rId3" imgW="1409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447800"/>
                        <a:ext cx="3340100" cy="10232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1676400"/>
            <a:ext cx="2311400" cy="876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1371600"/>
            <a:ext cx="2879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Quotient Rule for derivatives:</a:t>
            </a:r>
            <a:endParaRPr lang="en-US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000">
            <a:off x="838200" y="3200400"/>
            <a:ext cx="768096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514600"/>
            <a:ext cx="1752601" cy="111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3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Optimize V – pick best ‘g’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1371600"/>
            <a:ext cx="2879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Quotient Rule for derivatives:</a:t>
            </a:r>
            <a:endParaRPr lang="en-US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32004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0"/>
            <a:ext cx="62738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2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Optimize V – pick best ‘g’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2209800"/>
            <a:ext cx="4722995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303260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1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Optimize V – pick best ‘g’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9800"/>
            <a:ext cx="5904535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9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2 (No Border) 7"/>
          <p:cNvSpPr/>
          <p:nvPr/>
        </p:nvSpPr>
        <p:spPr>
          <a:xfrm>
            <a:off x="6629400" y="3429000"/>
            <a:ext cx="2514600" cy="5334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5818"/>
              <a:gd name="adj6" fmla="val -59269"/>
            </a:avLst>
          </a:prstGeom>
          <a:solidFill>
            <a:schemeClr val="bg2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0.63980 @ s=</a:t>
            </a:r>
            <a:r>
              <a:rPr lang="en-US" sz="2000" dirty="0" smtClean="0">
                <a:solidFill>
                  <a:srgbClr val="0000FF"/>
                </a:solidFill>
              </a:rPr>
              <a:t>1.2564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Graphical check: Plot best V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93243"/>
              </p:ext>
            </p:extLst>
          </p:nvPr>
        </p:nvGraphicFramePr>
        <p:xfrm>
          <a:off x="1524000" y="4267200"/>
          <a:ext cx="5965825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3" imgW="1549400" imgH="469900" progId="Equation.3">
                  <p:embed/>
                </p:oleObj>
              </mc:Choice>
              <mc:Fallback>
                <p:oleObj name="Equation" r:id="rId3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4267200"/>
                        <a:ext cx="5965825" cy="180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642697"/>
              </p:ext>
            </p:extLst>
          </p:nvPr>
        </p:nvGraphicFramePr>
        <p:xfrm>
          <a:off x="2627313" y="3048000"/>
          <a:ext cx="8778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Equation" r:id="rId5" imgW="457200" imgH="444500" progId="Equation.3">
                  <p:embed/>
                </p:oleObj>
              </mc:Choice>
              <mc:Fallback>
                <p:oleObj name="Equation" r:id="rId5" imgW="457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7313" y="3048000"/>
                        <a:ext cx="877887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024307"/>
              </p:ext>
            </p:extLst>
          </p:nvPr>
        </p:nvGraphicFramePr>
        <p:xfrm>
          <a:off x="2286000" y="1524000"/>
          <a:ext cx="4191000" cy="1283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tion" r:id="rId7" imgW="1409700" imgH="431800" progId="Equation.3">
                  <p:embed/>
                </p:oleObj>
              </mc:Choice>
              <mc:Fallback>
                <p:oleObj name="Equation" r:id="rId7" imgW="1409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1524000"/>
                        <a:ext cx="4191000" cy="12839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25572"/>
              </p:ext>
            </p:extLst>
          </p:nvPr>
        </p:nvGraphicFramePr>
        <p:xfrm>
          <a:off x="4191000" y="3048000"/>
          <a:ext cx="1219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9" imgW="635000" imgH="431800" progId="Equation.3">
                  <p:embed/>
                </p:oleObj>
              </mc:Choice>
              <mc:Fallback>
                <p:oleObj name="Equation" r:id="rId9" imgW="635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3048000"/>
                        <a:ext cx="12192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34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48" b="6148"/>
          <a:stretch>
            <a:fillRect/>
          </a:stretch>
        </p:blipFill>
        <p:spPr>
          <a:xfrm>
            <a:off x="1676400" y="1981200"/>
            <a:ext cx="5824025" cy="350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Force </a:t>
            </a:r>
            <a:r>
              <a:rPr lang="en-US" dirty="0" err="1" smtClean="0"/>
              <a:t>vs</a:t>
            </a:r>
            <a:r>
              <a:rPr lang="en-US" dirty="0" smtClean="0"/>
              <a:t>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5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149612" cy="51206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Optimum V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295400"/>
            <a:ext cx="8149612" cy="5120640"/>
            <a:chOff x="304800" y="1295400"/>
            <a:chExt cx="8149612" cy="5120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295400"/>
              <a:ext cx="8149612" cy="5120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4600" y="4648200"/>
              <a:ext cx="571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Optimum choice of g envelopes all other curves</a:t>
              </a:r>
            </a:p>
            <a:p>
              <a:r>
                <a:rPr lang="en-US" dirty="0" smtClean="0"/>
                <a:t>This validates the math...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126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133940" cy="51206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Optimum g for Velocity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2895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o</a:t>
            </a:r>
            <a:r>
              <a:rPr lang="en-US" dirty="0" smtClean="0"/>
              <a:t> = 20 seconds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0"/>
            <a:ext cx="461665" cy="1828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Gear Ratio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Time (sec)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0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 for our Robot w/</a:t>
            </a:r>
            <a:r>
              <a:rPr lang="en-US" dirty="0" err="1" smtClean="0"/>
              <a:t>GearRedux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4254500" cy="49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Optimize for Distance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429000"/>
            <a:ext cx="2222500" cy="12954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190453"/>
              </p:ext>
            </p:extLst>
          </p:nvPr>
        </p:nvGraphicFramePr>
        <p:xfrm>
          <a:off x="2286000" y="1524000"/>
          <a:ext cx="3505200" cy="107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4" imgW="1409700" imgH="431800" progId="Equation.3">
                  <p:embed/>
                </p:oleObj>
              </mc:Choice>
              <mc:Fallback>
                <p:oleObj name="Equation" r:id="rId4" imgW="1409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1524000"/>
                        <a:ext cx="3505200" cy="10738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80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Optimize for Distance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67000"/>
            <a:ext cx="1752600" cy="102151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337126"/>
              </p:ext>
            </p:extLst>
          </p:nvPr>
        </p:nvGraphicFramePr>
        <p:xfrm>
          <a:off x="228600" y="1524000"/>
          <a:ext cx="3124200" cy="95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4" imgW="1409700" imgH="431800" progId="Equation.3">
                  <p:embed/>
                </p:oleObj>
              </mc:Choice>
              <mc:Fallback>
                <p:oleObj name="Equation" r:id="rId4" imgW="1409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524000"/>
                        <a:ext cx="3124200" cy="957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9" y="3581400"/>
            <a:ext cx="358302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8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2738274" y="1857684"/>
            <a:ext cx="6100533" cy="4495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Optimize for Distance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009804"/>
              </p:ext>
            </p:extLst>
          </p:nvPr>
        </p:nvGraphicFramePr>
        <p:xfrm>
          <a:off x="228600" y="1524001"/>
          <a:ext cx="298473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4" imgW="1409700" imgH="431800" progId="Equation.3">
                  <p:embed/>
                </p:oleObj>
              </mc:Choice>
              <mc:Fallback>
                <p:oleObj name="Equation" r:id="rId4" imgW="1409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524001"/>
                        <a:ext cx="2984739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48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866" r="86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Optimum </a:t>
            </a:r>
            <a:r>
              <a:rPr lang="en-US" dirty="0" err="1" smtClean="0"/>
              <a:t>GearRedux</a:t>
            </a:r>
            <a:r>
              <a:rPr lang="en-US" dirty="0" smtClean="0"/>
              <a:t> for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1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Optimum Ratio for Distance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956300" cy="48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Optimum Ratio for Distance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956300" cy="48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Distance </a:t>
            </a:r>
            <a:r>
              <a:rPr lang="en-US" dirty="0" err="1" smtClean="0"/>
              <a:t>vs</a:t>
            </a:r>
            <a:r>
              <a:rPr lang="en-US" dirty="0" smtClean="0"/>
              <a:t> Time and Gear </a:t>
            </a:r>
            <a:r>
              <a:rPr lang="en-US" dirty="0" err="1" smtClean="0"/>
              <a:t>Redux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149612" cy="512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2895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g=4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352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g=8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4343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g=10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36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Force </a:t>
            </a:r>
            <a:r>
              <a:rPr lang="en-US" dirty="0" err="1" smtClean="0"/>
              <a:t>vs</a:t>
            </a:r>
            <a:r>
              <a:rPr lang="en-US" dirty="0" smtClean="0"/>
              <a:t> Speed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47800"/>
            <a:ext cx="472046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4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599" y="1295400"/>
            <a:ext cx="9659764" cy="51264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152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Distance </a:t>
            </a:r>
            <a:r>
              <a:rPr lang="en-US" dirty="0" err="1" smtClean="0"/>
              <a:t>vs</a:t>
            </a:r>
            <a:r>
              <a:rPr lang="en-US" dirty="0" smtClean="0"/>
              <a:t> time &amp; gear reduction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300000">
            <a:off x="2372351" y="604842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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Gear Reduction 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✚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140000">
            <a:off x="1871584" y="460651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✚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8835" y="731381"/>
            <a:ext cx="461665" cy="3733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Distance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✚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9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Effect of Gear Reduction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53043" y="5867400"/>
            <a:ext cx="1189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Force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1447800"/>
            <a:ext cx="5698365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0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Newton’s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4069"/>
            <a:ext cx="4522916" cy="32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0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Need 2</a:t>
            </a:r>
            <a:r>
              <a:rPr lang="en-US" baseline="30000" dirty="0" smtClean="0"/>
              <a:t>nd</a:t>
            </a:r>
            <a:r>
              <a:rPr lang="en-US" dirty="0" smtClean="0"/>
              <a:t> 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0" y="1752600"/>
            <a:ext cx="848982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Need 2</a:t>
            </a:r>
            <a:r>
              <a:rPr lang="en-US" baseline="30000" dirty="0" smtClean="0"/>
              <a:t>nd</a:t>
            </a:r>
            <a:r>
              <a:rPr lang="en-US" dirty="0" smtClean="0"/>
              <a:t> 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24000"/>
            <a:ext cx="3952159" cy="2057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67000" y="3048000"/>
            <a:ext cx="3378200" cy="3213100"/>
            <a:chOff x="2667000" y="3048000"/>
            <a:chExt cx="3378200" cy="3213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3048000"/>
              <a:ext cx="3378200" cy="32131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73684" y="3409890"/>
              <a:ext cx="398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5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 the math...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28800"/>
            <a:ext cx="6210300" cy="4127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0654" y="1371600"/>
            <a:ext cx="1840546" cy="1750595"/>
            <a:chOff x="140654" y="1371600"/>
            <a:chExt cx="1840546" cy="17505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54" y="1371600"/>
              <a:ext cx="1840546" cy="175059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20405" y="1509889"/>
              <a:ext cx="3129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96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ynbrook846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Lynbrook846 Template.potx</Template>
  <TotalTime>8887</TotalTime>
  <Words>365</Words>
  <Application>Microsoft Macintosh PowerPoint</Application>
  <PresentationFormat>On-screen Show (4:3)</PresentationFormat>
  <Paragraphs>76</Paragraphs>
  <Slides>40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Lynbrook846 Template</vt:lpstr>
      <vt:lpstr>Equation</vt:lpstr>
      <vt:lpstr>Gear-Motors Time to Speed &amp; Location</vt:lpstr>
      <vt:lpstr>Distance vs time &amp; gear reduction</vt:lpstr>
      <vt:lpstr>Force vs Speed</vt:lpstr>
      <vt:lpstr>Force vs Speed</vt:lpstr>
      <vt:lpstr>Effect of Gear Reduction</vt:lpstr>
      <vt:lpstr>Newton’s 2nd Law</vt:lpstr>
      <vt:lpstr>Need 2nd relation</vt:lpstr>
      <vt:lpstr>Need 2nd relation</vt:lpstr>
      <vt:lpstr>Do the math...</vt:lpstr>
      <vt:lpstr>Solve the Differential Equation</vt:lpstr>
      <vt:lpstr>2nd Solution</vt:lpstr>
      <vt:lpstr>PowerPoint Presentation</vt:lpstr>
      <vt:lpstr>f(x) = e-x   Slope of f(x) = -f(x)</vt:lpstr>
      <vt:lpstr>e-t/k   Effect of Time constant, K</vt:lpstr>
      <vt:lpstr>K for our Robot</vt:lpstr>
      <vt:lpstr>K for our Robot</vt:lpstr>
      <vt:lpstr>Add Gear Rduction Improve Force at Wheel</vt:lpstr>
      <vt:lpstr>Speed/Force diff.eq. with Gear Reduction</vt:lpstr>
      <vt:lpstr>Speed/Force diff.eq. with Gear Reduction</vt:lpstr>
      <vt:lpstr>K for our Robot</vt:lpstr>
      <vt:lpstr>Effect on Alpha(t,g)</vt:lpstr>
      <vt:lpstr>Velocity as function of GearRedux</vt:lpstr>
      <vt:lpstr>Effect on Velocity(t,g)</vt:lpstr>
      <vt:lpstr>Optimize V – pick best ‘g’</vt:lpstr>
      <vt:lpstr>Optimize V – pick best ‘g’</vt:lpstr>
      <vt:lpstr>Optimize V – pick best ‘g’</vt:lpstr>
      <vt:lpstr>Optimize V – pick best ‘g’</vt:lpstr>
      <vt:lpstr>Optimize V – pick best ‘g’</vt:lpstr>
      <vt:lpstr>Graphical check: Plot best V</vt:lpstr>
      <vt:lpstr>Optimum V</vt:lpstr>
      <vt:lpstr>Optimum g for Velocity</vt:lpstr>
      <vt:lpstr>K for our Robot w/GearRedux</vt:lpstr>
      <vt:lpstr>Optimize for Distance</vt:lpstr>
      <vt:lpstr>Optimize for Distance</vt:lpstr>
      <vt:lpstr>Optimize for Distance</vt:lpstr>
      <vt:lpstr>Optimum GearRedux for Distance</vt:lpstr>
      <vt:lpstr>Optimum Ratio for Distance</vt:lpstr>
      <vt:lpstr>Optimum Ratio for Distance</vt:lpstr>
      <vt:lpstr>Distance vs Time and Gear Redux.</vt:lpstr>
      <vt:lpstr>Distance vs time &amp; gear reduction</vt:lpstr>
    </vt:vector>
  </TitlesOfParts>
  <Company>KLA-Tencor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Conceptual Design - 2012 Rebound Rumble</dc:title>
  <dc:creator>KLA-Tencor User</dc:creator>
  <cp:lastModifiedBy>David Giandomenico</cp:lastModifiedBy>
  <cp:revision>74</cp:revision>
  <dcterms:created xsi:type="dcterms:W3CDTF">2012-01-08T08:47:47Z</dcterms:created>
  <dcterms:modified xsi:type="dcterms:W3CDTF">2013-10-25T16:11:42Z</dcterms:modified>
</cp:coreProperties>
</file>