
<file path=[Content_Types].xml><?xml version="1.0" encoding="utf-8"?>
<Types xmlns="http://schemas.openxmlformats.org/package/2006/content-types">
  <Override PartName="/ppt/slides/slide41.xml" ContentType="application/vnd.openxmlformats-officedocument.presentationml.slide+xml"/>
  <Override PartName="/ppt/notesSlides/notesSlide16.xml" ContentType="application/vnd.openxmlformats-officedocument.presentationml.notesSlide+xml"/>
  <Override PartName="/ppt/slides/slide50.xml" ContentType="application/vnd.openxmlformats-officedocument.presentationml.slide+xml"/>
  <Override PartName="/ppt/slides/slide18.xml" ContentType="application/vnd.openxmlformats-officedocument.presentationml.slide+xml"/>
  <Override PartName="/ppt/notesSlides/notesSlide26.xml" ContentType="application/vnd.openxmlformats-officedocument.presentationml.notesSlide+xml"/>
  <Override PartName="/ppt/embeddings/Microsoft_Equation3.bin" ContentType="application/vnd.openxmlformats-officedocument.oleObject"/>
  <Override PartName="/ppt/slides/slide60.xml" ContentType="application/vnd.openxmlformats-officedocument.presentationml.slide+xml"/>
  <Override PartName="/ppt/slides/slide28.xml" ContentType="application/vnd.openxmlformats-officedocument.presentationml.slide+xml"/>
  <Override PartName="/ppt/slides/slide37.xml" ContentType="application/vnd.openxmlformats-officedocument.presentationml.slide+xml"/>
  <Override PartName="/ppt/slides/slide70.xml" ContentType="application/vnd.openxmlformats-officedocument.presentationml.slide+xml"/>
  <Override PartName="/ppt/slides/slide9.xml" ContentType="application/vnd.openxmlformats-officedocument.presentationml.slide+xml"/>
  <Override PartName="/ppt/notesSlides/notesSlide45.xml" ContentType="application/vnd.openxmlformats-officedocument.presentationml.notesSlide+xml"/>
  <Override PartName="/ppt/embeddings/Microsoft_Equation10.bin" ContentType="application/vnd.openxmlformats-officedocument.oleObject"/>
  <Override PartName="/ppt/slides/slide47.xml" ContentType="application/vnd.openxmlformats-officedocument.presentationml.slide+xml"/>
  <Override PartName="/ppt/notesSlides/notesSlide55.xml" ContentType="application/vnd.openxmlformats-officedocument.presentationml.notesSlide+xml"/>
  <Override PartName="/ppt/slides/slide56.xml" ContentType="application/vnd.openxmlformats-officedocument.presentationml.slide+xml"/>
  <Override PartName="/ppt/notesMasters/notesMaster1.xml" ContentType="application/vnd.openxmlformats-officedocument.presentationml.notesMaster+xml"/>
  <Override PartName="/ppt/notesSlides/notesSlide64.xml" ContentType="application/vnd.openxmlformats-officedocument.presentationml.notesSlide+xml"/>
  <Default Extension="vml" ContentType="application/vnd.openxmlformats-officedocument.vmlDrawing"/>
  <Override PartName="/ppt/embeddings/Microsoft_Equation9.bin" ContentType="application/vnd.openxmlformats-officedocument.oleObject"/>
  <Override PartName="/ppt/slides/slide66.xml" ContentType="application/vnd.openxmlformats-officedocument.presentationml.slide+xml"/>
  <Override PartName="/ppt/theme/theme1.xml" ContentType="application/vnd.openxmlformats-officedocument.theme+xml"/>
  <Override PartName="/ppt/notesSlides/notesSlide74.xml" ContentType="application/vnd.openxmlformats-officedocument.presentationml.notesSlide+xml"/>
  <Override PartName="/ppt/notesSlides/notesSlide2.xml" ContentType="application/vnd.openxmlformats-officedocument.presentationml.notesSlide+xml"/>
  <Override PartName="/ppt/slides/slide75.xml" ContentType="application/vnd.openxmlformats-officedocument.presentationml.slide+xml"/>
  <Override PartName="/ppt/notesSlides/notesSlide83.xml" ContentType="application/vnd.openxmlformats-officedocument.presentationml.notesSlide+xml"/>
  <Override PartName="/ppt/embeddings/Microsoft_Equation16.bin" ContentType="application/vnd.openxmlformats-officedocument.oleObject"/>
  <Override PartName="/ppt/slides/slide85.xml" ContentType="application/vnd.openxmlformats-officedocument.presentationml.slide+xml"/>
  <Override PartName="/ppt/embeddings/oleObject1.bin" ContentType="application/vnd.openxmlformats-officedocument.oleObject"/>
  <Default Extension="jpeg" ContentType="image/jpeg"/>
  <Override PartName="/ppt/notesSlides/notesSlide11.xml" ContentType="application/vnd.openxmlformats-officedocument.presentationml.notesSlide+xml"/>
  <Override PartName="/ppt/slides/slide13.xml" ContentType="application/vnd.openxmlformats-officedocument.presentationml.slide+xml"/>
  <Override PartName="/ppt/notesSlides/notesSlide21.xml" ContentType="application/vnd.openxmlformats-officedocument.presentationml.notesSlide+xml"/>
  <Override PartName="/ppt/slides/slide23.xml" ContentType="application/vnd.openxmlformats-officedocument.presentationml.slide+xml"/>
  <Override PartName="/ppt/notesSlides/notesSlide31.xml" ContentType="application/vnd.openxmlformats-officedocument.presentationml.notesSlide+xml"/>
  <Override PartName="/ppt/slides/slide32.xml" ContentType="application/vnd.openxmlformats-officedocument.presentationml.slide+xml"/>
  <Override PartName="/ppt/slides/slide4.xml" ContentType="application/vnd.openxmlformats-officedocument.presentationml.slide+xml"/>
  <Override PartName="/ppt/notesSlides/notesSlide40.xml" ContentType="application/vnd.openxmlformats-officedocument.presentationml.notesSlide+xml"/>
  <Override PartName="/ppt/slideLayouts/slideLayout5.xml" ContentType="application/vnd.openxmlformats-officedocument.presentationml.slideLayout+xml"/>
  <Override PartName="/ppt/slides/slide42.xml" ContentType="application/vnd.openxmlformats-officedocument.presentationml.slide+xml"/>
  <Override PartName="/ppt/notesSlides/notesSlide17.xml" ContentType="application/vnd.openxmlformats-officedocument.presentationml.notesSlide+xml"/>
  <Override PartName="/ppt/notesSlides/notesSlide50.xml" ContentType="application/vnd.openxmlformats-officedocument.presentationml.notesSlide+xml"/>
  <Override PartName="/ppt/slides/slide51.xml" ContentType="application/vnd.openxmlformats-officedocument.presentationml.slide+xml"/>
  <Override PartName="/ppt/slides/slide19.xml" ContentType="application/vnd.openxmlformats-officedocument.presentationml.slide+xml"/>
  <Override PartName="/ppt/notesSlides/notesSlide27.xml" ContentType="application/vnd.openxmlformats-officedocument.presentationml.notesSlide+xml"/>
  <Override PartName="/ppt/slideLayouts/slideLayout10.xml" ContentType="application/vnd.openxmlformats-officedocument.presentationml.slideLayout+xml"/>
  <Override PartName="/ppt/slides/slide61.xml" ContentType="application/vnd.openxmlformats-officedocument.presentationml.slide+xml"/>
  <Override PartName="/ppt/slides/slide29.xml" ContentType="application/vnd.openxmlformats-officedocument.presentationml.slide+xml"/>
  <Override PartName="/ppt/notesSlides/notesSlide36.xml" ContentType="application/vnd.openxmlformats-officedocument.presentationml.notesSlide+xml"/>
  <Override PartName="/ppt/embeddings/Microsoft_Equation4.bin" ContentType="application/vnd.openxmlformats-officedocument.oleObject"/>
  <Override PartName="/ppt/slides/slide38.xml" ContentType="application/vnd.openxmlformats-officedocument.presentationml.slide+xml"/>
  <Override PartName="/ppt/slides/slide71.xml" ContentType="application/vnd.openxmlformats-officedocument.presentationml.slide+xml"/>
  <Override PartName="/ppt/notesSlides/notesSlide46.xml" ContentType="application/vnd.openxmlformats-officedocument.presentationml.notesSlide+xml"/>
  <Override PartName="/ppt/embeddings/Microsoft_Equation11.bin" ContentType="application/vnd.openxmlformats-officedocument.oleObject"/>
  <Override PartName="/ppt/slides/slide80.xml" ContentType="application/vnd.openxmlformats-officedocument.presentationml.slide+xml"/>
  <Override PartName="/ppt/slides/slide48.xml" ContentType="application/vnd.openxmlformats-officedocument.presentationml.slide+xml"/>
  <Override PartName="/ppt/notesSlides/notesSlide56.xml" ContentType="application/vnd.openxmlformats-officedocument.presentationml.notesSlide+xml"/>
  <Override PartName="/ppt/slides/slide57.xml" ContentType="application/vnd.openxmlformats-officedocument.presentationml.slide+xml"/>
  <Override PartName="/ppt/notesSlides/notesSlide65.xml" ContentType="application/vnd.openxmlformats-officedocument.presentationml.notesSlide+xml"/>
  <Override PartName="/ppt/slides/slide67.xml" ContentType="application/vnd.openxmlformats-officedocument.presentationml.slide+xml"/>
  <Override PartName="/ppt/theme/theme2.xml" ContentType="application/vnd.openxmlformats-officedocument.theme+xml"/>
  <Override PartName="/ppt/notesSlides/notesSlide75.xml" ContentType="application/vnd.openxmlformats-officedocument.presentationml.notesSlide+xml"/>
  <Override PartName="/ppt/notesSlides/notesSlide3.xml" ContentType="application/vnd.openxmlformats-officedocument.presentationml.notesSlide+xml"/>
  <Override PartName="/ppt/slides/slide76.xml" ContentType="application/vnd.openxmlformats-officedocument.presentationml.slide+xml"/>
  <Override PartName="/ppt/notesSlides/notesSlide84.xml" ContentType="application/vnd.openxmlformats-officedocument.presentationml.notesSlide+xml"/>
  <Override PartName="/ppt/embeddings/Microsoft_Equation17.bin" ContentType="application/vnd.openxmlformats-officedocument.oleObject"/>
  <Override PartName="/ppt/embeddings/oleObject2.bin" ContentType="application/vnd.openxmlformats-officedocument.oleObject"/>
  <Override PartName="/ppt/notesSlides/notesSlide8.xml" ContentType="application/vnd.openxmlformats-officedocument.presentationml.notesSlide+xml"/>
  <Override PartName="/ppt/notesSlides/notesSlide12.xml" ContentType="application/vnd.openxmlformats-officedocument.presentationml.notesSlide+xml"/>
  <Override PartName="/ppt/slides/slide14.xml" ContentType="application/vnd.openxmlformats-officedocument.presentationml.slide+xml"/>
  <Override PartName="/ppt/notesSlides/notesSlide22.xml" ContentType="application/vnd.openxmlformats-officedocument.presentationml.notesSlide+xml"/>
  <Override PartName="/ppt/slides/slide24.xml" ContentType="application/vnd.openxmlformats-officedocument.presentationml.slide+xml"/>
  <Default Extension="bin" ContentType="application/vnd.openxmlformats-officedocument.presentationml.printerSettings"/>
  <Override PartName="/ppt/notesSlides/notesSlide32.xml" ContentType="application/vnd.openxmlformats-officedocument.presentationml.notesSlide+xml"/>
  <Override PartName="/ppt/slides/slide33.xml" ContentType="application/vnd.openxmlformats-officedocument.presentationml.slide+xml"/>
  <Override PartName="/ppt/slides/slide5.xml" ContentType="application/vnd.openxmlformats-officedocument.presentationml.slide+xml"/>
  <Default Extension="xml" ContentType="application/xml"/>
  <Override PartName="/ppt/slideLayouts/slideLayout6.xml" ContentType="application/vnd.openxmlformats-officedocument.presentationml.slideLayout+xml"/>
  <Override PartName="/ppt/tableStyles.xml" ContentType="application/vnd.openxmlformats-officedocument.presentationml.tableStyles+xml"/>
  <Override PartName="/ppt/slides/slide43.xml" ContentType="application/vnd.openxmlformats-officedocument.presentationml.slide+xml"/>
  <Override PartName="/ppt/notesSlides/notesSlide41.xml" ContentType="application/vnd.openxmlformats-officedocument.presentationml.notesSlide+xml"/>
  <Override PartName="/ppt/notesSlides/notesSlide18.xml" ContentType="application/vnd.openxmlformats-officedocument.presentationml.notesSlide+xml"/>
  <Override PartName="/ppt/notesSlides/notesSlide51.xml" ContentType="application/vnd.openxmlformats-officedocument.presentationml.notesSlide+xml"/>
  <Override PartName="/ppt/slides/slide52.xml" ContentType="application/vnd.openxmlformats-officedocument.presentationml.slide+xml"/>
  <Override PartName="/ppt/notesSlides/notesSlide60.xml" ContentType="application/vnd.openxmlformats-officedocument.presentationml.notesSlide+xml"/>
  <Override PartName="/ppt/notesSlides/notesSlide28.xml" ContentType="application/vnd.openxmlformats-officedocument.presentationml.notesSlide+xml"/>
  <Override PartName="/ppt/slideLayouts/slideLayout11.xml" ContentType="application/vnd.openxmlformats-officedocument.presentationml.slideLayout+xml"/>
  <Override PartName="/ppt/slides/slide62.xml" ContentType="application/vnd.openxmlformats-officedocument.presentationml.slide+xml"/>
  <Override PartName="/ppt/embeddings/Microsoft_Equation5.bin" ContentType="application/vnd.openxmlformats-officedocument.oleObject"/>
  <Override PartName="/ppt/notesSlides/notesSlide37.xml" ContentType="application/vnd.openxmlformats-officedocument.presentationml.notesSlide+xml"/>
  <Override PartName="/ppt/notesSlides/notesSlide70.xml" ContentType="application/vnd.openxmlformats-officedocument.presentationml.notesSlide+xml"/>
  <Override PartName="/docProps/app.xml" ContentType="application/vnd.openxmlformats-officedocument.extended-properties+xml"/>
  <Override PartName="/ppt/slides/slide39.xml" ContentType="application/vnd.openxmlformats-officedocument.presentationml.slide+xml"/>
  <Override PartName="/ppt/notesSlides/notesSlide47.xml" ContentType="application/vnd.openxmlformats-officedocument.presentationml.notesSlide+xml"/>
  <Override PartName="/ppt/embeddings/Microsoft_Equation12.bin" ContentType="application/vnd.openxmlformats-officedocument.oleObject"/>
  <Override PartName="/ppt/slides/slide81.xml" ContentType="application/vnd.openxmlformats-officedocument.presentationml.slide+xml"/>
  <Override PartName="/ppt/slides/slide49.xml" ContentType="application/vnd.openxmlformats-officedocument.presentationml.slide+xml"/>
  <Override PartName="/ppt/notesSlides/notesSlide57.xml" ContentType="application/vnd.openxmlformats-officedocument.presentationml.notesSlide+xml"/>
  <Override PartName="/ppt/slides/slide58.xml" ContentType="application/vnd.openxmlformats-officedocument.presentationml.slide+xml"/>
  <Override PartName="/docProps/core.xml" ContentType="application/vnd.openxmlformats-package.core-properties+xml"/>
  <Override PartName="/ppt/notesSlides/notesSlide66.xml" ContentType="application/vnd.openxmlformats-officedocument.presentationml.notesSlide+xml"/>
  <Override PartName="/ppt/slides/slide68.xml" ContentType="application/vnd.openxmlformats-officedocument.presentationml.slide+xml"/>
  <Override PartName="/ppt/notesSlides/notesSlide76.xml" ContentType="application/vnd.openxmlformats-officedocument.presentationml.notesSlide+xml"/>
  <Override PartName="/ppt/notesSlides/notesSlide4.xml" ContentType="application/vnd.openxmlformats-officedocument.presentationml.notesSlide+xml"/>
  <Override PartName="/ppt/slides/slide77.xml" ContentType="application/vnd.openxmlformats-officedocument.presentationml.slide+xml"/>
  <Override PartName="/ppt/slideLayouts/slideLayout1.xml" ContentType="application/vnd.openxmlformats-officedocument.presentationml.slideLayout+xml"/>
  <Override PartName="/ppt/notesSlides/notesSlide9.xml" ContentType="application/vnd.openxmlformats-officedocument.presentationml.notesSlide+xml"/>
  <Override PartName="/ppt/notesSlides/notesSlide13.xml" ContentType="application/vnd.openxmlformats-officedocument.presentationml.notesSlide+xml"/>
  <Default Extension="gif" ContentType="image/gif"/>
  <Override PartName="/ppt/slides/slide15.xml" ContentType="application/vnd.openxmlformats-officedocument.presentationml.slide+xml"/>
  <Override PartName="/ppt/notesSlides/notesSlide23.xml" ContentType="application/vnd.openxmlformats-officedocument.presentationml.notesSlide+xml"/>
  <Override PartName="/ppt/slides/slide25.xml" ContentType="application/vnd.openxmlformats-officedocument.presentationml.slide+xml"/>
  <Override PartName="/ppt/notesSlides/notesSlide33.xml" ContentType="application/vnd.openxmlformats-officedocument.presentationml.notesSlide+xml"/>
  <Override PartName="/ppt/slides/slide34.xml" ContentType="application/vnd.openxmlformats-officedocument.presentationml.slide+xml"/>
  <Override PartName="/ppt/slides/slide6.xml" ContentType="application/vnd.openxmlformats-officedocument.presentationml.slide+xml"/>
  <Default Extension="png" ContentType="image/png"/>
  <Override PartName="/ppt/slideLayouts/slideLayout7.xml" ContentType="application/vnd.openxmlformats-officedocument.presentationml.slideLayout+xml"/>
  <Override PartName="/ppt/notesSlides/notesSlide42.xml" ContentType="application/vnd.openxmlformats-officedocument.presentationml.notesSlide+xml"/>
  <Override PartName="/ppt/slides/slide44.xml" ContentType="application/vnd.openxmlformats-officedocument.presentationml.slide+xml"/>
  <Override PartName="/ppt/notesSlides/notesSlide19.xml" ContentType="application/vnd.openxmlformats-officedocument.presentationml.notesSlide+xml"/>
  <Override PartName="/ppt/notesSlides/notesSlide52.xml" ContentType="application/vnd.openxmlformats-officedocument.presentationml.notesSlide+xml"/>
  <Override PartName="/ppt/slides/slide53.xml" ContentType="application/vnd.openxmlformats-officedocument.presentationml.slide+xml"/>
  <Override PartName="/ppt/notesSlides/notesSlide61.xml" ContentType="application/vnd.openxmlformats-officedocument.presentationml.notesSlide+xml"/>
  <Override PartName="/ppt/notesSlides/notesSlide29.xml" ContentType="application/vnd.openxmlformats-officedocument.presentationml.notesSlide+xml"/>
  <Override PartName="/ppt/embeddings/Microsoft_Equation6.bin" ContentType="application/vnd.openxmlformats-officedocument.oleObject"/>
  <Override PartName="/ppt/slides/slide63.xml" ContentType="application/vnd.openxmlformats-officedocument.presentationml.slide+xml"/>
  <Override PartName="/ppt/notesSlides/notesSlide38.xml" ContentType="application/vnd.openxmlformats-officedocument.presentationml.notesSlide+xml"/>
  <Override PartName="/ppt/notesSlides/notesSlide71.xml" ContentType="application/vnd.openxmlformats-officedocument.presentationml.notesSlide+xml"/>
  <Override PartName="/ppt/slides/slide72.xml" ContentType="application/vnd.openxmlformats-officedocument.presentationml.slide+xml"/>
  <Override PartName="/ppt/notesSlides/notesSlide80.xml" ContentType="application/vnd.openxmlformats-officedocument.presentationml.notesSlide+xml"/>
  <Override PartName="/ppt/notesSlides/notesSlide48.xml" ContentType="application/vnd.openxmlformats-officedocument.presentationml.notesSlide+xml"/>
  <Override PartName="/ppt/embeddings/Microsoft_Equation13.bin" ContentType="application/vnd.openxmlformats-officedocument.oleObject"/>
  <Override PartName="/ppt/slides/slide82.xml" ContentType="application/vnd.openxmlformats-officedocument.presentationml.slide+xml"/>
  <Override PartName="/ppt/notesSlides/notesSlide58.xml" ContentType="application/vnd.openxmlformats-officedocument.presentationml.notesSlide+xml"/>
  <Override PartName="/ppt/slides/slide59.xml" ContentType="application/vnd.openxmlformats-officedocument.presentationml.slide+xml"/>
  <Override PartName="/ppt/notesSlides/notesSlide67.xml" ContentType="application/vnd.openxmlformats-officedocument.presentationml.notesSlide+xml"/>
  <Override PartName="/ppt/slides/slide69.xml" ContentType="application/vnd.openxmlformats-officedocument.presentationml.slide+xml"/>
  <Override PartName="/ppt/notesSlides/notesSlide77.xml" ContentType="application/vnd.openxmlformats-officedocument.presentationml.notesSlide+xml"/>
  <Override PartName="/ppt/notesSlides/notesSlide5.xml" ContentType="application/vnd.openxmlformats-officedocument.presentationml.notesSlide+xml"/>
  <Override PartName="/ppt/slides/slide78.xml" ContentType="application/vnd.openxmlformats-officedocument.presentationml.slide+xml"/>
  <Override PartName="/ppt/slides/slide10.xml" ContentType="application/vnd.openxmlformats-officedocument.presentationml.slide+xml"/>
  <Override PartName="/ppt/slides/slide20.xml" ContentType="application/vnd.openxmlformats-officedocument.presentationml.slide+xml"/>
  <Override PartName="/ppt/slides/slide1.xml" ContentType="application/vnd.openxmlformats-officedocument.presentationml.slide+xml"/>
  <Override PartName="/ppt/slideLayouts/slideLayout2.xml" ContentType="application/vnd.openxmlformats-officedocument.presentationml.slideLayout+xml"/>
  <Override PartName="/ppt/notesSlides/notesSlide14.xml" ContentType="application/vnd.openxmlformats-officedocument.presentationml.notesSlide+xml"/>
  <Override PartName="/ppt/slides/slide16.xml" ContentType="application/vnd.openxmlformats-officedocument.presentationml.slide+xml"/>
  <Override PartName="/ppt/notesSlides/notesSlide24.xml" ContentType="application/vnd.openxmlformats-officedocument.presentationml.notesSlide+xml"/>
  <Override PartName="/ppt/viewProps.xml" ContentType="application/vnd.openxmlformats-officedocument.presentationml.viewProps+xml"/>
  <Override PartName="/ppt/embeddings/Microsoft_Equation1.bin" ContentType="application/vnd.openxmlformats-officedocument.oleObject"/>
  <Override PartName="/ppt/slides/slide26.xml" ContentType="application/vnd.openxmlformats-officedocument.presentationml.slide+xml"/>
  <Default Extension="rels" ContentType="application/vnd.openxmlformats-package.relationships+xml"/>
  <Override PartName="/ppt/notesSlides/notesSlide34.xml" ContentType="application/vnd.openxmlformats-officedocument.presentationml.notesSlide+xml"/>
  <Default Extension="wmf" ContentType="image/x-wmf"/>
  <Override PartName="/ppt/slides/slide7.xml" ContentType="application/vnd.openxmlformats-officedocument.presentationml.slide+xml"/>
  <Override PartName="/ppt/slides/slide35.xml" ContentType="application/vnd.openxmlformats-officedocument.presentationml.slide+xml"/>
  <Override PartName="/ppt/slideLayouts/slideLayout8.xml" ContentType="application/vnd.openxmlformats-officedocument.presentationml.slideLayout+xml"/>
  <Override PartName="/ppt/notesSlides/notesSlide43.xml" ContentType="application/vnd.openxmlformats-officedocument.presentationml.notesSlide+xml"/>
  <Override PartName="/ppt/slides/slide45.xml" ContentType="application/vnd.openxmlformats-officedocument.presentationml.slide+xml"/>
  <Override PartName="/ppt/notesSlides/notesSlide53.xml" ContentType="application/vnd.openxmlformats-officedocument.presentationml.notesSlide+xml"/>
  <Override PartName="/ppt/slides/slide54.xml" ContentType="application/vnd.openxmlformats-officedocument.presentationml.slide+xml"/>
  <Override PartName="/ppt/notesSlides/notesSlide62.xml" ContentType="application/vnd.openxmlformats-officedocument.presentationml.notesSlide+xml"/>
  <Override PartName="/ppt/embeddings/Microsoft_Equation7.bin" ContentType="application/vnd.openxmlformats-officedocument.oleObject"/>
  <Override PartName="/ppt/slides/slide64.xml" ContentType="application/vnd.openxmlformats-officedocument.presentationml.slide+xml"/>
  <Override PartName="/ppt/presProps.xml" ContentType="application/vnd.openxmlformats-officedocument.presentationml.presProps+xml"/>
  <Override PartName="/ppt/notesSlides/notesSlide39.xml" ContentType="application/vnd.openxmlformats-officedocument.presentationml.notesSlide+xml"/>
  <Override PartName="/ppt/notesSlides/notesSlide72.xml" ContentType="application/vnd.openxmlformats-officedocument.presentationml.notesSlide+xml"/>
  <Override PartName="/ppt/slides/slide73.xml" ContentType="application/vnd.openxmlformats-officedocument.presentationml.slide+xml"/>
  <Override PartName="/ppt/notesSlides/notesSlide81.xml" ContentType="application/vnd.openxmlformats-officedocument.presentationml.notesSlide+xml"/>
  <Override PartName="/ppt/presentation.xml" ContentType="application/vnd.openxmlformats-officedocument.presentationml.presentation.main+xml"/>
  <Override PartName="/ppt/notesSlides/notesSlide49.xml" ContentType="application/vnd.openxmlformats-officedocument.presentationml.notesSlide+xml"/>
  <Override PartName="/ppt/slides/slide83.xml" ContentType="application/vnd.openxmlformats-officedocument.presentationml.slide+xml"/>
  <Override PartName="/ppt/embeddings/Microsoft_Equation14.bin" ContentType="application/vnd.openxmlformats-officedocument.oleObject"/>
  <Override PartName="/ppt/notesSlides/notesSlide59.xml" ContentType="application/vnd.openxmlformats-officedocument.presentationml.notesSlide+xml"/>
  <Override PartName="/ppt/notesSlides/notesSlide68.xml" ContentType="application/vnd.openxmlformats-officedocument.presentationml.notesSlide+xml"/>
  <Override PartName="/ppt/notesSlides/notesSlide78.xml" ContentType="application/vnd.openxmlformats-officedocument.presentationml.notesSlide+xml"/>
  <Override PartName="/ppt/notesSlides/notesSlide6.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Override PartName="/ppt/slides/slide11.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slides/slide2.xml" ContentType="application/vnd.openxmlformats-officedocument.presentationml.slide+xml"/>
  <Override PartName="/ppt/slideLayouts/slideLayout3.xml" ContentType="application/vnd.openxmlformats-officedocument.presentationml.slideLayout+xml"/>
  <Override PartName="/ppt/slides/slide40.xml" ContentType="application/vnd.openxmlformats-officedocument.presentationml.slide+xml"/>
  <Override PartName="/ppt/notesSlides/notesSlide15.xml" ContentType="application/vnd.openxmlformats-officedocument.presentationml.notesSlide+xml"/>
  <Override PartName="/ppt/slides/slide17.xml" ContentType="application/vnd.openxmlformats-officedocument.presentationml.slide+xml"/>
  <Override PartName="/ppt/notesSlides/notesSlide25.xml" ContentType="application/vnd.openxmlformats-officedocument.presentationml.notesSlide+xml"/>
  <Override PartName="/ppt/embeddings/Microsoft_Equation2.bin" ContentType="application/vnd.openxmlformats-officedocument.oleObject"/>
  <Override PartName="/ppt/slides/slide27.xml" ContentType="application/vnd.openxmlformats-officedocument.presentationml.slide+xml"/>
  <Override PartName="/ppt/notesSlides/notesSlide35.xml" ContentType="application/vnd.openxmlformats-officedocument.presentationml.notesSlide+xml"/>
  <Override PartName="/ppt/slides/slide36.xml" ContentType="application/vnd.openxmlformats-officedocument.presentationml.slide+xml"/>
  <Override PartName="/ppt/slides/slide8.xml" ContentType="application/vnd.openxmlformats-officedocument.presentationml.slide+xml"/>
  <Override PartName="/ppt/notesSlides/notesSlide44.xml" ContentType="application/vnd.openxmlformats-officedocument.presentationml.notesSlide+xml"/>
  <Override PartName="/ppt/slideLayouts/slideLayout9.xml" ContentType="application/vnd.openxmlformats-officedocument.presentationml.slideLayout+xml"/>
  <Override PartName="/ppt/slides/slide46.xml" ContentType="application/vnd.openxmlformats-officedocument.presentationml.slide+xml"/>
  <Override PartName="/ppt/notesSlides/notesSlide54.xml" ContentType="application/vnd.openxmlformats-officedocument.presentationml.notesSlide+xml"/>
  <Override PartName="/ppt/slides/slide55.xml" ContentType="application/vnd.openxmlformats-officedocument.presentationml.slide+xml"/>
  <Override PartName="/ppt/notesSlides/notesSlide63.xml" ContentType="application/vnd.openxmlformats-officedocument.presentationml.notesSlide+xml"/>
  <Override PartName="/ppt/embeddings/Microsoft_Equation8.bin" ContentType="application/vnd.openxmlformats-officedocument.oleObject"/>
  <Override PartName="/ppt/slides/slide65.xml" ContentType="application/vnd.openxmlformats-officedocument.presentationml.slide+xml"/>
  <Override PartName="/ppt/notesSlides/notesSlide73.xml" ContentType="application/vnd.openxmlformats-officedocument.presentationml.notesSlide+xml"/>
  <Override PartName="/ppt/notesSlides/notesSlide1.xml" ContentType="application/vnd.openxmlformats-officedocument.presentationml.notesSlide+xml"/>
  <Override PartName="/ppt/slides/slide74.xml" ContentType="application/vnd.openxmlformats-officedocument.presentationml.slide+xml"/>
  <Override PartName="/ppt/notesSlides/notesSlide82.xml" ContentType="application/vnd.openxmlformats-officedocument.presentationml.notesSlide+xml"/>
  <Override PartName="/ppt/embeddings/Microsoft_Equation15.bin" ContentType="application/vnd.openxmlformats-officedocument.oleObject"/>
  <Override PartName="/ppt/slides/slide84.xml" ContentType="application/vnd.openxmlformats-officedocument.presentationml.slide+xml"/>
  <Override PartName="/ppt/notesSlides/notesSlide69.xml" ContentType="application/vnd.openxmlformats-officedocument.presentationml.notesSlide+xml"/>
  <Override PartName="/ppt/notesSlides/notesSlide79.xml" ContentType="application/vnd.openxmlformats-officedocument.presentationml.notesSlide+xml"/>
  <Override PartName="/ppt/notesSlides/notesSlide7.xml" ContentType="application/vnd.openxmlformats-officedocument.presentationml.notesSlide+xml"/>
  <Override PartName="/ppt/slides/slide12.xml" ContentType="application/vnd.openxmlformats-officedocument.presentationml.slide+xml"/>
  <Override PartName="/ppt/notesSlides/notesSlide20.xml" ContentType="application/vnd.openxmlformats-officedocument.presentationml.notesSlide+xml"/>
  <Override PartName="/ppt/slides/slide22.xml" ContentType="application/vnd.openxmlformats-officedocument.presentationml.slide+xml"/>
  <Override PartName="/ppt/notesSlides/notesSlide30.xml" ContentType="application/vnd.openxmlformats-officedocument.presentationml.notesSlide+xml"/>
  <Override PartName="/ppt/slides/slide31.xml" ContentType="application/vnd.openxmlformats-officedocument.presentationml.slide+xml"/>
  <Override PartName="/ppt/slides/slide3.xml" ContentType="application/vnd.openxmlformats-officedocument.presentationml.slide+xml"/>
  <Override PartName="/ppt/slideLayouts/slideLayout4.xml" ContentType="application/vnd.openxmlformats-officedocument.presentationml.slideLayout+xml"/>
  <Override PartName="/ppt/slideMasters/slideMaster1.xml" ContentType="application/vnd.openxmlformats-officedocument.presentationml.slideMaster+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p:sldMasterIdLst>
    <p:sldMasterId r:id="rId1"/>
  </p:sldMasterIdLst>
  <p:notesMasterIdLst>
    <p:notesMasterId r:id="rId87"/>
  </p:notesMasterIdLst>
  <p:sldIdLst>
    <p:sldId id="256" r:id="rId2"/>
    <p:sldId id="514" r:id="rId3"/>
    <p:sldId id="515" r:id="rId4"/>
    <p:sldId id="516" r:id="rId5"/>
    <p:sldId id="517" r:id="rId6"/>
    <p:sldId id="518" r:id="rId7"/>
    <p:sldId id="519" r:id="rId8"/>
    <p:sldId id="520" r:id="rId9"/>
    <p:sldId id="521" r:id="rId10"/>
    <p:sldId id="522" r:id="rId11"/>
    <p:sldId id="523" r:id="rId12"/>
    <p:sldId id="524" r:id="rId13"/>
    <p:sldId id="525" r:id="rId14"/>
    <p:sldId id="526" r:id="rId15"/>
    <p:sldId id="527" r:id="rId16"/>
    <p:sldId id="528" r:id="rId17"/>
    <p:sldId id="529" r:id="rId18"/>
    <p:sldId id="387" r:id="rId19"/>
    <p:sldId id="388" r:id="rId20"/>
    <p:sldId id="389" r:id="rId21"/>
    <p:sldId id="507" r:id="rId22"/>
    <p:sldId id="391" r:id="rId23"/>
    <p:sldId id="508" r:id="rId24"/>
    <p:sldId id="393" r:id="rId25"/>
    <p:sldId id="509" r:id="rId26"/>
    <p:sldId id="510" r:id="rId27"/>
    <p:sldId id="511" r:id="rId28"/>
    <p:sldId id="399" r:id="rId29"/>
    <p:sldId id="512" r:id="rId30"/>
    <p:sldId id="401" r:id="rId31"/>
    <p:sldId id="403" r:id="rId32"/>
    <p:sldId id="404" r:id="rId33"/>
    <p:sldId id="405" r:id="rId34"/>
    <p:sldId id="406" r:id="rId35"/>
    <p:sldId id="407" r:id="rId36"/>
    <p:sldId id="513" r:id="rId37"/>
    <p:sldId id="437" r:id="rId38"/>
    <p:sldId id="438" r:id="rId39"/>
    <p:sldId id="439" r:id="rId40"/>
    <p:sldId id="555" r:id="rId41"/>
    <p:sldId id="556" r:id="rId42"/>
    <p:sldId id="557" r:id="rId43"/>
    <p:sldId id="558" r:id="rId44"/>
    <p:sldId id="559" r:id="rId45"/>
    <p:sldId id="560" r:id="rId46"/>
    <p:sldId id="561" r:id="rId47"/>
    <p:sldId id="562" r:id="rId48"/>
    <p:sldId id="563" r:id="rId49"/>
    <p:sldId id="564" r:id="rId50"/>
    <p:sldId id="565" r:id="rId51"/>
    <p:sldId id="566" r:id="rId52"/>
    <p:sldId id="567" r:id="rId53"/>
    <p:sldId id="568" r:id="rId54"/>
    <p:sldId id="569" r:id="rId55"/>
    <p:sldId id="570" r:id="rId56"/>
    <p:sldId id="571" r:id="rId57"/>
    <p:sldId id="572" r:id="rId58"/>
    <p:sldId id="573" r:id="rId59"/>
    <p:sldId id="574" r:id="rId60"/>
    <p:sldId id="575" r:id="rId61"/>
    <p:sldId id="530" r:id="rId62"/>
    <p:sldId id="531" r:id="rId63"/>
    <p:sldId id="532" r:id="rId64"/>
    <p:sldId id="533" r:id="rId65"/>
    <p:sldId id="534" r:id="rId66"/>
    <p:sldId id="535" r:id="rId67"/>
    <p:sldId id="536" r:id="rId68"/>
    <p:sldId id="537" r:id="rId69"/>
    <p:sldId id="538" r:id="rId70"/>
    <p:sldId id="539" r:id="rId71"/>
    <p:sldId id="540" r:id="rId72"/>
    <p:sldId id="541" r:id="rId73"/>
    <p:sldId id="542" r:id="rId74"/>
    <p:sldId id="543" r:id="rId75"/>
    <p:sldId id="544" r:id="rId76"/>
    <p:sldId id="545" r:id="rId77"/>
    <p:sldId id="546" r:id="rId78"/>
    <p:sldId id="547" r:id="rId79"/>
    <p:sldId id="548" r:id="rId80"/>
    <p:sldId id="549" r:id="rId81"/>
    <p:sldId id="550" r:id="rId82"/>
    <p:sldId id="551" r:id="rId83"/>
    <p:sldId id="552" r:id="rId84"/>
    <p:sldId id="553" r:id="rId85"/>
    <p:sldId id="554" r:id="rId86"/>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lrMru>
    <a:srgbClr val="00FF13"/>
    <a:srgbClr val="FFFFFF"/>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showOutlineIcons="0">
    <p:restoredLeft sz="16772" autoAdjust="0"/>
    <p:restoredTop sz="78333" autoAdjust="0"/>
  </p:normalViewPr>
  <p:slideViewPr>
    <p:cSldViewPr>
      <p:cViewPr>
        <p:scale>
          <a:sx n="80" d="100"/>
          <a:sy n="80" d="100"/>
        </p:scale>
        <p:origin x="-1112" y="-200"/>
      </p:cViewPr>
      <p:guideLst>
        <p:guide orient="horz" pos="2160"/>
        <p:guide pos="2880"/>
      </p:guideLst>
    </p:cSldViewPr>
  </p:slideViewPr>
  <p:outlineViewPr>
    <p:cViewPr>
      <p:scale>
        <a:sx n="33" d="100"/>
        <a:sy n="33" d="100"/>
      </p:scale>
      <p:origin x="0" y="20310"/>
    </p:cViewPr>
  </p:outlin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viewProps" Target="viewProps.xml"/><Relationship Id="rId91" Type="http://schemas.openxmlformats.org/officeDocument/2006/relationships/theme" Target="theme/theme1.xml"/><Relationship Id="rId92"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notesMaster" Target="notesMasters/notesMaster1.xml"/><Relationship Id="rId88" Type="http://schemas.openxmlformats.org/officeDocument/2006/relationships/printerSettings" Target="printerSettings/printerSettings1.bin"/><Relationship Id="rId89"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12.wmf"/><Relationship Id="rId4" Type="http://schemas.openxmlformats.org/officeDocument/2006/relationships/image" Target="../media/image13.wmf"/><Relationship Id="rId1" Type="http://schemas.openxmlformats.org/officeDocument/2006/relationships/image" Target="../media/image10.wmf"/><Relationship Id="rId2" Type="http://schemas.openxmlformats.org/officeDocument/2006/relationships/image" Target="../media/image11.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5.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6.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71.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74.wmf"/><Relationship Id="rId4" Type="http://schemas.openxmlformats.org/officeDocument/2006/relationships/image" Target="../media/image75.wmf"/><Relationship Id="rId5" Type="http://schemas.openxmlformats.org/officeDocument/2006/relationships/image" Target="../media/image76.wmf"/><Relationship Id="rId1" Type="http://schemas.openxmlformats.org/officeDocument/2006/relationships/image" Target="../media/image72.wmf"/><Relationship Id="rId2" Type="http://schemas.openxmlformats.org/officeDocument/2006/relationships/image" Target="../media/image73.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77.wmf"/><Relationship Id="rId2" Type="http://schemas.openxmlformats.org/officeDocument/2006/relationships/image" Target="../media/image78.wmf"/><Relationship Id="rId3" Type="http://schemas.openxmlformats.org/officeDocument/2006/relationships/image" Target="../media/image76.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79.wmf"/><Relationship Id="rId2" Type="http://schemas.openxmlformats.org/officeDocument/2006/relationships/image" Target="../media/image80.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82.wmf"/><Relationship Id="rId2" Type="http://schemas.openxmlformats.org/officeDocument/2006/relationships/image" Target="../media/image8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BB3521DA-D49B-4FB4-9A39-3568903F4719}" type="datetimeFigureOut">
              <a:rPr lang="en-US"/>
              <a:pPr>
                <a:defRPr/>
              </a:pPr>
              <a:t>12/12/10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0BDD1A5C-76CE-4465-975F-19CBB461B580}"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0BDD1A5C-76CE-4465-975F-19CBB461B580}" type="slidenum">
              <a:rPr lang="en-US" smtClean="0"/>
              <a:pPr>
                <a:defRPr/>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You see how we controlled</a:t>
            </a:r>
            <a:r>
              <a:rPr lang="en-US" baseline="0" dirty="0" smtClean="0"/>
              <a:t> which way the cylinder moves with a click of a button. Often times we also want to control when we send compressed air to the cylinders or through which ports. For example, suppose you have a pneumatic pistons that you want to use a cylinder to lift something at the finale. We do this with electric solenoid valves. Although these valves are controlled electrically by the robot’s CPU, they can also be mechanically operated by pressing these buttons. A single solenoid valve allows you to open one port of a cylinder to pressure when voltage is applied, or when I press this button, causing the cylinder to either extend or retract. When voltage is no longer applied, the valve releases the pressure to atmosphere, and whatever load is on the piston will cause it to return to its original position. A double solenoid valve allows you to use the cylinder in both directions. When I press this button or when voltage is applied to this solenoid, the valve would open the blue side to atmosphere and the white side to pressurized air, causing the cylinder have an extending force. When the other solenoid is activated, the white side is open to atmosphere and the blue side to pressurized air, causing the cylinder to have a retracting force.</a:t>
            </a:r>
            <a:endParaRPr lang="en-US" dirty="0"/>
          </a:p>
        </p:txBody>
      </p:sp>
      <p:sp>
        <p:nvSpPr>
          <p:cNvPr id="4" name="Slide Number Placeholder 3"/>
          <p:cNvSpPr>
            <a:spLocks noGrp="1"/>
          </p:cNvSpPr>
          <p:nvPr>
            <p:ph type="sldNum" sz="quarter" idx="10"/>
          </p:nvPr>
        </p:nvSpPr>
        <p:spPr/>
        <p:txBody>
          <a:bodyPr/>
          <a:lstStyle/>
          <a:p>
            <a:pPr>
              <a:defRPr/>
            </a:pPr>
            <a:fld id="{0BDD1A5C-76CE-4465-975F-19CBB461B580}" type="slidenum">
              <a:rPr lang="en-US" smtClean="0"/>
              <a:pPr>
                <a:defRPr/>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Now that we see the basics behind pneumatics, we want to</a:t>
            </a:r>
            <a:r>
              <a:rPr lang="en-US" baseline="0" dirty="0" smtClean="0"/>
              <a:t> know how to usefully incorporate it into our robot when we’re designing it. To do this, we need to control several factors that affect the mechanics of actuators. The first factor is output pressure.</a:t>
            </a:r>
            <a:endParaRPr lang="en-US" dirty="0"/>
          </a:p>
        </p:txBody>
      </p:sp>
      <p:sp>
        <p:nvSpPr>
          <p:cNvPr id="4" name="Slide Number Placeholder 3"/>
          <p:cNvSpPr>
            <a:spLocks noGrp="1"/>
          </p:cNvSpPr>
          <p:nvPr>
            <p:ph type="sldNum" sz="quarter" idx="10"/>
          </p:nvPr>
        </p:nvSpPr>
        <p:spPr/>
        <p:txBody>
          <a:bodyPr/>
          <a:lstStyle/>
          <a:p>
            <a:pPr>
              <a:defRPr/>
            </a:pPr>
            <a:fld id="{0BDD1A5C-76CE-4465-975F-19CBB461B580}" type="slidenum">
              <a:rPr lang="en-US" smtClean="0"/>
              <a:pPr>
                <a:defRPr/>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You can see here that the pressure at the output</a:t>
            </a:r>
            <a:r>
              <a:rPr lang="en-US" baseline="0" dirty="0" smtClean="0"/>
              <a:t> of the compressor is at 120 psi, but FIRST only allows us to operate our actuators at a maximum of 60 psi. We achieve this pressure drop by using a regulator. It drops the input pressure to an output pressure that you can set by turning </a:t>
            </a:r>
            <a:r>
              <a:rPr lang="en-US" baseline="0" smtClean="0"/>
              <a:t>this knob</a:t>
            </a:r>
            <a:r>
              <a:rPr lang="en-US" baseline="0" dirty="0" smtClean="0"/>
              <a:t>. This gauge above the regulator shows pressure that being outputted.</a:t>
            </a:r>
            <a:endParaRPr lang="en-US" dirty="0"/>
          </a:p>
        </p:txBody>
      </p:sp>
      <p:sp>
        <p:nvSpPr>
          <p:cNvPr id="4" name="Slide Number Placeholder 3"/>
          <p:cNvSpPr>
            <a:spLocks noGrp="1"/>
          </p:cNvSpPr>
          <p:nvPr>
            <p:ph type="sldNum" sz="quarter" idx="10"/>
          </p:nvPr>
        </p:nvSpPr>
        <p:spPr/>
        <p:txBody>
          <a:bodyPr/>
          <a:lstStyle/>
          <a:p>
            <a:pPr>
              <a:defRPr/>
            </a:pPr>
            <a:fld id="{0BDD1A5C-76CE-4465-975F-19CBB461B580}" type="slidenum">
              <a:rPr lang="en-US" smtClean="0"/>
              <a:pPr>
                <a:defRPr/>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Demo all components, extending cylinder first, then retracting, then question.</a:t>
            </a:r>
          </a:p>
          <a:p>
            <a:endParaRPr lang="en-US" baseline="0" dirty="0" smtClean="0"/>
          </a:p>
          <a:p>
            <a:r>
              <a:rPr lang="en-US" baseline="0" dirty="0" smtClean="0"/>
              <a:t>When we design robots, we want to know how much force something can apply. Say that you have a pneumatic device </a:t>
            </a:r>
            <a:r>
              <a:rPr lang="en-US" baseline="0" smtClean="0"/>
              <a:t>that grips a crystal ball. </a:t>
            </a:r>
            <a:r>
              <a:rPr lang="en-US" baseline="0" dirty="0" smtClean="0"/>
              <a:t>You can’t grab too hard or </a:t>
            </a:r>
            <a:r>
              <a:rPr lang="en-US" baseline="0" smtClean="0"/>
              <a:t>the ball will shatter, </a:t>
            </a:r>
            <a:r>
              <a:rPr lang="en-US" baseline="0" dirty="0" smtClean="0"/>
              <a:t>but you can’t grab to lightly or it will slip from your grasp. You want apply the right amount of force to get the job done.</a:t>
            </a:r>
          </a:p>
        </p:txBody>
      </p:sp>
      <p:sp>
        <p:nvSpPr>
          <p:cNvPr id="4" name="Slide Number Placeholder 3"/>
          <p:cNvSpPr>
            <a:spLocks noGrp="1"/>
          </p:cNvSpPr>
          <p:nvPr>
            <p:ph type="sldNum" sz="quarter" idx="10"/>
          </p:nvPr>
        </p:nvSpPr>
        <p:spPr/>
        <p:txBody>
          <a:bodyPr/>
          <a:lstStyle/>
          <a:p>
            <a:pPr>
              <a:defRPr/>
            </a:pPr>
            <a:fld id="{0BDD1A5C-76CE-4465-975F-19CBB461B580}" type="slidenum">
              <a:rPr lang="en-US" smtClean="0"/>
              <a:pPr>
                <a:defRPr/>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0BDD1A5C-76CE-4465-975F-19CBB461B580}" type="slidenum">
              <a:rPr lang="en-US" smtClean="0"/>
              <a:pPr>
                <a:defRPr/>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Notice</a:t>
            </a:r>
            <a:r>
              <a:rPr lang="en-US" baseline="0" dirty="0" smtClean="0"/>
              <a:t> this cylinder. On this end it has a common L join, but the one on this side has a screw on top. This is a flow-rate valve. &lt;explanation&gt; </a:t>
            </a:r>
            <a:r>
              <a:rPr lang="en-US" dirty="0" smtClean="0"/>
              <a:t>Because</a:t>
            </a:r>
            <a:r>
              <a:rPr lang="en-US" baseline="0" dirty="0" smtClean="0"/>
              <a:t> of this, you can fit two of these valves on the cylinder and that allows you to independently control the extending and retracting speeds.</a:t>
            </a:r>
            <a:endParaRPr lang="en-US" dirty="0"/>
          </a:p>
        </p:txBody>
      </p:sp>
      <p:sp>
        <p:nvSpPr>
          <p:cNvPr id="4" name="Slide Number Placeholder 3"/>
          <p:cNvSpPr>
            <a:spLocks noGrp="1"/>
          </p:cNvSpPr>
          <p:nvPr>
            <p:ph type="sldNum" sz="quarter" idx="10"/>
          </p:nvPr>
        </p:nvSpPr>
        <p:spPr/>
        <p:txBody>
          <a:bodyPr/>
          <a:lstStyle/>
          <a:p>
            <a:pPr>
              <a:defRPr/>
            </a:pPr>
            <a:fld id="{0BDD1A5C-76CE-4465-975F-19CBB461B580}" type="slidenum">
              <a:rPr lang="en-US" smtClean="0"/>
              <a:pPr>
                <a:defRPr/>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0BDD1A5C-76CE-4465-975F-19CBB461B580}" type="slidenum">
              <a:rPr lang="en-US" smtClean="0"/>
              <a:pPr>
                <a:defRPr/>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0BDD1A5C-76CE-4465-975F-19CBB461B580}" type="slidenum">
              <a:rPr lang="en-US" smtClean="0"/>
              <a:pPr>
                <a:defRPr/>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Electrical</a:t>
            </a:r>
            <a:r>
              <a:rPr lang="en-US" baseline="0" dirty="0" smtClean="0"/>
              <a:t> = power distribution  + power control</a:t>
            </a:r>
          </a:p>
          <a:p>
            <a:r>
              <a:rPr lang="en-US" baseline="0" dirty="0" smtClean="0"/>
              <a:t>Electronics = low power sensors and circuits</a:t>
            </a:r>
          </a:p>
          <a:p>
            <a:r>
              <a:rPr lang="en-US" baseline="0" dirty="0" err="1" smtClean="0"/>
              <a:t>BDCComm</a:t>
            </a:r>
            <a:endParaRPr lang="en-US" baseline="0" dirty="0" smtClean="0"/>
          </a:p>
        </p:txBody>
      </p:sp>
      <p:sp>
        <p:nvSpPr>
          <p:cNvPr id="4" name="Slide Number Placeholder 3"/>
          <p:cNvSpPr>
            <a:spLocks noGrp="1"/>
          </p:cNvSpPr>
          <p:nvPr>
            <p:ph type="sldNum" sz="quarter" idx="10"/>
          </p:nvPr>
        </p:nvSpPr>
        <p:spPr/>
        <p:txBody>
          <a:bodyPr/>
          <a:lstStyle/>
          <a:p>
            <a:pPr>
              <a:defRPr/>
            </a:pPr>
            <a:fld id="{0BDD1A5C-76CE-4465-975F-19CBB461B580}" type="slidenum">
              <a:rPr lang="en-US" smtClean="0"/>
              <a:pPr>
                <a:defRPr/>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Make motor in</a:t>
            </a:r>
            <a:r>
              <a:rPr lang="en-US" baseline="0" dirty="0" smtClean="0"/>
              <a:t> the corner smaller to resemble scaling</a:t>
            </a:r>
          </a:p>
          <a:p>
            <a:r>
              <a:rPr lang="en-US" baseline="0" dirty="0" smtClean="0"/>
              <a:t>Make CPU darker</a:t>
            </a:r>
          </a:p>
          <a:p>
            <a:r>
              <a:rPr lang="en-US" baseline="0" dirty="0" smtClean="0"/>
              <a:t>Put red/black lines closer together</a:t>
            </a:r>
          </a:p>
          <a:p>
            <a:r>
              <a:rPr lang="en-US" baseline="0" dirty="0" smtClean="0"/>
              <a:t>Put currents for the branches – CPU = 20 A, Spike = 20 A, Speed Controller = 40 A, </a:t>
            </a:r>
          </a:p>
        </p:txBody>
      </p:sp>
      <p:sp>
        <p:nvSpPr>
          <p:cNvPr id="4" name="Slide Number Placeholder 3"/>
          <p:cNvSpPr>
            <a:spLocks noGrp="1"/>
          </p:cNvSpPr>
          <p:nvPr>
            <p:ph type="sldNum" sz="quarter" idx="10"/>
          </p:nvPr>
        </p:nvSpPr>
        <p:spPr/>
        <p:txBody>
          <a:bodyPr/>
          <a:lstStyle/>
          <a:p>
            <a:pPr>
              <a:defRPr/>
            </a:pPr>
            <a:fld id="{0BDD1A5C-76CE-4465-975F-19CBB461B580}" type="slidenum">
              <a:rPr lang="en-US" smtClean="0"/>
              <a:pPr>
                <a:defRPr/>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0BDD1A5C-76CE-4465-975F-19CBB461B580}" type="slidenum">
              <a:rPr lang="en-US" smtClean="0"/>
              <a:pPr>
                <a:defRPr/>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Explain battery safety</a:t>
            </a:r>
          </a:p>
          <a:p>
            <a:r>
              <a:rPr lang="en-US" dirty="0" smtClean="0"/>
              <a:t>	Two</a:t>
            </a:r>
            <a:r>
              <a:rPr lang="en-US" baseline="0" dirty="0" smtClean="0"/>
              <a:t> hands because it is heavy</a:t>
            </a:r>
          </a:p>
          <a:p>
            <a:endParaRPr lang="en-US" dirty="0" smtClean="0"/>
          </a:p>
          <a:p>
            <a:r>
              <a:rPr lang="en-US" dirty="0" smtClean="0"/>
              <a:t>Nylon stop nut is</a:t>
            </a:r>
            <a:r>
              <a:rPr lang="en-US" baseline="0" dirty="0" smtClean="0"/>
              <a:t> a tip</a:t>
            </a:r>
          </a:p>
          <a:p>
            <a:r>
              <a:rPr lang="en-US" baseline="0" dirty="0" smtClean="0"/>
              <a:t>Remove #10 screw - done</a:t>
            </a:r>
          </a:p>
          <a:p>
            <a:r>
              <a:rPr lang="en-US" baseline="0" dirty="0" smtClean="0"/>
              <a:t>Smaller than a car battery</a:t>
            </a:r>
          </a:p>
          <a:p>
            <a:r>
              <a:rPr lang="en-US" baseline="0" dirty="0" smtClean="0"/>
              <a:t>Fix spacing</a:t>
            </a:r>
          </a:p>
          <a:p>
            <a:r>
              <a:rPr lang="en-US" baseline="0" dirty="0" smtClean="0"/>
              <a:t>Remove bullet point for take precautions</a:t>
            </a:r>
          </a:p>
          <a:p>
            <a:r>
              <a:rPr lang="en-US" baseline="0" dirty="0" smtClean="0"/>
              <a:t>	Change text</a:t>
            </a:r>
          </a:p>
          <a:p>
            <a:endParaRPr lang="en-US" baseline="0" dirty="0" smtClean="0"/>
          </a:p>
          <a:p>
            <a:r>
              <a:rPr lang="en-US" baseline="0" dirty="0" smtClean="0"/>
              <a:t>NEED TO SAY</a:t>
            </a:r>
          </a:p>
          <a:p>
            <a:r>
              <a:rPr lang="en-US" baseline="0" dirty="0" smtClean="0"/>
              <a:t>Terminals are separate</a:t>
            </a:r>
          </a:p>
          <a:p>
            <a:r>
              <a:rPr lang="en-US" baseline="0" dirty="0" smtClean="0"/>
              <a:t>Wrench</a:t>
            </a:r>
          </a:p>
          <a:p>
            <a:r>
              <a:rPr lang="en-US" baseline="0" dirty="0" smtClean="0"/>
              <a:t>Welded together</a:t>
            </a:r>
          </a:p>
          <a:p>
            <a:endParaRPr lang="en-US" dirty="0"/>
          </a:p>
        </p:txBody>
      </p:sp>
      <p:sp>
        <p:nvSpPr>
          <p:cNvPr id="4" name="Slide Number Placeholder 3"/>
          <p:cNvSpPr>
            <a:spLocks noGrp="1"/>
          </p:cNvSpPr>
          <p:nvPr>
            <p:ph type="sldNum" sz="quarter" idx="10"/>
          </p:nvPr>
        </p:nvSpPr>
        <p:spPr/>
        <p:txBody>
          <a:bodyPr/>
          <a:lstStyle/>
          <a:p>
            <a:pPr>
              <a:defRPr/>
            </a:pPr>
            <a:fld id="{0BDD1A5C-76CE-4465-975F-19CBB461B580}" type="slidenum">
              <a:rPr lang="en-US" smtClean="0"/>
              <a:pPr>
                <a:defRPr/>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Make motor in</a:t>
            </a:r>
            <a:r>
              <a:rPr lang="en-US" baseline="0" dirty="0" smtClean="0"/>
              <a:t> the corner smaller to resemble scaling</a:t>
            </a:r>
          </a:p>
          <a:p>
            <a:r>
              <a:rPr lang="en-US" baseline="0" dirty="0" smtClean="0"/>
              <a:t>Make CPU darker</a:t>
            </a:r>
          </a:p>
          <a:p>
            <a:r>
              <a:rPr lang="en-US" baseline="0" dirty="0" smtClean="0"/>
              <a:t>Put red/black lines closer together</a:t>
            </a:r>
          </a:p>
          <a:p>
            <a:r>
              <a:rPr lang="en-US" baseline="0" dirty="0" smtClean="0"/>
              <a:t>Put currents for the branches – CPU = 20 A, Spike = 20 A, Speed Controller = 40 A, </a:t>
            </a:r>
          </a:p>
        </p:txBody>
      </p:sp>
      <p:sp>
        <p:nvSpPr>
          <p:cNvPr id="4" name="Slide Number Placeholder 3"/>
          <p:cNvSpPr>
            <a:spLocks noGrp="1"/>
          </p:cNvSpPr>
          <p:nvPr>
            <p:ph type="sldNum" sz="quarter" idx="10"/>
          </p:nvPr>
        </p:nvSpPr>
        <p:spPr/>
        <p:txBody>
          <a:bodyPr/>
          <a:lstStyle/>
          <a:p>
            <a:pPr>
              <a:defRPr/>
            </a:pPr>
            <a:fld id="{0BDD1A5C-76CE-4465-975F-19CBB461B580}" type="slidenum">
              <a:rPr lang="en-US" smtClean="0"/>
              <a:pPr>
                <a:defRPr/>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Not located</a:t>
            </a:r>
            <a:r>
              <a:rPr lang="en-US" baseline="0" dirty="0" smtClean="0"/>
              <a:t> accessibly</a:t>
            </a:r>
          </a:p>
          <a:p>
            <a:r>
              <a:rPr lang="en-US" baseline="0" dirty="0" smtClean="0"/>
              <a:t>	Should be in an easy-to-access area</a:t>
            </a:r>
          </a:p>
          <a:p>
            <a:r>
              <a:rPr lang="en-US" baseline="0" dirty="0" smtClean="0"/>
              <a:t>On/Off switch</a:t>
            </a:r>
          </a:p>
          <a:p>
            <a:r>
              <a:rPr lang="en-US" baseline="0" dirty="0" smtClean="0"/>
              <a:t>Fire hazard</a:t>
            </a:r>
          </a:p>
          <a:p>
            <a:r>
              <a:rPr lang="en-US" baseline="0" dirty="0" err="1" smtClean="0"/>
              <a:t>Retitle</a:t>
            </a:r>
            <a:r>
              <a:rPr lang="en-US" baseline="0" dirty="0" smtClean="0"/>
              <a:t> to robot power switch</a:t>
            </a:r>
          </a:p>
          <a:p>
            <a:r>
              <a:rPr lang="en-US" baseline="0" dirty="0" smtClean="0"/>
              <a:t>	120 amp circuit breaker</a:t>
            </a:r>
          </a:p>
          <a:p>
            <a:r>
              <a:rPr lang="en-US" baseline="0" dirty="0" smtClean="0"/>
              <a:t>Control should be changed to limit</a:t>
            </a:r>
          </a:p>
          <a:p>
            <a:r>
              <a:rPr lang="en-US" baseline="0" dirty="0" smtClean="0"/>
              <a:t>	Exceed 120 amps and it will break</a:t>
            </a:r>
          </a:p>
          <a:p>
            <a:r>
              <a:rPr lang="en-US" baseline="0" dirty="0" smtClean="0"/>
              <a:t>Remove bullet points when not necessary</a:t>
            </a:r>
          </a:p>
          <a:p>
            <a:endParaRPr lang="en-US" baseline="0" dirty="0" smtClean="0"/>
          </a:p>
          <a:p>
            <a:endParaRPr lang="en-US" baseline="0" dirty="0" smtClean="0"/>
          </a:p>
          <a:p>
            <a:r>
              <a:rPr lang="en-US" baseline="0" dirty="0" smtClean="0"/>
              <a:t>High current switch</a:t>
            </a:r>
          </a:p>
          <a:p>
            <a:r>
              <a:rPr lang="en-US" baseline="0" dirty="0" smtClean="0"/>
              <a:t>	Handles high enough current</a:t>
            </a:r>
          </a:p>
          <a:p>
            <a:r>
              <a:rPr lang="en-US" baseline="0" dirty="0" smtClean="0"/>
              <a:t>	Primary importance</a:t>
            </a:r>
          </a:p>
          <a:p>
            <a:r>
              <a:rPr lang="en-US" baseline="0" dirty="0" smtClean="0"/>
              <a:t>	Doubles as a circuit breaker</a:t>
            </a:r>
          </a:p>
          <a:p>
            <a:endParaRPr lang="en-US" dirty="0"/>
          </a:p>
        </p:txBody>
      </p:sp>
      <p:sp>
        <p:nvSpPr>
          <p:cNvPr id="4" name="Slide Number Placeholder 3"/>
          <p:cNvSpPr>
            <a:spLocks noGrp="1"/>
          </p:cNvSpPr>
          <p:nvPr>
            <p:ph type="sldNum" sz="quarter" idx="10"/>
          </p:nvPr>
        </p:nvSpPr>
        <p:spPr/>
        <p:txBody>
          <a:bodyPr/>
          <a:lstStyle/>
          <a:p>
            <a:pPr>
              <a:defRPr/>
            </a:pPr>
            <a:fld id="{0BDD1A5C-76CE-4465-975F-19CBB461B580}" type="slidenum">
              <a:rPr lang="en-US" smtClean="0"/>
              <a:pPr>
                <a:defRPr/>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Make motor in</a:t>
            </a:r>
            <a:r>
              <a:rPr lang="en-US" baseline="0" dirty="0" smtClean="0"/>
              <a:t> the corner smaller to resemble scaling</a:t>
            </a:r>
          </a:p>
          <a:p>
            <a:r>
              <a:rPr lang="en-US" baseline="0" dirty="0" smtClean="0"/>
              <a:t>Make CPU darker</a:t>
            </a:r>
          </a:p>
          <a:p>
            <a:r>
              <a:rPr lang="en-US" baseline="0" dirty="0" smtClean="0"/>
              <a:t>Put red/black lines closer together</a:t>
            </a:r>
          </a:p>
          <a:p>
            <a:r>
              <a:rPr lang="en-US" baseline="0" dirty="0" smtClean="0"/>
              <a:t>Put currents for the branches – CPU = 20 A, Spike = 20 A, Speed Controller = 40 A, </a:t>
            </a:r>
          </a:p>
        </p:txBody>
      </p:sp>
      <p:sp>
        <p:nvSpPr>
          <p:cNvPr id="4" name="Slide Number Placeholder 3"/>
          <p:cNvSpPr>
            <a:spLocks noGrp="1"/>
          </p:cNvSpPr>
          <p:nvPr>
            <p:ph type="sldNum" sz="quarter" idx="10"/>
          </p:nvPr>
        </p:nvSpPr>
        <p:spPr/>
        <p:txBody>
          <a:bodyPr/>
          <a:lstStyle/>
          <a:p>
            <a:pPr>
              <a:defRPr/>
            </a:pPr>
            <a:fld id="{0BDD1A5C-76CE-4465-975F-19CBB461B580}" type="slidenum">
              <a:rPr lang="en-US" smtClean="0"/>
              <a:pPr>
                <a:defRPr/>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Speaking</a:t>
            </a:r>
          </a:p>
          <a:p>
            <a:r>
              <a:rPr lang="en-US" dirty="0" smtClean="0"/>
              <a:t>	Smaller diameter wire has</a:t>
            </a:r>
            <a:r>
              <a:rPr lang="en-US" baseline="0" dirty="0" smtClean="0"/>
              <a:t> a higher resistance</a:t>
            </a:r>
            <a:br>
              <a:rPr lang="en-US" baseline="0" dirty="0" smtClean="0"/>
            </a:br>
            <a:r>
              <a:rPr lang="en-US" baseline="0" dirty="0" smtClean="0"/>
              <a:t>		Fuses based on wire size</a:t>
            </a:r>
          </a:p>
          <a:p>
            <a:r>
              <a:rPr lang="en-US" baseline="0" dirty="0" smtClean="0"/>
              <a:t>	Resistance higher will draw high enough current even with 120 amp circuit</a:t>
            </a:r>
          </a:p>
          <a:p>
            <a:r>
              <a:rPr lang="en-US" baseline="0" dirty="0" smtClean="0"/>
              <a:t>	Personal experience on popping</a:t>
            </a:r>
          </a:p>
          <a:p>
            <a:r>
              <a:rPr lang="en-US" baseline="0" dirty="0" smtClean="0"/>
              <a:t>Explain fuses</a:t>
            </a:r>
          </a:p>
          <a:p>
            <a:r>
              <a:rPr lang="en-US" baseline="0" dirty="0" smtClean="0"/>
              <a:t>Change red circles on master slide</a:t>
            </a:r>
          </a:p>
          <a:p>
            <a:r>
              <a:rPr lang="en-US" baseline="0" dirty="0" smtClean="0"/>
              <a:t>“Enough current…” seems a bit cryptic</a:t>
            </a:r>
          </a:p>
          <a:p>
            <a:r>
              <a:rPr lang="en-US" baseline="0" dirty="0" smtClean="0"/>
              <a:t>Possibly pull up sheet on fuses</a:t>
            </a:r>
          </a:p>
          <a:p>
            <a:r>
              <a:rPr lang="en-US" baseline="0" dirty="0" smtClean="0"/>
              <a:t>	Personal experience on popping</a:t>
            </a:r>
          </a:p>
          <a:p>
            <a:endParaRPr lang="en-US" baseline="0" dirty="0" smtClean="0"/>
          </a:p>
          <a:p>
            <a:endParaRPr lang="en-US" baseline="0" dirty="0" smtClean="0"/>
          </a:p>
          <a:p>
            <a:r>
              <a:rPr lang="en-US" baseline="0" dirty="0" smtClean="0"/>
              <a:t>Smaller wires have less resistance</a:t>
            </a:r>
          </a:p>
          <a:p>
            <a:r>
              <a:rPr lang="en-US" baseline="0" dirty="0" smtClean="0"/>
              <a:t>	Smaller fuses to reduce the risk of fires</a:t>
            </a:r>
          </a:p>
          <a:p>
            <a:r>
              <a:rPr lang="en-US" baseline="0" dirty="0" smtClean="0"/>
              <a:t>	Required to use large diameter for higher current circuits</a:t>
            </a:r>
          </a:p>
        </p:txBody>
      </p:sp>
      <p:sp>
        <p:nvSpPr>
          <p:cNvPr id="4" name="Slide Number Placeholder 3"/>
          <p:cNvSpPr>
            <a:spLocks noGrp="1"/>
          </p:cNvSpPr>
          <p:nvPr>
            <p:ph type="sldNum" sz="quarter" idx="10"/>
          </p:nvPr>
        </p:nvSpPr>
        <p:spPr/>
        <p:txBody>
          <a:bodyPr/>
          <a:lstStyle/>
          <a:p>
            <a:pPr>
              <a:defRPr/>
            </a:pPr>
            <a:fld id="{0BDD1A5C-76CE-4465-975F-19CBB461B580}" type="slidenum">
              <a:rPr lang="en-US" smtClean="0"/>
              <a:pPr>
                <a:defRPr/>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Make motor in</a:t>
            </a:r>
            <a:r>
              <a:rPr lang="en-US" baseline="0" dirty="0" smtClean="0"/>
              <a:t> the corner smaller to resemble scaling</a:t>
            </a:r>
          </a:p>
          <a:p>
            <a:r>
              <a:rPr lang="en-US" baseline="0" dirty="0" smtClean="0"/>
              <a:t>Make CPU darker</a:t>
            </a:r>
          </a:p>
          <a:p>
            <a:r>
              <a:rPr lang="en-US" baseline="0" dirty="0" smtClean="0"/>
              <a:t>Put red/black lines closer together</a:t>
            </a:r>
          </a:p>
          <a:p>
            <a:r>
              <a:rPr lang="en-US" baseline="0" dirty="0" smtClean="0"/>
              <a:t>Put currents for the branches – CPU = 20 A, Spike = 20 A, Speed Controller = 40 A, </a:t>
            </a:r>
          </a:p>
        </p:txBody>
      </p:sp>
      <p:sp>
        <p:nvSpPr>
          <p:cNvPr id="4" name="Slide Number Placeholder 3"/>
          <p:cNvSpPr>
            <a:spLocks noGrp="1"/>
          </p:cNvSpPr>
          <p:nvPr>
            <p:ph type="sldNum" sz="quarter" idx="10"/>
          </p:nvPr>
        </p:nvSpPr>
        <p:spPr/>
        <p:txBody>
          <a:bodyPr/>
          <a:lstStyle/>
          <a:p>
            <a:pPr>
              <a:defRPr/>
            </a:pPr>
            <a:fld id="{0BDD1A5C-76CE-4465-975F-19CBB461B580}" type="slidenum">
              <a:rPr lang="en-US" smtClean="0"/>
              <a:pPr>
                <a:defRPr/>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Make motor in</a:t>
            </a:r>
            <a:r>
              <a:rPr lang="en-US" baseline="0" dirty="0" smtClean="0"/>
              <a:t> the corner smaller to resemble scaling</a:t>
            </a:r>
          </a:p>
          <a:p>
            <a:r>
              <a:rPr lang="en-US" baseline="0" dirty="0" smtClean="0"/>
              <a:t>Make CPU darker</a:t>
            </a:r>
          </a:p>
          <a:p>
            <a:r>
              <a:rPr lang="en-US" baseline="0" dirty="0" smtClean="0"/>
              <a:t>Put red/black lines closer together</a:t>
            </a:r>
          </a:p>
          <a:p>
            <a:r>
              <a:rPr lang="en-US" baseline="0" dirty="0" smtClean="0"/>
              <a:t>Put currents for the branches – CPU = 20 A, Spike = 20 A, Speed Controller = 40 A, </a:t>
            </a:r>
          </a:p>
        </p:txBody>
      </p:sp>
      <p:sp>
        <p:nvSpPr>
          <p:cNvPr id="4" name="Slide Number Placeholder 3"/>
          <p:cNvSpPr>
            <a:spLocks noGrp="1"/>
          </p:cNvSpPr>
          <p:nvPr>
            <p:ph type="sldNum" sz="quarter" idx="10"/>
          </p:nvPr>
        </p:nvSpPr>
        <p:spPr/>
        <p:txBody>
          <a:bodyPr/>
          <a:lstStyle/>
          <a:p>
            <a:pPr>
              <a:defRPr/>
            </a:pPr>
            <a:fld id="{0BDD1A5C-76CE-4465-975F-19CBB461B580}" type="slidenum">
              <a:rPr lang="en-US" smtClean="0"/>
              <a:pPr>
                <a:defRPr/>
              </a:pPr>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Make motor in</a:t>
            </a:r>
            <a:r>
              <a:rPr lang="en-US" baseline="0" dirty="0" smtClean="0"/>
              <a:t> the corner smaller to resemble scaling</a:t>
            </a:r>
          </a:p>
          <a:p>
            <a:r>
              <a:rPr lang="en-US" baseline="0" dirty="0" smtClean="0"/>
              <a:t>Make CPU darker</a:t>
            </a:r>
          </a:p>
          <a:p>
            <a:r>
              <a:rPr lang="en-US" baseline="0" dirty="0" smtClean="0"/>
              <a:t>Put red/black lines closer together</a:t>
            </a:r>
          </a:p>
          <a:p>
            <a:r>
              <a:rPr lang="en-US" baseline="0" dirty="0" smtClean="0"/>
              <a:t>Put currents for the branches – CPU = 20 A, Spike = 20 A, Speed Controller = 40 A, </a:t>
            </a:r>
          </a:p>
        </p:txBody>
      </p:sp>
      <p:sp>
        <p:nvSpPr>
          <p:cNvPr id="4" name="Slide Number Placeholder 3"/>
          <p:cNvSpPr>
            <a:spLocks noGrp="1"/>
          </p:cNvSpPr>
          <p:nvPr>
            <p:ph type="sldNum" sz="quarter" idx="10"/>
          </p:nvPr>
        </p:nvSpPr>
        <p:spPr/>
        <p:txBody>
          <a:bodyPr/>
          <a:lstStyle/>
          <a:p>
            <a:pPr>
              <a:defRPr/>
            </a:pPr>
            <a:fld id="{0BDD1A5C-76CE-4465-975F-19CBB461B580}" type="slidenum">
              <a:rPr lang="en-US" smtClean="0"/>
              <a:pPr>
                <a:defRPr/>
              </a:pPr>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Servo testers at hobby stores to generate control signal for </a:t>
            </a:r>
            <a:r>
              <a:rPr lang="en-US" dirty="0" err="1" smtClean="0"/>
              <a:t>ESCs</a:t>
            </a:r>
            <a:endParaRPr lang="en-US" dirty="0" smtClean="0"/>
          </a:p>
          <a:p>
            <a:r>
              <a:rPr lang="en-US" dirty="0" smtClean="0"/>
              <a:t>Speaking</a:t>
            </a:r>
          </a:p>
          <a:p>
            <a:r>
              <a:rPr lang="en-US" dirty="0" smtClean="0"/>
              <a:t>	Servo is closed</a:t>
            </a:r>
            <a:r>
              <a:rPr lang="en-US" baseline="0" dirty="0" smtClean="0"/>
              <a:t> loop motor control</a:t>
            </a:r>
          </a:p>
          <a:p>
            <a:r>
              <a:rPr lang="en-US" baseline="0" dirty="0" smtClean="0"/>
              <a:t>Expand ESC</a:t>
            </a:r>
          </a:p>
          <a:p>
            <a:endParaRPr lang="en-US" baseline="0" dirty="0" smtClean="0"/>
          </a:p>
          <a:p>
            <a:r>
              <a:rPr lang="en-US" b="1" baseline="0" dirty="0" smtClean="0"/>
              <a:t>Fix</a:t>
            </a:r>
          </a:p>
          <a:p>
            <a:r>
              <a:rPr lang="en-US" b="0" baseline="0" dirty="0" smtClean="0"/>
              <a:t>CPU darkness</a:t>
            </a:r>
            <a:endParaRPr lang="en-US" b="1" dirty="0"/>
          </a:p>
        </p:txBody>
      </p:sp>
      <p:sp>
        <p:nvSpPr>
          <p:cNvPr id="4" name="Slide Number Placeholder 3"/>
          <p:cNvSpPr>
            <a:spLocks noGrp="1"/>
          </p:cNvSpPr>
          <p:nvPr>
            <p:ph type="sldNum" sz="quarter" idx="10"/>
          </p:nvPr>
        </p:nvSpPr>
        <p:spPr/>
        <p:txBody>
          <a:bodyPr/>
          <a:lstStyle/>
          <a:p>
            <a:pPr>
              <a:defRPr/>
            </a:pPr>
            <a:fld id="{0BDD1A5C-76CE-4465-975F-19CBB461B580}" type="slidenum">
              <a:rPr lang="en-US" smtClean="0"/>
              <a:pPr>
                <a:defRPr/>
              </a:pPr>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Make motor in</a:t>
            </a:r>
            <a:r>
              <a:rPr lang="en-US" baseline="0" dirty="0" smtClean="0"/>
              <a:t> the corner smaller to resemble scaling</a:t>
            </a:r>
          </a:p>
          <a:p>
            <a:r>
              <a:rPr lang="en-US" baseline="0" dirty="0" smtClean="0"/>
              <a:t>Make CPU darker</a:t>
            </a:r>
          </a:p>
          <a:p>
            <a:r>
              <a:rPr lang="en-US" baseline="0" dirty="0" smtClean="0"/>
              <a:t>Put red/black lines closer together</a:t>
            </a:r>
          </a:p>
          <a:p>
            <a:r>
              <a:rPr lang="en-US" baseline="0" dirty="0" smtClean="0"/>
              <a:t>Put currents for the branches – CPU = 20 A, Spike = 20 A, Speed Controller = 40 A, </a:t>
            </a:r>
          </a:p>
        </p:txBody>
      </p:sp>
      <p:sp>
        <p:nvSpPr>
          <p:cNvPr id="4" name="Slide Number Placeholder 3"/>
          <p:cNvSpPr>
            <a:spLocks noGrp="1"/>
          </p:cNvSpPr>
          <p:nvPr>
            <p:ph type="sldNum" sz="quarter" idx="10"/>
          </p:nvPr>
        </p:nvSpPr>
        <p:spPr/>
        <p:txBody>
          <a:bodyPr/>
          <a:lstStyle/>
          <a:p>
            <a:pPr>
              <a:defRPr/>
            </a:pPr>
            <a:fld id="{0BDD1A5C-76CE-4465-975F-19CBB461B580}" type="slidenum">
              <a:rPr lang="en-US" smtClean="0"/>
              <a:pPr>
                <a:defRPr/>
              </a:pPr>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Pneumatics</a:t>
            </a:r>
            <a:r>
              <a:rPr lang="en-US" baseline="0" dirty="0" smtClean="0"/>
              <a:t> is a term you may have seen or heard on TV. Anyone here watch </a:t>
            </a:r>
            <a:r>
              <a:rPr lang="en-US" baseline="0" dirty="0" err="1" smtClean="0"/>
              <a:t>Mythbusters</a:t>
            </a:r>
            <a:r>
              <a:rPr lang="en-US" baseline="0" dirty="0" smtClean="0"/>
              <a:t>? </a:t>
            </a:r>
            <a:endParaRPr lang="en-US" dirty="0"/>
          </a:p>
        </p:txBody>
      </p:sp>
      <p:sp>
        <p:nvSpPr>
          <p:cNvPr id="4" name="Slide Number Placeholder 3"/>
          <p:cNvSpPr>
            <a:spLocks noGrp="1"/>
          </p:cNvSpPr>
          <p:nvPr>
            <p:ph type="sldNum" sz="quarter" idx="10"/>
          </p:nvPr>
        </p:nvSpPr>
        <p:spPr/>
        <p:txBody>
          <a:bodyPr/>
          <a:lstStyle/>
          <a:p>
            <a:pPr>
              <a:defRPr/>
            </a:pPr>
            <a:fld id="{0BDD1A5C-76CE-4465-975F-19CBB461B580}" type="slidenum">
              <a:rPr lang="en-US" smtClean="0"/>
              <a:pPr>
                <a:defRPr/>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Replace</a:t>
            </a:r>
            <a:r>
              <a:rPr lang="en-US" baseline="0" dirty="0" smtClean="0"/>
              <a:t> with collection of motors</a:t>
            </a:r>
          </a:p>
          <a:p>
            <a:r>
              <a:rPr lang="en-US" baseline="0" dirty="0" smtClean="0"/>
              <a:t>Only allowed to use motors inside the kit</a:t>
            </a:r>
          </a:p>
          <a:p>
            <a:r>
              <a:rPr lang="en-US" baseline="0" dirty="0" smtClean="0"/>
              <a:t>	Be aware that the rules may specify that you can buy extra motors (of the same type)</a:t>
            </a:r>
          </a:p>
          <a:p>
            <a:r>
              <a:rPr lang="en-US" dirty="0" smtClean="0"/>
              <a:t>Discuss</a:t>
            </a:r>
            <a:r>
              <a:rPr lang="en-US" baseline="0" dirty="0" smtClean="0"/>
              <a:t> major types of motors</a:t>
            </a:r>
          </a:p>
          <a:p>
            <a:endParaRPr lang="en-US" baseline="0" dirty="0" smtClean="0"/>
          </a:p>
          <a:p>
            <a:r>
              <a:rPr lang="en-US" b="1" baseline="0" dirty="0" smtClean="0"/>
              <a:t>FIX:</a:t>
            </a:r>
          </a:p>
          <a:p>
            <a:r>
              <a:rPr lang="en-US" b="0" baseline="0" dirty="0" smtClean="0"/>
              <a:t>scaling of pictures</a:t>
            </a:r>
            <a:endParaRPr lang="en-US" b="1" baseline="0" dirty="0" smtClean="0"/>
          </a:p>
          <a:p>
            <a:endParaRPr lang="en-US" b="0" baseline="0" dirty="0" smtClean="0"/>
          </a:p>
          <a:p>
            <a:r>
              <a:rPr lang="en-US" b="0" baseline="0" dirty="0" smtClean="0"/>
              <a:t>Mabuchi is the motor on the left</a:t>
            </a:r>
          </a:p>
          <a:p>
            <a:r>
              <a:rPr lang="en-US" b="0" baseline="0" dirty="0" smtClean="0"/>
              <a:t>	Caption</a:t>
            </a:r>
          </a:p>
          <a:p>
            <a:r>
              <a:rPr lang="en-US" b="0" baseline="0" dirty="0" smtClean="0"/>
              <a:t>	Properly identify with companies</a:t>
            </a:r>
          </a:p>
          <a:p>
            <a:r>
              <a:rPr lang="en-US" b="0" baseline="0" dirty="0" smtClean="0"/>
              <a:t>		CIM = CCL industrial motor</a:t>
            </a:r>
          </a:p>
          <a:p>
            <a:r>
              <a:rPr lang="en-US" b="0" baseline="0" dirty="0" smtClean="0"/>
              <a:t>		Johnson electric motors for FP</a:t>
            </a:r>
          </a:p>
          <a:p>
            <a:r>
              <a:rPr lang="en-US" b="0" baseline="0" dirty="0" smtClean="0"/>
              <a:t>		Mabuchi</a:t>
            </a:r>
          </a:p>
          <a:p>
            <a:endParaRPr lang="en-US" b="0" baseline="0" dirty="0" smtClean="0"/>
          </a:p>
          <a:p>
            <a:endParaRPr lang="en-US" b="0" baseline="0" dirty="0" smtClean="0"/>
          </a:p>
        </p:txBody>
      </p:sp>
      <p:sp>
        <p:nvSpPr>
          <p:cNvPr id="4" name="Slide Number Placeholder 3"/>
          <p:cNvSpPr>
            <a:spLocks noGrp="1"/>
          </p:cNvSpPr>
          <p:nvPr>
            <p:ph type="sldNum" sz="quarter" idx="10"/>
          </p:nvPr>
        </p:nvSpPr>
        <p:spPr/>
        <p:txBody>
          <a:bodyPr/>
          <a:lstStyle/>
          <a:p>
            <a:pPr>
              <a:defRPr/>
            </a:pPr>
            <a:fld id="{0BDD1A5C-76CE-4465-975F-19CBB461B580}" type="slidenum">
              <a:rPr lang="en-US" smtClean="0"/>
              <a:pPr>
                <a:defRPr/>
              </a:pPr>
              <a:t>30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Chang</a:t>
            </a:r>
            <a:r>
              <a:rPr lang="en-US" baseline="0" dirty="0" smtClean="0"/>
              <a:t>e terminology to CPU (2010 </a:t>
            </a:r>
            <a:r>
              <a:rPr lang="en-US" baseline="0" dirty="0" err="1" smtClean="0"/>
              <a:t>cRIO</a:t>
            </a:r>
            <a:r>
              <a:rPr lang="en-US" baseline="0" dirty="0" smtClean="0"/>
              <a:t> microcomputer [check terminology on National Instruments])</a:t>
            </a:r>
          </a:p>
        </p:txBody>
      </p:sp>
      <p:sp>
        <p:nvSpPr>
          <p:cNvPr id="4" name="Slide Number Placeholder 3"/>
          <p:cNvSpPr>
            <a:spLocks noGrp="1"/>
          </p:cNvSpPr>
          <p:nvPr>
            <p:ph type="sldNum" sz="quarter" idx="10"/>
          </p:nvPr>
        </p:nvSpPr>
        <p:spPr/>
        <p:txBody>
          <a:bodyPr/>
          <a:lstStyle/>
          <a:p>
            <a:pPr>
              <a:defRPr/>
            </a:pPr>
            <a:fld id="{0BDD1A5C-76CE-4465-975F-19CBB461B580}" type="slidenum">
              <a:rPr lang="en-US" smtClean="0"/>
              <a:pPr>
                <a:defRPr/>
              </a:pPr>
              <a:t>31</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0BDD1A5C-76CE-4465-975F-19CBB461B580}" type="slidenum">
              <a:rPr lang="en-US" smtClean="0"/>
              <a:pPr>
                <a:defRPr/>
              </a:pPr>
              <a:t>32</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Spike in</a:t>
            </a:r>
            <a:r>
              <a:rPr lang="en-US" baseline="0" dirty="0" smtClean="0"/>
              <a:t> capital and italics</a:t>
            </a:r>
          </a:p>
          <a:p>
            <a:endParaRPr lang="en-US" baseline="0" dirty="0" smtClean="0"/>
          </a:p>
          <a:p>
            <a:r>
              <a:rPr lang="en-US" baseline="0" dirty="0" smtClean="0"/>
              <a:t>NEED TO SAY</a:t>
            </a:r>
          </a:p>
          <a:p>
            <a:r>
              <a:rPr lang="en-US" baseline="0" dirty="0" smtClean="0"/>
              <a:t>Two different relays</a:t>
            </a:r>
          </a:p>
          <a:p>
            <a:r>
              <a:rPr lang="en-US" baseline="0" smtClean="0"/>
              <a:t>Transistors</a:t>
            </a:r>
            <a:endParaRPr lang="en-US" dirty="0"/>
          </a:p>
        </p:txBody>
      </p:sp>
      <p:sp>
        <p:nvSpPr>
          <p:cNvPr id="4" name="Slide Number Placeholder 3"/>
          <p:cNvSpPr>
            <a:spLocks noGrp="1"/>
          </p:cNvSpPr>
          <p:nvPr>
            <p:ph type="sldNum" sz="quarter" idx="10"/>
          </p:nvPr>
        </p:nvSpPr>
        <p:spPr/>
        <p:txBody>
          <a:bodyPr/>
          <a:lstStyle/>
          <a:p>
            <a:pPr>
              <a:defRPr/>
            </a:pPr>
            <a:fld id="{0BDD1A5C-76CE-4465-975F-19CBB461B580}" type="slidenum">
              <a:rPr lang="en-US" smtClean="0"/>
              <a:pPr>
                <a:defRPr/>
              </a:pPr>
              <a:t>33</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2004+ Victor</a:t>
            </a:r>
          </a:p>
          <a:p>
            <a:r>
              <a:rPr lang="en-US" dirty="0" smtClean="0"/>
              <a:t>2009+</a:t>
            </a:r>
            <a:r>
              <a:rPr lang="en-US" baseline="0" dirty="0" smtClean="0"/>
              <a:t> Jaguar</a:t>
            </a:r>
            <a:endParaRPr lang="en-US" dirty="0"/>
          </a:p>
        </p:txBody>
      </p:sp>
      <p:sp>
        <p:nvSpPr>
          <p:cNvPr id="4" name="Slide Number Placeholder 3"/>
          <p:cNvSpPr>
            <a:spLocks noGrp="1"/>
          </p:cNvSpPr>
          <p:nvPr>
            <p:ph type="sldNum" sz="quarter" idx="10"/>
          </p:nvPr>
        </p:nvSpPr>
        <p:spPr/>
        <p:txBody>
          <a:bodyPr/>
          <a:lstStyle/>
          <a:p>
            <a:pPr>
              <a:defRPr/>
            </a:pPr>
            <a:fld id="{0BDD1A5C-76CE-4465-975F-19CBB461B580}" type="slidenum">
              <a:rPr lang="en-US" smtClean="0"/>
              <a:pPr>
                <a:defRPr/>
              </a:pPr>
              <a:t>34</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Voltage applied only 50% instead of power</a:t>
            </a:r>
          </a:p>
          <a:p>
            <a:r>
              <a:rPr lang="en-US" dirty="0" smtClean="0"/>
              <a:t>Variable resistor first</a:t>
            </a:r>
          </a:p>
          <a:p>
            <a:r>
              <a:rPr lang="en-US" dirty="0" smtClean="0"/>
              <a:t>On and off so no mechanical</a:t>
            </a:r>
            <a:r>
              <a:rPr lang="en-US" baseline="0" dirty="0" smtClean="0"/>
              <a:t> switch</a:t>
            </a:r>
          </a:p>
          <a:p>
            <a:r>
              <a:rPr lang="en-US" baseline="0" dirty="0" smtClean="0"/>
              <a:t>	Transistor</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Introduce new slide for communication (see bottom of these notes)</a:t>
            </a:r>
          </a:p>
          <a:p>
            <a:r>
              <a:rPr lang="en-US" baseline="0" dirty="0" smtClean="0"/>
              <a:t>	Remove odd picture</a:t>
            </a:r>
          </a:p>
          <a:p>
            <a:r>
              <a:rPr lang="en-US" baseline="0" dirty="0" smtClean="0"/>
              <a:t>Radio control signal for the Victor</a:t>
            </a:r>
          </a:p>
          <a:p>
            <a:r>
              <a:rPr lang="en-US" baseline="0" dirty="0" smtClean="0"/>
              <a:t>	Describe frame from 20ms to 40ms</a:t>
            </a:r>
          </a:p>
          <a:p>
            <a:r>
              <a:rPr lang="en-US" baseline="0" dirty="0" smtClean="0"/>
              <a:t>PWM communication</a:t>
            </a:r>
          </a:p>
          <a:p>
            <a:r>
              <a:rPr lang="en-US" baseline="0" dirty="0" smtClean="0"/>
              <a:t>	Immune to electronic noise</a:t>
            </a:r>
          </a:p>
          <a:p>
            <a:endParaRPr lang="en-US" baseline="0" dirty="0" smtClean="0"/>
          </a:p>
          <a:p>
            <a:r>
              <a:rPr lang="en-US" baseline="0" dirty="0" smtClean="0"/>
              <a:t>Introduce slide for communication</a:t>
            </a:r>
          </a:p>
          <a:p>
            <a:r>
              <a:rPr lang="en-US" baseline="0" dirty="0" smtClean="0"/>
              <a:t>	Spike with three wires - 3 wire servo cable</a:t>
            </a:r>
          </a:p>
          <a:p>
            <a:r>
              <a:rPr lang="en-US" baseline="0" dirty="0" smtClean="0"/>
              <a:t>	Victor/Jag use PWM data signal + description</a:t>
            </a:r>
          </a:p>
          <a:p>
            <a:r>
              <a:rPr lang="en-US" baseline="0" dirty="0" smtClean="0"/>
              <a:t>	Jaguar also has data communication port for the CAN-Bus</a:t>
            </a:r>
          </a:p>
        </p:txBody>
      </p:sp>
      <p:sp>
        <p:nvSpPr>
          <p:cNvPr id="4" name="Slide Number Placeholder 3"/>
          <p:cNvSpPr>
            <a:spLocks noGrp="1"/>
          </p:cNvSpPr>
          <p:nvPr>
            <p:ph type="sldNum" sz="quarter" idx="10"/>
          </p:nvPr>
        </p:nvSpPr>
        <p:spPr/>
        <p:txBody>
          <a:bodyPr/>
          <a:lstStyle/>
          <a:p>
            <a:pPr>
              <a:defRPr/>
            </a:pPr>
            <a:fld id="{0BDD1A5C-76CE-4465-975F-19CBB461B580}" type="slidenum">
              <a:rPr lang="en-US" smtClean="0"/>
              <a:pPr>
                <a:defRPr/>
              </a:pPr>
              <a:t>35</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Area capitalized</a:t>
            </a:r>
          </a:p>
          <a:p>
            <a:endParaRPr lang="en-US" dirty="0" smtClean="0"/>
          </a:p>
          <a:p>
            <a:r>
              <a:rPr lang="en-US" dirty="0" smtClean="0"/>
              <a:t>NEED TO SAY</a:t>
            </a:r>
          </a:p>
          <a:p>
            <a:r>
              <a:rPr lang="en-US" dirty="0" err="1" smtClean="0"/>
              <a:t>Comm</a:t>
            </a:r>
            <a:r>
              <a:rPr lang="en-US" baseline="0" dirty="0" smtClean="0"/>
              <a:t> method similar to Internet network but for autos</a:t>
            </a:r>
            <a:endParaRPr lang="en-US" dirty="0"/>
          </a:p>
        </p:txBody>
      </p:sp>
      <p:sp>
        <p:nvSpPr>
          <p:cNvPr id="4" name="Slide Number Placeholder 3"/>
          <p:cNvSpPr>
            <a:spLocks noGrp="1"/>
          </p:cNvSpPr>
          <p:nvPr>
            <p:ph type="sldNum" sz="quarter" idx="10"/>
          </p:nvPr>
        </p:nvSpPr>
        <p:spPr/>
        <p:txBody>
          <a:bodyPr/>
          <a:lstStyle/>
          <a:p>
            <a:pPr>
              <a:defRPr/>
            </a:pPr>
            <a:fld id="{0BDD1A5C-76CE-4465-975F-19CBB461B580}" type="slidenum">
              <a:rPr lang="en-US" smtClean="0"/>
              <a:pPr>
                <a:defRPr/>
              </a:pPr>
              <a:t>37</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Called</a:t>
            </a:r>
            <a:r>
              <a:rPr lang="en-US" baseline="0" dirty="0" smtClean="0"/>
              <a:t> servo wire because it is used to connect to the servos of remote-controlled vehicles</a:t>
            </a:r>
          </a:p>
          <a:p>
            <a:endParaRPr lang="en-US" baseline="0" dirty="0" smtClean="0"/>
          </a:p>
          <a:p>
            <a:r>
              <a:rPr lang="en-US" baseline="0" dirty="0" smtClean="0"/>
              <a:t>NEED TO SAY</a:t>
            </a:r>
          </a:p>
          <a:p>
            <a:r>
              <a:rPr lang="en-US" baseline="0" dirty="0" smtClean="0"/>
              <a:t>Servo wire coming loose</a:t>
            </a:r>
          </a:p>
          <a:p>
            <a:r>
              <a:rPr lang="en-US" baseline="0" dirty="0" smtClean="0"/>
              <a:t>Crimper cheap at Radio Shack/Home Depot</a:t>
            </a:r>
            <a:endParaRPr lang="en-US" dirty="0"/>
          </a:p>
        </p:txBody>
      </p:sp>
      <p:sp>
        <p:nvSpPr>
          <p:cNvPr id="4" name="Slide Number Placeholder 3"/>
          <p:cNvSpPr>
            <a:spLocks noGrp="1"/>
          </p:cNvSpPr>
          <p:nvPr>
            <p:ph type="sldNum" sz="quarter" idx="10"/>
          </p:nvPr>
        </p:nvSpPr>
        <p:spPr/>
        <p:txBody>
          <a:bodyPr/>
          <a:lstStyle/>
          <a:p>
            <a:pPr>
              <a:defRPr/>
            </a:pPr>
            <a:fld id="{0BDD1A5C-76CE-4465-975F-19CBB461B580}" type="slidenum">
              <a:rPr lang="en-US" smtClean="0"/>
              <a:pPr>
                <a:defRPr/>
              </a:pPr>
              <a:t>38</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NEED TO SAY</a:t>
            </a:r>
          </a:p>
          <a:p>
            <a:r>
              <a:rPr lang="en-US" dirty="0" smtClean="0"/>
              <a:t>Show</a:t>
            </a:r>
            <a:r>
              <a:rPr lang="en-US" baseline="0" dirty="0" smtClean="0"/>
              <a:t> BDC-</a:t>
            </a:r>
            <a:r>
              <a:rPr lang="en-US" baseline="0" dirty="0" err="1" smtClean="0"/>
              <a:t>Comm</a:t>
            </a:r>
            <a:r>
              <a:rPr lang="en-US" baseline="0" dirty="0" smtClean="0"/>
              <a:t> software utility with the </a:t>
            </a:r>
            <a:r>
              <a:rPr lang="en-US" baseline="0" dirty="0" err="1" smtClean="0"/>
              <a:t>lightbulb</a:t>
            </a:r>
            <a:r>
              <a:rPr lang="en-US" baseline="0" dirty="0" smtClean="0"/>
              <a:t> example</a:t>
            </a:r>
          </a:p>
          <a:p>
            <a:r>
              <a:rPr lang="en-US" baseline="0" dirty="0" smtClean="0"/>
              <a:t>	Show how much current is flowing and the temperature</a:t>
            </a:r>
          </a:p>
          <a:p>
            <a:r>
              <a:rPr lang="en-US" baseline="0" dirty="0" smtClean="0"/>
              <a:t>Questions </a:t>
            </a:r>
            <a:endParaRPr lang="en-US" dirty="0"/>
          </a:p>
        </p:txBody>
      </p:sp>
      <p:sp>
        <p:nvSpPr>
          <p:cNvPr id="4" name="Slide Number Placeholder 3"/>
          <p:cNvSpPr>
            <a:spLocks noGrp="1"/>
          </p:cNvSpPr>
          <p:nvPr>
            <p:ph type="sldNum" sz="quarter" idx="10"/>
          </p:nvPr>
        </p:nvSpPr>
        <p:spPr/>
        <p:txBody>
          <a:bodyPr/>
          <a:lstStyle/>
          <a:p>
            <a:pPr>
              <a:defRPr/>
            </a:pPr>
            <a:fld id="{0BDD1A5C-76CE-4465-975F-19CBB461B580}" type="slidenum">
              <a:rPr lang="en-US" smtClean="0"/>
              <a:pPr>
                <a:defRPr/>
              </a:pPr>
              <a:t>39</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11B2C32-9D4D-4EA2-AED0-70C648FDE76A}" type="slidenum">
              <a:rPr lang="en-US" smtClean="0"/>
              <a:pPr>
                <a:defRPr/>
              </a:pPr>
              <a:t>40</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What we have here is</a:t>
            </a:r>
            <a:r>
              <a:rPr lang="en-US" baseline="0" dirty="0" smtClean="0"/>
              <a:t> a thorough pneumatic system. This particular system has pretty much all the components you’ll find on any FIRST robot using pneumatics. This may look intimidating with so many parts laid out. But once we get look at the individual components and see how they work, this picture will make sense. </a:t>
            </a:r>
            <a:endParaRPr lang="en-US" dirty="0"/>
          </a:p>
        </p:txBody>
      </p:sp>
      <p:sp>
        <p:nvSpPr>
          <p:cNvPr id="4" name="Slide Number Placeholder 3"/>
          <p:cNvSpPr>
            <a:spLocks noGrp="1"/>
          </p:cNvSpPr>
          <p:nvPr>
            <p:ph type="sldNum" sz="quarter" idx="10"/>
          </p:nvPr>
        </p:nvSpPr>
        <p:spPr/>
        <p:txBody>
          <a:bodyPr/>
          <a:lstStyle/>
          <a:p>
            <a:pPr>
              <a:defRPr/>
            </a:pPr>
            <a:fld id="{0BDD1A5C-76CE-4465-975F-19CBB461B580}" type="slidenum">
              <a:rPr lang="en-US" smtClean="0"/>
              <a:pPr>
                <a:defRPr/>
              </a:pPr>
              <a:t>4</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11B2C32-9D4D-4EA2-AED0-70C648FDE76A}" type="slidenum">
              <a:rPr lang="en-US" smtClean="0"/>
              <a:pPr>
                <a:defRPr/>
              </a:pPr>
              <a:t>41</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11B2C32-9D4D-4EA2-AED0-70C648FDE76A}" type="slidenum">
              <a:rPr lang="en-US" smtClean="0"/>
              <a:pPr>
                <a:defRPr/>
              </a:pPr>
              <a:t>42</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11B2C32-9D4D-4EA2-AED0-70C648FDE76A}" type="slidenum">
              <a:rPr lang="en-US" smtClean="0"/>
              <a:pPr>
                <a:defRPr/>
              </a:pPr>
              <a:t>43</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11B2C32-9D4D-4EA2-AED0-70C648FDE76A}" type="slidenum">
              <a:rPr lang="en-US" smtClean="0"/>
              <a:pPr>
                <a:defRPr/>
              </a:pPr>
              <a:t>44</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11B2C32-9D4D-4EA2-AED0-70C648FDE76A}" type="slidenum">
              <a:rPr lang="en-US" smtClean="0"/>
              <a:pPr>
                <a:defRPr/>
              </a:pPr>
              <a:t>45</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11B2C32-9D4D-4EA2-AED0-70C648FDE76A}" type="slidenum">
              <a:rPr lang="en-US" smtClean="0"/>
              <a:pPr>
                <a:defRPr/>
              </a:pPr>
              <a:t>46</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11B2C32-9D4D-4EA2-AED0-70C648FDE76A}" type="slidenum">
              <a:rPr lang="en-US" smtClean="0"/>
              <a:pPr>
                <a:defRPr/>
              </a:pPr>
              <a:t>47</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11B2C32-9D4D-4EA2-AED0-70C648FDE76A}" type="slidenum">
              <a:rPr lang="en-US" smtClean="0"/>
              <a:pPr>
                <a:defRPr/>
              </a:pPr>
              <a:t>48</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11B2C32-9D4D-4EA2-AED0-70C648FDE76A}" type="slidenum">
              <a:rPr lang="en-US" smtClean="0"/>
              <a:pPr>
                <a:defRPr/>
              </a:pPr>
              <a:t>49</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11B2C32-9D4D-4EA2-AED0-70C648FDE76A}" type="slidenum">
              <a:rPr lang="en-US" smtClean="0"/>
              <a:pPr>
                <a:defRPr/>
              </a:pPr>
              <a:t>50</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0BDD1A5C-76CE-4465-975F-19CBB461B580}" type="slidenum">
              <a:rPr lang="en-US" smtClean="0"/>
              <a:pPr>
                <a:defRPr/>
              </a:pPr>
              <a:t>5</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11B2C32-9D4D-4EA2-AED0-70C648FDE76A}" type="slidenum">
              <a:rPr lang="en-US" smtClean="0"/>
              <a:pPr>
                <a:defRPr/>
              </a:pPr>
              <a:t>51</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11B2C32-9D4D-4EA2-AED0-70C648FDE76A}" type="slidenum">
              <a:rPr lang="en-US" smtClean="0"/>
              <a:pPr>
                <a:defRPr/>
              </a:pPr>
              <a:t>52</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11B2C32-9D4D-4EA2-AED0-70C648FDE76A}" type="slidenum">
              <a:rPr lang="en-US" smtClean="0"/>
              <a:pPr>
                <a:defRPr/>
              </a:pPr>
              <a:t>53</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11B2C32-9D4D-4EA2-AED0-70C648FDE76A}" type="slidenum">
              <a:rPr lang="en-US" smtClean="0"/>
              <a:pPr>
                <a:defRPr/>
              </a:pPr>
              <a:t>54</a:t>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11B2C32-9D4D-4EA2-AED0-70C648FDE76A}" type="slidenum">
              <a:rPr lang="en-US" smtClean="0"/>
              <a:pPr>
                <a:defRPr/>
              </a:pPr>
              <a:t>55</a:t>
            </a:fld>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11B2C32-9D4D-4EA2-AED0-70C648FDE76A}" type="slidenum">
              <a:rPr lang="en-US" smtClean="0"/>
              <a:pPr>
                <a:defRPr/>
              </a:pPr>
              <a:t>56</a:t>
            </a:fld>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11B2C32-9D4D-4EA2-AED0-70C648FDE76A}" type="slidenum">
              <a:rPr lang="en-US" smtClean="0"/>
              <a:pPr>
                <a:defRPr/>
              </a:pPr>
              <a:t>57</a:t>
            </a:fld>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11B2C32-9D4D-4EA2-AED0-70C648FDE76A}" type="slidenum">
              <a:rPr lang="en-US" smtClean="0"/>
              <a:pPr>
                <a:defRPr/>
              </a:pPr>
              <a:t>58</a:t>
            </a:fld>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11B2C32-9D4D-4EA2-AED0-70C648FDE76A}" type="slidenum">
              <a:rPr lang="en-US" smtClean="0"/>
              <a:pPr>
                <a:defRPr/>
              </a:pPr>
              <a:t>59</a:t>
            </a:fld>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11B2C32-9D4D-4EA2-AED0-70C648FDE76A}" type="slidenum">
              <a:rPr lang="en-US" smtClean="0"/>
              <a:pPr>
                <a:defRPr/>
              </a:pPr>
              <a:t>60</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is the Denver Gardner Thomas pump that FIRST provides to rookie teams. This is what gives the pneumatic</a:t>
            </a:r>
            <a:r>
              <a:rPr lang="en-US" baseline="0" dirty="0" smtClean="0"/>
              <a:t> system its energy by compacting air. </a:t>
            </a:r>
          </a:p>
          <a:p>
            <a:endParaRPr lang="en-US" baseline="0" dirty="0" smtClean="0"/>
          </a:p>
          <a:p>
            <a:r>
              <a:rPr lang="en-US" dirty="0" smtClean="0"/>
              <a:t>Diaphragm</a:t>
            </a:r>
            <a:r>
              <a:rPr lang="en-US" baseline="0" dirty="0" smtClean="0"/>
              <a:t> compressor, axial compressor (turbine), piston compressor</a:t>
            </a:r>
            <a:endParaRPr lang="en-US" dirty="0"/>
          </a:p>
        </p:txBody>
      </p:sp>
      <p:sp>
        <p:nvSpPr>
          <p:cNvPr id="4" name="Slide Number Placeholder 3"/>
          <p:cNvSpPr>
            <a:spLocks noGrp="1"/>
          </p:cNvSpPr>
          <p:nvPr>
            <p:ph type="sldNum" sz="quarter" idx="10"/>
          </p:nvPr>
        </p:nvSpPr>
        <p:spPr/>
        <p:txBody>
          <a:bodyPr/>
          <a:lstStyle/>
          <a:p>
            <a:pPr>
              <a:defRPr/>
            </a:pPr>
            <a:fld id="{0BDD1A5C-76CE-4465-975F-19CBB461B580}" type="slidenum">
              <a:rPr lang="en-US" smtClean="0"/>
              <a:pPr>
                <a:defRPr/>
              </a:pPr>
              <a:t>6</a:t>
            </a:fld>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52929" name="Slide Image Placeholder 1"/>
          <p:cNvSpPr>
            <a:spLocks noGrp="1" noRot="1" noChangeAspect="1"/>
          </p:cNvSpPr>
          <p:nvPr>
            <p:ph type="sldImg"/>
          </p:nvPr>
        </p:nvSpPr>
        <p:spPr bwMode="auto">
          <a:noFill/>
          <a:ln>
            <a:solidFill>
              <a:srgbClr val="000000"/>
            </a:solidFill>
            <a:miter lim="800000"/>
            <a:headEnd/>
            <a:tailEnd/>
          </a:ln>
        </p:spPr>
      </p:sp>
      <p:sp>
        <p:nvSpPr>
          <p:cNvPr id="252930"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9D2681DE-35E9-422F-983D-9062287629BC}" type="slidenum">
              <a:rPr lang="en-US" smtClean="0"/>
              <a:pPr>
                <a:defRPr/>
              </a:pPr>
              <a:t>61</a:t>
            </a:fld>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54977" name="Slide Image Placeholder 1"/>
          <p:cNvSpPr>
            <a:spLocks noGrp="1" noRot="1" noChangeAspect="1"/>
          </p:cNvSpPr>
          <p:nvPr>
            <p:ph type="sldImg"/>
          </p:nvPr>
        </p:nvSpPr>
        <p:spPr bwMode="auto">
          <a:noFill/>
          <a:ln>
            <a:solidFill>
              <a:srgbClr val="000000"/>
            </a:solidFill>
            <a:miter lim="800000"/>
            <a:headEnd/>
            <a:tailEnd/>
          </a:ln>
        </p:spPr>
      </p:sp>
      <p:sp>
        <p:nvSpPr>
          <p:cNvPr id="254978"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CC42AE22-5F20-447E-89EE-7A7B6D3F337F}" type="slidenum">
              <a:rPr lang="en-US" smtClean="0"/>
              <a:pPr>
                <a:defRPr/>
              </a:pPr>
              <a:t>62</a:t>
            </a:fld>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57025" name="Slide Image Placeholder 1"/>
          <p:cNvSpPr>
            <a:spLocks noGrp="1" noRot="1" noChangeAspect="1"/>
          </p:cNvSpPr>
          <p:nvPr>
            <p:ph type="sldImg"/>
          </p:nvPr>
        </p:nvSpPr>
        <p:spPr bwMode="auto">
          <a:noFill/>
          <a:ln>
            <a:solidFill>
              <a:srgbClr val="000000"/>
            </a:solidFill>
            <a:miter lim="800000"/>
            <a:headEnd/>
            <a:tailEnd/>
          </a:ln>
        </p:spPr>
      </p:sp>
      <p:sp>
        <p:nvSpPr>
          <p:cNvPr id="257026"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Distinction b/ween common for frc and everyday</a:t>
            </a:r>
          </a:p>
          <a:p>
            <a:endParaRPr lang="en-US" smtClean="0"/>
          </a:p>
        </p:txBody>
      </p:sp>
      <p:sp>
        <p:nvSpPr>
          <p:cNvPr id="4" name="Slide Number Placeholder 3"/>
          <p:cNvSpPr>
            <a:spLocks noGrp="1"/>
          </p:cNvSpPr>
          <p:nvPr>
            <p:ph type="sldNum" sz="quarter" idx="5"/>
          </p:nvPr>
        </p:nvSpPr>
        <p:spPr/>
        <p:txBody>
          <a:bodyPr/>
          <a:lstStyle/>
          <a:p>
            <a:pPr>
              <a:defRPr/>
            </a:pPr>
            <a:fld id="{AD226FB1-CC51-4F6A-BB27-56D6B3860CB6}" type="slidenum">
              <a:rPr lang="en-US" smtClean="0"/>
              <a:pPr>
                <a:defRPr/>
              </a:pPr>
              <a:t>63</a:t>
            </a:fld>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59073" name="Slide Image Placeholder 1"/>
          <p:cNvSpPr>
            <a:spLocks noGrp="1" noRot="1" noChangeAspect="1"/>
          </p:cNvSpPr>
          <p:nvPr>
            <p:ph type="sldImg"/>
          </p:nvPr>
        </p:nvSpPr>
        <p:spPr bwMode="auto">
          <a:noFill/>
          <a:ln>
            <a:solidFill>
              <a:srgbClr val="000000"/>
            </a:solidFill>
            <a:miter lim="800000"/>
            <a:headEnd/>
            <a:tailEnd/>
          </a:ln>
        </p:spPr>
      </p:sp>
      <p:sp>
        <p:nvSpPr>
          <p:cNvPr id="259074"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Swap picture… comment that not only treds we have wheels same concept</a:t>
            </a:r>
          </a:p>
        </p:txBody>
      </p:sp>
      <p:sp>
        <p:nvSpPr>
          <p:cNvPr id="4" name="Slide Number Placeholder 3"/>
          <p:cNvSpPr>
            <a:spLocks noGrp="1"/>
          </p:cNvSpPr>
          <p:nvPr>
            <p:ph type="sldNum" sz="quarter" idx="5"/>
          </p:nvPr>
        </p:nvSpPr>
        <p:spPr/>
        <p:txBody>
          <a:bodyPr/>
          <a:lstStyle/>
          <a:p>
            <a:pPr>
              <a:defRPr/>
            </a:pPr>
            <a:fld id="{BADBC9D8-B72D-4C2F-B865-C7D74456D182}" type="slidenum">
              <a:rPr lang="en-US" smtClean="0"/>
              <a:pPr>
                <a:defRPr/>
              </a:pPr>
              <a:t>64</a:t>
            </a:fld>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1121" name="Slide Image Placeholder 1"/>
          <p:cNvSpPr>
            <a:spLocks noGrp="1" noRot="1" noChangeAspect="1"/>
          </p:cNvSpPr>
          <p:nvPr>
            <p:ph type="sldImg"/>
          </p:nvPr>
        </p:nvSpPr>
        <p:spPr bwMode="auto">
          <a:noFill/>
          <a:ln>
            <a:solidFill>
              <a:srgbClr val="000000"/>
            </a:solidFill>
            <a:miter lim="800000"/>
            <a:headEnd/>
            <a:tailEnd/>
          </a:ln>
        </p:spPr>
      </p:sp>
      <p:sp>
        <p:nvSpPr>
          <p:cNvPr id="261122"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Bt how well does this work???? Lets look at some math.</a:t>
            </a:r>
          </a:p>
        </p:txBody>
      </p:sp>
      <p:sp>
        <p:nvSpPr>
          <p:cNvPr id="4" name="Slide Number Placeholder 3"/>
          <p:cNvSpPr>
            <a:spLocks noGrp="1"/>
          </p:cNvSpPr>
          <p:nvPr>
            <p:ph type="sldNum" sz="quarter" idx="5"/>
          </p:nvPr>
        </p:nvSpPr>
        <p:spPr/>
        <p:txBody>
          <a:bodyPr/>
          <a:lstStyle/>
          <a:p>
            <a:pPr>
              <a:defRPr/>
            </a:pPr>
            <a:fld id="{AB9AE16F-F383-49F8-A999-1D0DF87C6321}" type="slidenum">
              <a:rPr lang="en-US" smtClean="0"/>
              <a:pPr>
                <a:defRPr/>
              </a:pPr>
              <a:t>65</a:t>
            </a:fld>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9B7F1D3-774F-4190-AEC0-B240C3B1D235}" type="slidenum">
              <a:rPr lang="en-US" smtClean="0"/>
              <a:pPr>
                <a:defRPr/>
              </a:pPr>
              <a:t>66</a:t>
            </a:fld>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9B7F1D3-774F-4190-AEC0-B240C3B1D235}" type="slidenum">
              <a:rPr lang="en-US" smtClean="0"/>
              <a:pPr>
                <a:defRPr/>
              </a:pPr>
              <a:t>67</a:t>
            </a:fld>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9B7F1D3-774F-4190-AEC0-B240C3B1D235}" type="slidenum">
              <a:rPr lang="en-US" smtClean="0"/>
              <a:pPr>
                <a:defRPr/>
              </a:pPr>
              <a:t>68</a:t>
            </a:fld>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6241" name="Slide Image Placeholder 1"/>
          <p:cNvSpPr>
            <a:spLocks noGrp="1" noRot="1" noChangeAspect="1"/>
          </p:cNvSpPr>
          <p:nvPr>
            <p:ph type="sldImg"/>
          </p:nvPr>
        </p:nvSpPr>
        <p:spPr bwMode="auto">
          <a:noFill/>
          <a:ln>
            <a:solidFill>
              <a:srgbClr val="000000"/>
            </a:solidFill>
            <a:miter lim="800000"/>
            <a:headEnd/>
            <a:tailEnd/>
          </a:ln>
        </p:spPr>
      </p:sp>
      <p:sp>
        <p:nvSpPr>
          <p:cNvPr id="266242"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Loosely speaking, torque is a measure of the turning force on an object such as a bolt or a flywheel. For example, pushing or pulling the handle of a wrench connected to a nut or bolt produces a torque (turning force) that loosens or tightens the nut or bolt.</a:t>
            </a:r>
          </a:p>
        </p:txBody>
      </p:sp>
      <p:sp>
        <p:nvSpPr>
          <p:cNvPr id="4" name="Slide Number Placeholder 3"/>
          <p:cNvSpPr>
            <a:spLocks noGrp="1"/>
          </p:cNvSpPr>
          <p:nvPr>
            <p:ph type="sldNum" sz="quarter" idx="5"/>
          </p:nvPr>
        </p:nvSpPr>
        <p:spPr/>
        <p:txBody>
          <a:bodyPr/>
          <a:lstStyle/>
          <a:p>
            <a:pPr>
              <a:defRPr/>
            </a:pPr>
            <a:fld id="{297BDAE3-F383-4F34-9E27-909FA23297C6}" type="slidenum">
              <a:rPr lang="en-US" smtClean="0"/>
              <a:pPr>
                <a:defRPr/>
              </a:pPr>
              <a:t>69</a:t>
            </a:fld>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9B7F1D3-774F-4190-AEC0-B240C3B1D235}" type="slidenum">
              <a:rPr lang="en-US" smtClean="0"/>
              <a:pPr>
                <a:defRPr/>
              </a:pPr>
              <a:t>70</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a:p>
            <a:r>
              <a:rPr lang="en-US" dirty="0" smtClean="0"/>
              <a:t>DEMO notes: Lets see the pump in</a:t>
            </a:r>
            <a:r>
              <a:rPr lang="en-US" baseline="0" dirty="0" smtClean="0"/>
              <a:t> action. What we have here is your typical Denver Gardner Thomas compressor that’s powered by this battery here. This is the output of the compressor, and when I turn this plug valve to seal this port, we have an enclosed space that the compressor pumps air into. *hits the switch* This pressure gauge here indicates the pressure at the output of the compressor. When the pressure of the output has reached a certain limit, typically 120 psi, this electrical pressure switch here would open, and that would turn off the compressor. You can hear the compressor pulsing every now and then. We unfortunately have small leaks in the system that vents pressurized air. When this pressure switch detects that the pressure has dropped below a </a:t>
            </a:r>
            <a:r>
              <a:rPr lang="en-US" baseline="0" smtClean="0"/>
              <a:t>certain value, typically 115 psi, it would close and turn the compressor back on.</a:t>
            </a:r>
            <a:endParaRPr lang="en-US" dirty="0"/>
          </a:p>
        </p:txBody>
      </p:sp>
      <p:sp>
        <p:nvSpPr>
          <p:cNvPr id="4" name="Slide Number Placeholder 3"/>
          <p:cNvSpPr>
            <a:spLocks noGrp="1"/>
          </p:cNvSpPr>
          <p:nvPr>
            <p:ph type="sldNum" sz="quarter" idx="10"/>
          </p:nvPr>
        </p:nvSpPr>
        <p:spPr/>
        <p:txBody>
          <a:bodyPr/>
          <a:lstStyle/>
          <a:p>
            <a:pPr>
              <a:defRPr/>
            </a:pPr>
            <a:fld id="{0BDD1A5C-76CE-4465-975F-19CBB461B580}" type="slidenum">
              <a:rPr lang="en-US" smtClean="0"/>
              <a:pPr>
                <a:defRPr/>
              </a:pPr>
              <a:t>7</a:t>
            </a:fld>
            <a:endParaRPr 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9B7F1D3-774F-4190-AEC0-B240C3B1D235}" type="slidenum">
              <a:rPr lang="en-US" smtClean="0"/>
              <a:pPr>
                <a:defRPr/>
              </a:pPr>
              <a:t>71</a:t>
            </a:fld>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9B7F1D3-774F-4190-AEC0-B240C3B1D235}" type="slidenum">
              <a:rPr lang="en-US" smtClean="0"/>
              <a:pPr>
                <a:defRPr/>
              </a:pPr>
              <a:t>72</a:t>
            </a:fld>
            <a:endParaRPr 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9B7F1D3-774F-4190-AEC0-B240C3B1D235}" type="slidenum">
              <a:rPr lang="en-US" smtClean="0"/>
              <a:pPr>
                <a:defRPr/>
              </a:pPr>
              <a:t>73</a:t>
            </a:fld>
            <a:endParaRPr 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9B7F1D3-774F-4190-AEC0-B240C3B1D235}" type="slidenum">
              <a:rPr lang="en-US" smtClean="0"/>
              <a:pPr>
                <a:defRPr/>
              </a:pPr>
              <a:t>74</a:t>
            </a:fld>
            <a:endParaRPr 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9B7F1D3-774F-4190-AEC0-B240C3B1D235}" type="slidenum">
              <a:rPr lang="en-US" smtClean="0"/>
              <a:pPr>
                <a:defRPr/>
              </a:pPr>
              <a:t>75</a:t>
            </a:fld>
            <a:endParaRPr 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72385" name="Slide Image Placeholder 1"/>
          <p:cNvSpPr>
            <a:spLocks noGrp="1" noRot="1" noChangeAspect="1"/>
          </p:cNvSpPr>
          <p:nvPr>
            <p:ph type="sldImg"/>
          </p:nvPr>
        </p:nvSpPr>
        <p:spPr bwMode="auto">
          <a:noFill/>
          <a:ln>
            <a:solidFill>
              <a:srgbClr val="000000"/>
            </a:solidFill>
            <a:miter lim="800000"/>
            <a:headEnd/>
            <a:tailEnd/>
          </a:ln>
        </p:spPr>
      </p:sp>
      <p:sp>
        <p:nvSpPr>
          <p:cNvPr id="272386"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But now lets look at some other ways to make robots turn more easily</a:t>
            </a:r>
          </a:p>
        </p:txBody>
      </p:sp>
      <p:sp>
        <p:nvSpPr>
          <p:cNvPr id="4" name="Slide Number Placeholder 3"/>
          <p:cNvSpPr>
            <a:spLocks noGrp="1"/>
          </p:cNvSpPr>
          <p:nvPr>
            <p:ph type="sldNum" sz="quarter" idx="5"/>
          </p:nvPr>
        </p:nvSpPr>
        <p:spPr/>
        <p:txBody>
          <a:bodyPr/>
          <a:lstStyle/>
          <a:p>
            <a:pPr>
              <a:defRPr/>
            </a:pPr>
            <a:fld id="{9C7ED4B3-4A45-4560-A1AD-FCCD8A9AFC0C}" type="slidenum">
              <a:rPr lang="en-US" smtClean="0"/>
              <a:pPr>
                <a:defRPr/>
              </a:pPr>
              <a:t>76</a:t>
            </a:fld>
            <a:endParaRPr 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0BDD1A5C-76CE-4465-975F-19CBB461B580}" type="slidenum">
              <a:rPr lang="en-US" smtClean="0"/>
              <a:pPr>
                <a:defRPr/>
              </a:pPr>
              <a:t>77</a:t>
            </a:fld>
            <a:endParaRPr 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Lets take a look at </a:t>
            </a:r>
            <a:r>
              <a:rPr lang="en-US" dirty="0" err="1" smtClean="0"/>
              <a:t>omnis</a:t>
            </a:r>
            <a:r>
              <a:rPr lang="en-US" dirty="0" smtClean="0"/>
              <a:t> first</a:t>
            </a:r>
          </a:p>
          <a:p>
            <a:endParaRPr lang="en-US" dirty="0"/>
          </a:p>
        </p:txBody>
      </p:sp>
      <p:sp>
        <p:nvSpPr>
          <p:cNvPr id="4" name="Slide Number Placeholder 3"/>
          <p:cNvSpPr>
            <a:spLocks noGrp="1"/>
          </p:cNvSpPr>
          <p:nvPr>
            <p:ph type="sldNum" sz="quarter" idx="10"/>
          </p:nvPr>
        </p:nvSpPr>
        <p:spPr/>
        <p:txBody>
          <a:bodyPr/>
          <a:lstStyle/>
          <a:p>
            <a:pPr>
              <a:defRPr/>
            </a:pPr>
            <a:fld id="{0BDD1A5C-76CE-4465-975F-19CBB461B580}" type="slidenum">
              <a:rPr lang="en-US" smtClean="0"/>
              <a:pPr>
                <a:defRPr/>
              </a:pPr>
              <a:t>78</a:t>
            </a:fld>
            <a:endParaRPr 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bwMode="auto">
          <a:noFill/>
          <a:ln>
            <a:solidFill>
              <a:srgbClr val="000000"/>
            </a:solidFill>
            <a:miter lim="800000"/>
            <a:headEnd/>
            <a:tailEnd/>
          </a:ln>
        </p:spPr>
      </p:sp>
      <p:sp>
        <p:nvSpPr>
          <p:cNvPr id="1843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18436" name="Slide Number Placeholder 3"/>
          <p:cNvSpPr>
            <a:spLocks noGrp="1"/>
          </p:cNvSpPr>
          <p:nvPr>
            <p:ph type="sldNum" sz="quarter" idx="5"/>
          </p:nvPr>
        </p:nvSpPr>
        <p:spPr bwMode="auto">
          <a:noFill/>
          <a:ln>
            <a:miter lim="800000"/>
            <a:headEnd/>
            <a:tailEnd/>
          </a:ln>
        </p:spPr>
        <p:txBody>
          <a:bodyPr/>
          <a:lstStyle/>
          <a:p>
            <a:fld id="{03796349-CD7D-44EE-A0D2-18C090436340}" type="slidenum">
              <a:rPr lang="en-US" altLang="ja-JP"/>
              <a:pPr/>
              <a:t>79</a:t>
            </a:fld>
            <a:endParaRPr lang="en-US" altLang="ja-JP"/>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9B7F1D3-774F-4190-AEC0-B240C3B1D235}" type="slidenum">
              <a:rPr lang="en-US" smtClean="0"/>
              <a:pPr>
                <a:defRPr/>
              </a:pPr>
              <a:t>80</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Now lets</a:t>
            </a:r>
            <a:r>
              <a:rPr lang="en-US" baseline="0" dirty="0" smtClean="0"/>
              <a:t> see where the energy of the compressed air is used to get mechanical motion. It’s achieved through these things, called actuators.</a:t>
            </a:r>
            <a:endParaRPr lang="en-US" dirty="0"/>
          </a:p>
        </p:txBody>
      </p:sp>
      <p:sp>
        <p:nvSpPr>
          <p:cNvPr id="4" name="Slide Number Placeholder 3"/>
          <p:cNvSpPr>
            <a:spLocks noGrp="1"/>
          </p:cNvSpPr>
          <p:nvPr>
            <p:ph type="sldNum" sz="quarter" idx="10"/>
          </p:nvPr>
        </p:nvSpPr>
        <p:spPr/>
        <p:txBody>
          <a:bodyPr/>
          <a:lstStyle/>
          <a:p>
            <a:pPr>
              <a:defRPr/>
            </a:pPr>
            <a:fld id="{0BDD1A5C-76CE-4465-975F-19CBB461B580}" type="slidenum">
              <a:rPr lang="en-US" smtClean="0"/>
              <a:pPr>
                <a:defRPr/>
              </a:pPr>
              <a:t>8</a:t>
            </a:fld>
            <a:endParaRPr 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0BDD1A5C-76CE-4465-975F-19CBB461B580}" type="slidenum">
              <a:rPr lang="en-US" smtClean="0"/>
              <a:pPr>
                <a:defRPr/>
              </a:pPr>
              <a:t>81</a:t>
            </a:fld>
            <a:endParaRPr 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0BDD1A5C-76CE-4465-975F-19CBB461B580}" type="slidenum">
              <a:rPr lang="en-US" smtClean="0"/>
              <a:pPr>
                <a:defRPr/>
              </a:pPr>
              <a:t>82</a:t>
            </a:fld>
            <a:endParaRPr 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0BDD1A5C-76CE-4465-975F-19CBB461B580}" type="slidenum">
              <a:rPr lang="en-US" smtClean="0"/>
              <a:pPr>
                <a:defRPr/>
              </a:pPr>
              <a:t>83</a:t>
            </a:fld>
            <a:endParaRPr lang="en-US"/>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0BDD1A5C-76CE-4465-975F-19CBB461B580}" type="slidenum">
              <a:rPr lang="en-US" smtClean="0"/>
              <a:pPr>
                <a:defRPr/>
              </a:pPr>
              <a:t>84</a:t>
            </a:fld>
            <a:endParaRPr lang="en-US"/>
          </a:p>
        </p:txBody>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0BDD1A5C-76CE-4465-975F-19CBB461B580}" type="slidenum">
              <a:rPr lang="en-US" smtClean="0"/>
              <a:pPr>
                <a:defRPr/>
              </a:pPr>
              <a:t>85</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a:t>
            </a:r>
            <a:r>
              <a:rPr lang="en-US" baseline="0" dirty="0" smtClean="0"/>
              <a:t> important note to remember is that the actuator applies full force when the piston isn’t moving.</a:t>
            </a:r>
            <a:endParaRPr lang="en-US" dirty="0"/>
          </a:p>
        </p:txBody>
      </p:sp>
      <p:sp>
        <p:nvSpPr>
          <p:cNvPr id="4" name="Slide Number Placeholder 3"/>
          <p:cNvSpPr>
            <a:spLocks noGrp="1"/>
          </p:cNvSpPr>
          <p:nvPr>
            <p:ph type="sldNum" sz="quarter" idx="10"/>
          </p:nvPr>
        </p:nvSpPr>
        <p:spPr/>
        <p:txBody>
          <a:bodyPr/>
          <a:lstStyle/>
          <a:p>
            <a:pPr>
              <a:defRPr/>
            </a:pPr>
            <a:fld id="{0BDD1A5C-76CE-4465-975F-19CBB461B580}" type="slidenum">
              <a:rPr lang="en-US" smtClean="0"/>
              <a:pPr>
                <a:defRPr/>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itle" preserve="1">
  <p:cSld name="Title Slide">
    <p:bg>
      <p:bgRef idx="1002">
        <a:schemeClr val="bg2"/>
      </p:bgRef>
    </p:bg>
    <p:spTree>
      <p:nvGrpSpPr>
        <p:cNvPr id="1" name=""/>
        <p:cNvGrpSpPr/>
        <p:nvPr/>
      </p:nvGrpSpPr>
      <p:grpSpPr>
        <a:xfrm>
          <a:off x="0" y="0"/>
          <a:ext cx="0" cy="0"/>
          <a:chOff x="0" y="0"/>
          <a:chExt cx="0" cy="0"/>
        </a:xfrm>
      </p:grpSpPr>
      <p:sp>
        <p:nvSpPr>
          <p:cNvPr id="4" name="Freeform 3"/>
          <p:cNvSpPr>
            <a:spLocks/>
          </p:cNvSpPr>
          <p:nvPr/>
        </p:nvSpPr>
        <p:spPr bwMode="auto">
          <a:xfrm>
            <a:off x="0" y="4751388"/>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a:lstStyle/>
          <a:p>
            <a:pPr fontAlgn="auto">
              <a:spcBef>
                <a:spcPts val="0"/>
              </a:spcBef>
              <a:spcAft>
                <a:spcPts val="0"/>
              </a:spcAft>
              <a:defRPr/>
            </a:pPr>
            <a:endParaRPr lang="en-US">
              <a:latin typeface="+mn-lt"/>
            </a:endParaRPr>
          </a:p>
        </p:txBody>
      </p:sp>
      <p:sp>
        <p:nvSpPr>
          <p:cNvPr id="5" name="Freeform 4"/>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a:lstStyle/>
          <a:p>
            <a:pPr fontAlgn="auto">
              <a:spcBef>
                <a:spcPts val="0"/>
              </a:spcBef>
              <a:spcAft>
                <a:spcPts val="0"/>
              </a:spcAft>
              <a:defRPr/>
            </a:pPr>
            <a:endParaRPr lang="en-US">
              <a:latin typeface="+mn-lt"/>
            </a:endParaRPr>
          </a:p>
        </p:txBody>
      </p:sp>
      <p:sp>
        <p:nvSpPr>
          <p:cNvPr id="9" name="Title 8"/>
          <p:cNvSpPr>
            <a:spLocks noGrp="1"/>
          </p:cNvSpPr>
          <p:nvPr>
            <p:ph type="ctrTitle"/>
          </p:nvPr>
        </p:nvSpPr>
        <p:spPr>
          <a:xfrm>
            <a:off x="429064" y="3337560"/>
            <a:ext cx="6480048" cy="2301240"/>
          </a:xfrm>
        </p:spPr>
        <p:txBody>
          <a:bodyPr anchor="t"/>
          <a:lstStyle>
            <a:lvl1pPr algn="r">
              <a:defRPr lang="en-US" b="1" cap="all" baseline="0" dirty="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lang="en-US" smtClean="0"/>
              <a:t>Click to edit Master title style</a:t>
            </a:r>
            <a:endParaRPr lang="en-US"/>
          </a:p>
        </p:txBody>
      </p:sp>
      <p:sp>
        <p:nvSpPr>
          <p:cNvPr id="17" name="Subtitle 16"/>
          <p:cNvSpPr>
            <a:spLocks noGrp="1"/>
          </p:cNvSpPr>
          <p:nvPr>
            <p:ph type="subTitle" idx="1"/>
          </p:nvPr>
        </p:nvSpPr>
        <p:spPr>
          <a:xfrm>
            <a:off x="433050" y="1544812"/>
            <a:ext cx="6480048" cy="1752600"/>
          </a:xfrm>
        </p:spPr>
        <p:txBody>
          <a:bodyPr tIns="0" rIns="45720" bIns="0" anchor="b">
            <a:normAutofit/>
          </a:bodyPr>
          <a:lstStyle>
            <a:lvl1pPr marL="0" indent="0" algn="r">
              <a:buNone/>
              <a:defRPr sz="2000">
                <a:solidFill>
                  <a:schemeClr val="tx1"/>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6" name="Date Placeholder 29"/>
          <p:cNvSpPr>
            <a:spLocks noGrp="1"/>
          </p:cNvSpPr>
          <p:nvPr>
            <p:ph type="dt" sz="half" idx="10"/>
          </p:nvPr>
        </p:nvSpPr>
        <p:spPr/>
        <p:txBody>
          <a:bodyPr/>
          <a:lstStyle>
            <a:lvl1pPr>
              <a:defRPr/>
            </a:lvl1pPr>
          </a:lstStyle>
          <a:p>
            <a:pPr>
              <a:defRPr/>
            </a:pPr>
            <a:fld id="{8D4B554B-1323-4021-9519-6FC92694DED9}" type="datetimeFigureOut">
              <a:rPr lang="en-US"/>
              <a:pPr>
                <a:defRPr/>
              </a:pPr>
              <a:t>12/12/10</a:t>
            </a:fld>
            <a:endParaRPr lang="en-US"/>
          </a:p>
        </p:txBody>
      </p:sp>
      <p:sp>
        <p:nvSpPr>
          <p:cNvPr id="7" name="Footer Placeholder 18"/>
          <p:cNvSpPr>
            <a:spLocks noGrp="1"/>
          </p:cNvSpPr>
          <p:nvPr>
            <p:ph type="ftr" sz="quarter" idx="11"/>
          </p:nvPr>
        </p:nvSpPr>
        <p:spPr/>
        <p:txBody>
          <a:bodyPr/>
          <a:lstStyle>
            <a:lvl1pPr>
              <a:defRPr/>
            </a:lvl1pPr>
          </a:lstStyle>
          <a:p>
            <a:pPr>
              <a:defRPr/>
            </a:pPr>
            <a:endParaRPr lang="en-US"/>
          </a:p>
        </p:txBody>
      </p:sp>
      <p:sp>
        <p:nvSpPr>
          <p:cNvPr id="8" name="Slide Number Placeholder 26"/>
          <p:cNvSpPr>
            <a:spLocks noGrp="1"/>
          </p:cNvSpPr>
          <p:nvPr>
            <p:ph type="sldNum" sz="quarter" idx="12"/>
          </p:nvPr>
        </p:nvSpPr>
        <p:spPr/>
        <p:txBody>
          <a:bodyPr/>
          <a:lstStyle>
            <a:lvl1pPr>
              <a:defRPr/>
            </a:lvl1pPr>
          </a:lstStyle>
          <a:p>
            <a:pPr>
              <a:defRPr/>
            </a:pPr>
            <a:fld id="{7043C395-928D-48CC-AC4A-0A23D77466FD}" type="slidenum">
              <a:rPr lang="en-US"/>
              <a:pPr>
                <a:defRPr/>
              </a:pPr>
              <a:t>‹#›</a:t>
            </a:fld>
            <a:endParaRPr lang="en-US"/>
          </a:p>
        </p:txBody>
      </p:sp>
    </p:spTree>
  </p:cSld>
  <p:clrMapOvr>
    <a:overrideClrMapping bg1="dk1" tx1="lt1" bg2="dk2" tx2="lt2" accent1="accent1" accent2="accent2" accent3="accent3" accent4="accent4" accent5="accent5" accent6="accent6" hlink="hlink" folHlink="folHlink"/>
  </p:clrMapOvr>
  <p:transition advClick="0"/>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fld id="{73A78F7A-791A-4D64-9FC7-0D2054E55B92}" type="datetimeFigureOut">
              <a:rPr lang="en-US"/>
              <a:pPr>
                <a:defRPr/>
              </a:pPr>
              <a:t>12/12/10</a:t>
            </a:fld>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8DE711F0-CBBE-4DF0-ADED-A42917078245}" type="slidenum">
              <a:rPr lang="en-US"/>
              <a:pPr>
                <a:defRPr/>
              </a:pPr>
              <a:t>‹#›</a:t>
            </a:fld>
            <a:endParaRPr lang="en-US"/>
          </a:p>
        </p:txBody>
      </p:sp>
    </p:spTree>
  </p:cSld>
  <p:clrMapOvr>
    <a:masterClrMapping/>
  </p:clrMapOvr>
  <p:transition advClick="0"/>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fld id="{2201B94A-83AE-41BD-B608-FC7DE0A2ED48}" type="datetimeFigureOut">
              <a:rPr lang="en-US"/>
              <a:pPr>
                <a:defRPr/>
              </a:pPr>
              <a:t>12/12/10</a:t>
            </a:fld>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C18709E8-487B-498D-AE78-1453239118BD}" type="slidenum">
              <a:rPr lang="en-US"/>
              <a:pPr>
                <a:defRPr/>
              </a:pPr>
              <a:t>‹#›</a:t>
            </a:fld>
            <a:endParaRPr lang="en-US"/>
          </a:p>
        </p:txBody>
      </p:sp>
    </p:spTree>
  </p:cSld>
  <p:clrMapOvr>
    <a:masterClrMapping/>
  </p:clrMapOvr>
  <p:transition advClick="0"/>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fld id="{62BC9401-E85D-4E9F-8F1C-3D69784C7E0E}" type="datetimeFigureOut">
              <a:rPr lang="en-US"/>
              <a:pPr>
                <a:defRPr/>
              </a:pPr>
              <a:t>12/12/10</a:t>
            </a:fld>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C7C85BC3-8F2C-4C25-8423-1B86A419642C}" type="slidenum">
              <a:rPr lang="en-US"/>
              <a:pPr>
                <a:defRPr/>
              </a:pPr>
              <a:t>‹#›</a:t>
            </a:fld>
            <a:endParaRPr lang="en-US"/>
          </a:p>
        </p:txBody>
      </p:sp>
    </p:spTree>
  </p:cSld>
  <p:clrMapOvr>
    <a:masterClrMapping/>
  </p:clrMapOvr>
  <p:transition advClick="0"/>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secHead" preserve="1">
  <p:cSld name="Section Header">
    <p:bg>
      <p:bgRef idx="1002">
        <a:schemeClr val="bg2"/>
      </p:bgRef>
    </p:bg>
    <p:spTree>
      <p:nvGrpSpPr>
        <p:cNvPr id="1" name=""/>
        <p:cNvGrpSpPr/>
        <p:nvPr/>
      </p:nvGrpSpPr>
      <p:grpSpPr>
        <a:xfrm>
          <a:off x="0" y="0"/>
          <a:ext cx="0" cy="0"/>
          <a:chOff x="0" y="0"/>
          <a:chExt cx="0" cy="0"/>
        </a:xfrm>
      </p:grpSpPr>
      <p:sp>
        <p:nvSpPr>
          <p:cNvPr id="4" name="Freeform 3"/>
          <p:cNvSpPr>
            <a:spLocks/>
          </p:cNvSpPr>
          <p:nvPr/>
        </p:nvSpPr>
        <p:spPr bwMode="auto">
          <a:xfrm>
            <a:off x="0" y="4751388"/>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a:lstStyle/>
          <a:p>
            <a:pPr fontAlgn="auto">
              <a:spcBef>
                <a:spcPts val="0"/>
              </a:spcBef>
              <a:spcAft>
                <a:spcPts val="0"/>
              </a:spcAft>
              <a:defRPr/>
            </a:pPr>
            <a:endParaRPr lang="en-US">
              <a:latin typeface="+mn-lt"/>
            </a:endParaRPr>
          </a:p>
        </p:txBody>
      </p:sp>
      <p:sp>
        <p:nvSpPr>
          <p:cNvPr id="5" name="Freeform 4"/>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a:lstStyle/>
          <a:p>
            <a:pPr fontAlgn="auto">
              <a:spcBef>
                <a:spcPts val="0"/>
              </a:spcBef>
              <a:spcAft>
                <a:spcPts val="0"/>
              </a:spcAft>
              <a:defRPr/>
            </a:pPr>
            <a:endParaRPr lang="en-US">
              <a:latin typeface="+mn-lt"/>
            </a:endParaRPr>
          </a:p>
        </p:txBody>
      </p:sp>
      <p:sp>
        <p:nvSpPr>
          <p:cNvPr id="2" name="Title 1"/>
          <p:cNvSpPr>
            <a:spLocks noGrp="1"/>
          </p:cNvSpPr>
          <p:nvPr>
            <p:ph type="title"/>
          </p:nvPr>
        </p:nvSpPr>
        <p:spPr>
          <a:xfrm>
            <a:off x="685800" y="3583837"/>
            <a:ext cx="6629400" cy="1826363"/>
          </a:xfrm>
        </p:spPr>
        <p:txBody>
          <a:bodyPr tIns="0" bIns="0" anchor="t"/>
          <a:lstStyle>
            <a:lvl1pPr algn="l">
              <a:buNone/>
              <a:defRPr sz="4200" b="1" cap="none" baseline="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lang="en-US" smtClean="0"/>
              <a:t>Click to edit Master title style</a:t>
            </a:r>
            <a:endParaRPr lang="en-US"/>
          </a:p>
        </p:txBody>
      </p:sp>
      <p:sp>
        <p:nvSpPr>
          <p:cNvPr id="3" name="Text Placeholder 2"/>
          <p:cNvSpPr>
            <a:spLocks noGrp="1"/>
          </p:cNvSpPr>
          <p:nvPr>
            <p:ph type="body" idx="1"/>
          </p:nvPr>
        </p:nvSpPr>
        <p:spPr>
          <a:xfrm>
            <a:off x="685800" y="2485800"/>
            <a:ext cx="6629400" cy="1066688"/>
          </a:xfrm>
        </p:spPr>
        <p:txBody>
          <a:bodyPr lIns="45720" tIns="0" rIns="45720" bIns="0" anchor="b"/>
          <a:lstStyle>
            <a:lvl1pPr marL="0" indent="0" algn="l">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6" name="Date Placeholder 3"/>
          <p:cNvSpPr>
            <a:spLocks noGrp="1"/>
          </p:cNvSpPr>
          <p:nvPr>
            <p:ph type="dt" sz="half" idx="10"/>
          </p:nvPr>
        </p:nvSpPr>
        <p:spPr/>
        <p:txBody>
          <a:bodyPr/>
          <a:lstStyle>
            <a:lvl1pPr>
              <a:defRPr/>
            </a:lvl1pPr>
          </a:lstStyle>
          <a:p>
            <a:pPr>
              <a:defRPr/>
            </a:pPr>
            <a:fld id="{BEC35562-A7C3-484F-82A3-1A1734C88442}" type="datetimeFigureOut">
              <a:rPr lang="en-US"/>
              <a:pPr>
                <a:defRPr/>
              </a:pPr>
              <a:t>12/12/10</a:t>
            </a:fld>
            <a:endParaRPr lang="en-US"/>
          </a:p>
        </p:txBody>
      </p:sp>
      <p:sp>
        <p:nvSpPr>
          <p:cNvPr id="7" name="Footer Placeholder 4"/>
          <p:cNvSpPr>
            <a:spLocks noGrp="1"/>
          </p:cNvSpPr>
          <p:nvPr>
            <p:ph type="ftr" sz="quarter" idx="11"/>
          </p:nvPr>
        </p:nvSpPr>
        <p:spPr/>
        <p:txBody>
          <a:bodyPr/>
          <a:lstStyle>
            <a:lvl1pPr>
              <a:defRPr/>
            </a:lvl1pPr>
          </a:lstStyle>
          <a:p>
            <a:pPr>
              <a:defRPr/>
            </a:pPr>
            <a:endParaRPr lang="en-US"/>
          </a:p>
        </p:txBody>
      </p:sp>
      <p:sp>
        <p:nvSpPr>
          <p:cNvPr id="8" name="Slide Number Placeholder 5"/>
          <p:cNvSpPr>
            <a:spLocks noGrp="1"/>
          </p:cNvSpPr>
          <p:nvPr>
            <p:ph type="sldNum" sz="quarter" idx="12"/>
          </p:nvPr>
        </p:nvSpPr>
        <p:spPr/>
        <p:txBody>
          <a:bodyPr/>
          <a:lstStyle>
            <a:lvl1pPr>
              <a:defRPr/>
            </a:lvl1pPr>
          </a:lstStyle>
          <a:p>
            <a:pPr>
              <a:defRPr/>
            </a:pPr>
            <a:fld id="{79F3831A-71D1-49C8-A3BE-1D7770F2EC63}" type="slidenum">
              <a:rPr lang="en-US"/>
              <a:pPr>
                <a:defRPr/>
              </a:pPr>
              <a:t>‹#›</a:t>
            </a:fld>
            <a:endParaRPr lang="en-US"/>
          </a:p>
        </p:txBody>
      </p:sp>
    </p:spTree>
  </p:cSld>
  <p:clrMapOvr>
    <a:overrideClrMapping bg1="dk1" tx1="lt1" bg2="dk2" tx2="lt2" accent1="accent1" accent2="accent2" accent3="accent3" accent4="accent4" accent5="accent5" accent6="accent6" hlink="hlink" folHlink="folHlink"/>
  </p:clrMapOvr>
  <p:transition advClick="0"/>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3657600" cy="4525963"/>
          </a:xfrm>
        </p:spPr>
        <p:txBody>
          <a:bodyPr/>
          <a:lstStyle>
            <a:lvl1pPr>
              <a:defRPr sz="2600"/>
            </a:lvl1pPr>
            <a:lvl2pPr>
              <a:defRPr sz="22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267200" y="1600200"/>
            <a:ext cx="3657600" cy="4525963"/>
          </a:xfrm>
        </p:spPr>
        <p:txBody>
          <a:bodyPr/>
          <a:lstStyle>
            <a:lvl1pPr>
              <a:defRPr sz="2600"/>
            </a:lvl1pPr>
            <a:lvl2pPr>
              <a:defRPr sz="22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9"/>
          <p:cNvSpPr>
            <a:spLocks noGrp="1"/>
          </p:cNvSpPr>
          <p:nvPr>
            <p:ph type="dt" sz="half" idx="10"/>
          </p:nvPr>
        </p:nvSpPr>
        <p:spPr/>
        <p:txBody>
          <a:bodyPr/>
          <a:lstStyle>
            <a:lvl1pPr>
              <a:defRPr/>
            </a:lvl1pPr>
          </a:lstStyle>
          <a:p>
            <a:pPr>
              <a:defRPr/>
            </a:pPr>
            <a:fld id="{4B5DA01B-0361-4623-A5B4-04FAFC4881A6}" type="datetimeFigureOut">
              <a:rPr lang="en-US"/>
              <a:pPr>
                <a:defRPr/>
              </a:pPr>
              <a:t>12/12/10</a:t>
            </a:fld>
            <a:endParaRPr lang="en-US"/>
          </a:p>
        </p:txBody>
      </p:sp>
      <p:sp>
        <p:nvSpPr>
          <p:cNvPr id="6" name="Footer Placeholder 21"/>
          <p:cNvSpPr>
            <a:spLocks noGrp="1"/>
          </p:cNvSpPr>
          <p:nvPr>
            <p:ph type="ftr" sz="quarter" idx="11"/>
          </p:nvPr>
        </p:nvSpPr>
        <p:spPr/>
        <p:txBody>
          <a:bodyPr/>
          <a:lstStyle>
            <a:lvl1pPr>
              <a:defRPr/>
            </a:lvl1pPr>
          </a:lstStyle>
          <a:p>
            <a:pPr>
              <a:defRPr/>
            </a:pPr>
            <a:endParaRPr lang="en-US"/>
          </a:p>
        </p:txBody>
      </p:sp>
      <p:sp>
        <p:nvSpPr>
          <p:cNvPr id="7" name="Slide Number Placeholder 17"/>
          <p:cNvSpPr>
            <a:spLocks noGrp="1"/>
          </p:cNvSpPr>
          <p:nvPr>
            <p:ph type="sldNum" sz="quarter" idx="12"/>
          </p:nvPr>
        </p:nvSpPr>
        <p:spPr/>
        <p:txBody>
          <a:bodyPr/>
          <a:lstStyle>
            <a:lvl1pPr>
              <a:defRPr/>
            </a:lvl1pPr>
          </a:lstStyle>
          <a:p>
            <a:pPr>
              <a:defRPr/>
            </a:pPr>
            <a:fld id="{F3A689BB-8790-4BF4-8D3A-37A509B4657C}" type="slidenum">
              <a:rPr lang="en-US"/>
              <a:pPr>
                <a:defRPr/>
              </a:pPr>
              <a:t>‹#›</a:t>
            </a:fld>
            <a:endParaRPr lang="en-US"/>
          </a:p>
        </p:txBody>
      </p:sp>
    </p:spTree>
  </p:cSld>
  <p:clrMapOvr>
    <a:masterClrMapping/>
  </p:clrMapOvr>
  <p:transition advClick="0"/>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5486400"/>
            <a:ext cx="4040188" cy="838200"/>
          </a:xfrm>
        </p:spPr>
        <p:txBody>
          <a:bodyPr/>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4" name="Text Placeholder 3"/>
          <p:cNvSpPr>
            <a:spLocks noGrp="1"/>
          </p:cNvSpPr>
          <p:nvPr>
            <p:ph type="body" sz="half" idx="3"/>
          </p:nvPr>
        </p:nvSpPr>
        <p:spPr>
          <a:xfrm>
            <a:off x="4645025" y="5486400"/>
            <a:ext cx="4041775" cy="838200"/>
          </a:xfrm>
        </p:spPr>
        <p:txBody>
          <a:bodyPr/>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5" name="Content Placeholder 4"/>
          <p:cNvSpPr>
            <a:spLocks noGrp="1"/>
          </p:cNvSpPr>
          <p:nvPr>
            <p:ph sz="quarter" idx="2"/>
          </p:nvPr>
        </p:nvSpPr>
        <p:spPr>
          <a:xfrm>
            <a:off x="457200" y="1516912"/>
            <a:ext cx="4040188" cy="3941763"/>
          </a:xfrm>
        </p:spPr>
        <p:txBody>
          <a:bodyPr/>
          <a:lstStyle>
            <a:lvl1pPr>
              <a:defRPr sz="24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5" y="1516912"/>
            <a:ext cx="4041775" cy="3941763"/>
          </a:xfrm>
        </p:spPr>
        <p:txBody>
          <a:bodyPr/>
          <a:lstStyle>
            <a:lvl1pPr>
              <a:defRPr sz="24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pPr>
              <a:defRPr/>
            </a:pPr>
            <a:fld id="{81580788-5CA1-4B37-AF00-AAE8F7E6B93A}" type="datetimeFigureOut">
              <a:rPr lang="en-US"/>
              <a:pPr>
                <a:defRPr/>
              </a:pPr>
              <a:t>12/12/10</a:t>
            </a:fld>
            <a:endParaRPr lang="en-US"/>
          </a:p>
        </p:txBody>
      </p:sp>
      <p:sp>
        <p:nvSpPr>
          <p:cNvPr id="8" name="Footer Placeholder 7"/>
          <p:cNvSpPr>
            <a:spLocks noGrp="1"/>
          </p:cNvSpPr>
          <p:nvPr>
            <p:ph type="ftr" sz="quarter" idx="11"/>
          </p:nvPr>
        </p:nvSpPr>
        <p:spPr/>
        <p:txBody>
          <a:bodyPr/>
          <a:lstStyle>
            <a:lvl1pPr>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pPr>
              <a:defRPr/>
            </a:pPr>
            <a:fld id="{A42F1B28-0DEF-4125-BEF9-39231B130971}" type="slidenum">
              <a:rPr lang="en-US"/>
              <a:pPr>
                <a:defRPr/>
              </a:pPr>
              <a:t>‹#›</a:t>
            </a:fld>
            <a:endParaRPr lang="en-US"/>
          </a:p>
        </p:txBody>
      </p:sp>
    </p:spTree>
  </p:cSld>
  <p:clrMapOvr>
    <a:masterClrMapping/>
  </p:clrMapOvr>
  <p:transition advClick="0"/>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0"/>
            <a:ext cx="7470648" cy="1143000"/>
          </a:xfrm>
        </p:spPr>
        <p:txBody>
          <a:bodyPr/>
          <a:lstStyle>
            <a:lvl1pPr algn="l">
              <a:defRPr sz="4600"/>
            </a:lvl1pPr>
          </a:lstStyle>
          <a:p>
            <a:r>
              <a:rPr lang="en-US" smtClean="0"/>
              <a:t>Click to edit Master title style</a:t>
            </a:r>
            <a:endParaRPr lang="en-US"/>
          </a:p>
        </p:txBody>
      </p:sp>
      <p:sp>
        <p:nvSpPr>
          <p:cNvPr id="3" name="Date Placeholder 9"/>
          <p:cNvSpPr>
            <a:spLocks noGrp="1"/>
          </p:cNvSpPr>
          <p:nvPr>
            <p:ph type="dt" sz="half" idx="10"/>
          </p:nvPr>
        </p:nvSpPr>
        <p:spPr/>
        <p:txBody>
          <a:bodyPr/>
          <a:lstStyle>
            <a:lvl1pPr>
              <a:defRPr/>
            </a:lvl1pPr>
          </a:lstStyle>
          <a:p>
            <a:pPr>
              <a:defRPr/>
            </a:pPr>
            <a:fld id="{3B64C99B-DC71-4C53-9BC9-4A8B09426056}" type="datetimeFigureOut">
              <a:rPr lang="en-US"/>
              <a:pPr>
                <a:defRPr/>
              </a:pPr>
              <a:t>12/12/10</a:t>
            </a:fld>
            <a:endParaRPr lang="en-US"/>
          </a:p>
        </p:txBody>
      </p:sp>
      <p:sp>
        <p:nvSpPr>
          <p:cNvPr id="4" name="Footer Placeholder 21"/>
          <p:cNvSpPr>
            <a:spLocks noGrp="1"/>
          </p:cNvSpPr>
          <p:nvPr>
            <p:ph type="ftr" sz="quarter" idx="11"/>
          </p:nvPr>
        </p:nvSpPr>
        <p:spPr/>
        <p:txBody>
          <a:bodyPr/>
          <a:lstStyle>
            <a:lvl1pPr>
              <a:defRPr/>
            </a:lvl1pPr>
          </a:lstStyle>
          <a:p>
            <a:pPr>
              <a:defRPr/>
            </a:pPr>
            <a:endParaRPr lang="en-US"/>
          </a:p>
        </p:txBody>
      </p:sp>
      <p:sp>
        <p:nvSpPr>
          <p:cNvPr id="5" name="Slide Number Placeholder 17"/>
          <p:cNvSpPr>
            <a:spLocks noGrp="1"/>
          </p:cNvSpPr>
          <p:nvPr>
            <p:ph type="sldNum" sz="quarter" idx="12"/>
          </p:nvPr>
        </p:nvSpPr>
        <p:spPr/>
        <p:txBody>
          <a:bodyPr/>
          <a:lstStyle>
            <a:lvl1pPr>
              <a:defRPr/>
            </a:lvl1pPr>
          </a:lstStyle>
          <a:p>
            <a:pPr>
              <a:defRPr/>
            </a:pPr>
            <a:fld id="{D111096A-89DE-48AB-929D-22CC4A8E8174}" type="slidenum">
              <a:rPr lang="en-US"/>
              <a:pPr>
                <a:defRPr/>
              </a:pPr>
              <a:t>‹#›</a:t>
            </a:fld>
            <a:endParaRPr lang="en-US"/>
          </a:p>
        </p:txBody>
      </p:sp>
    </p:spTree>
  </p:cSld>
  <p:clrMapOvr>
    <a:masterClrMapping/>
  </p:clrMapOvr>
  <p:transition advClick="0"/>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p:txBody>
          <a:bodyPr/>
          <a:lstStyle>
            <a:lvl1pPr>
              <a:defRPr/>
            </a:lvl1pPr>
          </a:lstStyle>
          <a:p>
            <a:pPr>
              <a:defRPr/>
            </a:pPr>
            <a:fld id="{7A3ED231-8BDA-4025-BB12-8531650981E4}" type="datetimeFigureOut">
              <a:rPr lang="en-US"/>
              <a:pPr>
                <a:defRPr/>
              </a:pPr>
              <a:t>12/12/10</a:t>
            </a:fld>
            <a:endParaRPr lang="en-US"/>
          </a:p>
        </p:txBody>
      </p:sp>
      <p:sp>
        <p:nvSpPr>
          <p:cNvPr id="3" name="Footer Placeholder 21"/>
          <p:cNvSpPr>
            <a:spLocks noGrp="1"/>
          </p:cNvSpPr>
          <p:nvPr>
            <p:ph type="ftr" sz="quarter" idx="11"/>
          </p:nvPr>
        </p:nvSpPr>
        <p:spPr/>
        <p:txBody>
          <a:bodyPr/>
          <a:lstStyle>
            <a:lvl1pPr>
              <a:defRPr/>
            </a:lvl1pPr>
          </a:lstStyle>
          <a:p>
            <a:pPr>
              <a:defRPr/>
            </a:pPr>
            <a:endParaRPr lang="en-US"/>
          </a:p>
        </p:txBody>
      </p:sp>
      <p:sp>
        <p:nvSpPr>
          <p:cNvPr id="4" name="Slide Number Placeholder 17"/>
          <p:cNvSpPr>
            <a:spLocks noGrp="1"/>
          </p:cNvSpPr>
          <p:nvPr>
            <p:ph type="sldNum" sz="quarter" idx="12"/>
          </p:nvPr>
        </p:nvSpPr>
        <p:spPr/>
        <p:txBody>
          <a:bodyPr/>
          <a:lstStyle>
            <a:lvl1pPr>
              <a:defRPr/>
            </a:lvl1pPr>
          </a:lstStyle>
          <a:p>
            <a:pPr>
              <a:defRPr/>
            </a:pPr>
            <a:fld id="{0F4B7A4C-2CC7-471E-A4BE-A794C45CFE41}" type="slidenum">
              <a:rPr lang="en-US"/>
              <a:pPr>
                <a:defRPr/>
              </a:pPr>
              <a:t>‹#›</a:t>
            </a:fld>
            <a:endParaRPr lang="en-US"/>
          </a:p>
        </p:txBody>
      </p:sp>
    </p:spTree>
  </p:cSld>
  <p:clrMapOvr>
    <a:masterClrMapping/>
  </p:clrMapOvr>
  <p:transition advClick="0"/>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185528"/>
            <a:ext cx="3200400" cy="730250"/>
          </a:xfrm>
        </p:spPr>
        <p:txBody>
          <a:bodyPr tIns="0" bIns="0" anchor="t"/>
          <a:lstStyle>
            <a:lvl1pPr algn="l">
              <a:buNone/>
              <a:defRPr sz="1800" b="1">
                <a:solidFill>
                  <a:schemeClr val="accent1"/>
                </a:solidFill>
              </a:defRPr>
            </a:lvl1pPr>
          </a:lstStyle>
          <a:p>
            <a:r>
              <a:rPr lang="en-US" smtClean="0"/>
              <a:t>Click to edit Master title style</a:t>
            </a:r>
            <a:endParaRPr lang="en-US"/>
          </a:p>
        </p:txBody>
      </p:sp>
      <p:sp>
        <p:nvSpPr>
          <p:cNvPr id="3" name="Text Placeholder 2"/>
          <p:cNvSpPr>
            <a:spLocks noGrp="1"/>
          </p:cNvSpPr>
          <p:nvPr>
            <p:ph type="body" idx="2"/>
          </p:nvPr>
        </p:nvSpPr>
        <p:spPr>
          <a:xfrm>
            <a:off x="457200" y="214424"/>
            <a:ext cx="2743200" cy="914400"/>
          </a:xfrm>
        </p:spPr>
        <p:txBody>
          <a:bodyPr lIns="45720" tIns="0" rIns="45720" bIns="0" anchor="b"/>
          <a:lstStyle>
            <a:lvl1pPr marL="0" indent="0" algn="l">
              <a:buNone/>
              <a:defRPr sz="1400"/>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4" name="Content Placeholder 3"/>
          <p:cNvSpPr>
            <a:spLocks noGrp="1"/>
          </p:cNvSpPr>
          <p:nvPr>
            <p:ph sz="half" idx="1"/>
          </p:nvPr>
        </p:nvSpPr>
        <p:spPr>
          <a:xfrm>
            <a:off x="457200" y="1981200"/>
            <a:ext cx="7086600" cy="3810000"/>
          </a:xfrm>
        </p:spPr>
        <p:txBody>
          <a:bodyPr/>
          <a:lstStyle>
            <a:lvl1pPr>
              <a:defRPr sz="2800"/>
            </a:lvl1pPr>
            <a:lvl2pPr>
              <a:defRPr sz="2400"/>
            </a:lvl2pPr>
            <a:lvl3pPr>
              <a:defRPr sz="22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a:defRPr/>
            </a:pPr>
            <a:fld id="{2ECEB71A-425E-42A4-A4A8-C11B573EB08C}" type="datetimeFigureOut">
              <a:rPr lang="en-US"/>
              <a:pPr>
                <a:defRPr/>
              </a:pPr>
              <a:t>12/12/10</a:t>
            </a:fld>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a:xfrm>
            <a:off x="8156575" y="6421438"/>
            <a:ext cx="762000" cy="365125"/>
          </a:xfrm>
        </p:spPr>
        <p:txBody>
          <a:bodyPr/>
          <a:lstStyle>
            <a:lvl1pPr>
              <a:defRPr/>
            </a:lvl1pPr>
          </a:lstStyle>
          <a:p>
            <a:pPr>
              <a:defRPr/>
            </a:pPr>
            <a:fld id="{D0D81A14-A0ED-4576-940A-8F3C3A6059B2}" type="slidenum">
              <a:rPr lang="en-US"/>
              <a:pPr>
                <a:defRPr/>
              </a:pPr>
              <a:t>‹#›</a:t>
            </a:fld>
            <a:endParaRPr lang="en-US"/>
          </a:p>
        </p:txBody>
      </p:sp>
    </p:spTree>
  </p:cSld>
  <p:clrMapOvr>
    <a:masterClrMapping/>
  </p:clrMapOvr>
  <p:transition advClick="0"/>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556732" y="1705709"/>
            <a:ext cx="3053868" cy="1253808"/>
          </a:xfrm>
        </p:spPr>
        <p:txBody>
          <a:bodyPr anchor="b"/>
          <a:lstStyle>
            <a:lvl1pPr algn="l">
              <a:buNone/>
              <a:defRPr sz="2200" b="1">
                <a:solidFill>
                  <a:schemeClr val="accent1"/>
                </a:solidFill>
              </a:defRPr>
            </a:lvl1pPr>
          </a:lstStyle>
          <a:p>
            <a:r>
              <a:rPr lang="en-US" smtClean="0"/>
              <a:t>Click to edit Master title style</a:t>
            </a:r>
            <a:endParaRPr lang="en-US"/>
          </a:p>
        </p:txBody>
      </p:sp>
      <p:sp>
        <p:nvSpPr>
          <p:cNvPr id="3" name="Picture Placeholder 2"/>
          <p:cNvSpPr>
            <a:spLocks noGrp="1"/>
          </p:cNvSpPr>
          <p:nvPr>
            <p:ph type="pic" idx="1"/>
          </p:nvPr>
        </p:nvSpPr>
        <p:spPr>
          <a:xfrm>
            <a:off x="1065628" y="1019907"/>
            <a:ext cx="4114800" cy="4114800"/>
          </a:xfrm>
          <a:prstGeom prst="ellipse">
            <a:avLst/>
          </a:prstGeom>
          <a:solidFill>
            <a:schemeClr val="bg2">
              <a:shade val="50000"/>
            </a:schemeClr>
          </a:solidFill>
          <a:ln w="50800" cap="flat">
            <a:solidFill>
              <a:schemeClr val="bg2"/>
            </a:solidFill>
            <a:miter lim="800000"/>
          </a:ln>
          <a:effectLst>
            <a:outerShdw blurRad="152000" dist="345000" dir="5400000" sx="-80000" sy="-18000" rotWithShape="0">
              <a:srgbClr val="000000">
                <a:alpha val="25000"/>
              </a:srgbClr>
            </a:outerShdw>
          </a:effectLst>
          <a:scene3d>
            <a:camera prst="orthographicFront"/>
            <a:lightRig rig="contrasting" dir="t">
              <a:rot lat="0" lon="0" rev="2400000"/>
            </a:lightRig>
          </a:scene3d>
          <a:sp3d contourW="7620">
            <a:bevelT w="63500" h="63500"/>
            <a:contourClr>
              <a:schemeClr val="bg2">
                <a:shade val="50000"/>
              </a:schemeClr>
            </a:contourClr>
          </a:sp3d>
        </p:spPr>
        <p:txBody>
          <a:bodyPr>
            <a:normAutofit/>
          </a:bodyPr>
          <a:lstStyle>
            <a:lvl1pPr marL="0" indent="0">
              <a:buNone/>
              <a:defRPr sz="3200"/>
            </a:lvl1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5556734" y="2998765"/>
            <a:ext cx="3053866" cy="2663482"/>
          </a:xfrm>
        </p:spPr>
        <p:txBody>
          <a:bodyPr lIns="45720" rIns="45720"/>
          <a:lstStyle>
            <a:lvl1pPr marL="0" indent="0">
              <a:buFontTx/>
              <a:buNone/>
              <a:defRPr sz="1200"/>
            </a:lvl1pPr>
            <a:lvl2pPr>
              <a:buFontTx/>
              <a:buNone/>
              <a:defRPr sz="1200"/>
            </a:lvl2pPr>
            <a:lvl3pPr>
              <a:buFontTx/>
              <a:buNone/>
              <a:defRPr sz="1000"/>
            </a:lvl3pPr>
            <a:lvl4pPr>
              <a:buFontTx/>
              <a:buNone/>
              <a:defRPr sz="900"/>
            </a:lvl4pPr>
            <a:lvl5pPr>
              <a:buFontTx/>
              <a:buNone/>
              <a:defRPr sz="900"/>
            </a:lvl5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fld id="{5D8E10EB-3A2F-46EF-9C26-F9C143ABBC0A}" type="datetimeFigureOut">
              <a:rPr lang="en-US"/>
              <a:pPr>
                <a:defRPr/>
              </a:pPr>
              <a:t>12/12/10</a:t>
            </a:fld>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25DF9773-26AC-4235-83C4-90AC63FFDB5F}" type="slidenum">
              <a:rPr lang="en-US"/>
              <a:pPr>
                <a:defRPr/>
              </a:pPr>
              <a:t>‹#›</a:t>
            </a:fld>
            <a:endParaRPr lang="en-US"/>
          </a:p>
        </p:txBody>
      </p:sp>
    </p:spTree>
  </p:cSld>
  <p:clrMapOvr>
    <a:masterClrMapping/>
  </p:clrMapOvr>
  <p:transition advClick="0"/>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2"/>
      </p:bgRef>
    </p:bg>
    <p:spTree>
      <p:nvGrpSpPr>
        <p:cNvPr id="1" name=""/>
        <p:cNvGrpSpPr/>
        <p:nvPr/>
      </p:nvGrpSpPr>
      <p:grpSpPr>
        <a:xfrm>
          <a:off x="0" y="0"/>
          <a:ext cx="0" cy="0"/>
          <a:chOff x="0" y="0"/>
          <a:chExt cx="0" cy="0"/>
        </a:xfrm>
      </p:grpSpPr>
      <p:sp>
        <p:nvSpPr>
          <p:cNvPr id="12" name="Freeform 11"/>
          <p:cNvSpPr>
            <a:spLocks/>
          </p:cNvSpPr>
          <p:nvPr/>
        </p:nvSpPr>
        <p:spPr bwMode="auto">
          <a:xfrm>
            <a:off x="0" y="4751388"/>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a:lstStyle/>
          <a:p>
            <a:pPr fontAlgn="auto">
              <a:spcBef>
                <a:spcPts val="0"/>
              </a:spcBef>
              <a:spcAft>
                <a:spcPts val="0"/>
              </a:spcAft>
              <a:defRPr/>
            </a:pPr>
            <a:endParaRPr lang="en-US">
              <a:latin typeface="+mn-lt"/>
            </a:endParaRPr>
          </a:p>
        </p:txBody>
      </p:sp>
      <p:sp>
        <p:nvSpPr>
          <p:cNvPr id="16" name="Freeform 15"/>
          <p:cNvSpPr>
            <a:spLocks/>
          </p:cNvSpPr>
          <p:nvPr/>
        </p:nvSpPr>
        <p:spPr bwMode="auto">
          <a:xfrm>
            <a:off x="7315200" y="0"/>
            <a:ext cx="1828800"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2082" y="1734"/>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a:lstStyle/>
          <a:p>
            <a:pPr fontAlgn="auto">
              <a:spcBef>
                <a:spcPts val="0"/>
              </a:spcBef>
              <a:spcAft>
                <a:spcPts val="0"/>
              </a:spcAft>
              <a:defRPr/>
            </a:pPr>
            <a:endParaRPr lang="en-US">
              <a:latin typeface="+mn-lt"/>
            </a:endParaRPr>
          </a:p>
        </p:txBody>
      </p:sp>
      <p:sp>
        <p:nvSpPr>
          <p:cNvPr id="3076" name="Title Placeholder 8"/>
          <p:cNvSpPr>
            <a:spLocks noGrp="1"/>
          </p:cNvSpPr>
          <p:nvPr>
            <p:ph type="title"/>
          </p:nvPr>
        </p:nvSpPr>
        <p:spPr bwMode="auto">
          <a:xfrm>
            <a:off x="457200" y="274638"/>
            <a:ext cx="7467600" cy="1143000"/>
          </a:xfrm>
          <a:prstGeom prst="rect">
            <a:avLst/>
          </a:prstGeom>
          <a:noFill/>
          <a:ln w="9525">
            <a:noFill/>
            <a:miter lim="800000"/>
            <a:headEnd/>
            <a:tailEnd/>
          </a:ln>
        </p:spPr>
        <p:txBody>
          <a:bodyPr vert="horz" wrap="square" lIns="45720" tIns="45720" rIns="45720" bIns="45720" numCol="1" anchor="ctr" anchorCtr="0" compatLnSpc="1">
            <a:prstTxWarp prst="textNoShape">
              <a:avLst/>
            </a:prstTxWarp>
          </a:bodyPr>
          <a:lstStyle/>
          <a:p>
            <a:pPr lvl="0"/>
            <a:r>
              <a:rPr lang="en-US" dirty="0" smtClean="0"/>
              <a:t>Click to edit Master title style</a:t>
            </a:r>
          </a:p>
        </p:txBody>
      </p:sp>
      <p:sp>
        <p:nvSpPr>
          <p:cNvPr id="3077" name="Text Placeholder 29"/>
          <p:cNvSpPr>
            <a:spLocks noGrp="1"/>
          </p:cNvSpPr>
          <p:nvPr>
            <p:ph type="body" idx="1"/>
          </p:nvPr>
        </p:nvSpPr>
        <p:spPr bwMode="auto">
          <a:xfrm>
            <a:off x="457200" y="1600200"/>
            <a:ext cx="7467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br>
              <a:rPr lang="en-US" dirty="0" smtClean="0"/>
            </a:br>
            <a:r>
              <a:rPr lang="en-US" dirty="0" err="1" smtClean="0"/>
              <a:t>klasdjflak;fj;asfja;fja</a:t>
            </a:r>
            <a:r>
              <a:rPr lang="en-US" dirty="0" smtClean="0"/>
              <a:t>;</a:t>
            </a:r>
          </a:p>
          <a:p>
            <a:pPr lvl="1"/>
            <a:r>
              <a:rPr lang="en-US" dirty="0" err="1" smtClean="0"/>
              <a:t>Klajdsf</a:t>
            </a:r>
            <a:endParaRPr lang="en-US" dirty="0" smtClean="0"/>
          </a:p>
          <a:p>
            <a:pPr lvl="2"/>
            <a:r>
              <a:rPr lang="en-US" dirty="0" smtClean="0"/>
              <a:t>Third level</a:t>
            </a:r>
          </a:p>
          <a:p>
            <a:pPr lvl="3"/>
            <a:r>
              <a:rPr lang="en-US" dirty="0" smtClean="0"/>
              <a:t>Fourth level</a:t>
            </a:r>
          </a:p>
          <a:p>
            <a:pPr lvl="4"/>
            <a:r>
              <a:rPr lang="en-US" dirty="0" smtClean="0"/>
              <a:t>Fifth level</a:t>
            </a:r>
          </a:p>
        </p:txBody>
      </p:sp>
      <p:sp>
        <p:nvSpPr>
          <p:cNvPr id="10" name="Date Placeholder 9"/>
          <p:cNvSpPr>
            <a:spLocks noGrp="1"/>
          </p:cNvSpPr>
          <p:nvPr>
            <p:ph type="dt" sz="half" idx="2"/>
          </p:nvPr>
        </p:nvSpPr>
        <p:spPr>
          <a:xfrm>
            <a:off x="457200" y="6421438"/>
            <a:ext cx="2133600" cy="365125"/>
          </a:xfrm>
          <a:prstGeom prst="rect">
            <a:avLst/>
          </a:prstGeom>
        </p:spPr>
        <p:txBody>
          <a:bodyPr vert="horz" bIns="0" anchor="b"/>
          <a:lstStyle>
            <a:lvl1pPr algn="l" eaLnBrk="1" fontAlgn="auto" latinLnBrk="0" hangingPunct="1">
              <a:spcBef>
                <a:spcPts val="0"/>
              </a:spcBef>
              <a:spcAft>
                <a:spcPts val="0"/>
              </a:spcAft>
              <a:defRPr kumimoji="0" sz="1000">
                <a:solidFill>
                  <a:schemeClr val="tx2">
                    <a:shade val="50000"/>
                  </a:schemeClr>
                </a:solidFill>
                <a:latin typeface="+mn-lt"/>
              </a:defRPr>
            </a:lvl1pPr>
          </a:lstStyle>
          <a:p>
            <a:pPr>
              <a:defRPr/>
            </a:pPr>
            <a:fld id="{4D04889C-4986-429B-AA92-D9E40FDB76B9}" type="datetimeFigureOut">
              <a:rPr lang="en-US"/>
              <a:pPr>
                <a:defRPr/>
              </a:pPr>
              <a:t>12/12/10</a:t>
            </a:fld>
            <a:endParaRPr lang="en-US"/>
          </a:p>
        </p:txBody>
      </p:sp>
      <p:sp>
        <p:nvSpPr>
          <p:cNvPr id="22" name="Footer Placeholder 21"/>
          <p:cNvSpPr>
            <a:spLocks noGrp="1"/>
          </p:cNvSpPr>
          <p:nvPr>
            <p:ph type="ftr" sz="quarter" idx="3"/>
          </p:nvPr>
        </p:nvSpPr>
        <p:spPr>
          <a:xfrm>
            <a:off x="3124200" y="6421438"/>
            <a:ext cx="2895600" cy="365125"/>
          </a:xfrm>
          <a:prstGeom prst="rect">
            <a:avLst/>
          </a:prstGeom>
        </p:spPr>
        <p:txBody>
          <a:bodyPr vert="horz" lIns="0" rIns="0" bIns="0" anchor="b"/>
          <a:lstStyle>
            <a:lvl1pPr algn="ctr" eaLnBrk="1" fontAlgn="auto" latinLnBrk="0" hangingPunct="1">
              <a:spcBef>
                <a:spcPts val="0"/>
              </a:spcBef>
              <a:spcAft>
                <a:spcPts val="0"/>
              </a:spcAft>
              <a:defRPr kumimoji="0" sz="1000">
                <a:solidFill>
                  <a:schemeClr val="tx2">
                    <a:shade val="50000"/>
                  </a:schemeClr>
                </a:solidFill>
                <a:latin typeface="+mn-lt"/>
              </a:defRPr>
            </a:lvl1pPr>
          </a:lstStyle>
          <a:p>
            <a:pPr>
              <a:defRPr/>
            </a:pPr>
            <a:endParaRPr lang="en-US"/>
          </a:p>
        </p:txBody>
      </p:sp>
      <p:sp>
        <p:nvSpPr>
          <p:cNvPr id="18" name="Slide Number Placeholder 17"/>
          <p:cNvSpPr>
            <a:spLocks noGrp="1"/>
          </p:cNvSpPr>
          <p:nvPr>
            <p:ph type="sldNum" sz="quarter" idx="4"/>
          </p:nvPr>
        </p:nvSpPr>
        <p:spPr>
          <a:xfrm>
            <a:off x="8153400" y="6421438"/>
            <a:ext cx="762000" cy="365125"/>
          </a:xfrm>
          <a:prstGeom prst="rect">
            <a:avLst/>
          </a:prstGeom>
        </p:spPr>
        <p:txBody>
          <a:bodyPr vert="horz" lIns="0" tIns="0" rIns="0" bIns="0" anchor="b"/>
          <a:lstStyle>
            <a:lvl1pPr algn="r" eaLnBrk="1" fontAlgn="auto" latinLnBrk="0" hangingPunct="1">
              <a:spcBef>
                <a:spcPts val="0"/>
              </a:spcBef>
              <a:spcAft>
                <a:spcPts val="0"/>
              </a:spcAft>
              <a:defRPr kumimoji="0" sz="1000">
                <a:solidFill>
                  <a:schemeClr val="tx2">
                    <a:shade val="50000"/>
                  </a:schemeClr>
                </a:solidFill>
                <a:latin typeface="+mn-lt"/>
              </a:defRPr>
            </a:lvl1pPr>
          </a:lstStyle>
          <a:p>
            <a:pPr>
              <a:defRPr/>
            </a:pPr>
            <a:fld id="{ECAF102D-8994-49A3-B9F3-5CD59B1C0E96}" type="slidenum">
              <a:rPr lang="en-US"/>
              <a:pPr>
                <a:defRPr/>
              </a:pPr>
              <a:t>‹#›</a:t>
            </a:fld>
            <a:endParaRPr lang="en-US"/>
          </a:p>
        </p:txBody>
      </p:sp>
    </p:spTree>
  </p:cSld>
  <p:clrMap bg1="dk1" tx1="lt1" bg2="dk2" tx2="lt2" accent1="accent1" accent2="accent2" accent3="accent3" accent4="accent4" accent5="accent5" accent6="accent6" hlink="hlink" folHlink="folHlink"/>
  <p:sldLayoutIdLst>
    <p:sldLayoutId r:id="rId1"/>
    <p:sldLayoutId r:id="rId2"/>
    <p:sldLayoutId r:id="rId3"/>
    <p:sldLayoutId r:id="rId4"/>
    <p:sldLayoutId r:id="rId5"/>
    <p:sldLayoutId r:id="rId6"/>
    <p:sldLayoutId r:id="rId7"/>
    <p:sldLayoutId r:id="rId8"/>
    <p:sldLayoutId r:id="rId9"/>
    <p:sldLayoutId r:id="rId10"/>
    <p:sldLayoutId r:id="rId11"/>
  </p:sldLayoutIdLst>
  <p:transition advClick="0"/>
  <p:txStyles>
    <p:titleStyle>
      <a:lvl1pPr algn="l" rtl="0" eaLnBrk="0" fontAlgn="base" hangingPunct="0">
        <a:spcBef>
          <a:spcPct val="0"/>
        </a:spcBef>
        <a:spcAft>
          <a:spcPct val="0"/>
        </a:spcAft>
        <a:defRPr sz="4600" kern="1200">
          <a:solidFill>
            <a:schemeClr val="tx1"/>
          </a:solidFill>
          <a:latin typeface="+mj-lt"/>
          <a:ea typeface="+mj-ea"/>
          <a:cs typeface="+mj-cs"/>
        </a:defRPr>
      </a:lvl1pPr>
      <a:lvl2pPr algn="l" rtl="0" eaLnBrk="0" fontAlgn="base" hangingPunct="0">
        <a:spcBef>
          <a:spcPct val="0"/>
        </a:spcBef>
        <a:spcAft>
          <a:spcPct val="0"/>
        </a:spcAft>
        <a:defRPr sz="4600">
          <a:solidFill>
            <a:schemeClr val="tx1"/>
          </a:solidFill>
          <a:latin typeface="Tw Cen MT" pitchFamily="34" charset="0"/>
        </a:defRPr>
      </a:lvl2pPr>
      <a:lvl3pPr algn="l" rtl="0" eaLnBrk="0" fontAlgn="base" hangingPunct="0">
        <a:spcBef>
          <a:spcPct val="0"/>
        </a:spcBef>
        <a:spcAft>
          <a:spcPct val="0"/>
        </a:spcAft>
        <a:defRPr sz="4600">
          <a:solidFill>
            <a:schemeClr val="tx1"/>
          </a:solidFill>
          <a:latin typeface="Tw Cen MT" pitchFamily="34" charset="0"/>
        </a:defRPr>
      </a:lvl3pPr>
      <a:lvl4pPr algn="l" rtl="0" eaLnBrk="0" fontAlgn="base" hangingPunct="0">
        <a:spcBef>
          <a:spcPct val="0"/>
        </a:spcBef>
        <a:spcAft>
          <a:spcPct val="0"/>
        </a:spcAft>
        <a:defRPr sz="4600">
          <a:solidFill>
            <a:schemeClr val="tx1"/>
          </a:solidFill>
          <a:latin typeface="Tw Cen MT" pitchFamily="34" charset="0"/>
        </a:defRPr>
      </a:lvl4pPr>
      <a:lvl5pPr algn="l" rtl="0" eaLnBrk="0" fontAlgn="base" hangingPunct="0">
        <a:spcBef>
          <a:spcPct val="0"/>
        </a:spcBef>
        <a:spcAft>
          <a:spcPct val="0"/>
        </a:spcAft>
        <a:defRPr sz="4600">
          <a:solidFill>
            <a:schemeClr val="tx1"/>
          </a:solidFill>
          <a:latin typeface="Tw Cen MT" pitchFamily="34" charset="0"/>
        </a:defRPr>
      </a:lvl5pPr>
      <a:lvl6pPr marL="457200" algn="l" rtl="0" fontAlgn="base">
        <a:spcBef>
          <a:spcPct val="0"/>
        </a:spcBef>
        <a:spcAft>
          <a:spcPct val="0"/>
        </a:spcAft>
        <a:defRPr sz="4600">
          <a:solidFill>
            <a:schemeClr val="tx1"/>
          </a:solidFill>
          <a:latin typeface="Tw Cen MT" pitchFamily="34" charset="0"/>
        </a:defRPr>
      </a:lvl6pPr>
      <a:lvl7pPr marL="914400" algn="l" rtl="0" fontAlgn="base">
        <a:spcBef>
          <a:spcPct val="0"/>
        </a:spcBef>
        <a:spcAft>
          <a:spcPct val="0"/>
        </a:spcAft>
        <a:defRPr sz="4600">
          <a:solidFill>
            <a:schemeClr val="tx1"/>
          </a:solidFill>
          <a:latin typeface="Tw Cen MT" pitchFamily="34" charset="0"/>
        </a:defRPr>
      </a:lvl7pPr>
      <a:lvl8pPr marL="1371600" algn="l" rtl="0" fontAlgn="base">
        <a:spcBef>
          <a:spcPct val="0"/>
        </a:spcBef>
        <a:spcAft>
          <a:spcPct val="0"/>
        </a:spcAft>
        <a:defRPr sz="4600">
          <a:solidFill>
            <a:schemeClr val="tx1"/>
          </a:solidFill>
          <a:latin typeface="Tw Cen MT" pitchFamily="34" charset="0"/>
        </a:defRPr>
      </a:lvl8pPr>
      <a:lvl9pPr marL="1828800" algn="l" rtl="0" fontAlgn="base">
        <a:spcBef>
          <a:spcPct val="0"/>
        </a:spcBef>
        <a:spcAft>
          <a:spcPct val="0"/>
        </a:spcAft>
        <a:defRPr sz="4600">
          <a:solidFill>
            <a:schemeClr val="tx1"/>
          </a:solidFill>
          <a:latin typeface="Tw Cen MT" pitchFamily="34" charset="0"/>
        </a:defRPr>
      </a:lvl9pPr>
    </p:titleStyle>
    <p:bodyStyle>
      <a:lvl1pPr marL="419100" indent="-382588" algn="l" rtl="0" eaLnBrk="0" fontAlgn="base" hangingPunct="0">
        <a:spcBef>
          <a:spcPts val="1200"/>
        </a:spcBef>
        <a:spcAft>
          <a:spcPct val="0"/>
        </a:spcAft>
        <a:buClr>
          <a:schemeClr val="accent1"/>
        </a:buClr>
        <a:buSzPct val="80000"/>
        <a:buFont typeface="Wingdings 2" pitchFamily="18" charset="2"/>
        <a:buChar char=""/>
        <a:defRPr sz="3000" kern="1200">
          <a:solidFill>
            <a:schemeClr val="tx1"/>
          </a:solidFill>
          <a:latin typeface="+mn-lt"/>
          <a:ea typeface="+mn-ea"/>
          <a:cs typeface="+mn-cs"/>
        </a:defRPr>
      </a:lvl1pPr>
      <a:lvl2pPr marL="722313" indent="-273050" algn="l" rtl="0" eaLnBrk="0" fontAlgn="base" hangingPunct="0">
        <a:spcBef>
          <a:spcPts val="1200"/>
        </a:spcBef>
        <a:spcAft>
          <a:spcPct val="0"/>
        </a:spcAft>
        <a:buClr>
          <a:schemeClr val="accent1"/>
        </a:buClr>
        <a:buSzPct val="90000"/>
        <a:buFont typeface="Wingdings 2" pitchFamily="18" charset="2"/>
        <a:buChar char=""/>
        <a:defRPr sz="2600" kern="1200">
          <a:solidFill>
            <a:schemeClr val="tx1"/>
          </a:solidFill>
          <a:latin typeface="+mn-lt"/>
          <a:ea typeface="+mn-ea"/>
          <a:cs typeface="+mn-cs"/>
        </a:defRPr>
      </a:lvl2pPr>
      <a:lvl3pPr marL="1004888" indent="-255588" algn="l" rtl="0" eaLnBrk="0" fontAlgn="base" hangingPunct="0">
        <a:spcBef>
          <a:spcPts val="1200"/>
        </a:spcBef>
        <a:spcAft>
          <a:spcPct val="0"/>
        </a:spcAft>
        <a:buClr>
          <a:schemeClr val="accent2"/>
        </a:buClr>
        <a:buSzPct val="85000"/>
        <a:buFont typeface="Courier New"/>
        <a:buChar char="o"/>
        <a:defRPr sz="2400" kern="1200">
          <a:solidFill>
            <a:schemeClr val="tx1"/>
          </a:solidFill>
          <a:latin typeface="+mn-lt"/>
          <a:ea typeface="+mn-ea"/>
          <a:cs typeface="+mn-cs"/>
        </a:defRPr>
      </a:lvl3pPr>
      <a:lvl4pPr marL="1279525" indent="-236538" algn="l" rtl="0" eaLnBrk="0" fontAlgn="base" hangingPunct="0">
        <a:spcBef>
          <a:spcPts val="1200"/>
        </a:spcBef>
        <a:spcAft>
          <a:spcPct val="0"/>
        </a:spcAft>
        <a:buClr>
          <a:srgbClr val="B58B80"/>
        </a:buClr>
        <a:buSzPct val="90000"/>
        <a:buFont typeface="Wingdings 2" pitchFamily="18" charset="2"/>
        <a:buChar char=""/>
        <a:defRPr sz="2000" kern="1200">
          <a:solidFill>
            <a:schemeClr val="tx1"/>
          </a:solidFill>
          <a:latin typeface="+mn-lt"/>
          <a:ea typeface="+mn-ea"/>
          <a:cs typeface="+mn-cs"/>
        </a:defRPr>
      </a:lvl4pPr>
      <a:lvl5pPr marL="1489075" indent="-182563" algn="l" rtl="0" eaLnBrk="0" fontAlgn="base" hangingPunct="0">
        <a:spcBef>
          <a:spcPts val="1200"/>
        </a:spcBef>
        <a:spcAft>
          <a:spcPct val="0"/>
        </a:spcAft>
        <a:buClr>
          <a:srgbClr val="C3986D"/>
        </a:buClr>
        <a:buSzPct val="100000"/>
        <a:buFont typeface="Arial" charset="0"/>
        <a:buChar char="-"/>
        <a:defRPr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hyperlink" Target="http://lynbrookrobotics.com/"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4" Type="http://schemas.openxmlformats.org/officeDocument/2006/relationships/oleObject" Target="../embeddings/Microsoft_Equation1.bin"/><Relationship Id="rId5" Type="http://schemas.openxmlformats.org/officeDocument/2006/relationships/oleObject" Target="../embeddings/Microsoft_Equation2.bin"/><Relationship Id="rId6" Type="http://schemas.openxmlformats.org/officeDocument/2006/relationships/oleObject" Target="../embeddings/Microsoft_Equation3.bin"/><Relationship Id="rId7" Type="http://schemas.openxmlformats.org/officeDocument/2006/relationships/oleObject" Target="../embeddings/Microsoft_Equation4.bin"/><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jpeg"/><Relationship Id="rId5" Type="http://schemas.openxmlformats.org/officeDocument/2006/relationships/image" Target="../media/image16.png"/><Relationship Id="rId6" Type="http://schemas.openxmlformats.org/officeDocument/2006/relationships/image" Target="../media/image17.jpe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8.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23.png"/><Relationship Id="rId8" Type="http://schemas.openxmlformats.org/officeDocument/2006/relationships/image" Target="../media/image24.png"/><Relationship Id="rId9" Type="http://schemas.openxmlformats.org/officeDocument/2006/relationships/image" Target="../media/image25.jpe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23.png"/><Relationship Id="rId8" Type="http://schemas.openxmlformats.org/officeDocument/2006/relationships/image" Target="../media/image24.png"/><Relationship Id="rId9" Type="http://schemas.openxmlformats.org/officeDocument/2006/relationships/image" Target="../media/image25.jpe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6.png"/><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23.png"/><Relationship Id="rId8" Type="http://schemas.openxmlformats.org/officeDocument/2006/relationships/image" Target="../media/image24.png"/><Relationship Id="rId9" Type="http://schemas.openxmlformats.org/officeDocument/2006/relationships/image" Target="../media/image25.jpeg"/><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24.png"/></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23.png"/><Relationship Id="rId8" Type="http://schemas.openxmlformats.org/officeDocument/2006/relationships/image" Target="../media/image24.png"/><Relationship Id="rId9" Type="http://schemas.openxmlformats.org/officeDocument/2006/relationships/image" Target="../media/image25.jpeg"/><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23.png"/><Relationship Id="rId8" Type="http://schemas.openxmlformats.org/officeDocument/2006/relationships/image" Target="../media/image24.png"/><Relationship Id="rId9" Type="http://schemas.openxmlformats.org/officeDocument/2006/relationships/image" Target="../media/image25.jpeg"/><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23.png"/><Relationship Id="rId8" Type="http://schemas.openxmlformats.org/officeDocument/2006/relationships/image" Target="../media/image24.png"/><Relationship Id="rId9" Type="http://schemas.openxmlformats.org/officeDocument/2006/relationships/image" Target="../media/image25.jpeg"/><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27.jpeg"/></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23.png"/><Relationship Id="rId8" Type="http://schemas.openxmlformats.org/officeDocument/2006/relationships/image" Target="../media/image24.png"/><Relationship Id="rId9" Type="http://schemas.openxmlformats.org/officeDocument/2006/relationships/image" Target="../media/image25.jpeg"/><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8.png"/><Relationship Id="rId5" Type="http://schemas.openxmlformats.org/officeDocument/2006/relationships/image" Target="../media/image29.jpeg"/><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image" Target="../media/image30.jpeg"/><Relationship Id="rId4" Type="http://schemas.openxmlformats.org/officeDocument/2006/relationships/image" Target="../media/image31.jpeg"/><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jpeg"/><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34.png"/></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png"/><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gif"/><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38.xml.rels><?xml version="1.0" encoding="UTF-8" standalone="yes"?>
<Relationships xmlns="http://schemas.openxmlformats.org/package/2006/relationships"><Relationship Id="rId3" Type="http://schemas.openxmlformats.org/officeDocument/2006/relationships/image" Target="../media/image39.jpeg"/><Relationship Id="rId4" Type="http://schemas.openxmlformats.org/officeDocument/2006/relationships/image" Target="../media/image40.jpeg"/><Relationship Id="rId5" Type="http://schemas.openxmlformats.org/officeDocument/2006/relationships/image" Target="../media/image41.jpeg"/><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s>
</file>

<file path=ppt/slides/_rels/slide41.xml.rels><?xml version="1.0" encoding="UTF-8" standalone="yes"?>
<Relationships xmlns="http://schemas.openxmlformats.org/package/2006/relationships"><Relationship Id="rId3" Type="http://schemas.openxmlformats.org/officeDocument/2006/relationships/image" Target="../media/image42.jpeg"/><Relationship Id="rId4" Type="http://schemas.openxmlformats.org/officeDocument/2006/relationships/image" Target="../media/image43.jpeg"/><Relationship Id="rId5" Type="http://schemas.openxmlformats.org/officeDocument/2006/relationships/image" Target="../media/image44.jpeg"/><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42.xml.rels><?xml version="1.0" encoding="UTF-8" standalone="yes"?>
<Relationships xmlns="http://schemas.openxmlformats.org/package/2006/relationships"><Relationship Id="rId3" Type="http://schemas.openxmlformats.org/officeDocument/2006/relationships/image" Target="../media/image45.jpeg"/><Relationship Id="rId4" Type="http://schemas.openxmlformats.org/officeDocument/2006/relationships/image" Target="../media/image46.jpeg"/><Relationship Id="rId1" Type="http://schemas.openxmlformats.org/officeDocument/2006/relationships/slideLayout" Target="../slideLayouts/slideLayout4.xml"/><Relationship Id="rId2" Type="http://schemas.openxmlformats.org/officeDocument/2006/relationships/notesSlide" Target="../notesSlides/notesSlide41.xml"/></Relationships>
</file>

<file path=ppt/slides/_rels/slide43.xml.rels><?xml version="1.0" encoding="UTF-8" standalone="yes"?>
<Relationships xmlns="http://schemas.openxmlformats.org/package/2006/relationships"><Relationship Id="rId3" Type="http://schemas.openxmlformats.org/officeDocument/2006/relationships/image" Target="../media/image45.jpeg"/><Relationship Id="rId4" Type="http://schemas.openxmlformats.org/officeDocument/2006/relationships/image" Target="../media/image47.png"/><Relationship Id="rId5" Type="http://schemas.openxmlformats.org/officeDocument/2006/relationships/image" Target="../media/image48.png"/><Relationship Id="rId1" Type="http://schemas.openxmlformats.org/officeDocument/2006/relationships/slideLayout" Target="../slideLayouts/slideLayout6.xml"/><Relationship Id="rId2" Type="http://schemas.openxmlformats.org/officeDocument/2006/relationships/notesSlide" Target="../notesSlides/notesSlide4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45.xml.rels><?xml version="1.0" encoding="UTF-8" standalone="yes"?>
<Relationships xmlns="http://schemas.openxmlformats.org/package/2006/relationships"><Relationship Id="rId3" Type="http://schemas.openxmlformats.org/officeDocument/2006/relationships/image" Target="../media/image46.jpeg"/><Relationship Id="rId4" Type="http://schemas.openxmlformats.org/officeDocument/2006/relationships/image" Target="../media/image49.jpeg"/><Relationship Id="rId1" Type="http://schemas.openxmlformats.org/officeDocument/2006/relationships/slideLayout" Target="../slideLayouts/slideLayout6.xml"/><Relationship Id="rId2" Type="http://schemas.openxmlformats.org/officeDocument/2006/relationships/notesSlide" Target="../notesSlides/notesSlide4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50.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51.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52.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8.xml"/><Relationship Id="rId3" Type="http://schemas.openxmlformats.org/officeDocument/2006/relationships/image" Target="../media/image5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3.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9.xml"/><Relationship Id="rId3" Type="http://schemas.openxmlformats.org/officeDocument/2006/relationships/image" Target="../media/image54.pn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0.xml"/><Relationship Id="rId4" Type="http://schemas.openxmlformats.org/officeDocument/2006/relationships/oleObject" Target="../embeddings/oleObject1.bin"/><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2.xml"/><Relationship Id="rId4" Type="http://schemas.openxmlformats.org/officeDocument/2006/relationships/oleObject" Target="../embeddings/oleObject2.bin"/><Relationship Id="rId1" Type="http://schemas.openxmlformats.org/officeDocument/2006/relationships/vmlDrawing" Target="../drawings/vmlDrawing3.vml"/><Relationship Id="rId2"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7.jpeg"/><Relationship Id="rId4" Type="http://schemas.openxmlformats.org/officeDocument/2006/relationships/image" Target="../media/image58.jpeg"/><Relationship Id="rId1" Type="http://schemas.openxmlformats.org/officeDocument/2006/relationships/slideLayout" Target="../slideLayouts/slideLayout6.xml"/><Relationship Id="rId2" Type="http://schemas.openxmlformats.org/officeDocument/2006/relationships/notesSlide" Target="../notesSlides/notesSlide5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 Id="rId3" Type="http://schemas.openxmlformats.org/officeDocument/2006/relationships/image" Target="../media/image59.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 Id="rId3" Type="http://schemas.openxmlformats.org/officeDocument/2006/relationships/image" Target="../media/image60.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 Id="rId3" Type="http://schemas.openxmlformats.org/officeDocument/2006/relationships/image" Target="../media/image61.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 Id="rId3" Type="http://schemas.openxmlformats.org/officeDocument/2006/relationships/image" Target="../media/image62.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 Id="rId3" Type="http://schemas.openxmlformats.org/officeDocument/2006/relationships/image" Target="../media/image63.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4.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9.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0.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s>
</file>

<file path=ppt/slides/_rels/slide63.xml.rels><?xml version="1.0" encoding="UTF-8" standalone="yes"?>
<Relationships xmlns="http://schemas.openxmlformats.org/package/2006/relationships"><Relationship Id="rId3" Type="http://schemas.openxmlformats.org/officeDocument/2006/relationships/image" Target="../media/image64.png"/><Relationship Id="rId4" Type="http://schemas.openxmlformats.org/officeDocument/2006/relationships/image" Target="../media/image65.png"/><Relationship Id="rId1" Type="http://schemas.openxmlformats.org/officeDocument/2006/relationships/slideLayout" Target="../slideLayouts/slideLayout2.xml"/><Relationship Id="rId2" Type="http://schemas.openxmlformats.org/officeDocument/2006/relationships/notesSlide" Target="../notesSlides/notesSlide6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 Id="rId3" Type="http://schemas.openxmlformats.org/officeDocument/2006/relationships/image" Target="../media/image66.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4.xml"/><Relationship Id="rId3" Type="http://schemas.openxmlformats.org/officeDocument/2006/relationships/image" Target="../media/image67.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5.xml"/><Relationship Id="rId3" Type="http://schemas.openxmlformats.org/officeDocument/2006/relationships/image" Target="../media/image68.png"/></Relationships>
</file>

<file path=ppt/slides/_rels/slide67.xml.rels><?xml version="1.0" encoding="UTF-8" standalone="yes"?>
<Relationships xmlns="http://schemas.openxmlformats.org/package/2006/relationships"><Relationship Id="rId3" Type="http://schemas.openxmlformats.org/officeDocument/2006/relationships/image" Target="../media/image69.png"/><Relationship Id="rId4" Type="http://schemas.openxmlformats.org/officeDocument/2006/relationships/image" Target="../media/image70.jpeg"/><Relationship Id="rId1" Type="http://schemas.openxmlformats.org/officeDocument/2006/relationships/slideLayout" Target="../slideLayouts/slideLayout4.xml"/><Relationship Id="rId2" Type="http://schemas.openxmlformats.org/officeDocument/2006/relationships/notesSlide" Target="../notesSlides/notesSlide66.xml"/></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7.xml"/><Relationship Id="rId4" Type="http://schemas.openxmlformats.org/officeDocument/2006/relationships/image" Target="../media/image69.png"/><Relationship Id="rId5" Type="http://schemas.openxmlformats.org/officeDocument/2006/relationships/oleObject" Target="../embeddings/Microsoft_Equation5.bin"/><Relationship Id="rId1" Type="http://schemas.openxmlformats.org/officeDocument/2006/relationships/vmlDrawing" Target="../drawings/vmlDrawing4.vml"/><Relationship Id="rId2"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68.xml"/><Relationship Id="rId4" Type="http://schemas.openxmlformats.org/officeDocument/2006/relationships/image" Target="../media/image69.png"/><Relationship Id="rId5" Type="http://schemas.openxmlformats.org/officeDocument/2006/relationships/oleObject" Target="../embeddings/Microsoft_Equation6.bin"/><Relationship Id="rId6" Type="http://schemas.openxmlformats.org/officeDocument/2006/relationships/oleObject" Target="../embeddings/Microsoft_Equation7.bin"/><Relationship Id="rId7" Type="http://schemas.openxmlformats.org/officeDocument/2006/relationships/oleObject" Target="../embeddings/Microsoft_Equation8.bin"/><Relationship Id="rId8" Type="http://schemas.openxmlformats.org/officeDocument/2006/relationships/oleObject" Target="../embeddings/Microsoft_Equation9.bin"/><Relationship Id="rId9" Type="http://schemas.openxmlformats.org/officeDocument/2006/relationships/oleObject" Target="../embeddings/Microsoft_Equation10.bin"/><Relationship Id="rId1" Type="http://schemas.openxmlformats.org/officeDocument/2006/relationships/vmlDrawing" Target="../drawings/vmlDrawing5.vml"/><Relationship Id="rId2"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5.gif"/></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69.xml"/><Relationship Id="rId4" Type="http://schemas.openxmlformats.org/officeDocument/2006/relationships/image" Target="../media/image69.png"/><Relationship Id="rId5" Type="http://schemas.openxmlformats.org/officeDocument/2006/relationships/oleObject" Target="../embeddings/Microsoft_Equation11.bin"/><Relationship Id="rId6" Type="http://schemas.openxmlformats.org/officeDocument/2006/relationships/oleObject" Target="../embeddings/Microsoft_Equation12.bin"/><Relationship Id="rId7" Type="http://schemas.openxmlformats.org/officeDocument/2006/relationships/oleObject" Target="../embeddings/Microsoft_Equation13.bin"/><Relationship Id="rId1" Type="http://schemas.openxmlformats.org/officeDocument/2006/relationships/vmlDrawing" Target="../drawings/vmlDrawing6.vml"/><Relationship Id="rId2"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70.xml"/><Relationship Id="rId4" Type="http://schemas.openxmlformats.org/officeDocument/2006/relationships/oleObject" Target="../embeddings/Microsoft_Equation14.bin"/><Relationship Id="rId5" Type="http://schemas.openxmlformats.org/officeDocument/2006/relationships/oleObject" Target="../embeddings/Microsoft_Equation15.bin"/><Relationship Id="rId1" Type="http://schemas.openxmlformats.org/officeDocument/2006/relationships/vmlDrawing" Target="../drawings/vmlDrawing7.vml"/><Relationship Id="rId2"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1.xml"/><Relationship Id="rId3" Type="http://schemas.openxmlformats.org/officeDocument/2006/relationships/image" Target="../media/image81.jpe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2.xml"/><Relationship Id="rId3" Type="http://schemas.openxmlformats.org/officeDocument/2006/relationships/image" Target="../media/image69.png"/></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73.xml"/><Relationship Id="rId4" Type="http://schemas.openxmlformats.org/officeDocument/2006/relationships/oleObject" Target="../embeddings/Microsoft_Equation16.bin"/><Relationship Id="rId5" Type="http://schemas.openxmlformats.org/officeDocument/2006/relationships/oleObject" Target="../embeddings/Microsoft_Equation17.bin"/><Relationship Id="rId1" Type="http://schemas.openxmlformats.org/officeDocument/2006/relationships/vmlDrawing" Target="../drawings/vmlDrawing8.vml"/><Relationship Id="rId2"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4.xml"/><Relationship Id="rId3" Type="http://schemas.openxmlformats.org/officeDocument/2006/relationships/image" Target="../media/image69.png"/></Relationships>
</file>

<file path=ppt/slides/_rels/slide76.xml.rels><?xml version="1.0" encoding="UTF-8" standalone="yes"?>
<Relationships xmlns="http://schemas.openxmlformats.org/package/2006/relationships"><Relationship Id="rId3" Type="http://schemas.openxmlformats.org/officeDocument/2006/relationships/image" Target="../media/image69.png"/><Relationship Id="rId4" Type="http://schemas.openxmlformats.org/officeDocument/2006/relationships/image" Target="../media/image84.png"/><Relationship Id="rId1" Type="http://schemas.openxmlformats.org/officeDocument/2006/relationships/slideLayout" Target="../slideLayouts/slideLayout2.xml"/><Relationship Id="rId2" Type="http://schemas.openxmlformats.org/officeDocument/2006/relationships/notesSlide" Target="../notesSlides/notesSlide75.xml"/></Relationships>
</file>

<file path=ppt/slides/_rels/slide77.xml.rels><?xml version="1.0" encoding="UTF-8" standalone="yes"?>
<Relationships xmlns="http://schemas.openxmlformats.org/package/2006/relationships"><Relationship Id="rId3" Type="http://schemas.openxmlformats.org/officeDocument/2006/relationships/image" Target="../media/image85.png"/><Relationship Id="rId4" Type="http://schemas.openxmlformats.org/officeDocument/2006/relationships/hyperlink" Target="http://www.youtube.com/watch?v=U7sXWhHfULs" TargetMode="External"/><Relationship Id="rId5" Type="http://schemas.openxmlformats.org/officeDocument/2006/relationships/image" Target="../media/image86.png"/><Relationship Id="rId6" Type="http://schemas.openxmlformats.org/officeDocument/2006/relationships/image" Target="../media/image87.jpeg"/><Relationship Id="rId1" Type="http://schemas.openxmlformats.org/officeDocument/2006/relationships/slideLayout" Target="../slideLayouts/slideLayout4.xml"/><Relationship Id="rId2" Type="http://schemas.openxmlformats.org/officeDocument/2006/relationships/notesSlide" Target="../notesSlides/notesSlide76.xml"/></Relationships>
</file>

<file path=ppt/slides/_rels/slide78.xml.rels><?xml version="1.0" encoding="UTF-8" standalone="yes"?>
<Relationships xmlns="http://schemas.openxmlformats.org/package/2006/relationships"><Relationship Id="rId3" Type="http://schemas.openxmlformats.org/officeDocument/2006/relationships/image" Target="../media/image88.png"/><Relationship Id="rId4" Type="http://schemas.openxmlformats.org/officeDocument/2006/relationships/image" Target="../media/image89.png"/><Relationship Id="rId5" Type="http://schemas.openxmlformats.org/officeDocument/2006/relationships/image" Target="../media/image90.jpeg"/><Relationship Id="rId6" Type="http://schemas.openxmlformats.org/officeDocument/2006/relationships/image" Target="../media/image91.jpeg"/><Relationship Id="rId1" Type="http://schemas.openxmlformats.org/officeDocument/2006/relationships/slideLayout" Target="../slideLayouts/slideLayout2.xml"/><Relationship Id="rId2" Type="http://schemas.openxmlformats.org/officeDocument/2006/relationships/notesSlide" Target="../notesSlides/notesSlide77.xml"/></Relationships>
</file>

<file path=ppt/slides/_rels/slide79.xml.rels><?xml version="1.0" encoding="UTF-8" standalone="yes"?>
<Relationships xmlns="http://schemas.openxmlformats.org/package/2006/relationships"><Relationship Id="rId3" Type="http://schemas.openxmlformats.org/officeDocument/2006/relationships/image" Target="../media/image92.png"/><Relationship Id="rId4" Type="http://schemas.openxmlformats.org/officeDocument/2006/relationships/image" Target="../media/image93.png"/><Relationship Id="rId5" Type="http://schemas.openxmlformats.org/officeDocument/2006/relationships/image" Target="../media/image94.png"/><Relationship Id="rId1" Type="http://schemas.openxmlformats.org/officeDocument/2006/relationships/slideLayout" Target="../slideLayouts/slideLayout2.xml"/><Relationship Id="rId2" Type="http://schemas.openxmlformats.org/officeDocument/2006/relationships/notesSlide" Target="../notesSlides/notesSlide7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3.png"/></Relationships>
</file>

<file path=ppt/slides/_rels/slide80.xml.rels><?xml version="1.0" encoding="UTF-8" standalone="yes"?>
<Relationships xmlns="http://schemas.openxmlformats.org/package/2006/relationships"><Relationship Id="rId3" Type="http://schemas.openxmlformats.org/officeDocument/2006/relationships/hyperlink" Target="http://www.youtube.com/watch?v=JGAlalbpBLA&amp;feature=related" TargetMode="External"/><Relationship Id="rId4" Type="http://schemas.openxmlformats.org/officeDocument/2006/relationships/image" Target="../media/image95.png"/><Relationship Id="rId1" Type="http://schemas.openxmlformats.org/officeDocument/2006/relationships/slideLayout" Target="../slideLayouts/slideLayout2.xml"/><Relationship Id="rId2" Type="http://schemas.openxmlformats.org/officeDocument/2006/relationships/notesSlide" Target="../notesSlides/notesSlide79.xml"/></Relationships>
</file>

<file path=ppt/slides/_rels/slide81.xml.rels><?xml version="1.0" encoding="UTF-8" standalone="yes"?>
<Relationships xmlns="http://schemas.openxmlformats.org/package/2006/relationships"><Relationship Id="rId3" Type="http://schemas.openxmlformats.org/officeDocument/2006/relationships/image" Target="../media/image96.png"/><Relationship Id="rId4" Type="http://schemas.openxmlformats.org/officeDocument/2006/relationships/hyperlink" Target="http://wiki.robojackets.org/images/0/08/2007_TE_Session_-_Drive_Trains_(Handouts).pdf" TargetMode="External"/><Relationship Id="rId1" Type="http://schemas.openxmlformats.org/officeDocument/2006/relationships/slideLayout" Target="../slideLayouts/slideLayout2.xml"/><Relationship Id="rId2" Type="http://schemas.openxmlformats.org/officeDocument/2006/relationships/notesSlide" Target="../notesSlides/notesSlide80.xml"/></Relationships>
</file>

<file path=ppt/slides/_rels/slide82.xml.rels><?xml version="1.0" encoding="UTF-8" standalone="yes"?>
<Relationships xmlns="http://schemas.openxmlformats.org/package/2006/relationships"><Relationship Id="rId3" Type="http://schemas.openxmlformats.org/officeDocument/2006/relationships/image" Target="../media/image97.png"/><Relationship Id="rId4" Type="http://schemas.openxmlformats.org/officeDocument/2006/relationships/hyperlink" Target="http://wiki.robojackets.org/images/0/08/2007_TE_Session_-_Drive_Trains_(Handouts).pdf" TargetMode="External"/><Relationship Id="rId1" Type="http://schemas.openxmlformats.org/officeDocument/2006/relationships/slideLayout" Target="../slideLayouts/slideLayout2.xml"/><Relationship Id="rId2" Type="http://schemas.openxmlformats.org/officeDocument/2006/relationships/notesSlide" Target="../notesSlides/notesSlide81.xml"/></Relationships>
</file>

<file path=ppt/slides/_rels/slide83.xml.rels><?xml version="1.0" encoding="UTF-8" standalone="yes"?>
<Relationships xmlns="http://schemas.openxmlformats.org/package/2006/relationships"><Relationship Id="rId3" Type="http://schemas.openxmlformats.org/officeDocument/2006/relationships/hyperlink" Target="http://wiki.robojackets.org/images/0/08/2007_TE_Session_-_Drive_Trains_(Handouts).pdf" TargetMode="External"/><Relationship Id="rId4" Type="http://schemas.openxmlformats.org/officeDocument/2006/relationships/image" Target="../media/image98.png"/><Relationship Id="rId1" Type="http://schemas.openxmlformats.org/officeDocument/2006/relationships/slideLayout" Target="../slideLayouts/slideLayout2.xml"/><Relationship Id="rId2" Type="http://schemas.openxmlformats.org/officeDocument/2006/relationships/notesSlide" Target="../notesSlides/notesSlide82.xml"/></Relationships>
</file>

<file path=ppt/slides/_rels/slide84.xml.rels><?xml version="1.0" encoding="UTF-8" standalone="yes"?>
<Relationships xmlns="http://schemas.openxmlformats.org/package/2006/relationships"><Relationship Id="rId3" Type="http://schemas.openxmlformats.org/officeDocument/2006/relationships/hyperlink" Target="http://www.youtube.com/watch?v=r5WKgQJtToM&amp;feature=fvw" TargetMode="External"/><Relationship Id="rId4" Type="http://schemas.openxmlformats.org/officeDocument/2006/relationships/hyperlink" Target="http://www.youtube.com/watch?v=6fLf71xlVhE" TargetMode="External"/><Relationship Id="rId1" Type="http://schemas.openxmlformats.org/officeDocument/2006/relationships/slideLayout" Target="../slideLayouts/slideLayout2.xml"/><Relationship Id="rId2" Type="http://schemas.openxmlformats.org/officeDocument/2006/relationships/notesSlide" Target="../notesSlides/notesSlide83.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4.xml"/><Relationship Id="rId3" Type="http://schemas.openxmlformats.org/officeDocument/2006/relationships/hyperlink" Target="http://lynbrookrobotics.com/"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429064" y="1676400"/>
            <a:ext cx="6480048" cy="2301240"/>
          </a:xfrm>
        </p:spPr>
        <p:txBody>
          <a:bodyPr>
            <a:normAutofit/>
          </a:bodyPr>
          <a:lstStyle/>
          <a:p>
            <a:pPr eaLnBrk="1" fontAlgn="auto" hangingPunct="1">
              <a:spcAft>
                <a:spcPts val="0"/>
              </a:spcAft>
              <a:defRPr/>
            </a:pPr>
            <a:r>
              <a:rPr dirty="0" smtClean="0"/>
              <a:t>Introduction to</a:t>
            </a:r>
            <a:br>
              <a:rPr dirty="0" smtClean="0"/>
            </a:br>
            <a:r>
              <a:rPr dirty="0" smtClean="0"/>
              <a:t>Robot Subsystems</a:t>
            </a:r>
            <a:endParaRPr dirty="0"/>
          </a:p>
        </p:txBody>
      </p:sp>
      <p:sp>
        <p:nvSpPr>
          <p:cNvPr id="10243" name="Subtitle 2"/>
          <p:cNvSpPr>
            <a:spLocks noGrp="1"/>
          </p:cNvSpPr>
          <p:nvPr>
            <p:ph type="subTitle" idx="1"/>
          </p:nvPr>
        </p:nvSpPr>
        <p:spPr>
          <a:xfrm>
            <a:off x="433388" y="3124200"/>
            <a:ext cx="6480175" cy="2819400"/>
          </a:xfrm>
        </p:spPr>
        <p:txBody>
          <a:bodyPr>
            <a:normAutofit/>
          </a:bodyPr>
          <a:lstStyle/>
          <a:p>
            <a:pPr eaLnBrk="1" hangingPunct="1"/>
            <a:r>
              <a:rPr lang="en-US" b="1" dirty="0" smtClean="0"/>
              <a:t>Presented By:</a:t>
            </a:r>
          </a:p>
          <a:p>
            <a:pPr eaLnBrk="1" hangingPunct="1"/>
            <a:r>
              <a:rPr lang="en-US" b="1" dirty="0" smtClean="0"/>
              <a:t>Lynbrook Robotics, Team 846</a:t>
            </a:r>
            <a:endParaRPr lang="en-US" b="1" dirty="0" smtClean="0"/>
          </a:p>
          <a:p>
            <a:pPr eaLnBrk="1" hangingPunct="1"/>
            <a:r>
              <a:rPr lang="en-US" dirty="0" smtClean="0"/>
              <a:t>Available </a:t>
            </a:r>
            <a:r>
              <a:rPr lang="en-US" dirty="0" smtClean="0"/>
              <a:t>online at </a:t>
            </a:r>
            <a:r>
              <a:rPr lang="en-US" dirty="0" smtClean="0">
                <a:hlinkClick r:id="rId3"/>
              </a:rPr>
              <a:t>lynbrookrobotics.com</a:t>
            </a:r>
            <a:endParaRPr lang="en-US" dirty="0" smtClean="0"/>
          </a:p>
          <a:p>
            <a:pPr eaLnBrk="1" hangingPunct="1"/>
            <a:r>
              <a:rPr lang="en-US" dirty="0" smtClean="0"/>
              <a:t>Resources &gt; WRRF Presentations</a:t>
            </a:r>
          </a:p>
        </p:txBody>
      </p:sp>
    </p:spTree>
  </p:cSld>
  <p:clrMapOvr>
    <a:masterClrMapping/>
  </p:clrMapOvr>
  <p:transition advClick="0"/>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pPr eaLnBrk="1" hangingPunct="1"/>
            <a:r>
              <a:rPr lang="en-US" dirty="0" smtClean="0"/>
              <a:t>Electric Valves</a:t>
            </a:r>
          </a:p>
        </p:txBody>
      </p:sp>
      <p:sp>
        <p:nvSpPr>
          <p:cNvPr id="2" name="Content Placeholder 2"/>
          <p:cNvSpPr>
            <a:spLocks noGrp="1"/>
          </p:cNvSpPr>
          <p:nvPr>
            <p:ph idx="1"/>
          </p:nvPr>
        </p:nvSpPr>
        <p:spPr>
          <a:xfrm>
            <a:off x="457200" y="1600200"/>
            <a:ext cx="8229600" cy="4525963"/>
          </a:xfrm>
        </p:spPr>
        <p:txBody>
          <a:bodyPr/>
          <a:lstStyle/>
          <a:p>
            <a:pPr eaLnBrk="1" hangingPunct="1"/>
            <a:r>
              <a:rPr lang="en-US" sz="2500" dirty="0" smtClean="0"/>
              <a:t>Controlled by the robot’s CPU</a:t>
            </a:r>
          </a:p>
          <a:p>
            <a:pPr eaLnBrk="1" hangingPunct="1"/>
            <a:r>
              <a:rPr lang="en-US" sz="2500" dirty="0" smtClean="0"/>
              <a:t>Solenoids opens a port to pressure when a voltage is applied</a:t>
            </a:r>
          </a:p>
          <a:p>
            <a:pPr eaLnBrk="1" hangingPunct="1"/>
            <a:r>
              <a:rPr lang="en-US" sz="2500" dirty="0" smtClean="0"/>
              <a:t>Double solenoids controls two ports</a:t>
            </a:r>
          </a:p>
          <a:p>
            <a:pPr lvl="1" eaLnBrk="1" hangingPunct="1"/>
            <a:r>
              <a:rPr lang="en-US" sz="2100" dirty="0" smtClean="0"/>
              <a:t>When one port is open, the other is closed</a:t>
            </a:r>
          </a:p>
          <a:p>
            <a:pPr eaLnBrk="1" hangingPunct="1"/>
            <a:endParaRPr lang="en-US" sz="2500" dirty="0" smtClean="0"/>
          </a:p>
        </p:txBody>
      </p:sp>
      <p:pic>
        <p:nvPicPr>
          <p:cNvPr id="1026" name="Picture 2"/>
          <p:cNvPicPr>
            <a:picLocks noChangeAspect="1" noChangeArrowheads="1"/>
          </p:cNvPicPr>
          <p:nvPr/>
        </p:nvPicPr>
        <p:blipFill>
          <a:blip r:embed="rId3" cstate="screen"/>
          <a:srcRect/>
          <a:stretch>
            <a:fillRect/>
          </a:stretch>
        </p:blipFill>
        <p:spPr bwMode="auto">
          <a:xfrm>
            <a:off x="1219200" y="4038600"/>
            <a:ext cx="1740477" cy="1883229"/>
          </a:xfrm>
          <a:prstGeom prst="rect">
            <a:avLst/>
          </a:prstGeom>
          <a:noFill/>
          <a:ln w="9525">
            <a:noFill/>
            <a:miter lim="800000"/>
            <a:headEnd/>
            <a:tailEnd/>
          </a:ln>
        </p:spPr>
      </p:pic>
      <p:pic>
        <p:nvPicPr>
          <p:cNvPr id="1027" name="Picture 3"/>
          <p:cNvPicPr>
            <a:picLocks noChangeAspect="1" noChangeArrowheads="1"/>
          </p:cNvPicPr>
          <p:nvPr/>
        </p:nvPicPr>
        <p:blipFill>
          <a:blip r:embed="rId4" cstate="screen"/>
          <a:srcRect/>
          <a:stretch>
            <a:fillRect/>
          </a:stretch>
        </p:blipFill>
        <p:spPr bwMode="auto">
          <a:xfrm>
            <a:off x="4267200" y="4267200"/>
            <a:ext cx="4095750" cy="1685925"/>
          </a:xfrm>
          <a:prstGeom prst="rect">
            <a:avLst/>
          </a:prstGeom>
          <a:noFill/>
          <a:ln w="9525">
            <a:noFill/>
            <a:miter lim="800000"/>
            <a:headEnd/>
            <a:tailEnd/>
          </a:ln>
        </p:spPr>
      </p:pic>
      <p:sp>
        <p:nvSpPr>
          <p:cNvPr id="6" name="TextBox 5"/>
          <p:cNvSpPr txBox="1"/>
          <p:nvPr/>
        </p:nvSpPr>
        <p:spPr>
          <a:xfrm>
            <a:off x="609600" y="6248400"/>
            <a:ext cx="3200400" cy="369332"/>
          </a:xfrm>
          <a:prstGeom prst="rect">
            <a:avLst/>
          </a:prstGeom>
          <a:noFill/>
        </p:spPr>
        <p:txBody>
          <a:bodyPr wrap="square" rtlCol="0">
            <a:spAutoFit/>
          </a:bodyPr>
          <a:lstStyle/>
          <a:p>
            <a:r>
              <a:rPr lang="en-US" dirty="0" err="1" smtClean="0"/>
              <a:t>Festo</a:t>
            </a:r>
            <a:r>
              <a:rPr lang="en-US" dirty="0" smtClean="0"/>
              <a:t> single solenoid valve</a:t>
            </a:r>
            <a:endParaRPr lang="en-US" dirty="0"/>
          </a:p>
        </p:txBody>
      </p:sp>
      <p:sp>
        <p:nvSpPr>
          <p:cNvPr id="7" name="TextBox 6"/>
          <p:cNvSpPr txBox="1"/>
          <p:nvPr/>
        </p:nvSpPr>
        <p:spPr>
          <a:xfrm>
            <a:off x="4876800" y="6248400"/>
            <a:ext cx="3200400" cy="369332"/>
          </a:xfrm>
          <a:prstGeom prst="rect">
            <a:avLst/>
          </a:prstGeom>
          <a:noFill/>
        </p:spPr>
        <p:txBody>
          <a:bodyPr wrap="square" rtlCol="0">
            <a:spAutoFit/>
          </a:bodyPr>
          <a:lstStyle/>
          <a:p>
            <a:r>
              <a:rPr lang="en-US" dirty="0" err="1" smtClean="0"/>
              <a:t>Festo</a:t>
            </a:r>
            <a:r>
              <a:rPr lang="en-US" dirty="0" smtClean="0"/>
              <a:t> double solenoid valve</a:t>
            </a:r>
            <a:endParaRPr lang="en-US" dirty="0"/>
          </a:p>
        </p:txBody>
      </p:sp>
    </p:spTree>
  </p:cSld>
  <p:clrMapOvr>
    <a:masterClrMapping/>
  </p:clrMapOvr>
  <p:transition advClick="0"/>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9570" name="Picture 2"/>
          <p:cNvPicPr>
            <a:picLocks noChangeAspect="1" noChangeArrowheads="1"/>
          </p:cNvPicPr>
          <p:nvPr/>
        </p:nvPicPr>
        <p:blipFill>
          <a:blip r:embed="rId3" cstate="screen"/>
          <a:srcRect/>
          <a:stretch>
            <a:fillRect/>
          </a:stretch>
        </p:blipFill>
        <p:spPr bwMode="auto">
          <a:xfrm rot="5400000">
            <a:off x="1911191" y="-234791"/>
            <a:ext cx="5169218" cy="6858001"/>
          </a:xfrm>
          <a:prstGeom prst="rect">
            <a:avLst/>
          </a:prstGeom>
          <a:noFill/>
          <a:ln w="9525">
            <a:noFill/>
            <a:miter lim="800000"/>
            <a:headEnd/>
            <a:tailEnd/>
          </a:ln>
          <a:effectLst/>
        </p:spPr>
      </p:pic>
      <p:sp>
        <p:nvSpPr>
          <p:cNvPr id="3" name="TextBox 2"/>
          <p:cNvSpPr txBox="1"/>
          <p:nvPr/>
        </p:nvSpPr>
        <p:spPr>
          <a:xfrm>
            <a:off x="2743200" y="5943600"/>
            <a:ext cx="3657600" cy="369332"/>
          </a:xfrm>
          <a:prstGeom prst="rect">
            <a:avLst/>
          </a:prstGeom>
          <a:noFill/>
        </p:spPr>
        <p:txBody>
          <a:bodyPr wrap="square" rtlCol="0">
            <a:spAutoFit/>
          </a:bodyPr>
          <a:lstStyle/>
          <a:p>
            <a:r>
              <a:rPr lang="en-US" dirty="0" smtClean="0"/>
              <a:t>From FIRST pneumatics manual</a:t>
            </a:r>
            <a:endParaRPr lang="en-US" dirty="0"/>
          </a:p>
        </p:txBody>
      </p:sp>
      <p:sp>
        <p:nvSpPr>
          <p:cNvPr id="6" name="Rectangle 5"/>
          <p:cNvSpPr/>
          <p:nvPr/>
        </p:nvSpPr>
        <p:spPr>
          <a:xfrm>
            <a:off x="5334000" y="762000"/>
            <a:ext cx="762000" cy="685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6781800" y="838200"/>
            <a:ext cx="762000" cy="685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advClick="0"/>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smtClean="0"/>
              <a:t>Regulator</a:t>
            </a:r>
          </a:p>
        </p:txBody>
      </p:sp>
      <p:sp>
        <p:nvSpPr>
          <p:cNvPr id="2" name="Content Placeholder 2"/>
          <p:cNvSpPr>
            <a:spLocks noGrp="1"/>
          </p:cNvSpPr>
          <p:nvPr>
            <p:ph idx="1"/>
          </p:nvPr>
        </p:nvSpPr>
        <p:spPr>
          <a:xfrm>
            <a:off x="457200" y="1600200"/>
            <a:ext cx="4267200" cy="4525963"/>
          </a:xfrm>
        </p:spPr>
        <p:txBody>
          <a:bodyPr/>
          <a:lstStyle/>
          <a:p>
            <a:pPr eaLnBrk="1" hangingPunct="1"/>
            <a:r>
              <a:rPr lang="en-US" dirty="0" smtClean="0"/>
              <a:t>Uses air from input to maintain the lower pressure of the output</a:t>
            </a:r>
          </a:p>
          <a:p>
            <a:pPr eaLnBrk="1" hangingPunct="1"/>
            <a:r>
              <a:rPr lang="en-US" dirty="0" smtClean="0"/>
              <a:t>Maximum of 60 psi for FIRST competitions</a:t>
            </a:r>
          </a:p>
        </p:txBody>
      </p:sp>
      <p:pic>
        <p:nvPicPr>
          <p:cNvPr id="19460" name="Picture 2"/>
          <p:cNvPicPr>
            <a:picLocks noChangeAspect="1" noChangeArrowheads="1"/>
          </p:cNvPicPr>
          <p:nvPr/>
        </p:nvPicPr>
        <p:blipFill>
          <a:blip r:embed="rId3" cstate="screen"/>
          <a:srcRect/>
          <a:stretch>
            <a:fillRect/>
          </a:stretch>
        </p:blipFill>
        <p:spPr bwMode="auto">
          <a:xfrm>
            <a:off x="5105400" y="2514600"/>
            <a:ext cx="2514600" cy="2863850"/>
          </a:xfrm>
          <a:prstGeom prst="rect">
            <a:avLst/>
          </a:prstGeom>
          <a:noFill/>
          <a:ln w="9525">
            <a:noFill/>
            <a:miter lim="800000"/>
            <a:headEnd/>
            <a:tailEnd/>
          </a:ln>
        </p:spPr>
      </p:pic>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randombar(horizont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randombar(horizontal)">
                                      <p:cBhvr>
                                        <p:cTn id="1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pPr eaLnBrk="1" hangingPunct="1"/>
            <a:r>
              <a:rPr lang="en-US" dirty="0" smtClean="0"/>
              <a:t>The Force of Linear Actuators</a:t>
            </a:r>
          </a:p>
        </p:txBody>
      </p:sp>
      <p:sp>
        <p:nvSpPr>
          <p:cNvPr id="23554" name="Content Placeholder 2"/>
          <p:cNvSpPr>
            <a:spLocks noGrp="1"/>
          </p:cNvSpPr>
          <p:nvPr>
            <p:ph idx="1"/>
          </p:nvPr>
        </p:nvSpPr>
        <p:spPr>
          <a:xfrm>
            <a:off x="457200" y="1295400"/>
            <a:ext cx="7467600" cy="4525963"/>
          </a:xfrm>
        </p:spPr>
        <p:txBody>
          <a:bodyPr/>
          <a:lstStyle/>
          <a:p>
            <a:pPr eaLnBrk="1" hangingPunct="1"/>
            <a:r>
              <a:rPr lang="en-US" sz="3200" dirty="0" smtClean="0"/>
              <a:t>Pressure = Force / Area</a:t>
            </a:r>
          </a:p>
          <a:p>
            <a:pPr lvl="1" eaLnBrk="1" hangingPunct="1"/>
            <a:r>
              <a:rPr lang="en-US" sz="1800" dirty="0" smtClean="0"/>
              <a:t> </a:t>
            </a:r>
          </a:p>
          <a:p>
            <a:pPr lvl="1" eaLnBrk="1" hangingPunct="1"/>
            <a:r>
              <a:rPr lang="en-US" sz="1800" dirty="0" smtClean="0"/>
              <a:t> </a:t>
            </a:r>
            <a:endParaRPr lang="en-US" dirty="0" smtClean="0"/>
          </a:p>
          <a:p>
            <a:pPr eaLnBrk="1" hangingPunct="1">
              <a:buNone/>
            </a:pPr>
            <a:r>
              <a:rPr lang="en-US" dirty="0" smtClean="0"/>
              <a:t>Example:</a:t>
            </a:r>
          </a:p>
          <a:p>
            <a:pPr eaLnBrk="1" hangingPunct="1"/>
            <a:r>
              <a:rPr lang="en-US" dirty="0" smtClean="0"/>
              <a:t>Cylinder bore = 3/4 inch</a:t>
            </a:r>
          </a:p>
          <a:p>
            <a:pPr eaLnBrk="1" hangingPunct="1"/>
            <a:r>
              <a:rPr lang="en-US" dirty="0" smtClean="0"/>
              <a:t>Operating pressure = 40 psi (pounds/inch</a:t>
            </a:r>
            <a:r>
              <a:rPr lang="en-US" baseline="30000" dirty="0" smtClean="0"/>
              <a:t>2</a:t>
            </a:r>
            <a:r>
              <a:rPr lang="en-US" dirty="0" smtClean="0"/>
              <a:t>) </a:t>
            </a:r>
          </a:p>
          <a:p>
            <a:pPr eaLnBrk="1" hangingPunct="1">
              <a:buNone/>
            </a:pPr>
            <a:r>
              <a:rPr lang="en-US" dirty="0" smtClean="0"/>
              <a:t/>
            </a:r>
            <a:br>
              <a:rPr lang="en-US" dirty="0" smtClean="0"/>
            </a:br>
            <a:endParaRPr lang="en-US" dirty="0" smtClean="0"/>
          </a:p>
          <a:p>
            <a:pPr eaLnBrk="1" hangingPunct="1">
              <a:buNone/>
            </a:pPr>
            <a:r>
              <a:rPr lang="en-US" dirty="0" smtClean="0"/>
              <a:t> </a:t>
            </a:r>
          </a:p>
        </p:txBody>
      </p:sp>
      <p:sp>
        <p:nvSpPr>
          <p:cNvPr id="22532" name="Oval 4"/>
          <p:cNvSpPr>
            <a:spLocks noChangeArrowheads="1"/>
          </p:cNvSpPr>
          <p:nvPr/>
        </p:nvSpPr>
        <p:spPr bwMode="auto">
          <a:xfrm>
            <a:off x="7162800" y="1143000"/>
            <a:ext cx="1371600" cy="1371600"/>
          </a:xfrm>
          <a:prstGeom prst="ellipse">
            <a:avLst/>
          </a:prstGeom>
          <a:solidFill>
            <a:srgbClr val="00FFFF"/>
          </a:solidFill>
          <a:ln w="9525">
            <a:solidFill>
              <a:schemeClr val="tx1"/>
            </a:solidFill>
            <a:round/>
            <a:headEnd/>
            <a:tailEnd/>
          </a:ln>
        </p:spPr>
        <p:txBody>
          <a:bodyPr wrap="none" anchor="ctr"/>
          <a:lstStyle/>
          <a:p>
            <a:endParaRPr lang="en-US">
              <a:latin typeface="Tw Cen MT" pitchFamily="34" charset="0"/>
            </a:endParaRPr>
          </a:p>
        </p:txBody>
      </p:sp>
      <p:cxnSp>
        <p:nvCxnSpPr>
          <p:cNvPr id="8" name="Straight Connector 7"/>
          <p:cNvCxnSpPr>
            <a:stCxn id="22532" idx="0"/>
          </p:cNvCxnSpPr>
          <p:nvPr/>
        </p:nvCxnSpPr>
        <p:spPr>
          <a:xfrm rot="16200000" flipH="1">
            <a:off x="7163197" y="1828403"/>
            <a:ext cx="1370806" cy="1588"/>
          </a:xfrm>
          <a:prstGeom prst="line">
            <a:avLst/>
          </a:prstGeom>
        </p:spPr>
        <p:style>
          <a:lnRef idx="1">
            <a:schemeClr val="accent2"/>
          </a:lnRef>
          <a:fillRef idx="0">
            <a:schemeClr val="accent2"/>
          </a:fillRef>
          <a:effectRef idx="0">
            <a:schemeClr val="accent2"/>
          </a:effectRef>
          <a:fontRef idx="minor">
            <a:schemeClr val="tx1"/>
          </a:fontRef>
        </p:style>
      </p:cxnSp>
      <p:sp>
        <p:nvSpPr>
          <p:cNvPr id="23560" name="Oval 8"/>
          <p:cNvSpPr>
            <a:spLocks noChangeArrowheads="1"/>
          </p:cNvSpPr>
          <p:nvPr/>
        </p:nvSpPr>
        <p:spPr bwMode="auto">
          <a:xfrm>
            <a:off x="7543800" y="1524000"/>
            <a:ext cx="609600" cy="584200"/>
          </a:xfrm>
          <a:prstGeom prst="ellipse">
            <a:avLst/>
          </a:prstGeom>
          <a:solidFill>
            <a:schemeClr val="bg1"/>
          </a:solidFill>
          <a:ln w="9525">
            <a:solidFill>
              <a:schemeClr val="tx1"/>
            </a:solidFill>
            <a:round/>
            <a:headEnd/>
            <a:tailEnd/>
          </a:ln>
        </p:spPr>
        <p:txBody>
          <a:bodyPr wrap="none" anchor="ctr"/>
          <a:lstStyle/>
          <a:p>
            <a:endParaRPr lang="en-US">
              <a:latin typeface="Tw Cen MT" pitchFamily="34" charset="0"/>
            </a:endParaRPr>
          </a:p>
        </p:txBody>
      </p:sp>
      <p:cxnSp>
        <p:nvCxnSpPr>
          <p:cNvPr id="10" name="Straight Connector 9"/>
          <p:cNvCxnSpPr/>
          <p:nvPr/>
        </p:nvCxnSpPr>
        <p:spPr>
          <a:xfrm>
            <a:off x="381000" y="2819400"/>
            <a:ext cx="83058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87042" name="Object 2"/>
          <p:cNvGraphicFramePr>
            <a:graphicFrameLocks noChangeAspect="1"/>
          </p:cNvGraphicFramePr>
          <p:nvPr/>
        </p:nvGraphicFramePr>
        <p:xfrm>
          <a:off x="1474788" y="1839914"/>
          <a:ext cx="3935412" cy="436636"/>
        </p:xfrm>
        <a:graphic>
          <a:graphicData uri="http://schemas.openxmlformats.org/presentationml/2006/ole">
            <p:oleObj spid="_x0000_s203778" name="Equation" r:id="rId4" imgW="7315200" imgH="812800" progId="Equation.3">
              <p:embed/>
            </p:oleObj>
          </a:graphicData>
        </a:graphic>
      </p:graphicFrame>
      <p:graphicFrame>
        <p:nvGraphicFramePr>
          <p:cNvPr id="87043" name="Object 3"/>
          <p:cNvGraphicFramePr>
            <a:graphicFrameLocks noChangeAspect="1"/>
          </p:cNvGraphicFramePr>
          <p:nvPr/>
        </p:nvGraphicFramePr>
        <p:xfrm>
          <a:off x="1447800" y="2209800"/>
          <a:ext cx="1638300" cy="557213"/>
        </p:xfrm>
        <a:graphic>
          <a:graphicData uri="http://schemas.openxmlformats.org/presentationml/2006/ole">
            <p:oleObj spid="_x0000_s203779" name="Equation" r:id="rId5" imgW="7315200" imgH="2489200" progId="Equation.3">
              <p:embed/>
            </p:oleObj>
          </a:graphicData>
        </a:graphic>
      </p:graphicFrame>
      <p:graphicFrame>
        <p:nvGraphicFramePr>
          <p:cNvPr id="87044" name="Object 4"/>
          <p:cNvGraphicFramePr>
            <a:graphicFrameLocks noChangeAspect="1"/>
          </p:cNvGraphicFramePr>
          <p:nvPr/>
        </p:nvGraphicFramePr>
        <p:xfrm>
          <a:off x="917575" y="4572000"/>
          <a:ext cx="3373438" cy="1084263"/>
        </p:xfrm>
        <a:graphic>
          <a:graphicData uri="http://schemas.openxmlformats.org/presentationml/2006/ole">
            <p:oleObj spid="_x0000_s203780" name="Equation" r:id="rId6" imgW="7315200" imgH="2349500" progId="Equation.3">
              <p:embed/>
            </p:oleObj>
          </a:graphicData>
        </a:graphic>
      </p:graphicFrame>
      <p:graphicFrame>
        <p:nvGraphicFramePr>
          <p:cNvPr id="87045" name="Object 5"/>
          <p:cNvGraphicFramePr>
            <a:graphicFrameLocks noChangeAspect="1"/>
          </p:cNvGraphicFramePr>
          <p:nvPr/>
        </p:nvGraphicFramePr>
        <p:xfrm>
          <a:off x="914400" y="5715000"/>
          <a:ext cx="4079875" cy="871538"/>
        </p:xfrm>
        <a:graphic>
          <a:graphicData uri="http://schemas.openxmlformats.org/presentationml/2006/ole">
            <p:oleObj spid="_x0000_s203781" name="Equation" r:id="rId7" imgW="7315200" imgH="1562100" progId="Equation.3">
              <p:embed/>
            </p:oleObj>
          </a:graphicData>
        </a:graphic>
      </p:graphicFrame>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554">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554">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3554">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704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704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55" presetClass="entr" presetSubtype="0" fill="hold" grpId="0" nodeType="clickEffect">
                                  <p:stCondLst>
                                    <p:cond delay="0"/>
                                  </p:stCondLst>
                                  <p:childTnLst>
                                    <p:set>
                                      <p:cBhvr>
                                        <p:cTn id="22" dur="1" fill="hold">
                                          <p:stCondLst>
                                            <p:cond delay="0"/>
                                          </p:stCondLst>
                                        </p:cTn>
                                        <p:tgtEl>
                                          <p:spTgt spid="23560"/>
                                        </p:tgtEl>
                                        <p:attrNameLst>
                                          <p:attrName>style.visibility</p:attrName>
                                        </p:attrNameLst>
                                      </p:cBhvr>
                                      <p:to>
                                        <p:strVal val="visible"/>
                                      </p:to>
                                    </p:set>
                                    <p:anim calcmode="lin" valueType="num">
                                      <p:cBhvr>
                                        <p:cTn id="23" dur="1000" fill="hold"/>
                                        <p:tgtEl>
                                          <p:spTgt spid="23560"/>
                                        </p:tgtEl>
                                        <p:attrNameLst>
                                          <p:attrName>ppt_w</p:attrName>
                                        </p:attrNameLst>
                                      </p:cBhvr>
                                      <p:tavLst>
                                        <p:tav tm="0">
                                          <p:val>
                                            <p:strVal val="#ppt_w*0.70"/>
                                          </p:val>
                                        </p:tav>
                                        <p:tav tm="100000">
                                          <p:val>
                                            <p:strVal val="#ppt_w"/>
                                          </p:val>
                                        </p:tav>
                                      </p:tavLst>
                                    </p:anim>
                                    <p:anim calcmode="lin" valueType="num">
                                      <p:cBhvr>
                                        <p:cTn id="24" dur="1000" fill="hold"/>
                                        <p:tgtEl>
                                          <p:spTgt spid="23560"/>
                                        </p:tgtEl>
                                        <p:attrNameLst>
                                          <p:attrName>ppt_h</p:attrName>
                                        </p:attrNameLst>
                                      </p:cBhvr>
                                      <p:tavLst>
                                        <p:tav tm="0">
                                          <p:val>
                                            <p:strVal val="#ppt_h"/>
                                          </p:val>
                                        </p:tav>
                                        <p:tav tm="100000">
                                          <p:val>
                                            <p:strVal val="#ppt_h"/>
                                          </p:val>
                                        </p:tav>
                                      </p:tavLst>
                                    </p:anim>
                                    <p:animEffect transition="in" filter="fade">
                                      <p:cBhvr>
                                        <p:cTn id="25" dur="1000"/>
                                        <p:tgtEl>
                                          <p:spTgt spid="235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60" grpId="0" animBg="1"/>
    </p:bld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Forces of Different Bore Cylinders at 40 psi and 60 psi</a:t>
            </a:r>
            <a:endParaRPr lang="en-US" dirty="0"/>
          </a:p>
        </p:txBody>
      </p:sp>
      <p:graphicFrame>
        <p:nvGraphicFramePr>
          <p:cNvPr id="5" name="Table 4"/>
          <p:cNvGraphicFramePr>
            <a:graphicFrameLocks noGrp="1"/>
          </p:cNvGraphicFramePr>
          <p:nvPr/>
        </p:nvGraphicFramePr>
        <p:xfrm>
          <a:off x="838200" y="1828800"/>
          <a:ext cx="7162800" cy="4114800"/>
        </p:xfrm>
        <a:graphic>
          <a:graphicData uri="http://schemas.openxmlformats.org/drawingml/2006/table">
            <a:tbl>
              <a:tblPr firstRow="1" bandRow="1">
                <a:tableStyleId>{7E9639D4-E3E2-4D34-9284-5A2195B3D0D7}</a:tableStyleId>
              </a:tblPr>
              <a:tblGrid>
                <a:gridCol w="2333946"/>
                <a:gridCol w="1609618"/>
                <a:gridCol w="1690099"/>
                <a:gridCol w="1529137"/>
              </a:tblGrid>
              <a:tr h="822960">
                <a:tc>
                  <a:txBody>
                    <a:bodyPr/>
                    <a:lstStyle/>
                    <a:p>
                      <a:r>
                        <a:rPr lang="en-US" dirty="0" smtClean="0"/>
                        <a:t>Bore (inches)</a:t>
                      </a:r>
                      <a:endParaRPr lang="en-US" dirty="0"/>
                    </a:p>
                  </a:txBody>
                  <a:tcPr/>
                </a:tc>
                <a:tc>
                  <a:txBody>
                    <a:bodyPr/>
                    <a:lstStyle/>
                    <a:p>
                      <a:r>
                        <a:rPr lang="en-US" dirty="0" smtClean="0"/>
                        <a:t>0.75</a:t>
                      </a:r>
                      <a:endParaRPr lang="en-US" dirty="0"/>
                    </a:p>
                  </a:txBody>
                  <a:tcPr/>
                </a:tc>
                <a:tc>
                  <a:txBody>
                    <a:bodyPr/>
                    <a:lstStyle/>
                    <a:p>
                      <a:r>
                        <a:rPr lang="en-US" dirty="0" smtClean="0"/>
                        <a:t>1.50</a:t>
                      </a:r>
                      <a:endParaRPr lang="en-US" dirty="0"/>
                    </a:p>
                  </a:txBody>
                  <a:tcPr/>
                </a:tc>
                <a:tc>
                  <a:txBody>
                    <a:bodyPr/>
                    <a:lstStyle/>
                    <a:p>
                      <a:r>
                        <a:rPr lang="en-US" dirty="0" smtClean="0"/>
                        <a:t>2.00</a:t>
                      </a:r>
                      <a:endParaRPr lang="en-US" dirty="0"/>
                    </a:p>
                  </a:txBody>
                  <a:tcPr/>
                </a:tc>
              </a:tr>
              <a:tr h="822960">
                <a:tc>
                  <a:txBody>
                    <a:bodyPr/>
                    <a:lstStyle/>
                    <a:p>
                      <a:r>
                        <a:rPr lang="en-US" dirty="0" smtClean="0"/>
                        <a:t>Extending (40 psi)</a:t>
                      </a:r>
                      <a:endParaRPr lang="en-US" dirty="0"/>
                    </a:p>
                  </a:txBody>
                  <a:tcPr/>
                </a:tc>
                <a:tc>
                  <a:txBody>
                    <a:bodyPr/>
                    <a:lstStyle/>
                    <a:p>
                      <a:r>
                        <a:rPr lang="en-US" dirty="0" smtClean="0"/>
                        <a:t>18 </a:t>
                      </a:r>
                      <a:r>
                        <a:rPr lang="en-US" dirty="0" err="1" smtClean="0"/>
                        <a:t>lbf</a:t>
                      </a:r>
                      <a:endParaRPr lang="en-US" dirty="0"/>
                    </a:p>
                  </a:txBody>
                  <a:tcPr/>
                </a:tc>
                <a:tc>
                  <a:txBody>
                    <a:bodyPr/>
                    <a:lstStyle/>
                    <a:p>
                      <a:r>
                        <a:rPr lang="en-US" dirty="0" smtClean="0"/>
                        <a:t>71 </a:t>
                      </a:r>
                      <a:r>
                        <a:rPr lang="en-US" dirty="0" err="1" smtClean="0"/>
                        <a:t>lbf</a:t>
                      </a:r>
                      <a:endParaRPr lang="en-US" dirty="0"/>
                    </a:p>
                  </a:txBody>
                  <a:tcPr/>
                </a:tc>
                <a:tc>
                  <a:txBody>
                    <a:bodyPr/>
                    <a:lstStyle/>
                    <a:p>
                      <a:r>
                        <a:rPr lang="en-US" dirty="0" smtClean="0"/>
                        <a:t>126 </a:t>
                      </a:r>
                      <a:r>
                        <a:rPr lang="en-US" dirty="0" err="1" smtClean="0"/>
                        <a:t>lbf</a:t>
                      </a:r>
                      <a:endParaRPr lang="en-US" dirty="0"/>
                    </a:p>
                  </a:txBody>
                  <a:tcPr/>
                </a:tc>
              </a:tr>
              <a:tr h="822960">
                <a:tc>
                  <a:txBody>
                    <a:bodyPr/>
                    <a:lstStyle/>
                    <a:p>
                      <a:r>
                        <a:rPr lang="en-US" dirty="0" smtClean="0"/>
                        <a:t>Retracting (40 psi)</a:t>
                      </a:r>
                      <a:endParaRPr lang="en-US" dirty="0"/>
                    </a:p>
                  </a:txBody>
                  <a:tcPr/>
                </a:tc>
                <a:tc>
                  <a:txBody>
                    <a:bodyPr/>
                    <a:lstStyle/>
                    <a:p>
                      <a:r>
                        <a:rPr lang="en-US" dirty="0" smtClean="0"/>
                        <a:t>16 </a:t>
                      </a:r>
                      <a:r>
                        <a:rPr lang="en-US" dirty="0" err="1" smtClean="0"/>
                        <a:t>lbf</a:t>
                      </a:r>
                      <a:endParaRPr lang="en-US" dirty="0"/>
                    </a:p>
                  </a:txBody>
                  <a:tcPr/>
                </a:tc>
                <a:tc>
                  <a:txBody>
                    <a:bodyPr/>
                    <a:lstStyle/>
                    <a:p>
                      <a:r>
                        <a:rPr lang="en-US" dirty="0" smtClean="0"/>
                        <a:t>65 </a:t>
                      </a:r>
                      <a:r>
                        <a:rPr lang="en-US" dirty="0" err="1" smtClean="0"/>
                        <a:t>lbf</a:t>
                      </a:r>
                      <a:endParaRPr lang="en-US" dirty="0"/>
                    </a:p>
                  </a:txBody>
                  <a:tcPr/>
                </a:tc>
                <a:tc>
                  <a:txBody>
                    <a:bodyPr/>
                    <a:lstStyle/>
                    <a:p>
                      <a:r>
                        <a:rPr lang="en-US" dirty="0" smtClean="0"/>
                        <a:t>113 </a:t>
                      </a:r>
                      <a:r>
                        <a:rPr lang="en-US" dirty="0" err="1" smtClean="0"/>
                        <a:t>lbf</a:t>
                      </a:r>
                      <a:endParaRPr lang="en-US" dirty="0"/>
                    </a:p>
                  </a:txBody>
                  <a:tcPr/>
                </a:tc>
              </a:tr>
              <a:tr h="822960">
                <a:tc>
                  <a:txBody>
                    <a:bodyPr/>
                    <a:lstStyle/>
                    <a:p>
                      <a:r>
                        <a:rPr lang="en-US" dirty="0" smtClean="0"/>
                        <a:t>Extending (60 psi)</a:t>
                      </a:r>
                      <a:endParaRPr lang="en-US" dirty="0"/>
                    </a:p>
                  </a:txBody>
                  <a:tcPr/>
                </a:tc>
                <a:tc>
                  <a:txBody>
                    <a:bodyPr/>
                    <a:lstStyle/>
                    <a:p>
                      <a:r>
                        <a:rPr lang="en-US" dirty="0" smtClean="0"/>
                        <a:t>26 </a:t>
                      </a:r>
                      <a:r>
                        <a:rPr lang="en-US" dirty="0" err="1" smtClean="0"/>
                        <a:t>lbf</a:t>
                      </a:r>
                      <a:endParaRPr lang="en-US" dirty="0"/>
                    </a:p>
                  </a:txBody>
                  <a:tcPr/>
                </a:tc>
                <a:tc>
                  <a:txBody>
                    <a:bodyPr/>
                    <a:lstStyle/>
                    <a:p>
                      <a:r>
                        <a:rPr lang="en-US" dirty="0" smtClean="0"/>
                        <a:t>106 </a:t>
                      </a:r>
                      <a:r>
                        <a:rPr lang="en-US" dirty="0" err="1" smtClean="0"/>
                        <a:t>lbf</a:t>
                      </a:r>
                      <a:endParaRPr lang="en-US" dirty="0"/>
                    </a:p>
                  </a:txBody>
                  <a:tcPr/>
                </a:tc>
                <a:tc>
                  <a:txBody>
                    <a:bodyPr/>
                    <a:lstStyle/>
                    <a:p>
                      <a:r>
                        <a:rPr lang="en-US" dirty="0" smtClean="0"/>
                        <a:t>188 </a:t>
                      </a:r>
                      <a:r>
                        <a:rPr lang="en-US" dirty="0" err="1" smtClean="0"/>
                        <a:t>lbf</a:t>
                      </a:r>
                      <a:endParaRPr lang="en-US" dirty="0"/>
                    </a:p>
                  </a:txBody>
                  <a:tcPr/>
                </a:tc>
              </a:tr>
              <a:tr h="822960">
                <a:tc>
                  <a:txBody>
                    <a:bodyPr/>
                    <a:lstStyle/>
                    <a:p>
                      <a:r>
                        <a:rPr lang="en-US" dirty="0" smtClean="0"/>
                        <a:t>Retracting (60 psi)</a:t>
                      </a:r>
                      <a:endParaRPr lang="en-US" dirty="0"/>
                    </a:p>
                  </a:txBody>
                  <a:tcPr/>
                </a:tc>
                <a:tc>
                  <a:txBody>
                    <a:bodyPr/>
                    <a:lstStyle/>
                    <a:p>
                      <a:r>
                        <a:rPr lang="en-US" dirty="0" smtClean="0"/>
                        <a:t>24 </a:t>
                      </a:r>
                      <a:r>
                        <a:rPr lang="en-US" dirty="0" err="1" smtClean="0"/>
                        <a:t>lbf</a:t>
                      </a:r>
                      <a:endParaRPr lang="en-US" dirty="0"/>
                    </a:p>
                  </a:txBody>
                  <a:tcPr/>
                </a:tc>
                <a:tc>
                  <a:txBody>
                    <a:bodyPr/>
                    <a:lstStyle/>
                    <a:p>
                      <a:r>
                        <a:rPr lang="en-US" dirty="0" smtClean="0"/>
                        <a:t>97</a:t>
                      </a:r>
                      <a:r>
                        <a:rPr lang="en-US" baseline="0" dirty="0" smtClean="0"/>
                        <a:t> </a:t>
                      </a:r>
                      <a:r>
                        <a:rPr lang="en-US" dirty="0" err="1" smtClean="0"/>
                        <a:t>lbf</a:t>
                      </a:r>
                      <a:endParaRPr lang="en-US" dirty="0"/>
                    </a:p>
                  </a:txBody>
                  <a:tcPr/>
                </a:tc>
                <a:tc>
                  <a:txBody>
                    <a:bodyPr/>
                    <a:lstStyle/>
                    <a:p>
                      <a:r>
                        <a:rPr lang="en-US" dirty="0" smtClean="0"/>
                        <a:t>170 </a:t>
                      </a:r>
                      <a:r>
                        <a:rPr lang="en-US" dirty="0" err="1" smtClean="0"/>
                        <a:t>lbf</a:t>
                      </a:r>
                      <a:endParaRPr lang="en-US" dirty="0"/>
                    </a:p>
                  </a:txBody>
                  <a:tcPr/>
                </a:tc>
              </a:tr>
            </a:tbl>
          </a:graphicData>
        </a:graphic>
      </p:graphicFrame>
      <p:sp>
        <p:nvSpPr>
          <p:cNvPr id="4" name="TextBox 3"/>
          <p:cNvSpPr txBox="1"/>
          <p:nvPr/>
        </p:nvSpPr>
        <p:spPr>
          <a:xfrm>
            <a:off x="2743200" y="6096000"/>
            <a:ext cx="3657600" cy="369332"/>
          </a:xfrm>
          <a:prstGeom prst="rect">
            <a:avLst/>
          </a:prstGeom>
          <a:noFill/>
        </p:spPr>
        <p:txBody>
          <a:bodyPr wrap="square" rtlCol="0">
            <a:spAutoFit/>
          </a:bodyPr>
          <a:lstStyle/>
          <a:p>
            <a:r>
              <a:rPr lang="en-US" dirty="0" smtClean="0"/>
              <a:t>From FIRST pneumatics manual</a:t>
            </a:r>
            <a:endParaRPr lang="en-US" dirty="0"/>
          </a:p>
        </p:txBody>
      </p:sp>
    </p:spTree>
  </p:cSld>
  <p:clrMapOvr>
    <a:masterClrMapping/>
  </p:clrMapOvr>
  <p:transition advClick="0"/>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smtClean="0"/>
              <a:t>Common Valves and Fittings</a:t>
            </a:r>
            <a:endParaRPr lang="en-US" sz="4400" dirty="0"/>
          </a:p>
        </p:txBody>
      </p:sp>
      <p:sp>
        <p:nvSpPr>
          <p:cNvPr id="3" name="Content Placeholder 2"/>
          <p:cNvSpPr>
            <a:spLocks noGrp="1"/>
          </p:cNvSpPr>
          <p:nvPr>
            <p:ph idx="1"/>
          </p:nvPr>
        </p:nvSpPr>
        <p:spPr/>
        <p:txBody>
          <a:bodyPr/>
          <a:lstStyle/>
          <a:p>
            <a:r>
              <a:rPr lang="en-US" dirty="0" smtClean="0"/>
              <a:t>Pressure switch</a:t>
            </a:r>
          </a:p>
          <a:p>
            <a:endParaRPr lang="en-US" dirty="0" smtClean="0"/>
          </a:p>
          <a:p>
            <a:r>
              <a:rPr lang="en-US" dirty="0" smtClean="0"/>
              <a:t>Release valve</a:t>
            </a:r>
          </a:p>
          <a:p>
            <a:endParaRPr lang="en-US" dirty="0" smtClean="0"/>
          </a:p>
          <a:p>
            <a:r>
              <a:rPr lang="en-US" dirty="0" smtClean="0"/>
              <a:t>Plug valve</a:t>
            </a:r>
          </a:p>
          <a:p>
            <a:endParaRPr lang="en-US" dirty="0" smtClean="0"/>
          </a:p>
          <a:p>
            <a:r>
              <a:rPr lang="en-US" dirty="0" smtClean="0"/>
              <a:t>Flow-rate valve</a:t>
            </a:r>
          </a:p>
        </p:txBody>
      </p:sp>
      <p:pic>
        <p:nvPicPr>
          <p:cNvPr id="4" name="Picture 22" descr="16-004Photo"/>
          <p:cNvPicPr>
            <a:picLocks noChangeAspect="1" noChangeArrowheads="1"/>
          </p:cNvPicPr>
          <p:nvPr/>
        </p:nvPicPr>
        <p:blipFill>
          <a:blip r:embed="rId3" cstate="screen"/>
          <a:srcRect/>
          <a:stretch>
            <a:fillRect/>
          </a:stretch>
        </p:blipFill>
        <p:spPr bwMode="auto">
          <a:xfrm>
            <a:off x="5562600" y="2667000"/>
            <a:ext cx="1706603" cy="838200"/>
          </a:xfrm>
          <a:prstGeom prst="rect">
            <a:avLst/>
          </a:prstGeom>
          <a:noFill/>
        </p:spPr>
      </p:pic>
      <p:pic>
        <p:nvPicPr>
          <p:cNvPr id="6" name="Picture 46" descr="C:\FPEF Docs\FIRST2004\PlugValvephoto.jpg"/>
          <p:cNvPicPr>
            <a:picLocks noChangeAspect="1" noChangeArrowheads="1"/>
          </p:cNvPicPr>
          <p:nvPr/>
        </p:nvPicPr>
        <p:blipFill>
          <a:blip r:embed="rId4" cstate="screen"/>
          <a:srcRect/>
          <a:stretch>
            <a:fillRect/>
          </a:stretch>
        </p:blipFill>
        <p:spPr bwMode="auto">
          <a:xfrm>
            <a:off x="5715000" y="3962400"/>
            <a:ext cx="1527350" cy="914400"/>
          </a:xfrm>
          <a:prstGeom prst="rect">
            <a:avLst/>
          </a:prstGeom>
          <a:noFill/>
        </p:spPr>
      </p:pic>
      <p:pic>
        <p:nvPicPr>
          <p:cNvPr id="7" name="Picture 16"/>
          <p:cNvPicPr>
            <a:picLocks noChangeAspect="1" noChangeArrowheads="1"/>
          </p:cNvPicPr>
          <p:nvPr/>
        </p:nvPicPr>
        <p:blipFill>
          <a:blip r:embed="rId5" cstate="screen">
            <a:lum bright="10000"/>
          </a:blip>
          <a:srcRect/>
          <a:stretch>
            <a:fillRect/>
          </a:stretch>
        </p:blipFill>
        <p:spPr bwMode="auto">
          <a:xfrm>
            <a:off x="5638800" y="5257800"/>
            <a:ext cx="1600200" cy="1143000"/>
          </a:xfrm>
          <a:prstGeom prst="rect">
            <a:avLst/>
          </a:prstGeom>
          <a:noFill/>
          <a:ln w="9525">
            <a:noFill/>
            <a:miter lim="800000"/>
            <a:headEnd/>
            <a:tailEnd/>
          </a:ln>
          <a:effectLst/>
        </p:spPr>
      </p:pic>
      <p:pic>
        <p:nvPicPr>
          <p:cNvPr id="9" name="Picture 2"/>
          <p:cNvPicPr>
            <a:picLocks noChangeAspect="1" noChangeArrowheads="1"/>
          </p:cNvPicPr>
          <p:nvPr/>
        </p:nvPicPr>
        <p:blipFill>
          <a:blip r:embed="rId6" cstate="screen"/>
          <a:srcRect/>
          <a:stretch>
            <a:fillRect/>
          </a:stretch>
        </p:blipFill>
        <p:spPr bwMode="auto">
          <a:xfrm rot="5400000">
            <a:off x="5814583" y="813954"/>
            <a:ext cx="1296263" cy="1952628"/>
          </a:xfrm>
          <a:prstGeom prst="rect">
            <a:avLst/>
          </a:prstGeom>
          <a:noFill/>
          <a:ln w="9525">
            <a:noFill/>
            <a:miter lim="800000"/>
            <a:headEnd/>
            <a:tailEnd/>
          </a:ln>
        </p:spPr>
      </p:pic>
    </p:spTree>
  </p:cSld>
  <p:clrMapOvr>
    <a:masterClrMapping/>
  </p:clrMapOvr>
  <p:transition advClick="0"/>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pPr eaLnBrk="1" hangingPunct="1"/>
            <a:r>
              <a:rPr lang="en-US" smtClean="0"/>
              <a:t>Tank</a:t>
            </a:r>
          </a:p>
        </p:txBody>
      </p:sp>
      <p:sp>
        <p:nvSpPr>
          <p:cNvPr id="2" name="Content Placeholder 2"/>
          <p:cNvSpPr>
            <a:spLocks noGrp="1"/>
          </p:cNvSpPr>
          <p:nvPr>
            <p:ph idx="1"/>
          </p:nvPr>
        </p:nvSpPr>
        <p:spPr>
          <a:xfrm>
            <a:off x="457200" y="1600200"/>
            <a:ext cx="4191000" cy="4525963"/>
          </a:xfrm>
        </p:spPr>
        <p:txBody>
          <a:bodyPr/>
          <a:lstStyle/>
          <a:p>
            <a:pPr eaLnBrk="1" hangingPunct="1"/>
            <a:r>
              <a:rPr lang="en-US" dirty="0" smtClean="0"/>
              <a:t>Tanks allows more air in the system</a:t>
            </a:r>
          </a:p>
          <a:p>
            <a:pPr eaLnBrk="1" hangingPunct="1"/>
            <a:r>
              <a:rPr lang="en-US" dirty="0" smtClean="0"/>
              <a:t>When air is lost, psi drop is mitigated by larger tanks</a:t>
            </a:r>
          </a:p>
        </p:txBody>
      </p:sp>
      <p:pic>
        <p:nvPicPr>
          <p:cNvPr id="17412" name="Picture 2"/>
          <p:cNvPicPr>
            <a:picLocks noChangeAspect="1" noChangeArrowheads="1"/>
          </p:cNvPicPr>
          <p:nvPr/>
        </p:nvPicPr>
        <p:blipFill>
          <a:blip r:embed="rId3" cstate="screen"/>
          <a:srcRect/>
          <a:stretch>
            <a:fillRect/>
          </a:stretch>
        </p:blipFill>
        <p:spPr bwMode="auto">
          <a:xfrm>
            <a:off x="4800600" y="2438400"/>
            <a:ext cx="4127500" cy="2514600"/>
          </a:xfrm>
          <a:prstGeom prst="rect">
            <a:avLst/>
          </a:prstGeom>
          <a:noFill/>
          <a:ln w="9525">
            <a:noFill/>
            <a:miter lim="800000"/>
            <a:headEnd/>
            <a:tailEnd/>
          </a:ln>
        </p:spPr>
      </p:pic>
    </p:spTree>
  </p:cSld>
  <p:clrMapOvr>
    <a:masterClrMapping/>
  </p:clrMapOvr>
  <p:transition advClick="0"/>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screen"/>
          <a:srcRect/>
          <a:stretch>
            <a:fillRect/>
          </a:stretch>
        </p:blipFill>
        <p:spPr bwMode="auto">
          <a:xfrm rot="5400000">
            <a:off x="1911191" y="-234791"/>
            <a:ext cx="5169218" cy="6858001"/>
          </a:xfrm>
          <a:prstGeom prst="rect">
            <a:avLst/>
          </a:prstGeom>
          <a:noFill/>
          <a:ln w="9525">
            <a:noFill/>
            <a:miter lim="800000"/>
            <a:headEnd/>
            <a:tailEnd/>
          </a:ln>
          <a:effectLst/>
        </p:spPr>
      </p:pic>
      <p:sp>
        <p:nvSpPr>
          <p:cNvPr id="5" name="TextBox 4"/>
          <p:cNvSpPr txBox="1"/>
          <p:nvPr/>
        </p:nvSpPr>
        <p:spPr>
          <a:xfrm>
            <a:off x="2743200" y="5943600"/>
            <a:ext cx="3657600" cy="369332"/>
          </a:xfrm>
          <a:prstGeom prst="rect">
            <a:avLst/>
          </a:prstGeom>
          <a:noFill/>
        </p:spPr>
        <p:txBody>
          <a:bodyPr wrap="square" rtlCol="0">
            <a:spAutoFit/>
          </a:bodyPr>
          <a:lstStyle/>
          <a:p>
            <a:r>
              <a:rPr lang="en-US" dirty="0" smtClean="0"/>
              <a:t>From FIRST pneumatics manual</a:t>
            </a:r>
            <a:endParaRPr lang="en-US" dirty="0"/>
          </a:p>
        </p:txBody>
      </p:sp>
    </p:spTree>
  </p:cSld>
  <p:clrMapOvr>
    <a:masterClrMapping/>
  </p:clrMapOvr>
  <p:transition advClick="0"/>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fontAlgn="auto">
              <a:spcAft>
                <a:spcPts val="0"/>
              </a:spcAft>
              <a:defRPr/>
            </a:pPr>
            <a:r>
              <a:rPr lang="en-US" dirty="0" smtClean="0"/>
              <a:t>Electrical Components</a:t>
            </a:r>
            <a:endParaRPr lang="en-US" dirty="0"/>
          </a:p>
        </p:txBody>
      </p:sp>
      <p:sp>
        <p:nvSpPr>
          <p:cNvPr id="24579" name="Text Placeholder 2"/>
          <p:cNvSpPr>
            <a:spLocks noGrp="1"/>
          </p:cNvSpPr>
          <p:nvPr>
            <p:ph type="body" idx="1"/>
          </p:nvPr>
        </p:nvSpPr>
        <p:spPr>
          <a:xfrm>
            <a:off x="685800" y="2486025"/>
            <a:ext cx="6629400" cy="1066800"/>
          </a:xfrm>
        </p:spPr>
        <p:txBody>
          <a:bodyPr/>
          <a:lstStyle/>
          <a:p>
            <a:r>
              <a:rPr lang="en-US" dirty="0" smtClean="0"/>
              <a:t>Karthik </a:t>
            </a:r>
            <a:r>
              <a:rPr lang="en-US" dirty="0" err="1" smtClean="0"/>
              <a:t>Viswanathan</a:t>
            </a:r>
            <a:r>
              <a:rPr lang="en-US" dirty="0" smtClean="0"/>
              <a:t> presents…</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2" name="Rectangle 91"/>
          <p:cNvSpPr/>
          <p:nvPr/>
        </p:nvSpPr>
        <p:spPr>
          <a:xfrm>
            <a:off x="7924800" y="1600200"/>
            <a:ext cx="990600" cy="838200"/>
          </a:xfrm>
          <a:prstGeom prst="rect">
            <a:avLst/>
          </a:prstGeom>
          <a:ln>
            <a:solidFill>
              <a:schemeClr val="tx1">
                <a:lumMod val="50000"/>
                <a:lumOff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5" name="Title 4"/>
          <p:cNvSpPr>
            <a:spLocks noGrp="1"/>
          </p:cNvSpPr>
          <p:nvPr>
            <p:ph type="title"/>
          </p:nvPr>
        </p:nvSpPr>
        <p:spPr/>
        <p:txBody>
          <a:bodyPr/>
          <a:lstStyle/>
          <a:p>
            <a:r>
              <a:rPr lang="en-US" dirty="0" smtClean="0"/>
              <a:t>Power Distribution Diagram</a:t>
            </a:r>
            <a:endParaRPr lang="en-US" dirty="0"/>
          </a:p>
        </p:txBody>
      </p:sp>
      <p:pic>
        <p:nvPicPr>
          <p:cNvPr id="80899" name="Picture 3"/>
          <p:cNvPicPr>
            <a:picLocks noChangeAspect="1" noChangeArrowheads="1"/>
          </p:cNvPicPr>
          <p:nvPr/>
        </p:nvPicPr>
        <p:blipFill>
          <a:blip r:embed="rId3" cstate="print"/>
          <a:srcRect/>
          <a:stretch>
            <a:fillRect/>
          </a:stretch>
        </p:blipFill>
        <p:spPr bwMode="auto">
          <a:xfrm>
            <a:off x="533400" y="1524000"/>
            <a:ext cx="1285875" cy="17335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0900" name="Picture 4"/>
          <p:cNvPicPr>
            <a:picLocks noChangeAspect="1" noChangeArrowheads="1"/>
          </p:cNvPicPr>
          <p:nvPr/>
        </p:nvPicPr>
        <p:blipFill>
          <a:blip r:embed="rId4" cstate="print"/>
          <a:srcRect/>
          <a:stretch>
            <a:fillRect/>
          </a:stretch>
        </p:blipFill>
        <p:spPr bwMode="auto">
          <a:xfrm>
            <a:off x="2133600" y="1524000"/>
            <a:ext cx="1455479" cy="1066800"/>
          </a:xfrm>
          <a:prstGeom prst="rect">
            <a:avLst/>
          </a:prstGeom>
          <a:ln>
            <a:noFill/>
          </a:ln>
          <a:effectLst>
            <a:outerShdw blurRad="292100" dist="139700" dir="2700000" algn="tl" rotWithShape="0">
              <a:srgbClr val="333333">
                <a:alpha val="65000"/>
              </a:srgbClr>
            </a:outerShdw>
          </a:effectLst>
        </p:spPr>
      </p:pic>
      <p:pic>
        <p:nvPicPr>
          <p:cNvPr id="80901" name="Picture 5"/>
          <p:cNvPicPr>
            <a:picLocks noChangeAspect="1" noChangeArrowheads="1"/>
          </p:cNvPicPr>
          <p:nvPr/>
        </p:nvPicPr>
        <p:blipFill>
          <a:blip r:embed="rId5" cstate="print"/>
          <a:srcRect/>
          <a:stretch>
            <a:fillRect/>
          </a:stretch>
        </p:blipFill>
        <p:spPr bwMode="auto">
          <a:xfrm>
            <a:off x="4191000" y="4114800"/>
            <a:ext cx="1092200" cy="1143000"/>
          </a:xfrm>
          <a:prstGeom prst="rect">
            <a:avLst/>
          </a:prstGeom>
          <a:ln>
            <a:noFill/>
          </a:ln>
          <a:effectLst>
            <a:outerShdw blurRad="292100" dist="139700" dir="2700000" algn="tl" rotWithShape="0">
              <a:srgbClr val="333333">
                <a:alpha val="65000"/>
              </a:srgbClr>
            </a:outerShdw>
          </a:effectLst>
        </p:spPr>
      </p:pic>
      <p:cxnSp>
        <p:nvCxnSpPr>
          <p:cNvPr id="30" name="Straight Arrow Connector 29"/>
          <p:cNvCxnSpPr/>
          <p:nvPr/>
        </p:nvCxnSpPr>
        <p:spPr>
          <a:xfrm>
            <a:off x="1828800" y="2057400"/>
            <a:ext cx="304800" cy="1588"/>
          </a:xfrm>
          <a:prstGeom prst="straightConnector1">
            <a:avLst/>
          </a:prstGeom>
          <a:ln>
            <a:tailEnd type="none"/>
          </a:ln>
        </p:spPr>
        <p:style>
          <a:lnRef idx="3">
            <a:schemeClr val="accent2"/>
          </a:lnRef>
          <a:fillRef idx="0">
            <a:schemeClr val="accent2"/>
          </a:fillRef>
          <a:effectRef idx="2">
            <a:schemeClr val="accent2"/>
          </a:effectRef>
          <a:fontRef idx="minor">
            <a:schemeClr val="tx1"/>
          </a:fontRef>
        </p:style>
      </p:cxnSp>
      <p:cxnSp>
        <p:nvCxnSpPr>
          <p:cNvPr id="32" name="Straight Arrow Connector 31"/>
          <p:cNvCxnSpPr/>
          <p:nvPr/>
        </p:nvCxnSpPr>
        <p:spPr>
          <a:xfrm>
            <a:off x="3657600" y="2057400"/>
            <a:ext cx="457200" cy="1588"/>
          </a:xfrm>
          <a:prstGeom prst="straightConnector1">
            <a:avLst/>
          </a:prstGeom>
          <a:ln>
            <a:tailEnd type="none"/>
          </a:ln>
        </p:spPr>
        <p:style>
          <a:lnRef idx="3">
            <a:schemeClr val="accent2"/>
          </a:lnRef>
          <a:fillRef idx="0">
            <a:schemeClr val="accent2"/>
          </a:fillRef>
          <a:effectRef idx="2">
            <a:schemeClr val="accent2"/>
          </a:effectRef>
          <a:fontRef idx="minor">
            <a:schemeClr val="tx1"/>
          </a:fontRef>
        </p:style>
      </p:cxnSp>
      <p:cxnSp>
        <p:nvCxnSpPr>
          <p:cNvPr id="34" name="Straight Arrow Connector 33"/>
          <p:cNvCxnSpPr/>
          <p:nvPr/>
        </p:nvCxnSpPr>
        <p:spPr>
          <a:xfrm>
            <a:off x="1828800" y="2819400"/>
            <a:ext cx="2286000" cy="1588"/>
          </a:xfrm>
          <a:prstGeom prst="straightConnector1">
            <a:avLst/>
          </a:prstGeom>
          <a:ln>
            <a:solidFill>
              <a:srgbClr val="000000"/>
            </a:solidFill>
            <a:tailEnd type="none"/>
          </a:ln>
        </p:spPr>
        <p:style>
          <a:lnRef idx="2">
            <a:schemeClr val="accent5"/>
          </a:lnRef>
          <a:fillRef idx="0">
            <a:schemeClr val="accent5"/>
          </a:fillRef>
          <a:effectRef idx="1">
            <a:schemeClr val="accent5"/>
          </a:effectRef>
          <a:fontRef idx="minor">
            <a:schemeClr val="tx1"/>
          </a:fontRef>
        </p:style>
      </p:cxnSp>
      <p:cxnSp>
        <p:nvCxnSpPr>
          <p:cNvPr id="57" name="Straight Arrow Connector 56"/>
          <p:cNvCxnSpPr/>
          <p:nvPr/>
        </p:nvCxnSpPr>
        <p:spPr>
          <a:xfrm rot="5400000">
            <a:off x="4229894" y="3694906"/>
            <a:ext cx="685800" cy="1588"/>
          </a:xfrm>
          <a:prstGeom prst="straightConnector1">
            <a:avLst/>
          </a:prstGeom>
          <a:ln>
            <a:solidFill>
              <a:srgbClr val="000000"/>
            </a:solidFill>
            <a:tailEnd type="none"/>
          </a:ln>
        </p:spPr>
        <p:style>
          <a:lnRef idx="2">
            <a:schemeClr val="accent5"/>
          </a:lnRef>
          <a:fillRef idx="0">
            <a:schemeClr val="accent5"/>
          </a:fillRef>
          <a:effectRef idx="1">
            <a:schemeClr val="accent5"/>
          </a:effectRef>
          <a:fontRef idx="minor">
            <a:schemeClr val="tx1"/>
          </a:fontRef>
        </p:style>
      </p:cxnSp>
      <p:cxnSp>
        <p:nvCxnSpPr>
          <p:cNvPr id="58" name="Straight Arrow Connector 57"/>
          <p:cNvCxnSpPr/>
          <p:nvPr/>
        </p:nvCxnSpPr>
        <p:spPr>
          <a:xfrm rot="5400000">
            <a:off x="4534694" y="3694906"/>
            <a:ext cx="685800" cy="1588"/>
          </a:xfrm>
          <a:prstGeom prst="straightConnector1">
            <a:avLst/>
          </a:prstGeom>
          <a:ln>
            <a:tailEnd type="none"/>
          </a:ln>
        </p:spPr>
        <p:style>
          <a:lnRef idx="3">
            <a:schemeClr val="accent2"/>
          </a:lnRef>
          <a:fillRef idx="0">
            <a:schemeClr val="accent2"/>
          </a:fillRef>
          <a:effectRef idx="2">
            <a:schemeClr val="accent2"/>
          </a:effectRef>
          <a:fontRef idx="minor">
            <a:schemeClr val="tx1"/>
          </a:fontRef>
        </p:style>
      </p:cxnSp>
      <p:cxnSp>
        <p:nvCxnSpPr>
          <p:cNvPr id="60" name="Elbow Connector 59"/>
          <p:cNvCxnSpPr/>
          <p:nvPr/>
        </p:nvCxnSpPr>
        <p:spPr>
          <a:xfrm rot="16200000" flipH="1">
            <a:off x="4914900" y="3543300"/>
            <a:ext cx="2286000" cy="1295400"/>
          </a:xfrm>
          <a:prstGeom prst="bentConnector3">
            <a:avLst>
              <a:gd name="adj1" fmla="val -3897"/>
            </a:avLst>
          </a:prstGeom>
          <a:ln>
            <a:solidFill>
              <a:srgbClr val="000000"/>
            </a:solidFill>
            <a:tailEnd type="none"/>
          </a:ln>
        </p:spPr>
        <p:style>
          <a:lnRef idx="2">
            <a:schemeClr val="accent5"/>
          </a:lnRef>
          <a:fillRef idx="0">
            <a:schemeClr val="accent5"/>
          </a:fillRef>
          <a:effectRef idx="1">
            <a:schemeClr val="accent5"/>
          </a:effectRef>
          <a:fontRef idx="minor">
            <a:schemeClr val="tx1"/>
          </a:fontRef>
        </p:style>
      </p:cxnSp>
      <p:pic>
        <p:nvPicPr>
          <p:cNvPr id="80902" name="Picture 6" descr="C:\Users\Karthik\Desktop\spike.png"/>
          <p:cNvPicPr>
            <a:picLocks noChangeAspect="1" noChangeArrowheads="1"/>
          </p:cNvPicPr>
          <p:nvPr/>
        </p:nvPicPr>
        <p:blipFill>
          <a:blip r:embed="rId6" cstate="print"/>
          <a:srcRect/>
          <a:stretch>
            <a:fillRect/>
          </a:stretch>
        </p:blipFill>
        <p:spPr bwMode="auto">
          <a:xfrm>
            <a:off x="6172200" y="5410200"/>
            <a:ext cx="1295400" cy="1187450"/>
          </a:xfrm>
          <a:prstGeom prst="rect">
            <a:avLst/>
          </a:prstGeom>
          <a:ln>
            <a:noFill/>
          </a:ln>
          <a:effectLst>
            <a:outerShdw blurRad="292100" dist="139700" dir="2700000" algn="tl" rotWithShape="0">
              <a:srgbClr val="333333">
                <a:alpha val="65000"/>
              </a:srgbClr>
            </a:outerShdw>
          </a:effectLst>
        </p:spPr>
      </p:pic>
      <p:cxnSp>
        <p:nvCxnSpPr>
          <p:cNvPr id="67" name="Elbow Connector 66"/>
          <p:cNvCxnSpPr/>
          <p:nvPr/>
        </p:nvCxnSpPr>
        <p:spPr>
          <a:xfrm rot="16200000" flipH="1">
            <a:off x="4800600" y="3124200"/>
            <a:ext cx="2667000" cy="1752600"/>
          </a:xfrm>
          <a:prstGeom prst="bentConnector3">
            <a:avLst>
              <a:gd name="adj1" fmla="val -704"/>
            </a:avLst>
          </a:prstGeom>
          <a:ln>
            <a:tailEnd type="none"/>
          </a:ln>
        </p:spPr>
        <p:style>
          <a:lnRef idx="3">
            <a:schemeClr val="accent2"/>
          </a:lnRef>
          <a:fillRef idx="0">
            <a:schemeClr val="accent2"/>
          </a:fillRef>
          <a:effectRef idx="2">
            <a:schemeClr val="accent2"/>
          </a:effectRef>
          <a:fontRef idx="minor">
            <a:schemeClr val="tx1"/>
          </a:fontRef>
        </p:style>
      </p:cxnSp>
      <p:pic>
        <p:nvPicPr>
          <p:cNvPr id="80903" name="Picture 7"/>
          <p:cNvPicPr>
            <a:picLocks noChangeAspect="1" noChangeArrowheads="1"/>
          </p:cNvPicPr>
          <p:nvPr/>
        </p:nvPicPr>
        <p:blipFill>
          <a:blip r:embed="rId7" cstate="print"/>
          <a:srcRect/>
          <a:stretch>
            <a:fillRect/>
          </a:stretch>
        </p:blipFill>
        <p:spPr bwMode="auto">
          <a:xfrm>
            <a:off x="457200" y="4038600"/>
            <a:ext cx="1419665" cy="1066800"/>
          </a:xfrm>
          <a:prstGeom prst="rect">
            <a:avLst/>
          </a:prstGeom>
          <a:noFill/>
          <a:ln w="9525">
            <a:noFill/>
            <a:miter lim="800000"/>
            <a:headEnd/>
            <a:tailEnd/>
          </a:ln>
          <a:effectLst/>
        </p:spPr>
      </p:pic>
      <p:cxnSp>
        <p:nvCxnSpPr>
          <p:cNvPr id="72" name="Straight Arrow Connector 71"/>
          <p:cNvCxnSpPr/>
          <p:nvPr/>
        </p:nvCxnSpPr>
        <p:spPr>
          <a:xfrm rot="10800000">
            <a:off x="1981200" y="4495800"/>
            <a:ext cx="2133600" cy="1588"/>
          </a:xfrm>
          <a:prstGeom prst="straightConnector1">
            <a:avLst/>
          </a:prstGeom>
          <a:ln>
            <a:solidFill>
              <a:srgbClr val="000000"/>
            </a:solidFill>
            <a:tailEnd type="none"/>
          </a:ln>
        </p:spPr>
        <p:style>
          <a:lnRef idx="2">
            <a:schemeClr val="accent5"/>
          </a:lnRef>
          <a:fillRef idx="0">
            <a:schemeClr val="accent5"/>
          </a:fillRef>
          <a:effectRef idx="1">
            <a:schemeClr val="accent5"/>
          </a:effectRef>
          <a:fontRef idx="minor">
            <a:schemeClr val="tx1"/>
          </a:fontRef>
        </p:style>
      </p:cxnSp>
      <p:cxnSp>
        <p:nvCxnSpPr>
          <p:cNvPr id="76" name="Straight Arrow Connector 75"/>
          <p:cNvCxnSpPr/>
          <p:nvPr/>
        </p:nvCxnSpPr>
        <p:spPr>
          <a:xfrm rot="10800000">
            <a:off x="1981200" y="4800600"/>
            <a:ext cx="2133600" cy="1588"/>
          </a:xfrm>
          <a:prstGeom prst="straightConnector1">
            <a:avLst/>
          </a:prstGeom>
          <a:ln>
            <a:tailEnd type="none"/>
          </a:ln>
        </p:spPr>
        <p:style>
          <a:lnRef idx="3">
            <a:schemeClr val="accent2"/>
          </a:lnRef>
          <a:fillRef idx="0">
            <a:schemeClr val="accent2"/>
          </a:fillRef>
          <a:effectRef idx="2">
            <a:schemeClr val="accent2"/>
          </a:effectRef>
          <a:fontRef idx="minor">
            <a:schemeClr val="tx1"/>
          </a:fontRef>
        </p:style>
      </p:cxnSp>
      <p:cxnSp>
        <p:nvCxnSpPr>
          <p:cNvPr id="78" name="Straight Arrow Connector 77"/>
          <p:cNvCxnSpPr/>
          <p:nvPr/>
        </p:nvCxnSpPr>
        <p:spPr>
          <a:xfrm rot="10800000">
            <a:off x="1981200" y="5867400"/>
            <a:ext cx="4038600" cy="1588"/>
          </a:xfrm>
          <a:prstGeom prst="straightConnector1">
            <a:avLst/>
          </a:prstGeom>
          <a:ln>
            <a:solidFill>
              <a:srgbClr val="000000"/>
            </a:solidFill>
            <a:tailEnd type="none"/>
          </a:ln>
        </p:spPr>
        <p:style>
          <a:lnRef idx="2">
            <a:schemeClr val="accent5"/>
          </a:lnRef>
          <a:fillRef idx="0">
            <a:schemeClr val="accent5"/>
          </a:fillRef>
          <a:effectRef idx="1">
            <a:schemeClr val="accent5"/>
          </a:effectRef>
          <a:fontRef idx="minor">
            <a:schemeClr val="tx1"/>
          </a:fontRef>
        </p:style>
      </p:cxnSp>
      <p:cxnSp>
        <p:nvCxnSpPr>
          <p:cNvPr id="80" name="Straight Arrow Connector 79"/>
          <p:cNvCxnSpPr/>
          <p:nvPr/>
        </p:nvCxnSpPr>
        <p:spPr>
          <a:xfrm rot="10800000">
            <a:off x="1981200" y="6172200"/>
            <a:ext cx="4038600" cy="1588"/>
          </a:xfrm>
          <a:prstGeom prst="straightConnector1">
            <a:avLst/>
          </a:prstGeom>
          <a:ln>
            <a:tailEnd type="none"/>
          </a:ln>
        </p:spPr>
        <p:style>
          <a:lnRef idx="3">
            <a:schemeClr val="accent2"/>
          </a:lnRef>
          <a:fillRef idx="0">
            <a:schemeClr val="accent2"/>
          </a:fillRef>
          <a:effectRef idx="2">
            <a:schemeClr val="accent2"/>
          </a:effectRef>
          <a:fontRef idx="minor">
            <a:schemeClr val="tx1"/>
          </a:fontRef>
        </p:style>
      </p:cxnSp>
      <p:cxnSp>
        <p:nvCxnSpPr>
          <p:cNvPr id="86" name="Straight Arrow Connector 85"/>
          <p:cNvCxnSpPr/>
          <p:nvPr/>
        </p:nvCxnSpPr>
        <p:spPr>
          <a:xfrm>
            <a:off x="5486400" y="1828800"/>
            <a:ext cx="2362200" cy="1588"/>
          </a:xfrm>
          <a:prstGeom prst="straightConnector1">
            <a:avLst/>
          </a:prstGeom>
          <a:ln>
            <a:tailEnd type="none"/>
          </a:ln>
        </p:spPr>
        <p:style>
          <a:lnRef idx="3">
            <a:schemeClr val="accent2"/>
          </a:lnRef>
          <a:fillRef idx="0">
            <a:schemeClr val="accent2"/>
          </a:fillRef>
          <a:effectRef idx="2">
            <a:schemeClr val="accent2"/>
          </a:effectRef>
          <a:fontRef idx="minor">
            <a:schemeClr val="tx1"/>
          </a:fontRef>
        </p:style>
      </p:cxnSp>
      <p:cxnSp>
        <p:nvCxnSpPr>
          <p:cNvPr id="89" name="Straight Arrow Connector 88"/>
          <p:cNvCxnSpPr/>
          <p:nvPr/>
        </p:nvCxnSpPr>
        <p:spPr>
          <a:xfrm>
            <a:off x="5486400" y="2133600"/>
            <a:ext cx="2362200" cy="1588"/>
          </a:xfrm>
          <a:prstGeom prst="straightConnector1">
            <a:avLst/>
          </a:prstGeom>
          <a:ln>
            <a:solidFill>
              <a:srgbClr val="000000"/>
            </a:solidFill>
            <a:tailEnd type="none"/>
          </a:ln>
        </p:spPr>
        <p:style>
          <a:lnRef idx="2">
            <a:schemeClr val="accent5"/>
          </a:lnRef>
          <a:fillRef idx="0">
            <a:schemeClr val="accent5"/>
          </a:fillRef>
          <a:effectRef idx="1">
            <a:schemeClr val="accent5"/>
          </a:effectRef>
          <a:fontRef idx="minor">
            <a:schemeClr val="tx1"/>
          </a:fontRef>
        </p:style>
      </p:cxnSp>
      <p:sp>
        <p:nvSpPr>
          <p:cNvPr id="93" name="TextBox 92"/>
          <p:cNvSpPr txBox="1"/>
          <p:nvPr/>
        </p:nvSpPr>
        <p:spPr>
          <a:xfrm>
            <a:off x="8077200" y="1828800"/>
            <a:ext cx="685800" cy="369332"/>
          </a:xfrm>
          <a:prstGeom prst="rect">
            <a:avLst/>
          </a:prstGeom>
          <a:noFill/>
        </p:spPr>
        <p:txBody>
          <a:bodyPr wrap="square" rtlCol="0">
            <a:spAutoFit/>
          </a:bodyPr>
          <a:lstStyle/>
          <a:p>
            <a:r>
              <a:rPr lang="en-US" dirty="0" smtClean="0"/>
              <a:t>CPU</a:t>
            </a:r>
            <a:endParaRPr lang="en-US" dirty="0"/>
          </a:p>
        </p:txBody>
      </p:sp>
      <p:sp>
        <p:nvSpPr>
          <p:cNvPr id="28" name="Rectangle 27"/>
          <p:cNvSpPr/>
          <p:nvPr/>
        </p:nvSpPr>
        <p:spPr>
          <a:xfrm>
            <a:off x="381000" y="1371600"/>
            <a:ext cx="1600200" cy="1981200"/>
          </a:xfrm>
          <a:prstGeom prst="rect">
            <a:avLst/>
          </a:prstGeom>
          <a:noFill/>
          <a:ln w="38100">
            <a:solidFill>
              <a:schemeClr val="accent2"/>
            </a:solidFill>
          </a:ln>
          <a:effectLst>
            <a:glow rad="101600">
              <a:schemeClr val="accent2">
                <a:satMod val="175000"/>
                <a:alpha val="40000"/>
              </a:schemeClr>
            </a:glow>
          </a:effectLst>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pic>
        <p:nvPicPr>
          <p:cNvPr id="1026" name="Picture 2"/>
          <p:cNvPicPr>
            <a:picLocks noChangeAspect="1" noChangeArrowheads="1"/>
          </p:cNvPicPr>
          <p:nvPr/>
        </p:nvPicPr>
        <p:blipFill>
          <a:blip r:embed="rId8" cstate="print"/>
          <a:srcRect/>
          <a:stretch>
            <a:fillRect/>
          </a:stretch>
        </p:blipFill>
        <p:spPr bwMode="auto">
          <a:xfrm>
            <a:off x="4191000" y="1447800"/>
            <a:ext cx="1238250" cy="17335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cxnSp>
        <p:nvCxnSpPr>
          <p:cNvPr id="29" name="Elbow Connector 28"/>
          <p:cNvCxnSpPr/>
          <p:nvPr/>
        </p:nvCxnSpPr>
        <p:spPr>
          <a:xfrm rot="5400000">
            <a:off x="6464301" y="3822699"/>
            <a:ext cx="3352803" cy="1041403"/>
          </a:xfrm>
          <a:prstGeom prst="bentConnector3">
            <a:avLst>
              <a:gd name="adj1" fmla="val 100189"/>
            </a:avLst>
          </a:prstGeom>
          <a:ln>
            <a:solidFill>
              <a:srgbClr val="008000"/>
            </a:solidFill>
            <a:tailEnd type="none"/>
          </a:ln>
          <a:effectLst/>
        </p:spPr>
        <p:style>
          <a:lnRef idx="3">
            <a:schemeClr val="accent1"/>
          </a:lnRef>
          <a:fillRef idx="0">
            <a:schemeClr val="accent1"/>
          </a:fillRef>
          <a:effectRef idx="2">
            <a:schemeClr val="accent1"/>
          </a:effectRef>
          <a:fontRef idx="minor">
            <a:schemeClr val="tx1"/>
          </a:fontRef>
        </p:style>
      </p:cxnSp>
      <p:pic>
        <p:nvPicPr>
          <p:cNvPr id="27" name="Picture 26" descr="Screen shot 2010-09-27 at 3.43.37 PM.png"/>
          <p:cNvPicPr>
            <a:picLocks noChangeAspect="1"/>
          </p:cNvPicPr>
          <p:nvPr/>
        </p:nvPicPr>
        <p:blipFill>
          <a:blip r:embed="rId9"/>
          <a:stretch>
            <a:fillRect/>
          </a:stretch>
        </p:blipFill>
        <p:spPr>
          <a:xfrm>
            <a:off x="762000" y="5562600"/>
            <a:ext cx="1074616" cy="762000"/>
          </a:xfrm>
          <a:prstGeom prst="rect">
            <a:avLst/>
          </a:prstGeom>
        </p:spPr>
      </p:pic>
      <p:sp>
        <p:nvSpPr>
          <p:cNvPr id="46" name="TextBox 45"/>
          <p:cNvSpPr txBox="1"/>
          <p:nvPr/>
        </p:nvSpPr>
        <p:spPr>
          <a:xfrm>
            <a:off x="6400800" y="1371600"/>
            <a:ext cx="609600" cy="353943"/>
          </a:xfrm>
          <a:prstGeom prst="rect">
            <a:avLst/>
          </a:prstGeom>
          <a:noFill/>
        </p:spPr>
        <p:txBody>
          <a:bodyPr wrap="square" rtlCol="0">
            <a:spAutoFit/>
          </a:bodyPr>
          <a:lstStyle/>
          <a:p>
            <a:r>
              <a:rPr lang="en-US" sz="1700" dirty="0" smtClean="0"/>
              <a:t>20A</a:t>
            </a:r>
            <a:endParaRPr lang="en-US" sz="1700" dirty="0"/>
          </a:p>
        </p:txBody>
      </p:sp>
      <p:sp>
        <p:nvSpPr>
          <p:cNvPr id="47" name="TextBox 46"/>
          <p:cNvSpPr txBox="1"/>
          <p:nvPr/>
        </p:nvSpPr>
        <p:spPr>
          <a:xfrm>
            <a:off x="7086600" y="3810000"/>
            <a:ext cx="609600" cy="353943"/>
          </a:xfrm>
          <a:prstGeom prst="rect">
            <a:avLst/>
          </a:prstGeom>
          <a:noFill/>
        </p:spPr>
        <p:txBody>
          <a:bodyPr wrap="square" rtlCol="0">
            <a:spAutoFit/>
          </a:bodyPr>
          <a:lstStyle/>
          <a:p>
            <a:r>
              <a:rPr lang="en-US" sz="1700" dirty="0" smtClean="0"/>
              <a:t>20A</a:t>
            </a:r>
            <a:endParaRPr lang="en-US" sz="1700" dirty="0"/>
          </a:p>
        </p:txBody>
      </p:sp>
      <p:sp>
        <p:nvSpPr>
          <p:cNvPr id="48" name="TextBox 47"/>
          <p:cNvSpPr txBox="1"/>
          <p:nvPr/>
        </p:nvSpPr>
        <p:spPr>
          <a:xfrm>
            <a:off x="4953000" y="3581400"/>
            <a:ext cx="609600" cy="353943"/>
          </a:xfrm>
          <a:prstGeom prst="rect">
            <a:avLst/>
          </a:prstGeom>
          <a:noFill/>
        </p:spPr>
        <p:txBody>
          <a:bodyPr wrap="square" rtlCol="0">
            <a:spAutoFit/>
          </a:bodyPr>
          <a:lstStyle/>
          <a:p>
            <a:r>
              <a:rPr lang="en-US" sz="1700" dirty="0" smtClean="0"/>
              <a:t>40A</a:t>
            </a:r>
            <a:endParaRPr lang="en-US" sz="1700" dirty="0"/>
          </a:p>
        </p:txBody>
      </p:sp>
      <p:cxnSp>
        <p:nvCxnSpPr>
          <p:cNvPr id="31" name="Elbow Connector 30"/>
          <p:cNvCxnSpPr/>
          <p:nvPr/>
        </p:nvCxnSpPr>
        <p:spPr>
          <a:xfrm rot="10800000" flipV="1">
            <a:off x="5410200" y="2667000"/>
            <a:ext cx="2794002" cy="2057400"/>
          </a:xfrm>
          <a:prstGeom prst="bentConnector3">
            <a:avLst>
              <a:gd name="adj1" fmla="val 0"/>
            </a:avLst>
          </a:prstGeom>
          <a:ln>
            <a:solidFill>
              <a:srgbClr val="008000"/>
            </a:solidFill>
            <a:tailEnd type="none"/>
          </a:ln>
          <a:effectLst/>
        </p:spPr>
        <p:style>
          <a:lnRef idx="3">
            <a:schemeClr val="accent1"/>
          </a:lnRef>
          <a:fillRef idx="0">
            <a:schemeClr val="accent1"/>
          </a:fillRef>
          <a:effectRef idx="2">
            <a:schemeClr val="accent1"/>
          </a:effectRef>
          <a:fontRef idx="minor">
            <a:schemeClr val="tx1"/>
          </a:fontRef>
        </p:style>
      </p:cxn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pPr eaLnBrk="1" fontAlgn="auto" hangingPunct="1">
              <a:spcAft>
                <a:spcPts val="0"/>
              </a:spcAft>
              <a:defRPr/>
            </a:pPr>
            <a:r>
              <a:rPr lang="en-US" dirty="0" smtClean="0"/>
              <a:t>Pneumatics</a:t>
            </a:r>
            <a:endParaRPr lang="en-US" dirty="0"/>
          </a:p>
        </p:txBody>
      </p:sp>
      <p:sp>
        <p:nvSpPr>
          <p:cNvPr id="12291" name="Text Placeholder 4"/>
          <p:cNvSpPr>
            <a:spLocks noGrp="1"/>
          </p:cNvSpPr>
          <p:nvPr>
            <p:ph type="body" idx="1"/>
          </p:nvPr>
        </p:nvSpPr>
        <p:spPr>
          <a:xfrm>
            <a:off x="685800" y="2486025"/>
            <a:ext cx="6629400" cy="1066800"/>
          </a:xfrm>
        </p:spPr>
        <p:txBody>
          <a:bodyPr/>
          <a:lstStyle/>
          <a:p>
            <a:pPr eaLnBrk="1" hangingPunct="1"/>
            <a:r>
              <a:rPr lang="en-US" dirty="0" err="1" smtClean="0"/>
              <a:t>Yiming</a:t>
            </a:r>
            <a:r>
              <a:rPr lang="en-US" dirty="0" smtClean="0"/>
              <a:t> Jen and </a:t>
            </a:r>
            <a:r>
              <a:rPr lang="en-US" dirty="0" err="1" smtClean="0"/>
              <a:t>Haochuan</a:t>
            </a:r>
            <a:r>
              <a:rPr lang="en-US" dirty="0" smtClean="0"/>
              <a:t> Ni presents…</a:t>
            </a:r>
          </a:p>
        </p:txBody>
      </p:sp>
    </p:spTree>
  </p:cSld>
  <p:clrMapOvr>
    <a:masterClrMapping/>
  </p:clrMapOvr>
  <p:transition advClick="0"/>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Battery</a:t>
            </a:r>
            <a:endParaRPr lang="en-US" dirty="0"/>
          </a:p>
        </p:txBody>
      </p:sp>
      <p:sp>
        <p:nvSpPr>
          <p:cNvPr id="3" name="Content Placeholder 2"/>
          <p:cNvSpPr>
            <a:spLocks noGrp="1"/>
          </p:cNvSpPr>
          <p:nvPr>
            <p:ph idx="1"/>
          </p:nvPr>
        </p:nvSpPr>
        <p:spPr>
          <a:xfrm>
            <a:off x="457200" y="1600200"/>
            <a:ext cx="6400800" cy="4572000"/>
          </a:xfrm>
        </p:spPr>
        <p:txBody>
          <a:bodyPr/>
          <a:lstStyle/>
          <a:p>
            <a:r>
              <a:rPr lang="en-US" sz="3400" dirty="0" smtClean="0"/>
              <a:t>12 V Lead-Acid, 18 AH</a:t>
            </a:r>
          </a:p>
          <a:p>
            <a:r>
              <a:rPr lang="en-US" sz="3400" dirty="0" smtClean="0"/>
              <a:t>Supply over 100 amps of current ~1200W</a:t>
            </a:r>
          </a:p>
          <a:p>
            <a:r>
              <a:rPr lang="en-US" sz="3400" dirty="0" smtClean="0"/>
              <a:t>13 pounds</a:t>
            </a:r>
          </a:p>
          <a:p>
            <a:r>
              <a:rPr lang="en-US" sz="3400" dirty="0" smtClean="0"/>
              <a:t>Take precautions: 700 amps when terminals are shorted</a:t>
            </a:r>
            <a:endParaRPr lang="en-US" sz="2600" dirty="0" smtClean="0"/>
          </a:p>
        </p:txBody>
      </p:sp>
      <p:pic>
        <p:nvPicPr>
          <p:cNvPr id="4" name="Picture 3"/>
          <p:cNvPicPr>
            <a:picLocks noChangeAspect="1" noChangeArrowheads="1"/>
          </p:cNvPicPr>
          <p:nvPr/>
        </p:nvPicPr>
        <p:blipFill>
          <a:blip r:embed="rId3" cstate="print"/>
          <a:srcRect/>
          <a:stretch>
            <a:fillRect/>
          </a:stretch>
        </p:blipFill>
        <p:spPr bwMode="auto">
          <a:xfrm>
            <a:off x="6629400" y="2971800"/>
            <a:ext cx="2209800" cy="297913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2" name="Rectangle 91"/>
          <p:cNvSpPr/>
          <p:nvPr/>
        </p:nvSpPr>
        <p:spPr>
          <a:xfrm>
            <a:off x="7924800" y="1600200"/>
            <a:ext cx="990600" cy="838200"/>
          </a:xfrm>
          <a:prstGeom prst="rect">
            <a:avLst/>
          </a:prstGeom>
          <a:ln>
            <a:solidFill>
              <a:schemeClr val="tx1">
                <a:lumMod val="50000"/>
                <a:lumOff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5" name="Title 4"/>
          <p:cNvSpPr>
            <a:spLocks noGrp="1"/>
          </p:cNvSpPr>
          <p:nvPr>
            <p:ph type="title"/>
          </p:nvPr>
        </p:nvSpPr>
        <p:spPr/>
        <p:txBody>
          <a:bodyPr/>
          <a:lstStyle/>
          <a:p>
            <a:r>
              <a:rPr lang="en-US" dirty="0" smtClean="0"/>
              <a:t>Power Distribution Diagram</a:t>
            </a:r>
            <a:endParaRPr lang="en-US" dirty="0"/>
          </a:p>
        </p:txBody>
      </p:sp>
      <p:pic>
        <p:nvPicPr>
          <p:cNvPr id="80899" name="Picture 3"/>
          <p:cNvPicPr>
            <a:picLocks noChangeAspect="1" noChangeArrowheads="1"/>
          </p:cNvPicPr>
          <p:nvPr/>
        </p:nvPicPr>
        <p:blipFill>
          <a:blip r:embed="rId3" cstate="print"/>
          <a:srcRect/>
          <a:stretch>
            <a:fillRect/>
          </a:stretch>
        </p:blipFill>
        <p:spPr bwMode="auto">
          <a:xfrm>
            <a:off x="533400" y="1524000"/>
            <a:ext cx="1285875" cy="17335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0900" name="Picture 4"/>
          <p:cNvPicPr>
            <a:picLocks noChangeAspect="1" noChangeArrowheads="1"/>
          </p:cNvPicPr>
          <p:nvPr/>
        </p:nvPicPr>
        <p:blipFill>
          <a:blip r:embed="rId4" cstate="print"/>
          <a:srcRect/>
          <a:stretch>
            <a:fillRect/>
          </a:stretch>
        </p:blipFill>
        <p:spPr bwMode="auto">
          <a:xfrm>
            <a:off x="2133600" y="1524000"/>
            <a:ext cx="1455479" cy="1066800"/>
          </a:xfrm>
          <a:prstGeom prst="rect">
            <a:avLst/>
          </a:prstGeom>
          <a:ln>
            <a:noFill/>
          </a:ln>
          <a:effectLst>
            <a:outerShdw blurRad="292100" dist="139700" dir="2700000" algn="tl" rotWithShape="0">
              <a:srgbClr val="333333">
                <a:alpha val="65000"/>
              </a:srgbClr>
            </a:outerShdw>
          </a:effectLst>
        </p:spPr>
      </p:pic>
      <p:pic>
        <p:nvPicPr>
          <p:cNvPr id="80901" name="Picture 5"/>
          <p:cNvPicPr>
            <a:picLocks noChangeAspect="1" noChangeArrowheads="1"/>
          </p:cNvPicPr>
          <p:nvPr/>
        </p:nvPicPr>
        <p:blipFill>
          <a:blip r:embed="rId5" cstate="print"/>
          <a:srcRect/>
          <a:stretch>
            <a:fillRect/>
          </a:stretch>
        </p:blipFill>
        <p:spPr bwMode="auto">
          <a:xfrm>
            <a:off x="4191000" y="4114800"/>
            <a:ext cx="1092200" cy="1143000"/>
          </a:xfrm>
          <a:prstGeom prst="rect">
            <a:avLst/>
          </a:prstGeom>
          <a:ln>
            <a:noFill/>
          </a:ln>
          <a:effectLst>
            <a:outerShdw blurRad="292100" dist="139700" dir="2700000" algn="tl" rotWithShape="0">
              <a:srgbClr val="333333">
                <a:alpha val="65000"/>
              </a:srgbClr>
            </a:outerShdw>
          </a:effectLst>
        </p:spPr>
      </p:pic>
      <p:cxnSp>
        <p:nvCxnSpPr>
          <p:cNvPr id="30" name="Straight Arrow Connector 29"/>
          <p:cNvCxnSpPr/>
          <p:nvPr/>
        </p:nvCxnSpPr>
        <p:spPr>
          <a:xfrm>
            <a:off x="1828800" y="2057400"/>
            <a:ext cx="304800" cy="1588"/>
          </a:xfrm>
          <a:prstGeom prst="straightConnector1">
            <a:avLst/>
          </a:prstGeom>
          <a:ln>
            <a:tailEnd type="none"/>
          </a:ln>
        </p:spPr>
        <p:style>
          <a:lnRef idx="3">
            <a:schemeClr val="accent2"/>
          </a:lnRef>
          <a:fillRef idx="0">
            <a:schemeClr val="accent2"/>
          </a:fillRef>
          <a:effectRef idx="2">
            <a:schemeClr val="accent2"/>
          </a:effectRef>
          <a:fontRef idx="minor">
            <a:schemeClr val="tx1"/>
          </a:fontRef>
        </p:style>
      </p:cxnSp>
      <p:cxnSp>
        <p:nvCxnSpPr>
          <p:cNvPr id="32" name="Straight Arrow Connector 31"/>
          <p:cNvCxnSpPr/>
          <p:nvPr/>
        </p:nvCxnSpPr>
        <p:spPr>
          <a:xfrm>
            <a:off x="3657600" y="2057400"/>
            <a:ext cx="457200" cy="1588"/>
          </a:xfrm>
          <a:prstGeom prst="straightConnector1">
            <a:avLst/>
          </a:prstGeom>
          <a:ln>
            <a:tailEnd type="none"/>
          </a:ln>
        </p:spPr>
        <p:style>
          <a:lnRef idx="3">
            <a:schemeClr val="accent2"/>
          </a:lnRef>
          <a:fillRef idx="0">
            <a:schemeClr val="accent2"/>
          </a:fillRef>
          <a:effectRef idx="2">
            <a:schemeClr val="accent2"/>
          </a:effectRef>
          <a:fontRef idx="minor">
            <a:schemeClr val="tx1"/>
          </a:fontRef>
        </p:style>
      </p:cxnSp>
      <p:cxnSp>
        <p:nvCxnSpPr>
          <p:cNvPr id="34" name="Straight Arrow Connector 33"/>
          <p:cNvCxnSpPr/>
          <p:nvPr/>
        </p:nvCxnSpPr>
        <p:spPr>
          <a:xfrm>
            <a:off x="1828800" y="2819400"/>
            <a:ext cx="2286000" cy="1588"/>
          </a:xfrm>
          <a:prstGeom prst="straightConnector1">
            <a:avLst/>
          </a:prstGeom>
          <a:ln>
            <a:solidFill>
              <a:srgbClr val="000000"/>
            </a:solidFill>
            <a:tailEnd type="none"/>
          </a:ln>
        </p:spPr>
        <p:style>
          <a:lnRef idx="2">
            <a:schemeClr val="accent5"/>
          </a:lnRef>
          <a:fillRef idx="0">
            <a:schemeClr val="accent5"/>
          </a:fillRef>
          <a:effectRef idx="1">
            <a:schemeClr val="accent5"/>
          </a:effectRef>
          <a:fontRef idx="minor">
            <a:schemeClr val="tx1"/>
          </a:fontRef>
        </p:style>
      </p:cxnSp>
      <p:cxnSp>
        <p:nvCxnSpPr>
          <p:cNvPr id="57" name="Straight Arrow Connector 56"/>
          <p:cNvCxnSpPr/>
          <p:nvPr/>
        </p:nvCxnSpPr>
        <p:spPr>
          <a:xfrm rot="5400000">
            <a:off x="4229894" y="3694906"/>
            <a:ext cx="685800" cy="1588"/>
          </a:xfrm>
          <a:prstGeom prst="straightConnector1">
            <a:avLst/>
          </a:prstGeom>
          <a:ln>
            <a:solidFill>
              <a:srgbClr val="000000"/>
            </a:solidFill>
            <a:tailEnd type="none"/>
          </a:ln>
        </p:spPr>
        <p:style>
          <a:lnRef idx="2">
            <a:schemeClr val="accent5"/>
          </a:lnRef>
          <a:fillRef idx="0">
            <a:schemeClr val="accent5"/>
          </a:fillRef>
          <a:effectRef idx="1">
            <a:schemeClr val="accent5"/>
          </a:effectRef>
          <a:fontRef idx="minor">
            <a:schemeClr val="tx1"/>
          </a:fontRef>
        </p:style>
      </p:cxnSp>
      <p:cxnSp>
        <p:nvCxnSpPr>
          <p:cNvPr id="58" name="Straight Arrow Connector 57"/>
          <p:cNvCxnSpPr/>
          <p:nvPr/>
        </p:nvCxnSpPr>
        <p:spPr>
          <a:xfrm rot="5400000">
            <a:off x="4534694" y="3694906"/>
            <a:ext cx="685800" cy="1588"/>
          </a:xfrm>
          <a:prstGeom prst="straightConnector1">
            <a:avLst/>
          </a:prstGeom>
          <a:ln>
            <a:tailEnd type="none"/>
          </a:ln>
        </p:spPr>
        <p:style>
          <a:lnRef idx="3">
            <a:schemeClr val="accent2"/>
          </a:lnRef>
          <a:fillRef idx="0">
            <a:schemeClr val="accent2"/>
          </a:fillRef>
          <a:effectRef idx="2">
            <a:schemeClr val="accent2"/>
          </a:effectRef>
          <a:fontRef idx="minor">
            <a:schemeClr val="tx1"/>
          </a:fontRef>
        </p:style>
      </p:cxnSp>
      <p:cxnSp>
        <p:nvCxnSpPr>
          <p:cNvPr id="60" name="Elbow Connector 59"/>
          <p:cNvCxnSpPr/>
          <p:nvPr/>
        </p:nvCxnSpPr>
        <p:spPr>
          <a:xfrm rot="16200000" flipH="1">
            <a:off x="4914900" y="3543300"/>
            <a:ext cx="2286000" cy="1295400"/>
          </a:xfrm>
          <a:prstGeom prst="bentConnector3">
            <a:avLst>
              <a:gd name="adj1" fmla="val -3897"/>
            </a:avLst>
          </a:prstGeom>
          <a:ln>
            <a:solidFill>
              <a:srgbClr val="000000"/>
            </a:solidFill>
            <a:tailEnd type="none"/>
          </a:ln>
        </p:spPr>
        <p:style>
          <a:lnRef idx="2">
            <a:schemeClr val="accent5"/>
          </a:lnRef>
          <a:fillRef idx="0">
            <a:schemeClr val="accent5"/>
          </a:fillRef>
          <a:effectRef idx="1">
            <a:schemeClr val="accent5"/>
          </a:effectRef>
          <a:fontRef idx="minor">
            <a:schemeClr val="tx1"/>
          </a:fontRef>
        </p:style>
      </p:cxnSp>
      <p:pic>
        <p:nvPicPr>
          <p:cNvPr id="80902" name="Picture 6" descr="C:\Users\Karthik\Desktop\spike.png"/>
          <p:cNvPicPr>
            <a:picLocks noChangeAspect="1" noChangeArrowheads="1"/>
          </p:cNvPicPr>
          <p:nvPr/>
        </p:nvPicPr>
        <p:blipFill>
          <a:blip r:embed="rId6" cstate="print"/>
          <a:srcRect/>
          <a:stretch>
            <a:fillRect/>
          </a:stretch>
        </p:blipFill>
        <p:spPr bwMode="auto">
          <a:xfrm>
            <a:off x="6172200" y="5410200"/>
            <a:ext cx="1295400" cy="1187450"/>
          </a:xfrm>
          <a:prstGeom prst="rect">
            <a:avLst/>
          </a:prstGeom>
          <a:ln>
            <a:noFill/>
          </a:ln>
          <a:effectLst>
            <a:outerShdw blurRad="292100" dist="139700" dir="2700000" algn="tl" rotWithShape="0">
              <a:srgbClr val="333333">
                <a:alpha val="65000"/>
              </a:srgbClr>
            </a:outerShdw>
          </a:effectLst>
        </p:spPr>
      </p:pic>
      <p:cxnSp>
        <p:nvCxnSpPr>
          <p:cNvPr id="67" name="Elbow Connector 66"/>
          <p:cNvCxnSpPr/>
          <p:nvPr/>
        </p:nvCxnSpPr>
        <p:spPr>
          <a:xfrm rot="16200000" flipH="1">
            <a:off x="4800600" y="3124200"/>
            <a:ext cx="2667000" cy="1752600"/>
          </a:xfrm>
          <a:prstGeom prst="bentConnector3">
            <a:avLst>
              <a:gd name="adj1" fmla="val -704"/>
            </a:avLst>
          </a:prstGeom>
          <a:ln>
            <a:tailEnd type="none"/>
          </a:ln>
        </p:spPr>
        <p:style>
          <a:lnRef idx="3">
            <a:schemeClr val="accent2"/>
          </a:lnRef>
          <a:fillRef idx="0">
            <a:schemeClr val="accent2"/>
          </a:fillRef>
          <a:effectRef idx="2">
            <a:schemeClr val="accent2"/>
          </a:effectRef>
          <a:fontRef idx="minor">
            <a:schemeClr val="tx1"/>
          </a:fontRef>
        </p:style>
      </p:cxnSp>
      <p:pic>
        <p:nvPicPr>
          <p:cNvPr id="80903" name="Picture 7"/>
          <p:cNvPicPr>
            <a:picLocks noChangeAspect="1" noChangeArrowheads="1"/>
          </p:cNvPicPr>
          <p:nvPr/>
        </p:nvPicPr>
        <p:blipFill>
          <a:blip r:embed="rId7" cstate="print"/>
          <a:srcRect/>
          <a:stretch>
            <a:fillRect/>
          </a:stretch>
        </p:blipFill>
        <p:spPr bwMode="auto">
          <a:xfrm>
            <a:off x="457200" y="4038600"/>
            <a:ext cx="1419665" cy="1066800"/>
          </a:xfrm>
          <a:prstGeom prst="rect">
            <a:avLst/>
          </a:prstGeom>
          <a:noFill/>
          <a:ln w="9525">
            <a:noFill/>
            <a:miter lim="800000"/>
            <a:headEnd/>
            <a:tailEnd/>
          </a:ln>
          <a:effectLst/>
        </p:spPr>
      </p:pic>
      <p:cxnSp>
        <p:nvCxnSpPr>
          <p:cNvPr id="72" name="Straight Arrow Connector 71"/>
          <p:cNvCxnSpPr/>
          <p:nvPr/>
        </p:nvCxnSpPr>
        <p:spPr>
          <a:xfrm rot="10800000">
            <a:off x="1981200" y="4495800"/>
            <a:ext cx="2133600" cy="1588"/>
          </a:xfrm>
          <a:prstGeom prst="straightConnector1">
            <a:avLst/>
          </a:prstGeom>
          <a:ln>
            <a:solidFill>
              <a:srgbClr val="000000"/>
            </a:solidFill>
            <a:tailEnd type="none"/>
          </a:ln>
        </p:spPr>
        <p:style>
          <a:lnRef idx="2">
            <a:schemeClr val="accent5"/>
          </a:lnRef>
          <a:fillRef idx="0">
            <a:schemeClr val="accent5"/>
          </a:fillRef>
          <a:effectRef idx="1">
            <a:schemeClr val="accent5"/>
          </a:effectRef>
          <a:fontRef idx="minor">
            <a:schemeClr val="tx1"/>
          </a:fontRef>
        </p:style>
      </p:cxnSp>
      <p:cxnSp>
        <p:nvCxnSpPr>
          <p:cNvPr id="76" name="Straight Arrow Connector 75"/>
          <p:cNvCxnSpPr/>
          <p:nvPr/>
        </p:nvCxnSpPr>
        <p:spPr>
          <a:xfrm rot="10800000">
            <a:off x="1981200" y="4800600"/>
            <a:ext cx="2133600" cy="1588"/>
          </a:xfrm>
          <a:prstGeom prst="straightConnector1">
            <a:avLst/>
          </a:prstGeom>
          <a:ln>
            <a:tailEnd type="none"/>
          </a:ln>
        </p:spPr>
        <p:style>
          <a:lnRef idx="3">
            <a:schemeClr val="accent2"/>
          </a:lnRef>
          <a:fillRef idx="0">
            <a:schemeClr val="accent2"/>
          </a:fillRef>
          <a:effectRef idx="2">
            <a:schemeClr val="accent2"/>
          </a:effectRef>
          <a:fontRef idx="minor">
            <a:schemeClr val="tx1"/>
          </a:fontRef>
        </p:style>
      </p:cxnSp>
      <p:cxnSp>
        <p:nvCxnSpPr>
          <p:cNvPr id="78" name="Straight Arrow Connector 77"/>
          <p:cNvCxnSpPr/>
          <p:nvPr/>
        </p:nvCxnSpPr>
        <p:spPr>
          <a:xfrm rot="10800000">
            <a:off x="1981200" y="5867400"/>
            <a:ext cx="4038600" cy="1588"/>
          </a:xfrm>
          <a:prstGeom prst="straightConnector1">
            <a:avLst/>
          </a:prstGeom>
          <a:ln>
            <a:solidFill>
              <a:srgbClr val="000000"/>
            </a:solidFill>
            <a:tailEnd type="none"/>
          </a:ln>
        </p:spPr>
        <p:style>
          <a:lnRef idx="2">
            <a:schemeClr val="accent5"/>
          </a:lnRef>
          <a:fillRef idx="0">
            <a:schemeClr val="accent5"/>
          </a:fillRef>
          <a:effectRef idx="1">
            <a:schemeClr val="accent5"/>
          </a:effectRef>
          <a:fontRef idx="minor">
            <a:schemeClr val="tx1"/>
          </a:fontRef>
        </p:style>
      </p:cxnSp>
      <p:cxnSp>
        <p:nvCxnSpPr>
          <p:cNvPr id="80" name="Straight Arrow Connector 79"/>
          <p:cNvCxnSpPr/>
          <p:nvPr/>
        </p:nvCxnSpPr>
        <p:spPr>
          <a:xfrm rot="10800000">
            <a:off x="1981200" y="6172200"/>
            <a:ext cx="4038600" cy="1588"/>
          </a:xfrm>
          <a:prstGeom prst="straightConnector1">
            <a:avLst/>
          </a:prstGeom>
          <a:ln>
            <a:tailEnd type="none"/>
          </a:ln>
        </p:spPr>
        <p:style>
          <a:lnRef idx="3">
            <a:schemeClr val="accent2"/>
          </a:lnRef>
          <a:fillRef idx="0">
            <a:schemeClr val="accent2"/>
          </a:fillRef>
          <a:effectRef idx="2">
            <a:schemeClr val="accent2"/>
          </a:effectRef>
          <a:fontRef idx="minor">
            <a:schemeClr val="tx1"/>
          </a:fontRef>
        </p:style>
      </p:cxnSp>
      <p:cxnSp>
        <p:nvCxnSpPr>
          <p:cNvPr id="86" name="Straight Arrow Connector 85"/>
          <p:cNvCxnSpPr/>
          <p:nvPr/>
        </p:nvCxnSpPr>
        <p:spPr>
          <a:xfrm>
            <a:off x="5486400" y="1828800"/>
            <a:ext cx="2362200" cy="1588"/>
          </a:xfrm>
          <a:prstGeom prst="straightConnector1">
            <a:avLst/>
          </a:prstGeom>
          <a:ln>
            <a:tailEnd type="none"/>
          </a:ln>
        </p:spPr>
        <p:style>
          <a:lnRef idx="3">
            <a:schemeClr val="accent2"/>
          </a:lnRef>
          <a:fillRef idx="0">
            <a:schemeClr val="accent2"/>
          </a:fillRef>
          <a:effectRef idx="2">
            <a:schemeClr val="accent2"/>
          </a:effectRef>
          <a:fontRef idx="minor">
            <a:schemeClr val="tx1"/>
          </a:fontRef>
        </p:style>
      </p:cxnSp>
      <p:cxnSp>
        <p:nvCxnSpPr>
          <p:cNvPr id="89" name="Straight Arrow Connector 88"/>
          <p:cNvCxnSpPr/>
          <p:nvPr/>
        </p:nvCxnSpPr>
        <p:spPr>
          <a:xfrm>
            <a:off x="5486400" y="2133600"/>
            <a:ext cx="2362200" cy="1588"/>
          </a:xfrm>
          <a:prstGeom prst="straightConnector1">
            <a:avLst/>
          </a:prstGeom>
          <a:ln>
            <a:solidFill>
              <a:srgbClr val="000000"/>
            </a:solidFill>
            <a:tailEnd type="none"/>
          </a:ln>
        </p:spPr>
        <p:style>
          <a:lnRef idx="2">
            <a:schemeClr val="accent5"/>
          </a:lnRef>
          <a:fillRef idx="0">
            <a:schemeClr val="accent5"/>
          </a:fillRef>
          <a:effectRef idx="1">
            <a:schemeClr val="accent5"/>
          </a:effectRef>
          <a:fontRef idx="minor">
            <a:schemeClr val="tx1"/>
          </a:fontRef>
        </p:style>
      </p:cxnSp>
      <p:sp>
        <p:nvSpPr>
          <p:cNvPr id="93" name="TextBox 92"/>
          <p:cNvSpPr txBox="1"/>
          <p:nvPr/>
        </p:nvSpPr>
        <p:spPr>
          <a:xfrm>
            <a:off x="8077200" y="1828800"/>
            <a:ext cx="685800" cy="369332"/>
          </a:xfrm>
          <a:prstGeom prst="rect">
            <a:avLst/>
          </a:prstGeom>
          <a:noFill/>
        </p:spPr>
        <p:txBody>
          <a:bodyPr wrap="square" rtlCol="0">
            <a:spAutoFit/>
          </a:bodyPr>
          <a:lstStyle/>
          <a:p>
            <a:r>
              <a:rPr lang="en-US" dirty="0" smtClean="0"/>
              <a:t>CPU</a:t>
            </a:r>
            <a:endParaRPr lang="en-US" dirty="0"/>
          </a:p>
        </p:txBody>
      </p:sp>
      <p:pic>
        <p:nvPicPr>
          <p:cNvPr id="1026" name="Picture 2"/>
          <p:cNvPicPr>
            <a:picLocks noChangeAspect="1" noChangeArrowheads="1"/>
          </p:cNvPicPr>
          <p:nvPr/>
        </p:nvPicPr>
        <p:blipFill>
          <a:blip r:embed="rId8" cstate="print"/>
          <a:srcRect/>
          <a:stretch>
            <a:fillRect/>
          </a:stretch>
        </p:blipFill>
        <p:spPr bwMode="auto">
          <a:xfrm>
            <a:off x="4191000" y="1447800"/>
            <a:ext cx="1238250" cy="17335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cxnSp>
        <p:nvCxnSpPr>
          <p:cNvPr id="29" name="Elbow Connector 28"/>
          <p:cNvCxnSpPr/>
          <p:nvPr/>
        </p:nvCxnSpPr>
        <p:spPr>
          <a:xfrm rot="5400000">
            <a:off x="6464301" y="3822699"/>
            <a:ext cx="3352803" cy="1041403"/>
          </a:xfrm>
          <a:prstGeom prst="bentConnector3">
            <a:avLst>
              <a:gd name="adj1" fmla="val 100189"/>
            </a:avLst>
          </a:prstGeom>
          <a:ln>
            <a:solidFill>
              <a:srgbClr val="008000"/>
            </a:solidFill>
            <a:tailEnd type="none"/>
          </a:ln>
          <a:effectLst/>
        </p:spPr>
        <p:style>
          <a:lnRef idx="3">
            <a:schemeClr val="accent1"/>
          </a:lnRef>
          <a:fillRef idx="0">
            <a:schemeClr val="accent1"/>
          </a:fillRef>
          <a:effectRef idx="2">
            <a:schemeClr val="accent1"/>
          </a:effectRef>
          <a:fontRef idx="minor">
            <a:schemeClr val="tx1"/>
          </a:fontRef>
        </p:style>
      </p:cxnSp>
      <p:pic>
        <p:nvPicPr>
          <p:cNvPr id="27" name="Picture 26" descr="Screen shot 2010-09-27 at 3.43.37 PM.png"/>
          <p:cNvPicPr>
            <a:picLocks noChangeAspect="1"/>
          </p:cNvPicPr>
          <p:nvPr/>
        </p:nvPicPr>
        <p:blipFill>
          <a:blip r:embed="rId9"/>
          <a:stretch>
            <a:fillRect/>
          </a:stretch>
        </p:blipFill>
        <p:spPr>
          <a:xfrm>
            <a:off x="762000" y="5562600"/>
            <a:ext cx="1074616" cy="762000"/>
          </a:xfrm>
          <a:prstGeom prst="rect">
            <a:avLst/>
          </a:prstGeom>
        </p:spPr>
      </p:pic>
      <p:sp>
        <p:nvSpPr>
          <p:cNvPr id="46" name="TextBox 45"/>
          <p:cNvSpPr txBox="1"/>
          <p:nvPr/>
        </p:nvSpPr>
        <p:spPr>
          <a:xfrm>
            <a:off x="6400800" y="1371600"/>
            <a:ext cx="609600" cy="353943"/>
          </a:xfrm>
          <a:prstGeom prst="rect">
            <a:avLst/>
          </a:prstGeom>
          <a:noFill/>
        </p:spPr>
        <p:txBody>
          <a:bodyPr wrap="square" rtlCol="0">
            <a:spAutoFit/>
          </a:bodyPr>
          <a:lstStyle/>
          <a:p>
            <a:r>
              <a:rPr lang="en-US" sz="1700" dirty="0" smtClean="0"/>
              <a:t>20A</a:t>
            </a:r>
            <a:endParaRPr lang="en-US" sz="1700" dirty="0"/>
          </a:p>
        </p:txBody>
      </p:sp>
      <p:sp>
        <p:nvSpPr>
          <p:cNvPr id="47" name="TextBox 46"/>
          <p:cNvSpPr txBox="1"/>
          <p:nvPr/>
        </p:nvSpPr>
        <p:spPr>
          <a:xfrm>
            <a:off x="7086600" y="3810000"/>
            <a:ext cx="609600" cy="353943"/>
          </a:xfrm>
          <a:prstGeom prst="rect">
            <a:avLst/>
          </a:prstGeom>
          <a:noFill/>
        </p:spPr>
        <p:txBody>
          <a:bodyPr wrap="square" rtlCol="0">
            <a:spAutoFit/>
          </a:bodyPr>
          <a:lstStyle/>
          <a:p>
            <a:r>
              <a:rPr lang="en-US" sz="1700" dirty="0" smtClean="0"/>
              <a:t>20A</a:t>
            </a:r>
            <a:endParaRPr lang="en-US" sz="1700" dirty="0"/>
          </a:p>
        </p:txBody>
      </p:sp>
      <p:sp>
        <p:nvSpPr>
          <p:cNvPr id="48" name="TextBox 47"/>
          <p:cNvSpPr txBox="1"/>
          <p:nvPr/>
        </p:nvSpPr>
        <p:spPr>
          <a:xfrm>
            <a:off x="4953000" y="3581400"/>
            <a:ext cx="609600" cy="353943"/>
          </a:xfrm>
          <a:prstGeom prst="rect">
            <a:avLst/>
          </a:prstGeom>
          <a:noFill/>
        </p:spPr>
        <p:txBody>
          <a:bodyPr wrap="square" rtlCol="0">
            <a:spAutoFit/>
          </a:bodyPr>
          <a:lstStyle/>
          <a:p>
            <a:r>
              <a:rPr lang="en-US" sz="1700" dirty="0" smtClean="0"/>
              <a:t>40A</a:t>
            </a:r>
            <a:endParaRPr lang="en-US" sz="1700" dirty="0"/>
          </a:p>
        </p:txBody>
      </p:sp>
      <p:cxnSp>
        <p:nvCxnSpPr>
          <p:cNvPr id="31" name="Elbow Connector 30"/>
          <p:cNvCxnSpPr/>
          <p:nvPr/>
        </p:nvCxnSpPr>
        <p:spPr>
          <a:xfrm rot="10800000" flipV="1">
            <a:off x="5410200" y="2667000"/>
            <a:ext cx="2794002" cy="2057400"/>
          </a:xfrm>
          <a:prstGeom prst="bentConnector3">
            <a:avLst>
              <a:gd name="adj1" fmla="val 0"/>
            </a:avLst>
          </a:prstGeom>
          <a:ln>
            <a:solidFill>
              <a:srgbClr val="008000"/>
            </a:solidFill>
            <a:tailEnd type="none"/>
          </a:ln>
          <a:effectLst/>
        </p:spPr>
        <p:style>
          <a:lnRef idx="3">
            <a:schemeClr val="accent1"/>
          </a:lnRef>
          <a:fillRef idx="0">
            <a:schemeClr val="accent1"/>
          </a:fillRef>
          <a:effectRef idx="2">
            <a:schemeClr val="accent1"/>
          </a:effectRef>
          <a:fontRef idx="minor">
            <a:schemeClr val="tx1"/>
          </a:fontRef>
        </p:style>
      </p:cxnSp>
      <p:sp>
        <p:nvSpPr>
          <p:cNvPr id="35" name="Rectangle 34"/>
          <p:cNvSpPr/>
          <p:nvPr/>
        </p:nvSpPr>
        <p:spPr>
          <a:xfrm>
            <a:off x="1981200" y="1371600"/>
            <a:ext cx="1752600" cy="1371600"/>
          </a:xfrm>
          <a:prstGeom prst="rect">
            <a:avLst/>
          </a:prstGeom>
          <a:noFill/>
          <a:ln w="38100">
            <a:solidFill>
              <a:schemeClr val="accent2"/>
            </a:solidFill>
          </a:ln>
          <a:effectLst>
            <a:glow rad="101600">
              <a:schemeClr val="accent2">
                <a:satMod val="175000"/>
                <a:alpha val="40000"/>
              </a:schemeClr>
            </a:glow>
          </a:effectLst>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Robot Power Switch</a:t>
            </a:r>
            <a:endParaRPr lang="en-US" dirty="0"/>
          </a:p>
        </p:txBody>
      </p:sp>
      <p:sp>
        <p:nvSpPr>
          <p:cNvPr id="3" name="Content Placeholder 2"/>
          <p:cNvSpPr>
            <a:spLocks noGrp="1"/>
          </p:cNvSpPr>
          <p:nvPr>
            <p:ph idx="1"/>
          </p:nvPr>
        </p:nvSpPr>
        <p:spPr>
          <a:xfrm>
            <a:off x="457200" y="1646237"/>
            <a:ext cx="5715000" cy="4373563"/>
          </a:xfrm>
        </p:spPr>
        <p:txBody>
          <a:bodyPr/>
          <a:lstStyle/>
          <a:p>
            <a:r>
              <a:rPr lang="en-US" dirty="0" smtClean="0"/>
              <a:t>Handles high current</a:t>
            </a:r>
          </a:p>
          <a:p>
            <a:r>
              <a:rPr lang="en-US" dirty="0" smtClean="0"/>
              <a:t>Doubles as 120 amp circuit breaker</a:t>
            </a:r>
          </a:p>
          <a:p>
            <a:pPr lvl="1"/>
            <a:r>
              <a:rPr lang="en-US" dirty="0" smtClean="0"/>
              <a:t>Opens if current exceeds 120A</a:t>
            </a:r>
          </a:p>
          <a:p>
            <a:pPr lvl="1"/>
            <a:r>
              <a:rPr lang="en-US" dirty="0" smtClean="0"/>
              <a:t>Does not automatically reset</a:t>
            </a:r>
          </a:p>
          <a:p>
            <a:r>
              <a:rPr lang="en-US" dirty="0" smtClean="0"/>
              <a:t>Place in an accessible location</a:t>
            </a:r>
          </a:p>
          <a:p>
            <a:pPr lvl="1"/>
            <a:r>
              <a:rPr lang="en-US" dirty="0" smtClean="0"/>
              <a:t>Frequently used</a:t>
            </a:r>
          </a:p>
          <a:p>
            <a:pPr lvl="1"/>
            <a:r>
              <a:rPr lang="en-US" dirty="0" smtClean="0"/>
              <a:t>Emergency shut-off</a:t>
            </a:r>
            <a:endParaRPr lang="en-US" dirty="0"/>
          </a:p>
        </p:txBody>
      </p:sp>
      <p:pic>
        <p:nvPicPr>
          <p:cNvPr id="4" name="Picture 4"/>
          <p:cNvPicPr>
            <a:picLocks noChangeAspect="1" noChangeArrowheads="1"/>
          </p:cNvPicPr>
          <p:nvPr/>
        </p:nvPicPr>
        <p:blipFill>
          <a:blip r:embed="rId3" cstate="print"/>
          <a:srcRect/>
          <a:stretch>
            <a:fillRect/>
          </a:stretch>
        </p:blipFill>
        <p:spPr bwMode="auto">
          <a:xfrm>
            <a:off x="5791200" y="4191000"/>
            <a:ext cx="3048000" cy="2234046"/>
          </a:xfrm>
          <a:prstGeom prst="rect">
            <a:avLst/>
          </a:prstGeom>
          <a:ln>
            <a:noFill/>
          </a:ln>
          <a:effectLst>
            <a:outerShdw blurRad="292100" dist="139700" dir="2700000" algn="tl" rotWithShape="0">
              <a:srgbClr val="333333">
                <a:alpha val="65000"/>
              </a:srgbClr>
            </a:outerShdw>
          </a:effectLst>
        </p:spPr>
      </p:pic>
      <p:pic>
        <p:nvPicPr>
          <p:cNvPr id="5" name="Picture 3"/>
          <p:cNvPicPr>
            <a:picLocks noChangeAspect="1" noChangeArrowheads="1"/>
          </p:cNvPicPr>
          <p:nvPr/>
        </p:nvPicPr>
        <p:blipFill>
          <a:blip r:embed="rId4" cstate="print"/>
          <a:srcRect/>
          <a:stretch>
            <a:fillRect/>
          </a:stretch>
        </p:blipFill>
        <p:spPr bwMode="auto">
          <a:xfrm>
            <a:off x="5715000" y="1066800"/>
            <a:ext cx="2823883" cy="2514600"/>
          </a:xfrm>
          <a:prstGeom prst="roundRect">
            <a:avLst/>
          </a:prstGeom>
          <a:noFill/>
          <a:ln w="9525">
            <a:solidFill>
              <a:schemeClr val="tx1"/>
            </a:solidFill>
            <a:miter lim="800000"/>
            <a:headEnd/>
            <a:tailEnd/>
          </a:ln>
          <a:effectLst>
            <a:outerShdw blurRad="50800" dist="38100" dir="2700000" sx="101000" sy="101000" algn="tl" rotWithShape="0">
              <a:prstClr val="black">
                <a:alpha val="40000"/>
              </a:prstClr>
            </a:outerShdw>
          </a:effec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2" name="Rectangle 91"/>
          <p:cNvSpPr/>
          <p:nvPr/>
        </p:nvSpPr>
        <p:spPr>
          <a:xfrm>
            <a:off x="7924800" y="1600200"/>
            <a:ext cx="990600" cy="838200"/>
          </a:xfrm>
          <a:prstGeom prst="rect">
            <a:avLst/>
          </a:prstGeom>
          <a:ln>
            <a:solidFill>
              <a:schemeClr val="tx1">
                <a:lumMod val="50000"/>
                <a:lumOff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5" name="Title 4"/>
          <p:cNvSpPr>
            <a:spLocks noGrp="1"/>
          </p:cNvSpPr>
          <p:nvPr>
            <p:ph type="title"/>
          </p:nvPr>
        </p:nvSpPr>
        <p:spPr/>
        <p:txBody>
          <a:bodyPr/>
          <a:lstStyle/>
          <a:p>
            <a:r>
              <a:rPr lang="en-US" dirty="0" smtClean="0"/>
              <a:t>Power Distribution Diagram</a:t>
            </a:r>
            <a:endParaRPr lang="en-US" dirty="0"/>
          </a:p>
        </p:txBody>
      </p:sp>
      <p:pic>
        <p:nvPicPr>
          <p:cNvPr id="80899" name="Picture 3"/>
          <p:cNvPicPr>
            <a:picLocks noChangeAspect="1" noChangeArrowheads="1"/>
          </p:cNvPicPr>
          <p:nvPr/>
        </p:nvPicPr>
        <p:blipFill>
          <a:blip r:embed="rId3" cstate="print"/>
          <a:srcRect/>
          <a:stretch>
            <a:fillRect/>
          </a:stretch>
        </p:blipFill>
        <p:spPr bwMode="auto">
          <a:xfrm>
            <a:off x="533400" y="1524000"/>
            <a:ext cx="1285875" cy="17335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0900" name="Picture 4"/>
          <p:cNvPicPr>
            <a:picLocks noChangeAspect="1" noChangeArrowheads="1"/>
          </p:cNvPicPr>
          <p:nvPr/>
        </p:nvPicPr>
        <p:blipFill>
          <a:blip r:embed="rId4" cstate="print"/>
          <a:srcRect/>
          <a:stretch>
            <a:fillRect/>
          </a:stretch>
        </p:blipFill>
        <p:spPr bwMode="auto">
          <a:xfrm>
            <a:off x="2133600" y="1524000"/>
            <a:ext cx="1455479" cy="1066800"/>
          </a:xfrm>
          <a:prstGeom prst="rect">
            <a:avLst/>
          </a:prstGeom>
          <a:ln>
            <a:noFill/>
          </a:ln>
          <a:effectLst>
            <a:outerShdw blurRad="292100" dist="139700" dir="2700000" algn="tl" rotWithShape="0">
              <a:srgbClr val="333333">
                <a:alpha val="65000"/>
              </a:srgbClr>
            </a:outerShdw>
          </a:effectLst>
        </p:spPr>
      </p:pic>
      <p:pic>
        <p:nvPicPr>
          <p:cNvPr id="80901" name="Picture 5"/>
          <p:cNvPicPr>
            <a:picLocks noChangeAspect="1" noChangeArrowheads="1"/>
          </p:cNvPicPr>
          <p:nvPr/>
        </p:nvPicPr>
        <p:blipFill>
          <a:blip r:embed="rId5" cstate="print"/>
          <a:srcRect/>
          <a:stretch>
            <a:fillRect/>
          </a:stretch>
        </p:blipFill>
        <p:spPr bwMode="auto">
          <a:xfrm>
            <a:off x="4191000" y="4114800"/>
            <a:ext cx="1092200" cy="1143000"/>
          </a:xfrm>
          <a:prstGeom prst="rect">
            <a:avLst/>
          </a:prstGeom>
          <a:ln>
            <a:noFill/>
          </a:ln>
          <a:effectLst>
            <a:outerShdw blurRad="292100" dist="139700" dir="2700000" algn="tl" rotWithShape="0">
              <a:srgbClr val="333333">
                <a:alpha val="65000"/>
              </a:srgbClr>
            </a:outerShdw>
          </a:effectLst>
        </p:spPr>
      </p:pic>
      <p:cxnSp>
        <p:nvCxnSpPr>
          <p:cNvPr id="30" name="Straight Arrow Connector 29"/>
          <p:cNvCxnSpPr/>
          <p:nvPr/>
        </p:nvCxnSpPr>
        <p:spPr>
          <a:xfrm>
            <a:off x="1828800" y="2057400"/>
            <a:ext cx="304800" cy="1588"/>
          </a:xfrm>
          <a:prstGeom prst="straightConnector1">
            <a:avLst/>
          </a:prstGeom>
          <a:ln>
            <a:tailEnd type="none"/>
          </a:ln>
        </p:spPr>
        <p:style>
          <a:lnRef idx="3">
            <a:schemeClr val="accent2"/>
          </a:lnRef>
          <a:fillRef idx="0">
            <a:schemeClr val="accent2"/>
          </a:fillRef>
          <a:effectRef idx="2">
            <a:schemeClr val="accent2"/>
          </a:effectRef>
          <a:fontRef idx="minor">
            <a:schemeClr val="tx1"/>
          </a:fontRef>
        </p:style>
      </p:cxnSp>
      <p:cxnSp>
        <p:nvCxnSpPr>
          <p:cNvPr id="32" name="Straight Arrow Connector 31"/>
          <p:cNvCxnSpPr/>
          <p:nvPr/>
        </p:nvCxnSpPr>
        <p:spPr>
          <a:xfrm>
            <a:off x="3657600" y="2057400"/>
            <a:ext cx="457200" cy="1588"/>
          </a:xfrm>
          <a:prstGeom prst="straightConnector1">
            <a:avLst/>
          </a:prstGeom>
          <a:ln>
            <a:tailEnd type="none"/>
          </a:ln>
        </p:spPr>
        <p:style>
          <a:lnRef idx="3">
            <a:schemeClr val="accent2"/>
          </a:lnRef>
          <a:fillRef idx="0">
            <a:schemeClr val="accent2"/>
          </a:fillRef>
          <a:effectRef idx="2">
            <a:schemeClr val="accent2"/>
          </a:effectRef>
          <a:fontRef idx="minor">
            <a:schemeClr val="tx1"/>
          </a:fontRef>
        </p:style>
      </p:cxnSp>
      <p:cxnSp>
        <p:nvCxnSpPr>
          <p:cNvPr id="34" name="Straight Arrow Connector 33"/>
          <p:cNvCxnSpPr/>
          <p:nvPr/>
        </p:nvCxnSpPr>
        <p:spPr>
          <a:xfrm>
            <a:off x="1828800" y="2819400"/>
            <a:ext cx="2286000" cy="1588"/>
          </a:xfrm>
          <a:prstGeom prst="straightConnector1">
            <a:avLst/>
          </a:prstGeom>
          <a:ln>
            <a:solidFill>
              <a:srgbClr val="000000"/>
            </a:solidFill>
            <a:tailEnd type="none"/>
          </a:ln>
        </p:spPr>
        <p:style>
          <a:lnRef idx="2">
            <a:schemeClr val="accent5"/>
          </a:lnRef>
          <a:fillRef idx="0">
            <a:schemeClr val="accent5"/>
          </a:fillRef>
          <a:effectRef idx="1">
            <a:schemeClr val="accent5"/>
          </a:effectRef>
          <a:fontRef idx="minor">
            <a:schemeClr val="tx1"/>
          </a:fontRef>
        </p:style>
      </p:cxnSp>
      <p:cxnSp>
        <p:nvCxnSpPr>
          <p:cNvPr id="57" name="Straight Arrow Connector 56"/>
          <p:cNvCxnSpPr/>
          <p:nvPr/>
        </p:nvCxnSpPr>
        <p:spPr>
          <a:xfrm rot="5400000">
            <a:off x="4229894" y="3694906"/>
            <a:ext cx="685800" cy="1588"/>
          </a:xfrm>
          <a:prstGeom prst="straightConnector1">
            <a:avLst/>
          </a:prstGeom>
          <a:ln>
            <a:solidFill>
              <a:srgbClr val="000000"/>
            </a:solidFill>
            <a:tailEnd type="none"/>
          </a:ln>
        </p:spPr>
        <p:style>
          <a:lnRef idx="2">
            <a:schemeClr val="accent5"/>
          </a:lnRef>
          <a:fillRef idx="0">
            <a:schemeClr val="accent5"/>
          </a:fillRef>
          <a:effectRef idx="1">
            <a:schemeClr val="accent5"/>
          </a:effectRef>
          <a:fontRef idx="minor">
            <a:schemeClr val="tx1"/>
          </a:fontRef>
        </p:style>
      </p:cxnSp>
      <p:cxnSp>
        <p:nvCxnSpPr>
          <p:cNvPr id="58" name="Straight Arrow Connector 57"/>
          <p:cNvCxnSpPr/>
          <p:nvPr/>
        </p:nvCxnSpPr>
        <p:spPr>
          <a:xfrm rot="5400000">
            <a:off x="4534694" y="3694906"/>
            <a:ext cx="685800" cy="1588"/>
          </a:xfrm>
          <a:prstGeom prst="straightConnector1">
            <a:avLst/>
          </a:prstGeom>
          <a:ln>
            <a:tailEnd type="none"/>
          </a:ln>
        </p:spPr>
        <p:style>
          <a:lnRef idx="3">
            <a:schemeClr val="accent2"/>
          </a:lnRef>
          <a:fillRef idx="0">
            <a:schemeClr val="accent2"/>
          </a:fillRef>
          <a:effectRef idx="2">
            <a:schemeClr val="accent2"/>
          </a:effectRef>
          <a:fontRef idx="minor">
            <a:schemeClr val="tx1"/>
          </a:fontRef>
        </p:style>
      </p:cxnSp>
      <p:cxnSp>
        <p:nvCxnSpPr>
          <p:cNvPr id="60" name="Elbow Connector 59"/>
          <p:cNvCxnSpPr/>
          <p:nvPr/>
        </p:nvCxnSpPr>
        <p:spPr>
          <a:xfrm rot="16200000" flipH="1">
            <a:off x="4914900" y="3543300"/>
            <a:ext cx="2286000" cy="1295400"/>
          </a:xfrm>
          <a:prstGeom prst="bentConnector3">
            <a:avLst>
              <a:gd name="adj1" fmla="val -3897"/>
            </a:avLst>
          </a:prstGeom>
          <a:ln>
            <a:solidFill>
              <a:srgbClr val="000000"/>
            </a:solidFill>
            <a:tailEnd type="none"/>
          </a:ln>
        </p:spPr>
        <p:style>
          <a:lnRef idx="2">
            <a:schemeClr val="accent5"/>
          </a:lnRef>
          <a:fillRef idx="0">
            <a:schemeClr val="accent5"/>
          </a:fillRef>
          <a:effectRef idx="1">
            <a:schemeClr val="accent5"/>
          </a:effectRef>
          <a:fontRef idx="minor">
            <a:schemeClr val="tx1"/>
          </a:fontRef>
        </p:style>
      </p:cxnSp>
      <p:pic>
        <p:nvPicPr>
          <p:cNvPr id="80902" name="Picture 6" descr="C:\Users\Karthik\Desktop\spike.png"/>
          <p:cNvPicPr>
            <a:picLocks noChangeAspect="1" noChangeArrowheads="1"/>
          </p:cNvPicPr>
          <p:nvPr/>
        </p:nvPicPr>
        <p:blipFill>
          <a:blip r:embed="rId6" cstate="print"/>
          <a:srcRect/>
          <a:stretch>
            <a:fillRect/>
          </a:stretch>
        </p:blipFill>
        <p:spPr bwMode="auto">
          <a:xfrm>
            <a:off x="6172200" y="5410200"/>
            <a:ext cx="1295400" cy="1187450"/>
          </a:xfrm>
          <a:prstGeom prst="rect">
            <a:avLst/>
          </a:prstGeom>
          <a:ln>
            <a:noFill/>
          </a:ln>
          <a:effectLst>
            <a:outerShdw blurRad="292100" dist="139700" dir="2700000" algn="tl" rotWithShape="0">
              <a:srgbClr val="333333">
                <a:alpha val="65000"/>
              </a:srgbClr>
            </a:outerShdw>
          </a:effectLst>
        </p:spPr>
      </p:pic>
      <p:cxnSp>
        <p:nvCxnSpPr>
          <p:cNvPr id="67" name="Elbow Connector 66"/>
          <p:cNvCxnSpPr/>
          <p:nvPr/>
        </p:nvCxnSpPr>
        <p:spPr>
          <a:xfrm rot="16200000" flipH="1">
            <a:off x="4800600" y="3124200"/>
            <a:ext cx="2667000" cy="1752600"/>
          </a:xfrm>
          <a:prstGeom prst="bentConnector3">
            <a:avLst>
              <a:gd name="adj1" fmla="val -704"/>
            </a:avLst>
          </a:prstGeom>
          <a:ln>
            <a:tailEnd type="none"/>
          </a:ln>
        </p:spPr>
        <p:style>
          <a:lnRef idx="3">
            <a:schemeClr val="accent2"/>
          </a:lnRef>
          <a:fillRef idx="0">
            <a:schemeClr val="accent2"/>
          </a:fillRef>
          <a:effectRef idx="2">
            <a:schemeClr val="accent2"/>
          </a:effectRef>
          <a:fontRef idx="minor">
            <a:schemeClr val="tx1"/>
          </a:fontRef>
        </p:style>
      </p:cxnSp>
      <p:pic>
        <p:nvPicPr>
          <p:cNvPr id="80903" name="Picture 7"/>
          <p:cNvPicPr>
            <a:picLocks noChangeAspect="1" noChangeArrowheads="1"/>
          </p:cNvPicPr>
          <p:nvPr/>
        </p:nvPicPr>
        <p:blipFill>
          <a:blip r:embed="rId7" cstate="print"/>
          <a:srcRect/>
          <a:stretch>
            <a:fillRect/>
          </a:stretch>
        </p:blipFill>
        <p:spPr bwMode="auto">
          <a:xfrm>
            <a:off x="457200" y="4038600"/>
            <a:ext cx="1419665" cy="1066800"/>
          </a:xfrm>
          <a:prstGeom prst="rect">
            <a:avLst/>
          </a:prstGeom>
          <a:noFill/>
          <a:ln w="9525">
            <a:noFill/>
            <a:miter lim="800000"/>
            <a:headEnd/>
            <a:tailEnd/>
          </a:ln>
          <a:effectLst/>
        </p:spPr>
      </p:pic>
      <p:cxnSp>
        <p:nvCxnSpPr>
          <p:cNvPr id="72" name="Straight Arrow Connector 71"/>
          <p:cNvCxnSpPr/>
          <p:nvPr/>
        </p:nvCxnSpPr>
        <p:spPr>
          <a:xfrm rot="10800000">
            <a:off x="1981200" y="4495800"/>
            <a:ext cx="2133600" cy="1588"/>
          </a:xfrm>
          <a:prstGeom prst="straightConnector1">
            <a:avLst/>
          </a:prstGeom>
          <a:ln>
            <a:solidFill>
              <a:srgbClr val="000000"/>
            </a:solidFill>
            <a:tailEnd type="none"/>
          </a:ln>
        </p:spPr>
        <p:style>
          <a:lnRef idx="2">
            <a:schemeClr val="accent5"/>
          </a:lnRef>
          <a:fillRef idx="0">
            <a:schemeClr val="accent5"/>
          </a:fillRef>
          <a:effectRef idx="1">
            <a:schemeClr val="accent5"/>
          </a:effectRef>
          <a:fontRef idx="minor">
            <a:schemeClr val="tx1"/>
          </a:fontRef>
        </p:style>
      </p:cxnSp>
      <p:cxnSp>
        <p:nvCxnSpPr>
          <p:cNvPr id="76" name="Straight Arrow Connector 75"/>
          <p:cNvCxnSpPr/>
          <p:nvPr/>
        </p:nvCxnSpPr>
        <p:spPr>
          <a:xfrm rot="10800000">
            <a:off x="1981200" y="4800600"/>
            <a:ext cx="2133600" cy="1588"/>
          </a:xfrm>
          <a:prstGeom prst="straightConnector1">
            <a:avLst/>
          </a:prstGeom>
          <a:ln>
            <a:tailEnd type="none"/>
          </a:ln>
        </p:spPr>
        <p:style>
          <a:lnRef idx="3">
            <a:schemeClr val="accent2"/>
          </a:lnRef>
          <a:fillRef idx="0">
            <a:schemeClr val="accent2"/>
          </a:fillRef>
          <a:effectRef idx="2">
            <a:schemeClr val="accent2"/>
          </a:effectRef>
          <a:fontRef idx="minor">
            <a:schemeClr val="tx1"/>
          </a:fontRef>
        </p:style>
      </p:cxnSp>
      <p:cxnSp>
        <p:nvCxnSpPr>
          <p:cNvPr id="78" name="Straight Arrow Connector 77"/>
          <p:cNvCxnSpPr/>
          <p:nvPr/>
        </p:nvCxnSpPr>
        <p:spPr>
          <a:xfrm rot="10800000">
            <a:off x="1981200" y="5867400"/>
            <a:ext cx="4038600" cy="1588"/>
          </a:xfrm>
          <a:prstGeom prst="straightConnector1">
            <a:avLst/>
          </a:prstGeom>
          <a:ln>
            <a:solidFill>
              <a:srgbClr val="000000"/>
            </a:solidFill>
            <a:tailEnd type="none"/>
          </a:ln>
        </p:spPr>
        <p:style>
          <a:lnRef idx="2">
            <a:schemeClr val="accent5"/>
          </a:lnRef>
          <a:fillRef idx="0">
            <a:schemeClr val="accent5"/>
          </a:fillRef>
          <a:effectRef idx="1">
            <a:schemeClr val="accent5"/>
          </a:effectRef>
          <a:fontRef idx="minor">
            <a:schemeClr val="tx1"/>
          </a:fontRef>
        </p:style>
      </p:cxnSp>
      <p:cxnSp>
        <p:nvCxnSpPr>
          <p:cNvPr id="80" name="Straight Arrow Connector 79"/>
          <p:cNvCxnSpPr/>
          <p:nvPr/>
        </p:nvCxnSpPr>
        <p:spPr>
          <a:xfrm rot="10800000">
            <a:off x="1981200" y="6172200"/>
            <a:ext cx="4038600" cy="1588"/>
          </a:xfrm>
          <a:prstGeom prst="straightConnector1">
            <a:avLst/>
          </a:prstGeom>
          <a:ln>
            <a:tailEnd type="none"/>
          </a:ln>
        </p:spPr>
        <p:style>
          <a:lnRef idx="3">
            <a:schemeClr val="accent2"/>
          </a:lnRef>
          <a:fillRef idx="0">
            <a:schemeClr val="accent2"/>
          </a:fillRef>
          <a:effectRef idx="2">
            <a:schemeClr val="accent2"/>
          </a:effectRef>
          <a:fontRef idx="minor">
            <a:schemeClr val="tx1"/>
          </a:fontRef>
        </p:style>
      </p:cxnSp>
      <p:cxnSp>
        <p:nvCxnSpPr>
          <p:cNvPr id="86" name="Straight Arrow Connector 85"/>
          <p:cNvCxnSpPr/>
          <p:nvPr/>
        </p:nvCxnSpPr>
        <p:spPr>
          <a:xfrm>
            <a:off x="5486400" y="1828800"/>
            <a:ext cx="2362200" cy="1588"/>
          </a:xfrm>
          <a:prstGeom prst="straightConnector1">
            <a:avLst/>
          </a:prstGeom>
          <a:ln>
            <a:tailEnd type="none"/>
          </a:ln>
        </p:spPr>
        <p:style>
          <a:lnRef idx="3">
            <a:schemeClr val="accent2"/>
          </a:lnRef>
          <a:fillRef idx="0">
            <a:schemeClr val="accent2"/>
          </a:fillRef>
          <a:effectRef idx="2">
            <a:schemeClr val="accent2"/>
          </a:effectRef>
          <a:fontRef idx="minor">
            <a:schemeClr val="tx1"/>
          </a:fontRef>
        </p:style>
      </p:cxnSp>
      <p:cxnSp>
        <p:nvCxnSpPr>
          <p:cNvPr id="89" name="Straight Arrow Connector 88"/>
          <p:cNvCxnSpPr/>
          <p:nvPr/>
        </p:nvCxnSpPr>
        <p:spPr>
          <a:xfrm>
            <a:off x="5486400" y="2133600"/>
            <a:ext cx="2362200" cy="1588"/>
          </a:xfrm>
          <a:prstGeom prst="straightConnector1">
            <a:avLst/>
          </a:prstGeom>
          <a:ln>
            <a:solidFill>
              <a:srgbClr val="000000"/>
            </a:solidFill>
            <a:tailEnd type="none"/>
          </a:ln>
        </p:spPr>
        <p:style>
          <a:lnRef idx="2">
            <a:schemeClr val="accent5"/>
          </a:lnRef>
          <a:fillRef idx="0">
            <a:schemeClr val="accent5"/>
          </a:fillRef>
          <a:effectRef idx="1">
            <a:schemeClr val="accent5"/>
          </a:effectRef>
          <a:fontRef idx="minor">
            <a:schemeClr val="tx1"/>
          </a:fontRef>
        </p:style>
      </p:cxnSp>
      <p:sp>
        <p:nvSpPr>
          <p:cNvPr id="93" name="TextBox 92"/>
          <p:cNvSpPr txBox="1"/>
          <p:nvPr/>
        </p:nvSpPr>
        <p:spPr>
          <a:xfrm>
            <a:off x="8077200" y="1828800"/>
            <a:ext cx="685800" cy="369332"/>
          </a:xfrm>
          <a:prstGeom prst="rect">
            <a:avLst/>
          </a:prstGeom>
          <a:noFill/>
        </p:spPr>
        <p:txBody>
          <a:bodyPr wrap="square" rtlCol="0">
            <a:spAutoFit/>
          </a:bodyPr>
          <a:lstStyle/>
          <a:p>
            <a:r>
              <a:rPr lang="en-US" dirty="0" smtClean="0"/>
              <a:t>CPU</a:t>
            </a:r>
            <a:endParaRPr lang="en-US" dirty="0"/>
          </a:p>
        </p:txBody>
      </p:sp>
      <p:pic>
        <p:nvPicPr>
          <p:cNvPr id="1026" name="Picture 2"/>
          <p:cNvPicPr>
            <a:picLocks noChangeAspect="1" noChangeArrowheads="1"/>
          </p:cNvPicPr>
          <p:nvPr/>
        </p:nvPicPr>
        <p:blipFill>
          <a:blip r:embed="rId8" cstate="print"/>
          <a:srcRect/>
          <a:stretch>
            <a:fillRect/>
          </a:stretch>
        </p:blipFill>
        <p:spPr bwMode="auto">
          <a:xfrm>
            <a:off x="4191000" y="1447800"/>
            <a:ext cx="1238250" cy="17335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cxnSp>
        <p:nvCxnSpPr>
          <p:cNvPr id="29" name="Elbow Connector 28"/>
          <p:cNvCxnSpPr/>
          <p:nvPr/>
        </p:nvCxnSpPr>
        <p:spPr>
          <a:xfrm rot="5400000">
            <a:off x="6464301" y="3822699"/>
            <a:ext cx="3352803" cy="1041403"/>
          </a:xfrm>
          <a:prstGeom prst="bentConnector3">
            <a:avLst>
              <a:gd name="adj1" fmla="val 100189"/>
            </a:avLst>
          </a:prstGeom>
          <a:ln>
            <a:solidFill>
              <a:srgbClr val="008000"/>
            </a:solidFill>
            <a:tailEnd type="none"/>
          </a:ln>
          <a:effectLst/>
        </p:spPr>
        <p:style>
          <a:lnRef idx="3">
            <a:schemeClr val="accent1"/>
          </a:lnRef>
          <a:fillRef idx="0">
            <a:schemeClr val="accent1"/>
          </a:fillRef>
          <a:effectRef idx="2">
            <a:schemeClr val="accent1"/>
          </a:effectRef>
          <a:fontRef idx="minor">
            <a:schemeClr val="tx1"/>
          </a:fontRef>
        </p:style>
      </p:cxnSp>
      <p:pic>
        <p:nvPicPr>
          <p:cNvPr id="27" name="Picture 26" descr="Screen shot 2010-09-27 at 3.43.37 PM.png"/>
          <p:cNvPicPr>
            <a:picLocks noChangeAspect="1"/>
          </p:cNvPicPr>
          <p:nvPr/>
        </p:nvPicPr>
        <p:blipFill>
          <a:blip r:embed="rId9"/>
          <a:stretch>
            <a:fillRect/>
          </a:stretch>
        </p:blipFill>
        <p:spPr>
          <a:xfrm>
            <a:off x="762000" y="5562600"/>
            <a:ext cx="1074616" cy="762000"/>
          </a:xfrm>
          <a:prstGeom prst="rect">
            <a:avLst/>
          </a:prstGeom>
        </p:spPr>
      </p:pic>
      <p:sp>
        <p:nvSpPr>
          <p:cNvPr id="46" name="TextBox 45"/>
          <p:cNvSpPr txBox="1"/>
          <p:nvPr/>
        </p:nvSpPr>
        <p:spPr>
          <a:xfrm>
            <a:off x="6400800" y="1371600"/>
            <a:ext cx="609600" cy="353943"/>
          </a:xfrm>
          <a:prstGeom prst="rect">
            <a:avLst/>
          </a:prstGeom>
          <a:noFill/>
        </p:spPr>
        <p:txBody>
          <a:bodyPr wrap="square" rtlCol="0">
            <a:spAutoFit/>
          </a:bodyPr>
          <a:lstStyle/>
          <a:p>
            <a:r>
              <a:rPr lang="en-US" sz="1700" dirty="0" smtClean="0"/>
              <a:t>20A</a:t>
            </a:r>
            <a:endParaRPr lang="en-US" sz="1700" dirty="0"/>
          </a:p>
        </p:txBody>
      </p:sp>
      <p:sp>
        <p:nvSpPr>
          <p:cNvPr id="47" name="TextBox 46"/>
          <p:cNvSpPr txBox="1"/>
          <p:nvPr/>
        </p:nvSpPr>
        <p:spPr>
          <a:xfrm>
            <a:off x="7086600" y="3810000"/>
            <a:ext cx="609600" cy="353943"/>
          </a:xfrm>
          <a:prstGeom prst="rect">
            <a:avLst/>
          </a:prstGeom>
          <a:noFill/>
        </p:spPr>
        <p:txBody>
          <a:bodyPr wrap="square" rtlCol="0">
            <a:spAutoFit/>
          </a:bodyPr>
          <a:lstStyle/>
          <a:p>
            <a:r>
              <a:rPr lang="en-US" sz="1700" dirty="0" smtClean="0"/>
              <a:t>20A</a:t>
            </a:r>
            <a:endParaRPr lang="en-US" sz="1700" dirty="0"/>
          </a:p>
        </p:txBody>
      </p:sp>
      <p:sp>
        <p:nvSpPr>
          <p:cNvPr id="48" name="TextBox 47"/>
          <p:cNvSpPr txBox="1"/>
          <p:nvPr/>
        </p:nvSpPr>
        <p:spPr>
          <a:xfrm>
            <a:off x="4953000" y="3581400"/>
            <a:ext cx="609600" cy="353943"/>
          </a:xfrm>
          <a:prstGeom prst="rect">
            <a:avLst/>
          </a:prstGeom>
          <a:noFill/>
        </p:spPr>
        <p:txBody>
          <a:bodyPr wrap="square" rtlCol="0">
            <a:spAutoFit/>
          </a:bodyPr>
          <a:lstStyle/>
          <a:p>
            <a:r>
              <a:rPr lang="en-US" sz="1700" dirty="0" smtClean="0"/>
              <a:t>40A</a:t>
            </a:r>
            <a:endParaRPr lang="en-US" sz="1700" dirty="0"/>
          </a:p>
        </p:txBody>
      </p:sp>
      <p:cxnSp>
        <p:nvCxnSpPr>
          <p:cNvPr id="31" name="Elbow Connector 30"/>
          <p:cNvCxnSpPr/>
          <p:nvPr/>
        </p:nvCxnSpPr>
        <p:spPr>
          <a:xfrm rot="10800000" flipV="1">
            <a:off x="5410200" y="2667000"/>
            <a:ext cx="2794002" cy="2057400"/>
          </a:xfrm>
          <a:prstGeom prst="bentConnector3">
            <a:avLst>
              <a:gd name="adj1" fmla="val 0"/>
            </a:avLst>
          </a:prstGeom>
          <a:ln>
            <a:solidFill>
              <a:srgbClr val="008000"/>
            </a:solidFill>
            <a:tailEnd type="none"/>
          </a:ln>
          <a:effectLst/>
        </p:spPr>
        <p:style>
          <a:lnRef idx="3">
            <a:schemeClr val="accent1"/>
          </a:lnRef>
          <a:fillRef idx="0">
            <a:schemeClr val="accent1"/>
          </a:fillRef>
          <a:effectRef idx="2">
            <a:schemeClr val="accent1"/>
          </a:effectRef>
          <a:fontRef idx="minor">
            <a:schemeClr val="tx1"/>
          </a:fontRef>
        </p:style>
      </p:cxnSp>
      <p:sp>
        <p:nvSpPr>
          <p:cNvPr id="33" name="Rectangle 32"/>
          <p:cNvSpPr/>
          <p:nvPr/>
        </p:nvSpPr>
        <p:spPr>
          <a:xfrm>
            <a:off x="4038600" y="1371600"/>
            <a:ext cx="1524000" cy="1905000"/>
          </a:xfrm>
          <a:prstGeom prst="rect">
            <a:avLst/>
          </a:prstGeom>
          <a:noFill/>
          <a:ln w="38100">
            <a:solidFill>
              <a:schemeClr val="accent2"/>
            </a:solidFill>
          </a:ln>
          <a:effectLst>
            <a:glow rad="101600">
              <a:schemeClr val="accent2">
                <a:satMod val="175000"/>
                <a:alpha val="40000"/>
              </a:schemeClr>
            </a:glow>
          </a:effectLst>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Power Distribution Board</a:t>
            </a:r>
            <a:endParaRPr lang="en-US" dirty="0"/>
          </a:p>
        </p:txBody>
      </p:sp>
      <p:sp>
        <p:nvSpPr>
          <p:cNvPr id="3" name="Content Placeholder 2"/>
          <p:cNvSpPr>
            <a:spLocks noGrp="1"/>
          </p:cNvSpPr>
          <p:nvPr>
            <p:ph idx="1"/>
          </p:nvPr>
        </p:nvSpPr>
        <p:spPr>
          <a:xfrm>
            <a:off x="457200" y="1600200"/>
            <a:ext cx="6324600" cy="4724400"/>
          </a:xfrm>
        </p:spPr>
        <p:txBody>
          <a:bodyPr/>
          <a:lstStyle/>
          <a:p>
            <a:r>
              <a:rPr lang="en-US" sz="3400" dirty="0" smtClean="0"/>
              <a:t>Provides branches with resettable fuses</a:t>
            </a:r>
          </a:p>
          <a:p>
            <a:r>
              <a:rPr lang="en-US" sz="3400" dirty="0" smtClean="0"/>
              <a:t>Each motor must be on its own branch circuit</a:t>
            </a:r>
          </a:p>
          <a:p>
            <a:r>
              <a:rPr lang="en-US" sz="3400" dirty="0" smtClean="0"/>
              <a:t>20 - 40 amp fuse range</a:t>
            </a:r>
          </a:p>
          <a:p>
            <a:pPr lvl="1"/>
            <a:r>
              <a:rPr lang="en-US" sz="3000" dirty="0" smtClean="0"/>
              <a:t>Depends on wire diameter</a:t>
            </a:r>
          </a:p>
          <a:p>
            <a:pPr lvl="1"/>
            <a:r>
              <a:rPr lang="en-US" sz="2800" dirty="0" smtClean="0"/>
              <a:t>Smaller diameter creates higher resistance and can be dangerous</a:t>
            </a:r>
          </a:p>
        </p:txBody>
      </p:sp>
      <p:pic>
        <p:nvPicPr>
          <p:cNvPr id="5" name="Picture 2"/>
          <p:cNvPicPr>
            <a:picLocks noChangeAspect="1" noChangeArrowheads="1"/>
          </p:cNvPicPr>
          <p:nvPr/>
        </p:nvPicPr>
        <p:blipFill>
          <a:blip r:embed="rId3" cstate="print"/>
          <a:srcRect/>
          <a:stretch>
            <a:fillRect/>
          </a:stretch>
        </p:blipFill>
        <p:spPr bwMode="auto">
          <a:xfrm>
            <a:off x="6705600" y="2133600"/>
            <a:ext cx="2133600" cy="298704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2" name="Rectangle 91"/>
          <p:cNvSpPr/>
          <p:nvPr/>
        </p:nvSpPr>
        <p:spPr>
          <a:xfrm>
            <a:off x="7924800" y="1600200"/>
            <a:ext cx="990600" cy="838200"/>
          </a:xfrm>
          <a:prstGeom prst="rect">
            <a:avLst/>
          </a:prstGeom>
          <a:ln>
            <a:solidFill>
              <a:schemeClr val="tx1">
                <a:lumMod val="50000"/>
                <a:lumOff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5" name="Title 4"/>
          <p:cNvSpPr>
            <a:spLocks noGrp="1"/>
          </p:cNvSpPr>
          <p:nvPr>
            <p:ph type="title"/>
          </p:nvPr>
        </p:nvSpPr>
        <p:spPr/>
        <p:txBody>
          <a:bodyPr/>
          <a:lstStyle/>
          <a:p>
            <a:r>
              <a:rPr lang="en-US" dirty="0" smtClean="0"/>
              <a:t>Power Distribution Diagram</a:t>
            </a:r>
            <a:endParaRPr lang="en-US" dirty="0"/>
          </a:p>
        </p:txBody>
      </p:sp>
      <p:pic>
        <p:nvPicPr>
          <p:cNvPr id="80899" name="Picture 3"/>
          <p:cNvPicPr>
            <a:picLocks noChangeAspect="1" noChangeArrowheads="1"/>
          </p:cNvPicPr>
          <p:nvPr/>
        </p:nvPicPr>
        <p:blipFill>
          <a:blip r:embed="rId3" cstate="print"/>
          <a:srcRect/>
          <a:stretch>
            <a:fillRect/>
          </a:stretch>
        </p:blipFill>
        <p:spPr bwMode="auto">
          <a:xfrm>
            <a:off x="533400" y="1524000"/>
            <a:ext cx="1285875" cy="17335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0900" name="Picture 4"/>
          <p:cNvPicPr>
            <a:picLocks noChangeAspect="1" noChangeArrowheads="1"/>
          </p:cNvPicPr>
          <p:nvPr/>
        </p:nvPicPr>
        <p:blipFill>
          <a:blip r:embed="rId4" cstate="print"/>
          <a:srcRect/>
          <a:stretch>
            <a:fillRect/>
          </a:stretch>
        </p:blipFill>
        <p:spPr bwMode="auto">
          <a:xfrm>
            <a:off x="2133600" y="1524000"/>
            <a:ext cx="1455479" cy="1066800"/>
          </a:xfrm>
          <a:prstGeom prst="rect">
            <a:avLst/>
          </a:prstGeom>
          <a:ln>
            <a:noFill/>
          </a:ln>
          <a:effectLst>
            <a:outerShdw blurRad="292100" dist="139700" dir="2700000" algn="tl" rotWithShape="0">
              <a:srgbClr val="333333">
                <a:alpha val="65000"/>
              </a:srgbClr>
            </a:outerShdw>
          </a:effectLst>
        </p:spPr>
      </p:pic>
      <p:pic>
        <p:nvPicPr>
          <p:cNvPr id="80901" name="Picture 5"/>
          <p:cNvPicPr>
            <a:picLocks noChangeAspect="1" noChangeArrowheads="1"/>
          </p:cNvPicPr>
          <p:nvPr/>
        </p:nvPicPr>
        <p:blipFill>
          <a:blip r:embed="rId5" cstate="print"/>
          <a:srcRect/>
          <a:stretch>
            <a:fillRect/>
          </a:stretch>
        </p:blipFill>
        <p:spPr bwMode="auto">
          <a:xfrm>
            <a:off x="4191000" y="4114800"/>
            <a:ext cx="1092200" cy="1143000"/>
          </a:xfrm>
          <a:prstGeom prst="rect">
            <a:avLst/>
          </a:prstGeom>
          <a:ln>
            <a:noFill/>
          </a:ln>
          <a:effectLst>
            <a:outerShdw blurRad="292100" dist="139700" dir="2700000" algn="tl" rotWithShape="0">
              <a:srgbClr val="333333">
                <a:alpha val="65000"/>
              </a:srgbClr>
            </a:outerShdw>
          </a:effectLst>
        </p:spPr>
      </p:pic>
      <p:cxnSp>
        <p:nvCxnSpPr>
          <p:cNvPr id="30" name="Straight Arrow Connector 29"/>
          <p:cNvCxnSpPr/>
          <p:nvPr/>
        </p:nvCxnSpPr>
        <p:spPr>
          <a:xfrm>
            <a:off x="1828800" y="2057400"/>
            <a:ext cx="304800" cy="1588"/>
          </a:xfrm>
          <a:prstGeom prst="straightConnector1">
            <a:avLst/>
          </a:prstGeom>
          <a:ln>
            <a:tailEnd type="none"/>
          </a:ln>
        </p:spPr>
        <p:style>
          <a:lnRef idx="3">
            <a:schemeClr val="accent2"/>
          </a:lnRef>
          <a:fillRef idx="0">
            <a:schemeClr val="accent2"/>
          </a:fillRef>
          <a:effectRef idx="2">
            <a:schemeClr val="accent2"/>
          </a:effectRef>
          <a:fontRef idx="minor">
            <a:schemeClr val="tx1"/>
          </a:fontRef>
        </p:style>
      </p:cxnSp>
      <p:cxnSp>
        <p:nvCxnSpPr>
          <p:cNvPr id="32" name="Straight Arrow Connector 31"/>
          <p:cNvCxnSpPr/>
          <p:nvPr/>
        </p:nvCxnSpPr>
        <p:spPr>
          <a:xfrm>
            <a:off x="3657600" y="2057400"/>
            <a:ext cx="457200" cy="1588"/>
          </a:xfrm>
          <a:prstGeom prst="straightConnector1">
            <a:avLst/>
          </a:prstGeom>
          <a:ln>
            <a:tailEnd type="none"/>
          </a:ln>
        </p:spPr>
        <p:style>
          <a:lnRef idx="3">
            <a:schemeClr val="accent2"/>
          </a:lnRef>
          <a:fillRef idx="0">
            <a:schemeClr val="accent2"/>
          </a:fillRef>
          <a:effectRef idx="2">
            <a:schemeClr val="accent2"/>
          </a:effectRef>
          <a:fontRef idx="minor">
            <a:schemeClr val="tx1"/>
          </a:fontRef>
        </p:style>
      </p:cxnSp>
      <p:cxnSp>
        <p:nvCxnSpPr>
          <p:cNvPr id="34" name="Straight Arrow Connector 33"/>
          <p:cNvCxnSpPr/>
          <p:nvPr/>
        </p:nvCxnSpPr>
        <p:spPr>
          <a:xfrm>
            <a:off x="1828800" y="2819400"/>
            <a:ext cx="2286000" cy="1588"/>
          </a:xfrm>
          <a:prstGeom prst="straightConnector1">
            <a:avLst/>
          </a:prstGeom>
          <a:ln>
            <a:solidFill>
              <a:srgbClr val="000000"/>
            </a:solidFill>
            <a:tailEnd type="none"/>
          </a:ln>
        </p:spPr>
        <p:style>
          <a:lnRef idx="2">
            <a:schemeClr val="accent5"/>
          </a:lnRef>
          <a:fillRef idx="0">
            <a:schemeClr val="accent5"/>
          </a:fillRef>
          <a:effectRef idx="1">
            <a:schemeClr val="accent5"/>
          </a:effectRef>
          <a:fontRef idx="minor">
            <a:schemeClr val="tx1"/>
          </a:fontRef>
        </p:style>
      </p:cxnSp>
      <p:cxnSp>
        <p:nvCxnSpPr>
          <p:cNvPr id="57" name="Straight Arrow Connector 56"/>
          <p:cNvCxnSpPr/>
          <p:nvPr/>
        </p:nvCxnSpPr>
        <p:spPr>
          <a:xfrm rot="5400000">
            <a:off x="4229894" y="3694906"/>
            <a:ext cx="685800" cy="1588"/>
          </a:xfrm>
          <a:prstGeom prst="straightConnector1">
            <a:avLst/>
          </a:prstGeom>
          <a:ln>
            <a:solidFill>
              <a:srgbClr val="000000"/>
            </a:solidFill>
            <a:tailEnd type="none"/>
          </a:ln>
        </p:spPr>
        <p:style>
          <a:lnRef idx="2">
            <a:schemeClr val="accent5"/>
          </a:lnRef>
          <a:fillRef idx="0">
            <a:schemeClr val="accent5"/>
          </a:fillRef>
          <a:effectRef idx="1">
            <a:schemeClr val="accent5"/>
          </a:effectRef>
          <a:fontRef idx="minor">
            <a:schemeClr val="tx1"/>
          </a:fontRef>
        </p:style>
      </p:cxnSp>
      <p:cxnSp>
        <p:nvCxnSpPr>
          <p:cNvPr id="58" name="Straight Arrow Connector 57"/>
          <p:cNvCxnSpPr/>
          <p:nvPr/>
        </p:nvCxnSpPr>
        <p:spPr>
          <a:xfrm rot="5400000">
            <a:off x="4534694" y="3694906"/>
            <a:ext cx="685800" cy="1588"/>
          </a:xfrm>
          <a:prstGeom prst="straightConnector1">
            <a:avLst/>
          </a:prstGeom>
          <a:ln>
            <a:tailEnd type="none"/>
          </a:ln>
        </p:spPr>
        <p:style>
          <a:lnRef idx="3">
            <a:schemeClr val="accent2"/>
          </a:lnRef>
          <a:fillRef idx="0">
            <a:schemeClr val="accent2"/>
          </a:fillRef>
          <a:effectRef idx="2">
            <a:schemeClr val="accent2"/>
          </a:effectRef>
          <a:fontRef idx="minor">
            <a:schemeClr val="tx1"/>
          </a:fontRef>
        </p:style>
      </p:cxnSp>
      <p:cxnSp>
        <p:nvCxnSpPr>
          <p:cNvPr id="60" name="Elbow Connector 59"/>
          <p:cNvCxnSpPr/>
          <p:nvPr/>
        </p:nvCxnSpPr>
        <p:spPr>
          <a:xfrm rot="16200000" flipH="1">
            <a:off x="4914900" y="3543300"/>
            <a:ext cx="2286000" cy="1295400"/>
          </a:xfrm>
          <a:prstGeom prst="bentConnector3">
            <a:avLst>
              <a:gd name="adj1" fmla="val -3897"/>
            </a:avLst>
          </a:prstGeom>
          <a:ln>
            <a:solidFill>
              <a:srgbClr val="000000"/>
            </a:solidFill>
            <a:tailEnd type="none"/>
          </a:ln>
        </p:spPr>
        <p:style>
          <a:lnRef idx="2">
            <a:schemeClr val="accent5"/>
          </a:lnRef>
          <a:fillRef idx="0">
            <a:schemeClr val="accent5"/>
          </a:fillRef>
          <a:effectRef idx="1">
            <a:schemeClr val="accent5"/>
          </a:effectRef>
          <a:fontRef idx="minor">
            <a:schemeClr val="tx1"/>
          </a:fontRef>
        </p:style>
      </p:cxnSp>
      <p:pic>
        <p:nvPicPr>
          <p:cNvPr id="80902" name="Picture 6" descr="C:\Users\Karthik\Desktop\spike.png"/>
          <p:cNvPicPr>
            <a:picLocks noChangeAspect="1" noChangeArrowheads="1"/>
          </p:cNvPicPr>
          <p:nvPr/>
        </p:nvPicPr>
        <p:blipFill>
          <a:blip r:embed="rId6" cstate="print"/>
          <a:srcRect/>
          <a:stretch>
            <a:fillRect/>
          </a:stretch>
        </p:blipFill>
        <p:spPr bwMode="auto">
          <a:xfrm>
            <a:off x="6172200" y="5410200"/>
            <a:ext cx="1295400" cy="1187450"/>
          </a:xfrm>
          <a:prstGeom prst="rect">
            <a:avLst/>
          </a:prstGeom>
          <a:ln>
            <a:noFill/>
          </a:ln>
          <a:effectLst>
            <a:outerShdw blurRad="292100" dist="139700" dir="2700000" algn="tl" rotWithShape="0">
              <a:srgbClr val="333333">
                <a:alpha val="65000"/>
              </a:srgbClr>
            </a:outerShdw>
          </a:effectLst>
        </p:spPr>
      </p:pic>
      <p:cxnSp>
        <p:nvCxnSpPr>
          <p:cNvPr id="67" name="Elbow Connector 66"/>
          <p:cNvCxnSpPr/>
          <p:nvPr/>
        </p:nvCxnSpPr>
        <p:spPr>
          <a:xfrm rot="16200000" flipH="1">
            <a:off x="4800600" y="3124200"/>
            <a:ext cx="2667000" cy="1752600"/>
          </a:xfrm>
          <a:prstGeom prst="bentConnector3">
            <a:avLst>
              <a:gd name="adj1" fmla="val -704"/>
            </a:avLst>
          </a:prstGeom>
          <a:ln>
            <a:tailEnd type="none"/>
          </a:ln>
        </p:spPr>
        <p:style>
          <a:lnRef idx="3">
            <a:schemeClr val="accent2"/>
          </a:lnRef>
          <a:fillRef idx="0">
            <a:schemeClr val="accent2"/>
          </a:fillRef>
          <a:effectRef idx="2">
            <a:schemeClr val="accent2"/>
          </a:effectRef>
          <a:fontRef idx="minor">
            <a:schemeClr val="tx1"/>
          </a:fontRef>
        </p:style>
      </p:cxnSp>
      <p:pic>
        <p:nvPicPr>
          <p:cNvPr id="80903" name="Picture 7"/>
          <p:cNvPicPr>
            <a:picLocks noChangeAspect="1" noChangeArrowheads="1"/>
          </p:cNvPicPr>
          <p:nvPr/>
        </p:nvPicPr>
        <p:blipFill>
          <a:blip r:embed="rId7" cstate="print"/>
          <a:srcRect/>
          <a:stretch>
            <a:fillRect/>
          </a:stretch>
        </p:blipFill>
        <p:spPr bwMode="auto">
          <a:xfrm>
            <a:off x="457200" y="4038600"/>
            <a:ext cx="1419665" cy="1066800"/>
          </a:xfrm>
          <a:prstGeom prst="rect">
            <a:avLst/>
          </a:prstGeom>
          <a:noFill/>
          <a:ln w="9525">
            <a:noFill/>
            <a:miter lim="800000"/>
            <a:headEnd/>
            <a:tailEnd/>
          </a:ln>
          <a:effectLst/>
        </p:spPr>
      </p:pic>
      <p:cxnSp>
        <p:nvCxnSpPr>
          <p:cNvPr id="72" name="Straight Arrow Connector 71"/>
          <p:cNvCxnSpPr/>
          <p:nvPr/>
        </p:nvCxnSpPr>
        <p:spPr>
          <a:xfrm rot="10800000">
            <a:off x="1981200" y="4495800"/>
            <a:ext cx="2133600" cy="1588"/>
          </a:xfrm>
          <a:prstGeom prst="straightConnector1">
            <a:avLst/>
          </a:prstGeom>
          <a:ln>
            <a:solidFill>
              <a:srgbClr val="000000"/>
            </a:solidFill>
            <a:tailEnd type="none"/>
          </a:ln>
        </p:spPr>
        <p:style>
          <a:lnRef idx="2">
            <a:schemeClr val="accent5"/>
          </a:lnRef>
          <a:fillRef idx="0">
            <a:schemeClr val="accent5"/>
          </a:fillRef>
          <a:effectRef idx="1">
            <a:schemeClr val="accent5"/>
          </a:effectRef>
          <a:fontRef idx="minor">
            <a:schemeClr val="tx1"/>
          </a:fontRef>
        </p:style>
      </p:cxnSp>
      <p:cxnSp>
        <p:nvCxnSpPr>
          <p:cNvPr id="76" name="Straight Arrow Connector 75"/>
          <p:cNvCxnSpPr/>
          <p:nvPr/>
        </p:nvCxnSpPr>
        <p:spPr>
          <a:xfrm rot="10800000">
            <a:off x="1981200" y="4800600"/>
            <a:ext cx="2133600" cy="1588"/>
          </a:xfrm>
          <a:prstGeom prst="straightConnector1">
            <a:avLst/>
          </a:prstGeom>
          <a:ln>
            <a:tailEnd type="none"/>
          </a:ln>
        </p:spPr>
        <p:style>
          <a:lnRef idx="3">
            <a:schemeClr val="accent2"/>
          </a:lnRef>
          <a:fillRef idx="0">
            <a:schemeClr val="accent2"/>
          </a:fillRef>
          <a:effectRef idx="2">
            <a:schemeClr val="accent2"/>
          </a:effectRef>
          <a:fontRef idx="minor">
            <a:schemeClr val="tx1"/>
          </a:fontRef>
        </p:style>
      </p:cxnSp>
      <p:cxnSp>
        <p:nvCxnSpPr>
          <p:cNvPr id="78" name="Straight Arrow Connector 77"/>
          <p:cNvCxnSpPr/>
          <p:nvPr/>
        </p:nvCxnSpPr>
        <p:spPr>
          <a:xfrm rot="10800000">
            <a:off x="1981200" y="5867400"/>
            <a:ext cx="4038600" cy="1588"/>
          </a:xfrm>
          <a:prstGeom prst="straightConnector1">
            <a:avLst/>
          </a:prstGeom>
          <a:ln>
            <a:solidFill>
              <a:srgbClr val="000000"/>
            </a:solidFill>
            <a:tailEnd type="none"/>
          </a:ln>
        </p:spPr>
        <p:style>
          <a:lnRef idx="2">
            <a:schemeClr val="accent5"/>
          </a:lnRef>
          <a:fillRef idx="0">
            <a:schemeClr val="accent5"/>
          </a:fillRef>
          <a:effectRef idx="1">
            <a:schemeClr val="accent5"/>
          </a:effectRef>
          <a:fontRef idx="minor">
            <a:schemeClr val="tx1"/>
          </a:fontRef>
        </p:style>
      </p:cxnSp>
      <p:cxnSp>
        <p:nvCxnSpPr>
          <p:cNvPr id="80" name="Straight Arrow Connector 79"/>
          <p:cNvCxnSpPr/>
          <p:nvPr/>
        </p:nvCxnSpPr>
        <p:spPr>
          <a:xfrm rot="10800000">
            <a:off x="1981200" y="6172200"/>
            <a:ext cx="4038600" cy="1588"/>
          </a:xfrm>
          <a:prstGeom prst="straightConnector1">
            <a:avLst/>
          </a:prstGeom>
          <a:ln>
            <a:tailEnd type="none"/>
          </a:ln>
        </p:spPr>
        <p:style>
          <a:lnRef idx="3">
            <a:schemeClr val="accent2"/>
          </a:lnRef>
          <a:fillRef idx="0">
            <a:schemeClr val="accent2"/>
          </a:fillRef>
          <a:effectRef idx="2">
            <a:schemeClr val="accent2"/>
          </a:effectRef>
          <a:fontRef idx="minor">
            <a:schemeClr val="tx1"/>
          </a:fontRef>
        </p:style>
      </p:cxnSp>
      <p:cxnSp>
        <p:nvCxnSpPr>
          <p:cNvPr id="86" name="Straight Arrow Connector 85"/>
          <p:cNvCxnSpPr/>
          <p:nvPr/>
        </p:nvCxnSpPr>
        <p:spPr>
          <a:xfrm>
            <a:off x="5486400" y="1828800"/>
            <a:ext cx="2362200" cy="1588"/>
          </a:xfrm>
          <a:prstGeom prst="straightConnector1">
            <a:avLst/>
          </a:prstGeom>
          <a:ln>
            <a:tailEnd type="none"/>
          </a:ln>
        </p:spPr>
        <p:style>
          <a:lnRef idx="3">
            <a:schemeClr val="accent2"/>
          </a:lnRef>
          <a:fillRef idx="0">
            <a:schemeClr val="accent2"/>
          </a:fillRef>
          <a:effectRef idx="2">
            <a:schemeClr val="accent2"/>
          </a:effectRef>
          <a:fontRef idx="minor">
            <a:schemeClr val="tx1"/>
          </a:fontRef>
        </p:style>
      </p:cxnSp>
      <p:cxnSp>
        <p:nvCxnSpPr>
          <p:cNvPr id="89" name="Straight Arrow Connector 88"/>
          <p:cNvCxnSpPr/>
          <p:nvPr/>
        </p:nvCxnSpPr>
        <p:spPr>
          <a:xfrm>
            <a:off x="5486400" y="2133600"/>
            <a:ext cx="2362200" cy="1588"/>
          </a:xfrm>
          <a:prstGeom prst="straightConnector1">
            <a:avLst/>
          </a:prstGeom>
          <a:ln>
            <a:solidFill>
              <a:srgbClr val="000000"/>
            </a:solidFill>
            <a:tailEnd type="none"/>
          </a:ln>
        </p:spPr>
        <p:style>
          <a:lnRef idx="2">
            <a:schemeClr val="accent5"/>
          </a:lnRef>
          <a:fillRef idx="0">
            <a:schemeClr val="accent5"/>
          </a:fillRef>
          <a:effectRef idx="1">
            <a:schemeClr val="accent5"/>
          </a:effectRef>
          <a:fontRef idx="minor">
            <a:schemeClr val="tx1"/>
          </a:fontRef>
        </p:style>
      </p:cxnSp>
      <p:sp>
        <p:nvSpPr>
          <p:cNvPr id="93" name="TextBox 92"/>
          <p:cNvSpPr txBox="1"/>
          <p:nvPr/>
        </p:nvSpPr>
        <p:spPr>
          <a:xfrm>
            <a:off x="8077200" y="1828800"/>
            <a:ext cx="685800" cy="369332"/>
          </a:xfrm>
          <a:prstGeom prst="rect">
            <a:avLst/>
          </a:prstGeom>
          <a:noFill/>
        </p:spPr>
        <p:txBody>
          <a:bodyPr wrap="square" rtlCol="0">
            <a:spAutoFit/>
          </a:bodyPr>
          <a:lstStyle/>
          <a:p>
            <a:r>
              <a:rPr lang="en-US" dirty="0" smtClean="0"/>
              <a:t>CPU</a:t>
            </a:r>
            <a:endParaRPr lang="en-US" dirty="0"/>
          </a:p>
        </p:txBody>
      </p:sp>
      <p:pic>
        <p:nvPicPr>
          <p:cNvPr id="1026" name="Picture 2"/>
          <p:cNvPicPr>
            <a:picLocks noChangeAspect="1" noChangeArrowheads="1"/>
          </p:cNvPicPr>
          <p:nvPr/>
        </p:nvPicPr>
        <p:blipFill>
          <a:blip r:embed="rId8" cstate="print"/>
          <a:srcRect/>
          <a:stretch>
            <a:fillRect/>
          </a:stretch>
        </p:blipFill>
        <p:spPr bwMode="auto">
          <a:xfrm>
            <a:off x="4191000" y="1447800"/>
            <a:ext cx="1238250" cy="17335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cxnSp>
        <p:nvCxnSpPr>
          <p:cNvPr id="29" name="Elbow Connector 28"/>
          <p:cNvCxnSpPr/>
          <p:nvPr/>
        </p:nvCxnSpPr>
        <p:spPr>
          <a:xfrm rot="5400000">
            <a:off x="6464301" y="3822699"/>
            <a:ext cx="3352803" cy="1041403"/>
          </a:xfrm>
          <a:prstGeom prst="bentConnector3">
            <a:avLst>
              <a:gd name="adj1" fmla="val 100189"/>
            </a:avLst>
          </a:prstGeom>
          <a:ln>
            <a:solidFill>
              <a:srgbClr val="008000"/>
            </a:solidFill>
            <a:tailEnd type="none"/>
          </a:ln>
          <a:effectLst/>
        </p:spPr>
        <p:style>
          <a:lnRef idx="3">
            <a:schemeClr val="accent1"/>
          </a:lnRef>
          <a:fillRef idx="0">
            <a:schemeClr val="accent1"/>
          </a:fillRef>
          <a:effectRef idx="2">
            <a:schemeClr val="accent1"/>
          </a:effectRef>
          <a:fontRef idx="minor">
            <a:schemeClr val="tx1"/>
          </a:fontRef>
        </p:style>
      </p:cxnSp>
      <p:pic>
        <p:nvPicPr>
          <p:cNvPr id="27" name="Picture 26" descr="Screen shot 2010-09-27 at 3.43.37 PM.png"/>
          <p:cNvPicPr>
            <a:picLocks noChangeAspect="1"/>
          </p:cNvPicPr>
          <p:nvPr/>
        </p:nvPicPr>
        <p:blipFill>
          <a:blip r:embed="rId9"/>
          <a:stretch>
            <a:fillRect/>
          </a:stretch>
        </p:blipFill>
        <p:spPr>
          <a:xfrm>
            <a:off x="762000" y="5562600"/>
            <a:ext cx="1074616" cy="762000"/>
          </a:xfrm>
          <a:prstGeom prst="rect">
            <a:avLst/>
          </a:prstGeom>
        </p:spPr>
      </p:pic>
      <p:sp>
        <p:nvSpPr>
          <p:cNvPr id="46" name="TextBox 45"/>
          <p:cNvSpPr txBox="1"/>
          <p:nvPr/>
        </p:nvSpPr>
        <p:spPr>
          <a:xfrm>
            <a:off x="6400800" y="1371600"/>
            <a:ext cx="609600" cy="353943"/>
          </a:xfrm>
          <a:prstGeom prst="rect">
            <a:avLst/>
          </a:prstGeom>
          <a:noFill/>
        </p:spPr>
        <p:txBody>
          <a:bodyPr wrap="square" rtlCol="0">
            <a:spAutoFit/>
          </a:bodyPr>
          <a:lstStyle/>
          <a:p>
            <a:r>
              <a:rPr lang="en-US" sz="1700" dirty="0" smtClean="0"/>
              <a:t>20A</a:t>
            </a:r>
            <a:endParaRPr lang="en-US" sz="1700" dirty="0"/>
          </a:p>
        </p:txBody>
      </p:sp>
      <p:sp>
        <p:nvSpPr>
          <p:cNvPr id="47" name="TextBox 46"/>
          <p:cNvSpPr txBox="1"/>
          <p:nvPr/>
        </p:nvSpPr>
        <p:spPr>
          <a:xfrm>
            <a:off x="7086600" y="3810000"/>
            <a:ext cx="609600" cy="353943"/>
          </a:xfrm>
          <a:prstGeom prst="rect">
            <a:avLst/>
          </a:prstGeom>
          <a:noFill/>
        </p:spPr>
        <p:txBody>
          <a:bodyPr wrap="square" rtlCol="0">
            <a:spAutoFit/>
          </a:bodyPr>
          <a:lstStyle/>
          <a:p>
            <a:r>
              <a:rPr lang="en-US" sz="1700" dirty="0" smtClean="0"/>
              <a:t>20A</a:t>
            </a:r>
            <a:endParaRPr lang="en-US" sz="1700" dirty="0"/>
          </a:p>
        </p:txBody>
      </p:sp>
      <p:sp>
        <p:nvSpPr>
          <p:cNvPr id="48" name="TextBox 47"/>
          <p:cNvSpPr txBox="1"/>
          <p:nvPr/>
        </p:nvSpPr>
        <p:spPr>
          <a:xfrm>
            <a:off x="4953000" y="3581400"/>
            <a:ext cx="609600" cy="353943"/>
          </a:xfrm>
          <a:prstGeom prst="rect">
            <a:avLst/>
          </a:prstGeom>
          <a:noFill/>
        </p:spPr>
        <p:txBody>
          <a:bodyPr wrap="square" rtlCol="0">
            <a:spAutoFit/>
          </a:bodyPr>
          <a:lstStyle/>
          <a:p>
            <a:r>
              <a:rPr lang="en-US" sz="1700" dirty="0" smtClean="0"/>
              <a:t>40A</a:t>
            </a:r>
            <a:endParaRPr lang="en-US" sz="1700" dirty="0"/>
          </a:p>
        </p:txBody>
      </p:sp>
      <p:cxnSp>
        <p:nvCxnSpPr>
          <p:cNvPr id="31" name="Elbow Connector 30"/>
          <p:cNvCxnSpPr/>
          <p:nvPr/>
        </p:nvCxnSpPr>
        <p:spPr>
          <a:xfrm rot="10800000" flipV="1">
            <a:off x="5410200" y="2667000"/>
            <a:ext cx="2794002" cy="2057400"/>
          </a:xfrm>
          <a:prstGeom prst="bentConnector3">
            <a:avLst>
              <a:gd name="adj1" fmla="val 0"/>
            </a:avLst>
          </a:prstGeom>
          <a:ln>
            <a:solidFill>
              <a:srgbClr val="008000"/>
            </a:solidFill>
            <a:tailEnd type="none"/>
          </a:ln>
          <a:effectLst/>
        </p:spPr>
        <p:style>
          <a:lnRef idx="3">
            <a:schemeClr val="accent1"/>
          </a:lnRef>
          <a:fillRef idx="0">
            <a:schemeClr val="accent1"/>
          </a:fillRef>
          <a:effectRef idx="2">
            <a:schemeClr val="accent1"/>
          </a:effectRef>
          <a:fontRef idx="minor">
            <a:schemeClr val="tx1"/>
          </a:fontRef>
        </p:style>
      </p:cxnSp>
      <p:sp>
        <p:nvSpPr>
          <p:cNvPr id="35" name="Rectangle 34"/>
          <p:cNvSpPr/>
          <p:nvPr/>
        </p:nvSpPr>
        <p:spPr>
          <a:xfrm>
            <a:off x="6096000" y="5334000"/>
            <a:ext cx="1524000" cy="1371600"/>
          </a:xfrm>
          <a:prstGeom prst="rect">
            <a:avLst/>
          </a:prstGeom>
          <a:noFill/>
          <a:ln w="38100">
            <a:solidFill>
              <a:schemeClr val="accent2"/>
            </a:solidFill>
          </a:ln>
          <a:effectLst>
            <a:glow rad="101600">
              <a:schemeClr val="accent2">
                <a:satMod val="175000"/>
                <a:alpha val="40000"/>
              </a:schemeClr>
            </a:glow>
          </a:effectLst>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2" name="Rectangle 91"/>
          <p:cNvSpPr/>
          <p:nvPr/>
        </p:nvSpPr>
        <p:spPr>
          <a:xfrm>
            <a:off x="7924800" y="1600200"/>
            <a:ext cx="990600" cy="838200"/>
          </a:xfrm>
          <a:prstGeom prst="rect">
            <a:avLst/>
          </a:prstGeom>
          <a:ln>
            <a:solidFill>
              <a:schemeClr val="tx1">
                <a:lumMod val="50000"/>
                <a:lumOff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5" name="Title 4"/>
          <p:cNvSpPr>
            <a:spLocks noGrp="1"/>
          </p:cNvSpPr>
          <p:nvPr>
            <p:ph type="title"/>
          </p:nvPr>
        </p:nvSpPr>
        <p:spPr/>
        <p:txBody>
          <a:bodyPr/>
          <a:lstStyle/>
          <a:p>
            <a:r>
              <a:rPr lang="en-US" dirty="0" smtClean="0"/>
              <a:t>Power Distribution Diagram</a:t>
            </a:r>
            <a:endParaRPr lang="en-US" dirty="0"/>
          </a:p>
        </p:txBody>
      </p:sp>
      <p:pic>
        <p:nvPicPr>
          <p:cNvPr id="80899" name="Picture 3"/>
          <p:cNvPicPr>
            <a:picLocks noChangeAspect="1" noChangeArrowheads="1"/>
          </p:cNvPicPr>
          <p:nvPr/>
        </p:nvPicPr>
        <p:blipFill>
          <a:blip r:embed="rId3" cstate="print"/>
          <a:srcRect/>
          <a:stretch>
            <a:fillRect/>
          </a:stretch>
        </p:blipFill>
        <p:spPr bwMode="auto">
          <a:xfrm>
            <a:off x="533400" y="1524000"/>
            <a:ext cx="1285875" cy="17335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0900" name="Picture 4"/>
          <p:cNvPicPr>
            <a:picLocks noChangeAspect="1" noChangeArrowheads="1"/>
          </p:cNvPicPr>
          <p:nvPr/>
        </p:nvPicPr>
        <p:blipFill>
          <a:blip r:embed="rId4" cstate="print"/>
          <a:srcRect/>
          <a:stretch>
            <a:fillRect/>
          </a:stretch>
        </p:blipFill>
        <p:spPr bwMode="auto">
          <a:xfrm>
            <a:off x="2133600" y="1524000"/>
            <a:ext cx="1455479" cy="1066800"/>
          </a:xfrm>
          <a:prstGeom prst="rect">
            <a:avLst/>
          </a:prstGeom>
          <a:ln>
            <a:noFill/>
          </a:ln>
          <a:effectLst>
            <a:outerShdw blurRad="292100" dist="139700" dir="2700000" algn="tl" rotWithShape="0">
              <a:srgbClr val="333333">
                <a:alpha val="65000"/>
              </a:srgbClr>
            </a:outerShdw>
          </a:effectLst>
        </p:spPr>
      </p:pic>
      <p:pic>
        <p:nvPicPr>
          <p:cNvPr id="80901" name="Picture 5"/>
          <p:cNvPicPr>
            <a:picLocks noChangeAspect="1" noChangeArrowheads="1"/>
          </p:cNvPicPr>
          <p:nvPr/>
        </p:nvPicPr>
        <p:blipFill>
          <a:blip r:embed="rId5" cstate="print"/>
          <a:srcRect/>
          <a:stretch>
            <a:fillRect/>
          </a:stretch>
        </p:blipFill>
        <p:spPr bwMode="auto">
          <a:xfrm>
            <a:off x="4191000" y="4114800"/>
            <a:ext cx="1092200" cy="1143000"/>
          </a:xfrm>
          <a:prstGeom prst="rect">
            <a:avLst/>
          </a:prstGeom>
          <a:ln>
            <a:noFill/>
          </a:ln>
          <a:effectLst>
            <a:outerShdw blurRad="292100" dist="139700" dir="2700000" algn="tl" rotWithShape="0">
              <a:srgbClr val="333333">
                <a:alpha val="65000"/>
              </a:srgbClr>
            </a:outerShdw>
          </a:effectLst>
        </p:spPr>
      </p:pic>
      <p:cxnSp>
        <p:nvCxnSpPr>
          <p:cNvPr id="30" name="Straight Arrow Connector 29"/>
          <p:cNvCxnSpPr/>
          <p:nvPr/>
        </p:nvCxnSpPr>
        <p:spPr>
          <a:xfrm>
            <a:off x="1828800" y="2057400"/>
            <a:ext cx="304800" cy="1588"/>
          </a:xfrm>
          <a:prstGeom prst="straightConnector1">
            <a:avLst/>
          </a:prstGeom>
          <a:ln>
            <a:tailEnd type="none"/>
          </a:ln>
        </p:spPr>
        <p:style>
          <a:lnRef idx="3">
            <a:schemeClr val="accent2"/>
          </a:lnRef>
          <a:fillRef idx="0">
            <a:schemeClr val="accent2"/>
          </a:fillRef>
          <a:effectRef idx="2">
            <a:schemeClr val="accent2"/>
          </a:effectRef>
          <a:fontRef idx="minor">
            <a:schemeClr val="tx1"/>
          </a:fontRef>
        </p:style>
      </p:cxnSp>
      <p:cxnSp>
        <p:nvCxnSpPr>
          <p:cNvPr id="32" name="Straight Arrow Connector 31"/>
          <p:cNvCxnSpPr/>
          <p:nvPr/>
        </p:nvCxnSpPr>
        <p:spPr>
          <a:xfrm>
            <a:off x="3657600" y="2057400"/>
            <a:ext cx="457200" cy="1588"/>
          </a:xfrm>
          <a:prstGeom prst="straightConnector1">
            <a:avLst/>
          </a:prstGeom>
          <a:ln>
            <a:tailEnd type="none"/>
          </a:ln>
        </p:spPr>
        <p:style>
          <a:lnRef idx="3">
            <a:schemeClr val="accent2"/>
          </a:lnRef>
          <a:fillRef idx="0">
            <a:schemeClr val="accent2"/>
          </a:fillRef>
          <a:effectRef idx="2">
            <a:schemeClr val="accent2"/>
          </a:effectRef>
          <a:fontRef idx="minor">
            <a:schemeClr val="tx1"/>
          </a:fontRef>
        </p:style>
      </p:cxnSp>
      <p:cxnSp>
        <p:nvCxnSpPr>
          <p:cNvPr id="34" name="Straight Arrow Connector 33"/>
          <p:cNvCxnSpPr/>
          <p:nvPr/>
        </p:nvCxnSpPr>
        <p:spPr>
          <a:xfrm>
            <a:off x="1828800" y="2819400"/>
            <a:ext cx="2286000" cy="1588"/>
          </a:xfrm>
          <a:prstGeom prst="straightConnector1">
            <a:avLst/>
          </a:prstGeom>
          <a:ln>
            <a:solidFill>
              <a:srgbClr val="000000"/>
            </a:solidFill>
            <a:tailEnd type="none"/>
          </a:ln>
        </p:spPr>
        <p:style>
          <a:lnRef idx="2">
            <a:schemeClr val="accent5"/>
          </a:lnRef>
          <a:fillRef idx="0">
            <a:schemeClr val="accent5"/>
          </a:fillRef>
          <a:effectRef idx="1">
            <a:schemeClr val="accent5"/>
          </a:effectRef>
          <a:fontRef idx="minor">
            <a:schemeClr val="tx1"/>
          </a:fontRef>
        </p:style>
      </p:cxnSp>
      <p:cxnSp>
        <p:nvCxnSpPr>
          <p:cNvPr id="57" name="Straight Arrow Connector 56"/>
          <p:cNvCxnSpPr/>
          <p:nvPr/>
        </p:nvCxnSpPr>
        <p:spPr>
          <a:xfrm rot="5400000">
            <a:off x="4229894" y="3694906"/>
            <a:ext cx="685800" cy="1588"/>
          </a:xfrm>
          <a:prstGeom prst="straightConnector1">
            <a:avLst/>
          </a:prstGeom>
          <a:ln>
            <a:solidFill>
              <a:srgbClr val="000000"/>
            </a:solidFill>
            <a:tailEnd type="none"/>
          </a:ln>
        </p:spPr>
        <p:style>
          <a:lnRef idx="2">
            <a:schemeClr val="accent5"/>
          </a:lnRef>
          <a:fillRef idx="0">
            <a:schemeClr val="accent5"/>
          </a:fillRef>
          <a:effectRef idx="1">
            <a:schemeClr val="accent5"/>
          </a:effectRef>
          <a:fontRef idx="minor">
            <a:schemeClr val="tx1"/>
          </a:fontRef>
        </p:style>
      </p:cxnSp>
      <p:cxnSp>
        <p:nvCxnSpPr>
          <p:cNvPr id="58" name="Straight Arrow Connector 57"/>
          <p:cNvCxnSpPr/>
          <p:nvPr/>
        </p:nvCxnSpPr>
        <p:spPr>
          <a:xfrm rot="5400000">
            <a:off x="4534694" y="3694906"/>
            <a:ext cx="685800" cy="1588"/>
          </a:xfrm>
          <a:prstGeom prst="straightConnector1">
            <a:avLst/>
          </a:prstGeom>
          <a:ln>
            <a:tailEnd type="none"/>
          </a:ln>
        </p:spPr>
        <p:style>
          <a:lnRef idx="3">
            <a:schemeClr val="accent2"/>
          </a:lnRef>
          <a:fillRef idx="0">
            <a:schemeClr val="accent2"/>
          </a:fillRef>
          <a:effectRef idx="2">
            <a:schemeClr val="accent2"/>
          </a:effectRef>
          <a:fontRef idx="minor">
            <a:schemeClr val="tx1"/>
          </a:fontRef>
        </p:style>
      </p:cxnSp>
      <p:cxnSp>
        <p:nvCxnSpPr>
          <p:cNvPr id="60" name="Elbow Connector 59"/>
          <p:cNvCxnSpPr/>
          <p:nvPr/>
        </p:nvCxnSpPr>
        <p:spPr>
          <a:xfrm rot="16200000" flipH="1">
            <a:off x="4914900" y="3543300"/>
            <a:ext cx="2286000" cy="1295400"/>
          </a:xfrm>
          <a:prstGeom prst="bentConnector3">
            <a:avLst>
              <a:gd name="adj1" fmla="val -3897"/>
            </a:avLst>
          </a:prstGeom>
          <a:ln>
            <a:solidFill>
              <a:srgbClr val="000000"/>
            </a:solidFill>
            <a:tailEnd type="none"/>
          </a:ln>
        </p:spPr>
        <p:style>
          <a:lnRef idx="2">
            <a:schemeClr val="accent5"/>
          </a:lnRef>
          <a:fillRef idx="0">
            <a:schemeClr val="accent5"/>
          </a:fillRef>
          <a:effectRef idx="1">
            <a:schemeClr val="accent5"/>
          </a:effectRef>
          <a:fontRef idx="minor">
            <a:schemeClr val="tx1"/>
          </a:fontRef>
        </p:style>
      </p:cxnSp>
      <p:pic>
        <p:nvPicPr>
          <p:cNvPr id="80902" name="Picture 6" descr="C:\Users\Karthik\Desktop\spike.png"/>
          <p:cNvPicPr>
            <a:picLocks noChangeAspect="1" noChangeArrowheads="1"/>
          </p:cNvPicPr>
          <p:nvPr/>
        </p:nvPicPr>
        <p:blipFill>
          <a:blip r:embed="rId6" cstate="print"/>
          <a:srcRect/>
          <a:stretch>
            <a:fillRect/>
          </a:stretch>
        </p:blipFill>
        <p:spPr bwMode="auto">
          <a:xfrm>
            <a:off x="6172200" y="5410200"/>
            <a:ext cx="1295400" cy="1187450"/>
          </a:xfrm>
          <a:prstGeom prst="rect">
            <a:avLst/>
          </a:prstGeom>
          <a:ln>
            <a:noFill/>
          </a:ln>
          <a:effectLst>
            <a:outerShdw blurRad="292100" dist="139700" dir="2700000" algn="tl" rotWithShape="0">
              <a:srgbClr val="333333">
                <a:alpha val="65000"/>
              </a:srgbClr>
            </a:outerShdw>
          </a:effectLst>
        </p:spPr>
      </p:pic>
      <p:cxnSp>
        <p:nvCxnSpPr>
          <p:cNvPr id="67" name="Elbow Connector 66"/>
          <p:cNvCxnSpPr/>
          <p:nvPr/>
        </p:nvCxnSpPr>
        <p:spPr>
          <a:xfrm rot="16200000" flipH="1">
            <a:off x="4800600" y="3124200"/>
            <a:ext cx="2667000" cy="1752600"/>
          </a:xfrm>
          <a:prstGeom prst="bentConnector3">
            <a:avLst>
              <a:gd name="adj1" fmla="val -704"/>
            </a:avLst>
          </a:prstGeom>
          <a:ln>
            <a:tailEnd type="none"/>
          </a:ln>
        </p:spPr>
        <p:style>
          <a:lnRef idx="3">
            <a:schemeClr val="accent2"/>
          </a:lnRef>
          <a:fillRef idx="0">
            <a:schemeClr val="accent2"/>
          </a:fillRef>
          <a:effectRef idx="2">
            <a:schemeClr val="accent2"/>
          </a:effectRef>
          <a:fontRef idx="minor">
            <a:schemeClr val="tx1"/>
          </a:fontRef>
        </p:style>
      </p:cxnSp>
      <p:pic>
        <p:nvPicPr>
          <p:cNvPr id="80903" name="Picture 7"/>
          <p:cNvPicPr>
            <a:picLocks noChangeAspect="1" noChangeArrowheads="1"/>
          </p:cNvPicPr>
          <p:nvPr/>
        </p:nvPicPr>
        <p:blipFill>
          <a:blip r:embed="rId7" cstate="print"/>
          <a:srcRect/>
          <a:stretch>
            <a:fillRect/>
          </a:stretch>
        </p:blipFill>
        <p:spPr bwMode="auto">
          <a:xfrm>
            <a:off x="457200" y="4038600"/>
            <a:ext cx="1419665" cy="1066800"/>
          </a:xfrm>
          <a:prstGeom prst="rect">
            <a:avLst/>
          </a:prstGeom>
          <a:noFill/>
          <a:ln w="9525">
            <a:noFill/>
            <a:miter lim="800000"/>
            <a:headEnd/>
            <a:tailEnd/>
          </a:ln>
          <a:effectLst/>
        </p:spPr>
      </p:pic>
      <p:cxnSp>
        <p:nvCxnSpPr>
          <p:cNvPr id="72" name="Straight Arrow Connector 71"/>
          <p:cNvCxnSpPr/>
          <p:nvPr/>
        </p:nvCxnSpPr>
        <p:spPr>
          <a:xfrm rot="10800000">
            <a:off x="1981200" y="4495800"/>
            <a:ext cx="2133600" cy="1588"/>
          </a:xfrm>
          <a:prstGeom prst="straightConnector1">
            <a:avLst/>
          </a:prstGeom>
          <a:ln>
            <a:solidFill>
              <a:srgbClr val="000000"/>
            </a:solidFill>
            <a:tailEnd type="none"/>
          </a:ln>
        </p:spPr>
        <p:style>
          <a:lnRef idx="2">
            <a:schemeClr val="accent5"/>
          </a:lnRef>
          <a:fillRef idx="0">
            <a:schemeClr val="accent5"/>
          </a:fillRef>
          <a:effectRef idx="1">
            <a:schemeClr val="accent5"/>
          </a:effectRef>
          <a:fontRef idx="minor">
            <a:schemeClr val="tx1"/>
          </a:fontRef>
        </p:style>
      </p:cxnSp>
      <p:cxnSp>
        <p:nvCxnSpPr>
          <p:cNvPr id="76" name="Straight Arrow Connector 75"/>
          <p:cNvCxnSpPr/>
          <p:nvPr/>
        </p:nvCxnSpPr>
        <p:spPr>
          <a:xfrm rot="10800000">
            <a:off x="1981200" y="4800600"/>
            <a:ext cx="2133600" cy="1588"/>
          </a:xfrm>
          <a:prstGeom prst="straightConnector1">
            <a:avLst/>
          </a:prstGeom>
          <a:ln>
            <a:tailEnd type="none"/>
          </a:ln>
        </p:spPr>
        <p:style>
          <a:lnRef idx="3">
            <a:schemeClr val="accent2"/>
          </a:lnRef>
          <a:fillRef idx="0">
            <a:schemeClr val="accent2"/>
          </a:fillRef>
          <a:effectRef idx="2">
            <a:schemeClr val="accent2"/>
          </a:effectRef>
          <a:fontRef idx="minor">
            <a:schemeClr val="tx1"/>
          </a:fontRef>
        </p:style>
      </p:cxnSp>
      <p:cxnSp>
        <p:nvCxnSpPr>
          <p:cNvPr id="78" name="Straight Arrow Connector 77"/>
          <p:cNvCxnSpPr/>
          <p:nvPr/>
        </p:nvCxnSpPr>
        <p:spPr>
          <a:xfrm rot="10800000">
            <a:off x="1981200" y="5867400"/>
            <a:ext cx="4038600" cy="1588"/>
          </a:xfrm>
          <a:prstGeom prst="straightConnector1">
            <a:avLst/>
          </a:prstGeom>
          <a:ln>
            <a:solidFill>
              <a:srgbClr val="000000"/>
            </a:solidFill>
            <a:tailEnd type="none"/>
          </a:ln>
        </p:spPr>
        <p:style>
          <a:lnRef idx="2">
            <a:schemeClr val="accent5"/>
          </a:lnRef>
          <a:fillRef idx="0">
            <a:schemeClr val="accent5"/>
          </a:fillRef>
          <a:effectRef idx="1">
            <a:schemeClr val="accent5"/>
          </a:effectRef>
          <a:fontRef idx="minor">
            <a:schemeClr val="tx1"/>
          </a:fontRef>
        </p:style>
      </p:cxnSp>
      <p:cxnSp>
        <p:nvCxnSpPr>
          <p:cNvPr id="80" name="Straight Arrow Connector 79"/>
          <p:cNvCxnSpPr/>
          <p:nvPr/>
        </p:nvCxnSpPr>
        <p:spPr>
          <a:xfrm rot="10800000">
            <a:off x="1981200" y="6172200"/>
            <a:ext cx="4038600" cy="1588"/>
          </a:xfrm>
          <a:prstGeom prst="straightConnector1">
            <a:avLst/>
          </a:prstGeom>
          <a:ln>
            <a:tailEnd type="none"/>
          </a:ln>
        </p:spPr>
        <p:style>
          <a:lnRef idx="3">
            <a:schemeClr val="accent2"/>
          </a:lnRef>
          <a:fillRef idx="0">
            <a:schemeClr val="accent2"/>
          </a:fillRef>
          <a:effectRef idx="2">
            <a:schemeClr val="accent2"/>
          </a:effectRef>
          <a:fontRef idx="minor">
            <a:schemeClr val="tx1"/>
          </a:fontRef>
        </p:style>
      </p:cxnSp>
      <p:cxnSp>
        <p:nvCxnSpPr>
          <p:cNvPr id="86" name="Straight Arrow Connector 85"/>
          <p:cNvCxnSpPr/>
          <p:nvPr/>
        </p:nvCxnSpPr>
        <p:spPr>
          <a:xfrm>
            <a:off x="5486400" y="1828800"/>
            <a:ext cx="2362200" cy="1588"/>
          </a:xfrm>
          <a:prstGeom prst="straightConnector1">
            <a:avLst/>
          </a:prstGeom>
          <a:ln>
            <a:tailEnd type="none"/>
          </a:ln>
        </p:spPr>
        <p:style>
          <a:lnRef idx="3">
            <a:schemeClr val="accent2"/>
          </a:lnRef>
          <a:fillRef idx="0">
            <a:schemeClr val="accent2"/>
          </a:fillRef>
          <a:effectRef idx="2">
            <a:schemeClr val="accent2"/>
          </a:effectRef>
          <a:fontRef idx="minor">
            <a:schemeClr val="tx1"/>
          </a:fontRef>
        </p:style>
      </p:cxnSp>
      <p:cxnSp>
        <p:nvCxnSpPr>
          <p:cNvPr id="89" name="Straight Arrow Connector 88"/>
          <p:cNvCxnSpPr/>
          <p:nvPr/>
        </p:nvCxnSpPr>
        <p:spPr>
          <a:xfrm>
            <a:off x="5486400" y="2133600"/>
            <a:ext cx="2362200" cy="1588"/>
          </a:xfrm>
          <a:prstGeom prst="straightConnector1">
            <a:avLst/>
          </a:prstGeom>
          <a:ln>
            <a:solidFill>
              <a:srgbClr val="000000"/>
            </a:solidFill>
            <a:tailEnd type="none"/>
          </a:ln>
        </p:spPr>
        <p:style>
          <a:lnRef idx="2">
            <a:schemeClr val="accent5"/>
          </a:lnRef>
          <a:fillRef idx="0">
            <a:schemeClr val="accent5"/>
          </a:fillRef>
          <a:effectRef idx="1">
            <a:schemeClr val="accent5"/>
          </a:effectRef>
          <a:fontRef idx="minor">
            <a:schemeClr val="tx1"/>
          </a:fontRef>
        </p:style>
      </p:cxnSp>
      <p:sp>
        <p:nvSpPr>
          <p:cNvPr id="93" name="TextBox 92"/>
          <p:cNvSpPr txBox="1"/>
          <p:nvPr/>
        </p:nvSpPr>
        <p:spPr>
          <a:xfrm>
            <a:off x="8077200" y="1828800"/>
            <a:ext cx="685800" cy="369332"/>
          </a:xfrm>
          <a:prstGeom prst="rect">
            <a:avLst/>
          </a:prstGeom>
          <a:noFill/>
        </p:spPr>
        <p:txBody>
          <a:bodyPr wrap="square" rtlCol="0">
            <a:spAutoFit/>
          </a:bodyPr>
          <a:lstStyle/>
          <a:p>
            <a:r>
              <a:rPr lang="en-US" dirty="0" smtClean="0"/>
              <a:t>CPU</a:t>
            </a:r>
            <a:endParaRPr lang="en-US" dirty="0"/>
          </a:p>
        </p:txBody>
      </p:sp>
      <p:pic>
        <p:nvPicPr>
          <p:cNvPr id="1026" name="Picture 2"/>
          <p:cNvPicPr>
            <a:picLocks noChangeAspect="1" noChangeArrowheads="1"/>
          </p:cNvPicPr>
          <p:nvPr/>
        </p:nvPicPr>
        <p:blipFill>
          <a:blip r:embed="rId8" cstate="print"/>
          <a:srcRect/>
          <a:stretch>
            <a:fillRect/>
          </a:stretch>
        </p:blipFill>
        <p:spPr bwMode="auto">
          <a:xfrm>
            <a:off x="4191000" y="1447800"/>
            <a:ext cx="1238250" cy="17335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cxnSp>
        <p:nvCxnSpPr>
          <p:cNvPr id="29" name="Elbow Connector 28"/>
          <p:cNvCxnSpPr/>
          <p:nvPr/>
        </p:nvCxnSpPr>
        <p:spPr>
          <a:xfrm rot="5400000">
            <a:off x="6464301" y="3822699"/>
            <a:ext cx="3352803" cy="1041403"/>
          </a:xfrm>
          <a:prstGeom prst="bentConnector3">
            <a:avLst>
              <a:gd name="adj1" fmla="val 100189"/>
            </a:avLst>
          </a:prstGeom>
          <a:ln>
            <a:solidFill>
              <a:srgbClr val="008000"/>
            </a:solidFill>
            <a:tailEnd type="none"/>
          </a:ln>
          <a:effectLst/>
        </p:spPr>
        <p:style>
          <a:lnRef idx="3">
            <a:schemeClr val="accent1"/>
          </a:lnRef>
          <a:fillRef idx="0">
            <a:schemeClr val="accent1"/>
          </a:fillRef>
          <a:effectRef idx="2">
            <a:schemeClr val="accent1"/>
          </a:effectRef>
          <a:fontRef idx="minor">
            <a:schemeClr val="tx1"/>
          </a:fontRef>
        </p:style>
      </p:cxnSp>
      <p:pic>
        <p:nvPicPr>
          <p:cNvPr id="27" name="Picture 26" descr="Screen shot 2010-09-27 at 3.43.37 PM.png"/>
          <p:cNvPicPr>
            <a:picLocks noChangeAspect="1"/>
          </p:cNvPicPr>
          <p:nvPr/>
        </p:nvPicPr>
        <p:blipFill>
          <a:blip r:embed="rId9"/>
          <a:stretch>
            <a:fillRect/>
          </a:stretch>
        </p:blipFill>
        <p:spPr>
          <a:xfrm>
            <a:off x="762000" y="5562600"/>
            <a:ext cx="1074616" cy="762000"/>
          </a:xfrm>
          <a:prstGeom prst="rect">
            <a:avLst/>
          </a:prstGeom>
        </p:spPr>
      </p:pic>
      <p:sp>
        <p:nvSpPr>
          <p:cNvPr id="46" name="TextBox 45"/>
          <p:cNvSpPr txBox="1"/>
          <p:nvPr/>
        </p:nvSpPr>
        <p:spPr>
          <a:xfrm>
            <a:off x="6400800" y="1371600"/>
            <a:ext cx="609600" cy="353943"/>
          </a:xfrm>
          <a:prstGeom prst="rect">
            <a:avLst/>
          </a:prstGeom>
          <a:noFill/>
        </p:spPr>
        <p:txBody>
          <a:bodyPr wrap="square" rtlCol="0">
            <a:spAutoFit/>
          </a:bodyPr>
          <a:lstStyle/>
          <a:p>
            <a:r>
              <a:rPr lang="en-US" sz="1700" dirty="0" smtClean="0"/>
              <a:t>20A</a:t>
            </a:r>
            <a:endParaRPr lang="en-US" sz="1700" dirty="0"/>
          </a:p>
        </p:txBody>
      </p:sp>
      <p:sp>
        <p:nvSpPr>
          <p:cNvPr id="47" name="TextBox 46"/>
          <p:cNvSpPr txBox="1"/>
          <p:nvPr/>
        </p:nvSpPr>
        <p:spPr>
          <a:xfrm>
            <a:off x="7086600" y="3810000"/>
            <a:ext cx="609600" cy="353943"/>
          </a:xfrm>
          <a:prstGeom prst="rect">
            <a:avLst/>
          </a:prstGeom>
          <a:noFill/>
        </p:spPr>
        <p:txBody>
          <a:bodyPr wrap="square" rtlCol="0">
            <a:spAutoFit/>
          </a:bodyPr>
          <a:lstStyle/>
          <a:p>
            <a:r>
              <a:rPr lang="en-US" sz="1700" dirty="0" smtClean="0"/>
              <a:t>20A</a:t>
            </a:r>
            <a:endParaRPr lang="en-US" sz="1700" dirty="0"/>
          </a:p>
        </p:txBody>
      </p:sp>
      <p:sp>
        <p:nvSpPr>
          <p:cNvPr id="48" name="TextBox 47"/>
          <p:cNvSpPr txBox="1"/>
          <p:nvPr/>
        </p:nvSpPr>
        <p:spPr>
          <a:xfrm>
            <a:off x="4953000" y="3581400"/>
            <a:ext cx="609600" cy="353943"/>
          </a:xfrm>
          <a:prstGeom prst="rect">
            <a:avLst/>
          </a:prstGeom>
          <a:noFill/>
        </p:spPr>
        <p:txBody>
          <a:bodyPr wrap="square" rtlCol="0">
            <a:spAutoFit/>
          </a:bodyPr>
          <a:lstStyle/>
          <a:p>
            <a:r>
              <a:rPr lang="en-US" sz="1700" dirty="0" smtClean="0"/>
              <a:t>40A</a:t>
            </a:r>
            <a:endParaRPr lang="en-US" sz="1700" dirty="0"/>
          </a:p>
        </p:txBody>
      </p:sp>
      <p:cxnSp>
        <p:nvCxnSpPr>
          <p:cNvPr id="31" name="Elbow Connector 30"/>
          <p:cNvCxnSpPr/>
          <p:nvPr/>
        </p:nvCxnSpPr>
        <p:spPr>
          <a:xfrm rot="10800000" flipV="1">
            <a:off x="5410200" y="2667000"/>
            <a:ext cx="2794002" cy="2057400"/>
          </a:xfrm>
          <a:prstGeom prst="bentConnector3">
            <a:avLst>
              <a:gd name="adj1" fmla="val 0"/>
            </a:avLst>
          </a:prstGeom>
          <a:ln>
            <a:solidFill>
              <a:srgbClr val="008000"/>
            </a:solidFill>
            <a:tailEnd type="none"/>
          </a:ln>
          <a:effectLst/>
        </p:spPr>
        <p:style>
          <a:lnRef idx="3">
            <a:schemeClr val="accent1"/>
          </a:lnRef>
          <a:fillRef idx="0">
            <a:schemeClr val="accent1"/>
          </a:fillRef>
          <a:effectRef idx="2">
            <a:schemeClr val="accent1"/>
          </a:effectRef>
          <a:fontRef idx="minor">
            <a:schemeClr val="tx1"/>
          </a:fontRef>
        </p:style>
      </p:cxnSp>
      <p:sp>
        <p:nvSpPr>
          <p:cNvPr id="35" name="Rectangle 34"/>
          <p:cNvSpPr/>
          <p:nvPr/>
        </p:nvSpPr>
        <p:spPr>
          <a:xfrm>
            <a:off x="4114800" y="4038600"/>
            <a:ext cx="1295400" cy="1295400"/>
          </a:xfrm>
          <a:prstGeom prst="rect">
            <a:avLst/>
          </a:prstGeom>
          <a:noFill/>
          <a:ln w="38100">
            <a:solidFill>
              <a:schemeClr val="accent2"/>
            </a:solidFill>
          </a:ln>
          <a:effectLst>
            <a:glow rad="101600">
              <a:schemeClr val="accent2">
                <a:satMod val="175000"/>
                <a:alpha val="40000"/>
              </a:schemeClr>
            </a:glow>
          </a:effectLst>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2" name="Rectangle 91"/>
          <p:cNvSpPr/>
          <p:nvPr/>
        </p:nvSpPr>
        <p:spPr>
          <a:xfrm>
            <a:off x="7924800" y="1600200"/>
            <a:ext cx="990600" cy="838200"/>
          </a:xfrm>
          <a:prstGeom prst="rect">
            <a:avLst/>
          </a:prstGeom>
          <a:ln>
            <a:solidFill>
              <a:schemeClr val="tx1">
                <a:lumMod val="50000"/>
                <a:lumOff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5" name="Title 4"/>
          <p:cNvSpPr>
            <a:spLocks noGrp="1"/>
          </p:cNvSpPr>
          <p:nvPr>
            <p:ph type="title"/>
          </p:nvPr>
        </p:nvSpPr>
        <p:spPr/>
        <p:txBody>
          <a:bodyPr/>
          <a:lstStyle/>
          <a:p>
            <a:r>
              <a:rPr lang="en-US" dirty="0" smtClean="0"/>
              <a:t>Power Distribution Diagram</a:t>
            </a:r>
            <a:endParaRPr lang="en-US" dirty="0"/>
          </a:p>
        </p:txBody>
      </p:sp>
      <p:pic>
        <p:nvPicPr>
          <p:cNvPr id="80899" name="Picture 3"/>
          <p:cNvPicPr>
            <a:picLocks noChangeAspect="1" noChangeArrowheads="1"/>
          </p:cNvPicPr>
          <p:nvPr/>
        </p:nvPicPr>
        <p:blipFill>
          <a:blip r:embed="rId3" cstate="print"/>
          <a:srcRect/>
          <a:stretch>
            <a:fillRect/>
          </a:stretch>
        </p:blipFill>
        <p:spPr bwMode="auto">
          <a:xfrm>
            <a:off x="533400" y="1524000"/>
            <a:ext cx="1285875" cy="17335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0900" name="Picture 4"/>
          <p:cNvPicPr>
            <a:picLocks noChangeAspect="1" noChangeArrowheads="1"/>
          </p:cNvPicPr>
          <p:nvPr/>
        </p:nvPicPr>
        <p:blipFill>
          <a:blip r:embed="rId4" cstate="print"/>
          <a:srcRect/>
          <a:stretch>
            <a:fillRect/>
          </a:stretch>
        </p:blipFill>
        <p:spPr bwMode="auto">
          <a:xfrm>
            <a:off x="2133600" y="1524000"/>
            <a:ext cx="1455479" cy="1066800"/>
          </a:xfrm>
          <a:prstGeom prst="rect">
            <a:avLst/>
          </a:prstGeom>
          <a:ln>
            <a:noFill/>
          </a:ln>
          <a:effectLst>
            <a:outerShdw blurRad="292100" dist="139700" dir="2700000" algn="tl" rotWithShape="0">
              <a:srgbClr val="333333">
                <a:alpha val="65000"/>
              </a:srgbClr>
            </a:outerShdw>
          </a:effectLst>
        </p:spPr>
      </p:pic>
      <p:pic>
        <p:nvPicPr>
          <p:cNvPr id="80901" name="Picture 5"/>
          <p:cNvPicPr>
            <a:picLocks noChangeAspect="1" noChangeArrowheads="1"/>
          </p:cNvPicPr>
          <p:nvPr/>
        </p:nvPicPr>
        <p:blipFill>
          <a:blip r:embed="rId5" cstate="print"/>
          <a:srcRect/>
          <a:stretch>
            <a:fillRect/>
          </a:stretch>
        </p:blipFill>
        <p:spPr bwMode="auto">
          <a:xfrm>
            <a:off x="4191000" y="4114800"/>
            <a:ext cx="1092200" cy="1143000"/>
          </a:xfrm>
          <a:prstGeom prst="rect">
            <a:avLst/>
          </a:prstGeom>
          <a:ln>
            <a:noFill/>
          </a:ln>
          <a:effectLst>
            <a:outerShdw blurRad="292100" dist="139700" dir="2700000" algn="tl" rotWithShape="0">
              <a:srgbClr val="333333">
                <a:alpha val="65000"/>
              </a:srgbClr>
            </a:outerShdw>
          </a:effectLst>
        </p:spPr>
      </p:pic>
      <p:cxnSp>
        <p:nvCxnSpPr>
          <p:cNvPr id="30" name="Straight Arrow Connector 29"/>
          <p:cNvCxnSpPr/>
          <p:nvPr/>
        </p:nvCxnSpPr>
        <p:spPr>
          <a:xfrm>
            <a:off x="1828800" y="2057400"/>
            <a:ext cx="304800" cy="1588"/>
          </a:xfrm>
          <a:prstGeom prst="straightConnector1">
            <a:avLst/>
          </a:prstGeom>
          <a:ln>
            <a:tailEnd type="none"/>
          </a:ln>
        </p:spPr>
        <p:style>
          <a:lnRef idx="3">
            <a:schemeClr val="accent2"/>
          </a:lnRef>
          <a:fillRef idx="0">
            <a:schemeClr val="accent2"/>
          </a:fillRef>
          <a:effectRef idx="2">
            <a:schemeClr val="accent2"/>
          </a:effectRef>
          <a:fontRef idx="minor">
            <a:schemeClr val="tx1"/>
          </a:fontRef>
        </p:style>
      </p:cxnSp>
      <p:cxnSp>
        <p:nvCxnSpPr>
          <p:cNvPr id="32" name="Straight Arrow Connector 31"/>
          <p:cNvCxnSpPr/>
          <p:nvPr/>
        </p:nvCxnSpPr>
        <p:spPr>
          <a:xfrm>
            <a:off x="3657600" y="2057400"/>
            <a:ext cx="457200" cy="1588"/>
          </a:xfrm>
          <a:prstGeom prst="straightConnector1">
            <a:avLst/>
          </a:prstGeom>
          <a:ln>
            <a:tailEnd type="none"/>
          </a:ln>
        </p:spPr>
        <p:style>
          <a:lnRef idx="3">
            <a:schemeClr val="accent2"/>
          </a:lnRef>
          <a:fillRef idx="0">
            <a:schemeClr val="accent2"/>
          </a:fillRef>
          <a:effectRef idx="2">
            <a:schemeClr val="accent2"/>
          </a:effectRef>
          <a:fontRef idx="minor">
            <a:schemeClr val="tx1"/>
          </a:fontRef>
        </p:style>
      </p:cxnSp>
      <p:cxnSp>
        <p:nvCxnSpPr>
          <p:cNvPr id="34" name="Straight Arrow Connector 33"/>
          <p:cNvCxnSpPr/>
          <p:nvPr/>
        </p:nvCxnSpPr>
        <p:spPr>
          <a:xfrm>
            <a:off x="1828800" y="2819400"/>
            <a:ext cx="2286000" cy="1588"/>
          </a:xfrm>
          <a:prstGeom prst="straightConnector1">
            <a:avLst/>
          </a:prstGeom>
          <a:ln>
            <a:solidFill>
              <a:srgbClr val="000000"/>
            </a:solidFill>
            <a:tailEnd type="none"/>
          </a:ln>
        </p:spPr>
        <p:style>
          <a:lnRef idx="2">
            <a:schemeClr val="accent5"/>
          </a:lnRef>
          <a:fillRef idx="0">
            <a:schemeClr val="accent5"/>
          </a:fillRef>
          <a:effectRef idx="1">
            <a:schemeClr val="accent5"/>
          </a:effectRef>
          <a:fontRef idx="minor">
            <a:schemeClr val="tx1"/>
          </a:fontRef>
        </p:style>
      </p:cxnSp>
      <p:cxnSp>
        <p:nvCxnSpPr>
          <p:cNvPr id="57" name="Straight Arrow Connector 56"/>
          <p:cNvCxnSpPr/>
          <p:nvPr/>
        </p:nvCxnSpPr>
        <p:spPr>
          <a:xfrm rot="5400000">
            <a:off x="4229894" y="3694906"/>
            <a:ext cx="685800" cy="1588"/>
          </a:xfrm>
          <a:prstGeom prst="straightConnector1">
            <a:avLst/>
          </a:prstGeom>
          <a:ln>
            <a:solidFill>
              <a:srgbClr val="000000"/>
            </a:solidFill>
            <a:tailEnd type="none"/>
          </a:ln>
        </p:spPr>
        <p:style>
          <a:lnRef idx="2">
            <a:schemeClr val="accent5"/>
          </a:lnRef>
          <a:fillRef idx="0">
            <a:schemeClr val="accent5"/>
          </a:fillRef>
          <a:effectRef idx="1">
            <a:schemeClr val="accent5"/>
          </a:effectRef>
          <a:fontRef idx="minor">
            <a:schemeClr val="tx1"/>
          </a:fontRef>
        </p:style>
      </p:cxnSp>
      <p:cxnSp>
        <p:nvCxnSpPr>
          <p:cNvPr id="58" name="Straight Arrow Connector 57"/>
          <p:cNvCxnSpPr/>
          <p:nvPr/>
        </p:nvCxnSpPr>
        <p:spPr>
          <a:xfrm rot="5400000">
            <a:off x="4534694" y="3694906"/>
            <a:ext cx="685800" cy="1588"/>
          </a:xfrm>
          <a:prstGeom prst="straightConnector1">
            <a:avLst/>
          </a:prstGeom>
          <a:ln>
            <a:tailEnd type="none"/>
          </a:ln>
        </p:spPr>
        <p:style>
          <a:lnRef idx="3">
            <a:schemeClr val="accent2"/>
          </a:lnRef>
          <a:fillRef idx="0">
            <a:schemeClr val="accent2"/>
          </a:fillRef>
          <a:effectRef idx="2">
            <a:schemeClr val="accent2"/>
          </a:effectRef>
          <a:fontRef idx="minor">
            <a:schemeClr val="tx1"/>
          </a:fontRef>
        </p:style>
      </p:cxnSp>
      <p:cxnSp>
        <p:nvCxnSpPr>
          <p:cNvPr id="60" name="Elbow Connector 59"/>
          <p:cNvCxnSpPr/>
          <p:nvPr/>
        </p:nvCxnSpPr>
        <p:spPr>
          <a:xfrm rot="16200000" flipH="1">
            <a:off x="4914900" y="3543300"/>
            <a:ext cx="2286000" cy="1295400"/>
          </a:xfrm>
          <a:prstGeom prst="bentConnector3">
            <a:avLst>
              <a:gd name="adj1" fmla="val -3897"/>
            </a:avLst>
          </a:prstGeom>
          <a:ln>
            <a:solidFill>
              <a:srgbClr val="000000"/>
            </a:solidFill>
            <a:tailEnd type="none"/>
          </a:ln>
        </p:spPr>
        <p:style>
          <a:lnRef idx="2">
            <a:schemeClr val="accent5"/>
          </a:lnRef>
          <a:fillRef idx="0">
            <a:schemeClr val="accent5"/>
          </a:fillRef>
          <a:effectRef idx="1">
            <a:schemeClr val="accent5"/>
          </a:effectRef>
          <a:fontRef idx="minor">
            <a:schemeClr val="tx1"/>
          </a:fontRef>
        </p:style>
      </p:cxnSp>
      <p:pic>
        <p:nvPicPr>
          <p:cNvPr id="80902" name="Picture 6" descr="C:\Users\Karthik\Desktop\spike.png"/>
          <p:cNvPicPr>
            <a:picLocks noChangeAspect="1" noChangeArrowheads="1"/>
          </p:cNvPicPr>
          <p:nvPr/>
        </p:nvPicPr>
        <p:blipFill>
          <a:blip r:embed="rId6" cstate="print"/>
          <a:srcRect/>
          <a:stretch>
            <a:fillRect/>
          </a:stretch>
        </p:blipFill>
        <p:spPr bwMode="auto">
          <a:xfrm>
            <a:off x="6172200" y="5410200"/>
            <a:ext cx="1295400" cy="1187450"/>
          </a:xfrm>
          <a:prstGeom prst="rect">
            <a:avLst/>
          </a:prstGeom>
          <a:ln>
            <a:noFill/>
          </a:ln>
          <a:effectLst>
            <a:outerShdw blurRad="292100" dist="139700" dir="2700000" algn="tl" rotWithShape="0">
              <a:srgbClr val="333333">
                <a:alpha val="65000"/>
              </a:srgbClr>
            </a:outerShdw>
          </a:effectLst>
        </p:spPr>
      </p:pic>
      <p:cxnSp>
        <p:nvCxnSpPr>
          <p:cNvPr id="67" name="Elbow Connector 66"/>
          <p:cNvCxnSpPr/>
          <p:nvPr/>
        </p:nvCxnSpPr>
        <p:spPr>
          <a:xfrm rot="16200000" flipH="1">
            <a:off x="4800600" y="3124200"/>
            <a:ext cx="2667000" cy="1752600"/>
          </a:xfrm>
          <a:prstGeom prst="bentConnector3">
            <a:avLst>
              <a:gd name="adj1" fmla="val -704"/>
            </a:avLst>
          </a:prstGeom>
          <a:ln>
            <a:tailEnd type="none"/>
          </a:ln>
        </p:spPr>
        <p:style>
          <a:lnRef idx="3">
            <a:schemeClr val="accent2"/>
          </a:lnRef>
          <a:fillRef idx="0">
            <a:schemeClr val="accent2"/>
          </a:fillRef>
          <a:effectRef idx="2">
            <a:schemeClr val="accent2"/>
          </a:effectRef>
          <a:fontRef idx="minor">
            <a:schemeClr val="tx1"/>
          </a:fontRef>
        </p:style>
      </p:cxnSp>
      <p:pic>
        <p:nvPicPr>
          <p:cNvPr id="80903" name="Picture 7"/>
          <p:cNvPicPr>
            <a:picLocks noChangeAspect="1" noChangeArrowheads="1"/>
          </p:cNvPicPr>
          <p:nvPr/>
        </p:nvPicPr>
        <p:blipFill>
          <a:blip r:embed="rId7" cstate="print"/>
          <a:srcRect/>
          <a:stretch>
            <a:fillRect/>
          </a:stretch>
        </p:blipFill>
        <p:spPr bwMode="auto">
          <a:xfrm>
            <a:off x="457200" y="4038600"/>
            <a:ext cx="1419665" cy="1066800"/>
          </a:xfrm>
          <a:prstGeom prst="rect">
            <a:avLst/>
          </a:prstGeom>
          <a:noFill/>
          <a:ln w="9525">
            <a:noFill/>
            <a:miter lim="800000"/>
            <a:headEnd/>
            <a:tailEnd/>
          </a:ln>
          <a:effectLst/>
        </p:spPr>
      </p:pic>
      <p:cxnSp>
        <p:nvCxnSpPr>
          <p:cNvPr id="72" name="Straight Arrow Connector 71"/>
          <p:cNvCxnSpPr/>
          <p:nvPr/>
        </p:nvCxnSpPr>
        <p:spPr>
          <a:xfrm rot="10800000">
            <a:off x="1981200" y="4495800"/>
            <a:ext cx="2133600" cy="1588"/>
          </a:xfrm>
          <a:prstGeom prst="straightConnector1">
            <a:avLst/>
          </a:prstGeom>
          <a:ln>
            <a:solidFill>
              <a:srgbClr val="000000"/>
            </a:solidFill>
            <a:tailEnd type="none"/>
          </a:ln>
        </p:spPr>
        <p:style>
          <a:lnRef idx="2">
            <a:schemeClr val="accent5"/>
          </a:lnRef>
          <a:fillRef idx="0">
            <a:schemeClr val="accent5"/>
          </a:fillRef>
          <a:effectRef idx="1">
            <a:schemeClr val="accent5"/>
          </a:effectRef>
          <a:fontRef idx="minor">
            <a:schemeClr val="tx1"/>
          </a:fontRef>
        </p:style>
      </p:cxnSp>
      <p:cxnSp>
        <p:nvCxnSpPr>
          <p:cNvPr id="76" name="Straight Arrow Connector 75"/>
          <p:cNvCxnSpPr/>
          <p:nvPr/>
        </p:nvCxnSpPr>
        <p:spPr>
          <a:xfrm rot="10800000">
            <a:off x="1981200" y="4800600"/>
            <a:ext cx="2133600" cy="1588"/>
          </a:xfrm>
          <a:prstGeom prst="straightConnector1">
            <a:avLst/>
          </a:prstGeom>
          <a:ln>
            <a:tailEnd type="none"/>
          </a:ln>
        </p:spPr>
        <p:style>
          <a:lnRef idx="3">
            <a:schemeClr val="accent2"/>
          </a:lnRef>
          <a:fillRef idx="0">
            <a:schemeClr val="accent2"/>
          </a:fillRef>
          <a:effectRef idx="2">
            <a:schemeClr val="accent2"/>
          </a:effectRef>
          <a:fontRef idx="minor">
            <a:schemeClr val="tx1"/>
          </a:fontRef>
        </p:style>
      </p:cxnSp>
      <p:cxnSp>
        <p:nvCxnSpPr>
          <p:cNvPr id="78" name="Straight Arrow Connector 77"/>
          <p:cNvCxnSpPr/>
          <p:nvPr/>
        </p:nvCxnSpPr>
        <p:spPr>
          <a:xfrm rot="10800000">
            <a:off x="1981200" y="5867400"/>
            <a:ext cx="4038600" cy="1588"/>
          </a:xfrm>
          <a:prstGeom prst="straightConnector1">
            <a:avLst/>
          </a:prstGeom>
          <a:ln>
            <a:solidFill>
              <a:srgbClr val="000000"/>
            </a:solidFill>
            <a:tailEnd type="none"/>
          </a:ln>
        </p:spPr>
        <p:style>
          <a:lnRef idx="2">
            <a:schemeClr val="accent5"/>
          </a:lnRef>
          <a:fillRef idx="0">
            <a:schemeClr val="accent5"/>
          </a:fillRef>
          <a:effectRef idx="1">
            <a:schemeClr val="accent5"/>
          </a:effectRef>
          <a:fontRef idx="minor">
            <a:schemeClr val="tx1"/>
          </a:fontRef>
        </p:style>
      </p:cxnSp>
      <p:cxnSp>
        <p:nvCxnSpPr>
          <p:cNvPr id="80" name="Straight Arrow Connector 79"/>
          <p:cNvCxnSpPr/>
          <p:nvPr/>
        </p:nvCxnSpPr>
        <p:spPr>
          <a:xfrm rot="10800000">
            <a:off x="1981200" y="6172200"/>
            <a:ext cx="4038600" cy="1588"/>
          </a:xfrm>
          <a:prstGeom prst="straightConnector1">
            <a:avLst/>
          </a:prstGeom>
          <a:ln>
            <a:tailEnd type="none"/>
          </a:ln>
        </p:spPr>
        <p:style>
          <a:lnRef idx="3">
            <a:schemeClr val="accent2"/>
          </a:lnRef>
          <a:fillRef idx="0">
            <a:schemeClr val="accent2"/>
          </a:fillRef>
          <a:effectRef idx="2">
            <a:schemeClr val="accent2"/>
          </a:effectRef>
          <a:fontRef idx="minor">
            <a:schemeClr val="tx1"/>
          </a:fontRef>
        </p:style>
      </p:cxnSp>
      <p:cxnSp>
        <p:nvCxnSpPr>
          <p:cNvPr id="86" name="Straight Arrow Connector 85"/>
          <p:cNvCxnSpPr/>
          <p:nvPr/>
        </p:nvCxnSpPr>
        <p:spPr>
          <a:xfrm>
            <a:off x="5486400" y="1828800"/>
            <a:ext cx="2362200" cy="1588"/>
          </a:xfrm>
          <a:prstGeom prst="straightConnector1">
            <a:avLst/>
          </a:prstGeom>
          <a:ln>
            <a:tailEnd type="none"/>
          </a:ln>
        </p:spPr>
        <p:style>
          <a:lnRef idx="3">
            <a:schemeClr val="accent2"/>
          </a:lnRef>
          <a:fillRef idx="0">
            <a:schemeClr val="accent2"/>
          </a:fillRef>
          <a:effectRef idx="2">
            <a:schemeClr val="accent2"/>
          </a:effectRef>
          <a:fontRef idx="minor">
            <a:schemeClr val="tx1"/>
          </a:fontRef>
        </p:style>
      </p:cxnSp>
      <p:cxnSp>
        <p:nvCxnSpPr>
          <p:cNvPr id="89" name="Straight Arrow Connector 88"/>
          <p:cNvCxnSpPr/>
          <p:nvPr/>
        </p:nvCxnSpPr>
        <p:spPr>
          <a:xfrm>
            <a:off x="5486400" y="2133600"/>
            <a:ext cx="2362200" cy="1588"/>
          </a:xfrm>
          <a:prstGeom prst="straightConnector1">
            <a:avLst/>
          </a:prstGeom>
          <a:ln>
            <a:solidFill>
              <a:srgbClr val="000000"/>
            </a:solidFill>
            <a:tailEnd type="none"/>
          </a:ln>
        </p:spPr>
        <p:style>
          <a:lnRef idx="2">
            <a:schemeClr val="accent5"/>
          </a:lnRef>
          <a:fillRef idx="0">
            <a:schemeClr val="accent5"/>
          </a:fillRef>
          <a:effectRef idx="1">
            <a:schemeClr val="accent5"/>
          </a:effectRef>
          <a:fontRef idx="minor">
            <a:schemeClr val="tx1"/>
          </a:fontRef>
        </p:style>
      </p:cxnSp>
      <p:sp>
        <p:nvSpPr>
          <p:cNvPr id="93" name="TextBox 92"/>
          <p:cNvSpPr txBox="1"/>
          <p:nvPr/>
        </p:nvSpPr>
        <p:spPr>
          <a:xfrm>
            <a:off x="8077200" y="1828800"/>
            <a:ext cx="685800" cy="369332"/>
          </a:xfrm>
          <a:prstGeom prst="rect">
            <a:avLst/>
          </a:prstGeom>
          <a:noFill/>
        </p:spPr>
        <p:txBody>
          <a:bodyPr wrap="square" rtlCol="0">
            <a:spAutoFit/>
          </a:bodyPr>
          <a:lstStyle/>
          <a:p>
            <a:r>
              <a:rPr lang="en-US" dirty="0" smtClean="0"/>
              <a:t>CPU</a:t>
            </a:r>
            <a:endParaRPr lang="en-US" dirty="0"/>
          </a:p>
        </p:txBody>
      </p:sp>
      <p:pic>
        <p:nvPicPr>
          <p:cNvPr id="1026" name="Picture 2"/>
          <p:cNvPicPr>
            <a:picLocks noChangeAspect="1" noChangeArrowheads="1"/>
          </p:cNvPicPr>
          <p:nvPr/>
        </p:nvPicPr>
        <p:blipFill>
          <a:blip r:embed="rId8" cstate="print"/>
          <a:srcRect/>
          <a:stretch>
            <a:fillRect/>
          </a:stretch>
        </p:blipFill>
        <p:spPr bwMode="auto">
          <a:xfrm>
            <a:off x="4191000" y="1447800"/>
            <a:ext cx="1238250" cy="17335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cxnSp>
        <p:nvCxnSpPr>
          <p:cNvPr id="29" name="Elbow Connector 28"/>
          <p:cNvCxnSpPr/>
          <p:nvPr/>
        </p:nvCxnSpPr>
        <p:spPr>
          <a:xfrm rot="5400000">
            <a:off x="6464301" y="3822699"/>
            <a:ext cx="3352803" cy="1041403"/>
          </a:xfrm>
          <a:prstGeom prst="bentConnector3">
            <a:avLst>
              <a:gd name="adj1" fmla="val 100189"/>
            </a:avLst>
          </a:prstGeom>
          <a:ln>
            <a:solidFill>
              <a:srgbClr val="008000"/>
            </a:solidFill>
            <a:tailEnd type="none"/>
          </a:ln>
          <a:effectLst/>
        </p:spPr>
        <p:style>
          <a:lnRef idx="3">
            <a:schemeClr val="accent1"/>
          </a:lnRef>
          <a:fillRef idx="0">
            <a:schemeClr val="accent1"/>
          </a:fillRef>
          <a:effectRef idx="2">
            <a:schemeClr val="accent1"/>
          </a:effectRef>
          <a:fontRef idx="minor">
            <a:schemeClr val="tx1"/>
          </a:fontRef>
        </p:style>
      </p:cxnSp>
      <p:pic>
        <p:nvPicPr>
          <p:cNvPr id="27" name="Picture 26" descr="Screen shot 2010-09-27 at 3.43.37 PM.png"/>
          <p:cNvPicPr>
            <a:picLocks noChangeAspect="1"/>
          </p:cNvPicPr>
          <p:nvPr/>
        </p:nvPicPr>
        <p:blipFill>
          <a:blip r:embed="rId9"/>
          <a:stretch>
            <a:fillRect/>
          </a:stretch>
        </p:blipFill>
        <p:spPr>
          <a:xfrm>
            <a:off x="762000" y="5562600"/>
            <a:ext cx="1074616" cy="762000"/>
          </a:xfrm>
          <a:prstGeom prst="rect">
            <a:avLst/>
          </a:prstGeom>
        </p:spPr>
      </p:pic>
      <p:sp>
        <p:nvSpPr>
          <p:cNvPr id="46" name="TextBox 45"/>
          <p:cNvSpPr txBox="1"/>
          <p:nvPr/>
        </p:nvSpPr>
        <p:spPr>
          <a:xfrm>
            <a:off x="6400800" y="1371600"/>
            <a:ext cx="609600" cy="353943"/>
          </a:xfrm>
          <a:prstGeom prst="rect">
            <a:avLst/>
          </a:prstGeom>
          <a:noFill/>
        </p:spPr>
        <p:txBody>
          <a:bodyPr wrap="square" rtlCol="0">
            <a:spAutoFit/>
          </a:bodyPr>
          <a:lstStyle/>
          <a:p>
            <a:r>
              <a:rPr lang="en-US" sz="1700" dirty="0" smtClean="0"/>
              <a:t>20A</a:t>
            </a:r>
            <a:endParaRPr lang="en-US" sz="1700" dirty="0"/>
          </a:p>
        </p:txBody>
      </p:sp>
      <p:sp>
        <p:nvSpPr>
          <p:cNvPr id="47" name="TextBox 46"/>
          <p:cNvSpPr txBox="1"/>
          <p:nvPr/>
        </p:nvSpPr>
        <p:spPr>
          <a:xfrm>
            <a:off x="7086600" y="3810000"/>
            <a:ext cx="609600" cy="353943"/>
          </a:xfrm>
          <a:prstGeom prst="rect">
            <a:avLst/>
          </a:prstGeom>
          <a:noFill/>
        </p:spPr>
        <p:txBody>
          <a:bodyPr wrap="square" rtlCol="0">
            <a:spAutoFit/>
          </a:bodyPr>
          <a:lstStyle/>
          <a:p>
            <a:r>
              <a:rPr lang="en-US" sz="1700" dirty="0" smtClean="0"/>
              <a:t>20A</a:t>
            </a:r>
            <a:endParaRPr lang="en-US" sz="1700" dirty="0"/>
          </a:p>
        </p:txBody>
      </p:sp>
      <p:sp>
        <p:nvSpPr>
          <p:cNvPr id="48" name="TextBox 47"/>
          <p:cNvSpPr txBox="1"/>
          <p:nvPr/>
        </p:nvSpPr>
        <p:spPr>
          <a:xfrm>
            <a:off x="4953000" y="3581400"/>
            <a:ext cx="609600" cy="353943"/>
          </a:xfrm>
          <a:prstGeom prst="rect">
            <a:avLst/>
          </a:prstGeom>
          <a:noFill/>
        </p:spPr>
        <p:txBody>
          <a:bodyPr wrap="square" rtlCol="0">
            <a:spAutoFit/>
          </a:bodyPr>
          <a:lstStyle/>
          <a:p>
            <a:r>
              <a:rPr lang="en-US" sz="1700" dirty="0" smtClean="0"/>
              <a:t>40A</a:t>
            </a:r>
            <a:endParaRPr lang="en-US" sz="1700" dirty="0"/>
          </a:p>
        </p:txBody>
      </p:sp>
      <p:cxnSp>
        <p:nvCxnSpPr>
          <p:cNvPr id="31" name="Elbow Connector 30"/>
          <p:cNvCxnSpPr/>
          <p:nvPr/>
        </p:nvCxnSpPr>
        <p:spPr>
          <a:xfrm rot="10800000" flipV="1">
            <a:off x="5410200" y="2667000"/>
            <a:ext cx="2794002" cy="2057400"/>
          </a:xfrm>
          <a:prstGeom prst="bentConnector3">
            <a:avLst>
              <a:gd name="adj1" fmla="val 0"/>
            </a:avLst>
          </a:prstGeom>
          <a:ln>
            <a:solidFill>
              <a:srgbClr val="008000"/>
            </a:solidFill>
            <a:tailEnd type="none"/>
          </a:ln>
          <a:effectLst/>
        </p:spPr>
        <p:style>
          <a:lnRef idx="3">
            <a:schemeClr val="accent1"/>
          </a:lnRef>
          <a:fillRef idx="0">
            <a:schemeClr val="accent1"/>
          </a:fillRef>
          <a:effectRef idx="2">
            <a:schemeClr val="accent1"/>
          </a:effectRef>
          <a:fontRef idx="minor">
            <a:schemeClr val="tx1"/>
          </a:fontRef>
        </p:style>
      </p:cxnSp>
      <p:sp>
        <p:nvSpPr>
          <p:cNvPr id="33" name="Rectangle 32"/>
          <p:cNvSpPr/>
          <p:nvPr/>
        </p:nvSpPr>
        <p:spPr>
          <a:xfrm>
            <a:off x="7848600" y="1524000"/>
            <a:ext cx="1143000" cy="990600"/>
          </a:xfrm>
          <a:prstGeom prst="rect">
            <a:avLst/>
          </a:prstGeom>
          <a:noFill/>
          <a:ln w="38100">
            <a:solidFill>
              <a:schemeClr val="accent2"/>
            </a:solidFill>
          </a:ln>
          <a:effectLst>
            <a:glow rad="101600">
              <a:schemeClr val="accent2">
                <a:satMod val="175000"/>
                <a:alpha val="40000"/>
              </a:schemeClr>
            </a:glow>
          </a:effectLst>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6"/>
          <p:cNvSpPr/>
          <p:nvPr/>
        </p:nvSpPr>
        <p:spPr>
          <a:xfrm>
            <a:off x="6324600" y="1676400"/>
            <a:ext cx="2209800" cy="1981200"/>
          </a:xfrm>
          <a:prstGeom prst="rect">
            <a:avLst/>
          </a:prstGeom>
          <a:ln>
            <a:solidFill>
              <a:schemeClr val="tx1">
                <a:lumMod val="50000"/>
                <a:lumOff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US" dirty="0" smtClean="0"/>
              <a:t>CPU</a:t>
            </a:r>
            <a:endParaRPr lang="en-US" dirty="0"/>
          </a:p>
        </p:txBody>
      </p:sp>
      <p:sp>
        <p:nvSpPr>
          <p:cNvPr id="3" name="Content Placeholder 2"/>
          <p:cNvSpPr>
            <a:spLocks noGrp="1"/>
          </p:cNvSpPr>
          <p:nvPr>
            <p:ph idx="1"/>
          </p:nvPr>
        </p:nvSpPr>
        <p:spPr>
          <a:xfrm>
            <a:off x="457200" y="1600200"/>
            <a:ext cx="5715000" cy="4724400"/>
          </a:xfrm>
        </p:spPr>
        <p:txBody>
          <a:bodyPr/>
          <a:lstStyle/>
          <a:p>
            <a:r>
              <a:rPr lang="en-US" sz="3400" dirty="0" smtClean="0"/>
              <a:t>Sends commands to the electronic speed controller</a:t>
            </a:r>
          </a:p>
          <a:p>
            <a:r>
              <a:rPr lang="en-US" sz="3400" dirty="0" smtClean="0"/>
              <a:t>Can be replaced with servo tester</a:t>
            </a:r>
          </a:p>
          <a:p>
            <a:pPr lvl="1"/>
            <a:r>
              <a:rPr lang="en-US" sz="2800" dirty="0" smtClean="0"/>
              <a:t>Generates control signal</a:t>
            </a:r>
            <a:endParaRPr lang="en-US" dirty="0" smtClean="0"/>
          </a:p>
          <a:p>
            <a:pPr lvl="1"/>
            <a:r>
              <a:rPr lang="en-US" sz="3000" dirty="0" smtClean="0"/>
              <a:t>Found at hobby stores</a:t>
            </a:r>
          </a:p>
        </p:txBody>
      </p:sp>
      <p:sp>
        <p:nvSpPr>
          <p:cNvPr id="5" name="TextBox 4"/>
          <p:cNvSpPr txBox="1"/>
          <p:nvPr/>
        </p:nvSpPr>
        <p:spPr>
          <a:xfrm>
            <a:off x="6705600" y="2209800"/>
            <a:ext cx="1600200" cy="861774"/>
          </a:xfrm>
          <a:prstGeom prst="rect">
            <a:avLst/>
          </a:prstGeom>
          <a:noFill/>
        </p:spPr>
        <p:txBody>
          <a:bodyPr wrap="square" rtlCol="0">
            <a:spAutoFit/>
          </a:bodyPr>
          <a:lstStyle/>
          <a:p>
            <a:r>
              <a:rPr lang="en-US" sz="5000" dirty="0" smtClean="0"/>
              <a:t>CPU</a:t>
            </a:r>
            <a:endParaRPr lang="en-US" sz="5000" dirty="0"/>
          </a:p>
        </p:txBody>
      </p:sp>
      <p:pic>
        <p:nvPicPr>
          <p:cNvPr id="6" name="Picture 5" descr="images.jpg"/>
          <p:cNvPicPr>
            <a:picLocks noChangeAspect="1"/>
          </p:cNvPicPr>
          <p:nvPr/>
        </p:nvPicPr>
        <p:blipFill>
          <a:blip r:embed="rId3"/>
          <a:stretch>
            <a:fillRect/>
          </a:stretch>
        </p:blipFill>
        <p:spPr>
          <a:xfrm>
            <a:off x="5410200" y="4191000"/>
            <a:ext cx="3556000" cy="2209800"/>
          </a:xfrm>
          <a:prstGeom prst="rect">
            <a:avLst/>
          </a:prstGeo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2" name="Rectangle 91"/>
          <p:cNvSpPr/>
          <p:nvPr/>
        </p:nvSpPr>
        <p:spPr>
          <a:xfrm>
            <a:off x="7924800" y="1600200"/>
            <a:ext cx="990600" cy="838200"/>
          </a:xfrm>
          <a:prstGeom prst="rect">
            <a:avLst/>
          </a:prstGeom>
          <a:ln>
            <a:solidFill>
              <a:schemeClr val="tx1">
                <a:lumMod val="50000"/>
                <a:lumOff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5" name="Title 4"/>
          <p:cNvSpPr>
            <a:spLocks noGrp="1"/>
          </p:cNvSpPr>
          <p:nvPr>
            <p:ph type="title"/>
          </p:nvPr>
        </p:nvSpPr>
        <p:spPr/>
        <p:txBody>
          <a:bodyPr/>
          <a:lstStyle/>
          <a:p>
            <a:r>
              <a:rPr lang="en-US" dirty="0" smtClean="0"/>
              <a:t>Power Distribution Diagram</a:t>
            </a:r>
            <a:endParaRPr lang="en-US" dirty="0"/>
          </a:p>
        </p:txBody>
      </p:sp>
      <p:pic>
        <p:nvPicPr>
          <p:cNvPr id="80899" name="Picture 3"/>
          <p:cNvPicPr>
            <a:picLocks noChangeAspect="1" noChangeArrowheads="1"/>
          </p:cNvPicPr>
          <p:nvPr/>
        </p:nvPicPr>
        <p:blipFill>
          <a:blip r:embed="rId3" cstate="print"/>
          <a:srcRect/>
          <a:stretch>
            <a:fillRect/>
          </a:stretch>
        </p:blipFill>
        <p:spPr bwMode="auto">
          <a:xfrm>
            <a:off x="533400" y="1524000"/>
            <a:ext cx="1285875" cy="17335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0900" name="Picture 4"/>
          <p:cNvPicPr>
            <a:picLocks noChangeAspect="1" noChangeArrowheads="1"/>
          </p:cNvPicPr>
          <p:nvPr/>
        </p:nvPicPr>
        <p:blipFill>
          <a:blip r:embed="rId4" cstate="print"/>
          <a:srcRect/>
          <a:stretch>
            <a:fillRect/>
          </a:stretch>
        </p:blipFill>
        <p:spPr bwMode="auto">
          <a:xfrm>
            <a:off x="2133600" y="1524000"/>
            <a:ext cx="1455479" cy="1066800"/>
          </a:xfrm>
          <a:prstGeom prst="rect">
            <a:avLst/>
          </a:prstGeom>
          <a:ln>
            <a:noFill/>
          </a:ln>
          <a:effectLst>
            <a:outerShdw blurRad="292100" dist="139700" dir="2700000" algn="tl" rotWithShape="0">
              <a:srgbClr val="333333">
                <a:alpha val="65000"/>
              </a:srgbClr>
            </a:outerShdw>
          </a:effectLst>
        </p:spPr>
      </p:pic>
      <p:pic>
        <p:nvPicPr>
          <p:cNvPr id="80901" name="Picture 5"/>
          <p:cNvPicPr>
            <a:picLocks noChangeAspect="1" noChangeArrowheads="1"/>
          </p:cNvPicPr>
          <p:nvPr/>
        </p:nvPicPr>
        <p:blipFill>
          <a:blip r:embed="rId5" cstate="print"/>
          <a:srcRect/>
          <a:stretch>
            <a:fillRect/>
          </a:stretch>
        </p:blipFill>
        <p:spPr bwMode="auto">
          <a:xfrm>
            <a:off x="4191000" y="4114800"/>
            <a:ext cx="1092200" cy="1143000"/>
          </a:xfrm>
          <a:prstGeom prst="rect">
            <a:avLst/>
          </a:prstGeom>
          <a:ln>
            <a:noFill/>
          </a:ln>
          <a:effectLst>
            <a:outerShdw blurRad="292100" dist="139700" dir="2700000" algn="tl" rotWithShape="0">
              <a:srgbClr val="333333">
                <a:alpha val="65000"/>
              </a:srgbClr>
            </a:outerShdw>
          </a:effectLst>
        </p:spPr>
      </p:pic>
      <p:cxnSp>
        <p:nvCxnSpPr>
          <p:cNvPr id="30" name="Straight Arrow Connector 29"/>
          <p:cNvCxnSpPr/>
          <p:nvPr/>
        </p:nvCxnSpPr>
        <p:spPr>
          <a:xfrm>
            <a:off x="1828800" y="2057400"/>
            <a:ext cx="304800" cy="1588"/>
          </a:xfrm>
          <a:prstGeom prst="straightConnector1">
            <a:avLst/>
          </a:prstGeom>
          <a:ln>
            <a:tailEnd type="none"/>
          </a:ln>
        </p:spPr>
        <p:style>
          <a:lnRef idx="3">
            <a:schemeClr val="accent2"/>
          </a:lnRef>
          <a:fillRef idx="0">
            <a:schemeClr val="accent2"/>
          </a:fillRef>
          <a:effectRef idx="2">
            <a:schemeClr val="accent2"/>
          </a:effectRef>
          <a:fontRef idx="minor">
            <a:schemeClr val="tx1"/>
          </a:fontRef>
        </p:style>
      </p:cxnSp>
      <p:cxnSp>
        <p:nvCxnSpPr>
          <p:cNvPr id="32" name="Straight Arrow Connector 31"/>
          <p:cNvCxnSpPr/>
          <p:nvPr/>
        </p:nvCxnSpPr>
        <p:spPr>
          <a:xfrm>
            <a:off x="3657600" y="2057400"/>
            <a:ext cx="457200" cy="1588"/>
          </a:xfrm>
          <a:prstGeom prst="straightConnector1">
            <a:avLst/>
          </a:prstGeom>
          <a:ln>
            <a:tailEnd type="none"/>
          </a:ln>
        </p:spPr>
        <p:style>
          <a:lnRef idx="3">
            <a:schemeClr val="accent2"/>
          </a:lnRef>
          <a:fillRef idx="0">
            <a:schemeClr val="accent2"/>
          </a:fillRef>
          <a:effectRef idx="2">
            <a:schemeClr val="accent2"/>
          </a:effectRef>
          <a:fontRef idx="minor">
            <a:schemeClr val="tx1"/>
          </a:fontRef>
        </p:style>
      </p:cxnSp>
      <p:cxnSp>
        <p:nvCxnSpPr>
          <p:cNvPr id="34" name="Straight Arrow Connector 33"/>
          <p:cNvCxnSpPr/>
          <p:nvPr/>
        </p:nvCxnSpPr>
        <p:spPr>
          <a:xfrm>
            <a:off x="1828800" y="2819400"/>
            <a:ext cx="2286000" cy="1588"/>
          </a:xfrm>
          <a:prstGeom prst="straightConnector1">
            <a:avLst/>
          </a:prstGeom>
          <a:ln>
            <a:solidFill>
              <a:srgbClr val="000000"/>
            </a:solidFill>
            <a:tailEnd type="none"/>
          </a:ln>
        </p:spPr>
        <p:style>
          <a:lnRef idx="2">
            <a:schemeClr val="accent5"/>
          </a:lnRef>
          <a:fillRef idx="0">
            <a:schemeClr val="accent5"/>
          </a:fillRef>
          <a:effectRef idx="1">
            <a:schemeClr val="accent5"/>
          </a:effectRef>
          <a:fontRef idx="minor">
            <a:schemeClr val="tx1"/>
          </a:fontRef>
        </p:style>
      </p:cxnSp>
      <p:cxnSp>
        <p:nvCxnSpPr>
          <p:cNvPr id="57" name="Straight Arrow Connector 56"/>
          <p:cNvCxnSpPr/>
          <p:nvPr/>
        </p:nvCxnSpPr>
        <p:spPr>
          <a:xfrm rot="5400000">
            <a:off x="4229894" y="3694906"/>
            <a:ext cx="685800" cy="1588"/>
          </a:xfrm>
          <a:prstGeom prst="straightConnector1">
            <a:avLst/>
          </a:prstGeom>
          <a:ln>
            <a:solidFill>
              <a:srgbClr val="000000"/>
            </a:solidFill>
            <a:tailEnd type="none"/>
          </a:ln>
        </p:spPr>
        <p:style>
          <a:lnRef idx="2">
            <a:schemeClr val="accent5"/>
          </a:lnRef>
          <a:fillRef idx="0">
            <a:schemeClr val="accent5"/>
          </a:fillRef>
          <a:effectRef idx="1">
            <a:schemeClr val="accent5"/>
          </a:effectRef>
          <a:fontRef idx="minor">
            <a:schemeClr val="tx1"/>
          </a:fontRef>
        </p:style>
      </p:cxnSp>
      <p:cxnSp>
        <p:nvCxnSpPr>
          <p:cNvPr id="58" name="Straight Arrow Connector 57"/>
          <p:cNvCxnSpPr/>
          <p:nvPr/>
        </p:nvCxnSpPr>
        <p:spPr>
          <a:xfrm rot="5400000">
            <a:off x="4534694" y="3694906"/>
            <a:ext cx="685800" cy="1588"/>
          </a:xfrm>
          <a:prstGeom prst="straightConnector1">
            <a:avLst/>
          </a:prstGeom>
          <a:ln>
            <a:tailEnd type="none"/>
          </a:ln>
        </p:spPr>
        <p:style>
          <a:lnRef idx="3">
            <a:schemeClr val="accent2"/>
          </a:lnRef>
          <a:fillRef idx="0">
            <a:schemeClr val="accent2"/>
          </a:fillRef>
          <a:effectRef idx="2">
            <a:schemeClr val="accent2"/>
          </a:effectRef>
          <a:fontRef idx="minor">
            <a:schemeClr val="tx1"/>
          </a:fontRef>
        </p:style>
      </p:cxnSp>
      <p:cxnSp>
        <p:nvCxnSpPr>
          <p:cNvPr id="60" name="Elbow Connector 59"/>
          <p:cNvCxnSpPr/>
          <p:nvPr/>
        </p:nvCxnSpPr>
        <p:spPr>
          <a:xfrm rot="16200000" flipH="1">
            <a:off x="4914900" y="3543300"/>
            <a:ext cx="2286000" cy="1295400"/>
          </a:xfrm>
          <a:prstGeom prst="bentConnector3">
            <a:avLst>
              <a:gd name="adj1" fmla="val -3897"/>
            </a:avLst>
          </a:prstGeom>
          <a:ln>
            <a:solidFill>
              <a:srgbClr val="000000"/>
            </a:solidFill>
            <a:tailEnd type="none"/>
          </a:ln>
        </p:spPr>
        <p:style>
          <a:lnRef idx="2">
            <a:schemeClr val="accent5"/>
          </a:lnRef>
          <a:fillRef idx="0">
            <a:schemeClr val="accent5"/>
          </a:fillRef>
          <a:effectRef idx="1">
            <a:schemeClr val="accent5"/>
          </a:effectRef>
          <a:fontRef idx="minor">
            <a:schemeClr val="tx1"/>
          </a:fontRef>
        </p:style>
      </p:cxnSp>
      <p:pic>
        <p:nvPicPr>
          <p:cNvPr id="80902" name="Picture 6" descr="C:\Users\Karthik\Desktop\spike.png"/>
          <p:cNvPicPr>
            <a:picLocks noChangeAspect="1" noChangeArrowheads="1"/>
          </p:cNvPicPr>
          <p:nvPr/>
        </p:nvPicPr>
        <p:blipFill>
          <a:blip r:embed="rId6" cstate="print"/>
          <a:srcRect/>
          <a:stretch>
            <a:fillRect/>
          </a:stretch>
        </p:blipFill>
        <p:spPr bwMode="auto">
          <a:xfrm>
            <a:off x="6172200" y="5410200"/>
            <a:ext cx="1295400" cy="1187450"/>
          </a:xfrm>
          <a:prstGeom prst="rect">
            <a:avLst/>
          </a:prstGeom>
          <a:ln>
            <a:noFill/>
          </a:ln>
          <a:effectLst>
            <a:outerShdw blurRad="292100" dist="139700" dir="2700000" algn="tl" rotWithShape="0">
              <a:srgbClr val="333333">
                <a:alpha val="65000"/>
              </a:srgbClr>
            </a:outerShdw>
          </a:effectLst>
        </p:spPr>
      </p:pic>
      <p:cxnSp>
        <p:nvCxnSpPr>
          <p:cNvPr id="67" name="Elbow Connector 66"/>
          <p:cNvCxnSpPr/>
          <p:nvPr/>
        </p:nvCxnSpPr>
        <p:spPr>
          <a:xfrm rot="16200000" flipH="1">
            <a:off x="4800600" y="3124200"/>
            <a:ext cx="2667000" cy="1752600"/>
          </a:xfrm>
          <a:prstGeom prst="bentConnector3">
            <a:avLst>
              <a:gd name="adj1" fmla="val -704"/>
            </a:avLst>
          </a:prstGeom>
          <a:ln>
            <a:tailEnd type="none"/>
          </a:ln>
        </p:spPr>
        <p:style>
          <a:lnRef idx="3">
            <a:schemeClr val="accent2"/>
          </a:lnRef>
          <a:fillRef idx="0">
            <a:schemeClr val="accent2"/>
          </a:fillRef>
          <a:effectRef idx="2">
            <a:schemeClr val="accent2"/>
          </a:effectRef>
          <a:fontRef idx="minor">
            <a:schemeClr val="tx1"/>
          </a:fontRef>
        </p:style>
      </p:cxnSp>
      <p:pic>
        <p:nvPicPr>
          <p:cNvPr id="80903" name="Picture 7"/>
          <p:cNvPicPr>
            <a:picLocks noChangeAspect="1" noChangeArrowheads="1"/>
          </p:cNvPicPr>
          <p:nvPr/>
        </p:nvPicPr>
        <p:blipFill>
          <a:blip r:embed="rId7" cstate="print"/>
          <a:srcRect/>
          <a:stretch>
            <a:fillRect/>
          </a:stretch>
        </p:blipFill>
        <p:spPr bwMode="auto">
          <a:xfrm>
            <a:off x="457200" y="4038600"/>
            <a:ext cx="1419665" cy="1066800"/>
          </a:xfrm>
          <a:prstGeom prst="rect">
            <a:avLst/>
          </a:prstGeom>
          <a:noFill/>
          <a:ln w="9525">
            <a:noFill/>
            <a:miter lim="800000"/>
            <a:headEnd/>
            <a:tailEnd/>
          </a:ln>
          <a:effectLst/>
        </p:spPr>
      </p:pic>
      <p:cxnSp>
        <p:nvCxnSpPr>
          <p:cNvPr id="72" name="Straight Arrow Connector 71"/>
          <p:cNvCxnSpPr/>
          <p:nvPr/>
        </p:nvCxnSpPr>
        <p:spPr>
          <a:xfrm rot="10800000">
            <a:off x="1981200" y="4495800"/>
            <a:ext cx="2133600" cy="1588"/>
          </a:xfrm>
          <a:prstGeom prst="straightConnector1">
            <a:avLst/>
          </a:prstGeom>
          <a:ln>
            <a:solidFill>
              <a:srgbClr val="000000"/>
            </a:solidFill>
            <a:tailEnd type="none"/>
          </a:ln>
        </p:spPr>
        <p:style>
          <a:lnRef idx="2">
            <a:schemeClr val="accent5"/>
          </a:lnRef>
          <a:fillRef idx="0">
            <a:schemeClr val="accent5"/>
          </a:fillRef>
          <a:effectRef idx="1">
            <a:schemeClr val="accent5"/>
          </a:effectRef>
          <a:fontRef idx="minor">
            <a:schemeClr val="tx1"/>
          </a:fontRef>
        </p:style>
      </p:cxnSp>
      <p:cxnSp>
        <p:nvCxnSpPr>
          <p:cNvPr id="76" name="Straight Arrow Connector 75"/>
          <p:cNvCxnSpPr/>
          <p:nvPr/>
        </p:nvCxnSpPr>
        <p:spPr>
          <a:xfrm rot="10800000">
            <a:off x="1981200" y="4800600"/>
            <a:ext cx="2133600" cy="1588"/>
          </a:xfrm>
          <a:prstGeom prst="straightConnector1">
            <a:avLst/>
          </a:prstGeom>
          <a:ln>
            <a:tailEnd type="none"/>
          </a:ln>
        </p:spPr>
        <p:style>
          <a:lnRef idx="3">
            <a:schemeClr val="accent2"/>
          </a:lnRef>
          <a:fillRef idx="0">
            <a:schemeClr val="accent2"/>
          </a:fillRef>
          <a:effectRef idx="2">
            <a:schemeClr val="accent2"/>
          </a:effectRef>
          <a:fontRef idx="minor">
            <a:schemeClr val="tx1"/>
          </a:fontRef>
        </p:style>
      </p:cxnSp>
      <p:cxnSp>
        <p:nvCxnSpPr>
          <p:cNvPr id="78" name="Straight Arrow Connector 77"/>
          <p:cNvCxnSpPr/>
          <p:nvPr/>
        </p:nvCxnSpPr>
        <p:spPr>
          <a:xfrm rot="10800000">
            <a:off x="1981200" y="5867400"/>
            <a:ext cx="4038600" cy="1588"/>
          </a:xfrm>
          <a:prstGeom prst="straightConnector1">
            <a:avLst/>
          </a:prstGeom>
          <a:ln>
            <a:solidFill>
              <a:srgbClr val="000000"/>
            </a:solidFill>
            <a:tailEnd type="none"/>
          </a:ln>
        </p:spPr>
        <p:style>
          <a:lnRef idx="2">
            <a:schemeClr val="accent5"/>
          </a:lnRef>
          <a:fillRef idx="0">
            <a:schemeClr val="accent5"/>
          </a:fillRef>
          <a:effectRef idx="1">
            <a:schemeClr val="accent5"/>
          </a:effectRef>
          <a:fontRef idx="minor">
            <a:schemeClr val="tx1"/>
          </a:fontRef>
        </p:style>
      </p:cxnSp>
      <p:cxnSp>
        <p:nvCxnSpPr>
          <p:cNvPr id="80" name="Straight Arrow Connector 79"/>
          <p:cNvCxnSpPr/>
          <p:nvPr/>
        </p:nvCxnSpPr>
        <p:spPr>
          <a:xfrm rot="10800000">
            <a:off x="1981200" y="6172200"/>
            <a:ext cx="4038600" cy="1588"/>
          </a:xfrm>
          <a:prstGeom prst="straightConnector1">
            <a:avLst/>
          </a:prstGeom>
          <a:ln>
            <a:tailEnd type="none"/>
          </a:ln>
        </p:spPr>
        <p:style>
          <a:lnRef idx="3">
            <a:schemeClr val="accent2"/>
          </a:lnRef>
          <a:fillRef idx="0">
            <a:schemeClr val="accent2"/>
          </a:fillRef>
          <a:effectRef idx="2">
            <a:schemeClr val="accent2"/>
          </a:effectRef>
          <a:fontRef idx="minor">
            <a:schemeClr val="tx1"/>
          </a:fontRef>
        </p:style>
      </p:cxnSp>
      <p:cxnSp>
        <p:nvCxnSpPr>
          <p:cNvPr id="86" name="Straight Arrow Connector 85"/>
          <p:cNvCxnSpPr/>
          <p:nvPr/>
        </p:nvCxnSpPr>
        <p:spPr>
          <a:xfrm>
            <a:off x="5486400" y="1828800"/>
            <a:ext cx="2362200" cy="1588"/>
          </a:xfrm>
          <a:prstGeom prst="straightConnector1">
            <a:avLst/>
          </a:prstGeom>
          <a:ln>
            <a:tailEnd type="none"/>
          </a:ln>
        </p:spPr>
        <p:style>
          <a:lnRef idx="3">
            <a:schemeClr val="accent2"/>
          </a:lnRef>
          <a:fillRef idx="0">
            <a:schemeClr val="accent2"/>
          </a:fillRef>
          <a:effectRef idx="2">
            <a:schemeClr val="accent2"/>
          </a:effectRef>
          <a:fontRef idx="minor">
            <a:schemeClr val="tx1"/>
          </a:fontRef>
        </p:style>
      </p:cxnSp>
      <p:cxnSp>
        <p:nvCxnSpPr>
          <p:cNvPr id="89" name="Straight Arrow Connector 88"/>
          <p:cNvCxnSpPr/>
          <p:nvPr/>
        </p:nvCxnSpPr>
        <p:spPr>
          <a:xfrm>
            <a:off x="5486400" y="2133600"/>
            <a:ext cx="2362200" cy="1588"/>
          </a:xfrm>
          <a:prstGeom prst="straightConnector1">
            <a:avLst/>
          </a:prstGeom>
          <a:ln>
            <a:solidFill>
              <a:srgbClr val="000000"/>
            </a:solidFill>
            <a:tailEnd type="none"/>
          </a:ln>
        </p:spPr>
        <p:style>
          <a:lnRef idx="2">
            <a:schemeClr val="accent5"/>
          </a:lnRef>
          <a:fillRef idx="0">
            <a:schemeClr val="accent5"/>
          </a:fillRef>
          <a:effectRef idx="1">
            <a:schemeClr val="accent5"/>
          </a:effectRef>
          <a:fontRef idx="minor">
            <a:schemeClr val="tx1"/>
          </a:fontRef>
        </p:style>
      </p:cxnSp>
      <p:sp>
        <p:nvSpPr>
          <p:cNvPr id="93" name="TextBox 92"/>
          <p:cNvSpPr txBox="1"/>
          <p:nvPr/>
        </p:nvSpPr>
        <p:spPr>
          <a:xfrm>
            <a:off x="8077200" y="1828800"/>
            <a:ext cx="685800" cy="369332"/>
          </a:xfrm>
          <a:prstGeom prst="rect">
            <a:avLst/>
          </a:prstGeom>
          <a:noFill/>
        </p:spPr>
        <p:txBody>
          <a:bodyPr wrap="square" rtlCol="0">
            <a:spAutoFit/>
          </a:bodyPr>
          <a:lstStyle/>
          <a:p>
            <a:r>
              <a:rPr lang="en-US" dirty="0" smtClean="0"/>
              <a:t>CPU</a:t>
            </a:r>
            <a:endParaRPr lang="en-US" dirty="0"/>
          </a:p>
        </p:txBody>
      </p:sp>
      <p:pic>
        <p:nvPicPr>
          <p:cNvPr id="1026" name="Picture 2"/>
          <p:cNvPicPr>
            <a:picLocks noChangeAspect="1" noChangeArrowheads="1"/>
          </p:cNvPicPr>
          <p:nvPr/>
        </p:nvPicPr>
        <p:blipFill>
          <a:blip r:embed="rId8" cstate="print"/>
          <a:srcRect/>
          <a:stretch>
            <a:fillRect/>
          </a:stretch>
        </p:blipFill>
        <p:spPr bwMode="auto">
          <a:xfrm>
            <a:off x="4191000" y="1447800"/>
            <a:ext cx="1238250" cy="17335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cxnSp>
        <p:nvCxnSpPr>
          <p:cNvPr id="29" name="Elbow Connector 28"/>
          <p:cNvCxnSpPr/>
          <p:nvPr/>
        </p:nvCxnSpPr>
        <p:spPr>
          <a:xfrm rot="5400000">
            <a:off x="6464301" y="3822699"/>
            <a:ext cx="3352803" cy="1041403"/>
          </a:xfrm>
          <a:prstGeom prst="bentConnector3">
            <a:avLst>
              <a:gd name="adj1" fmla="val 100189"/>
            </a:avLst>
          </a:prstGeom>
          <a:ln>
            <a:solidFill>
              <a:srgbClr val="008000"/>
            </a:solidFill>
            <a:tailEnd type="none"/>
          </a:ln>
          <a:effectLst/>
        </p:spPr>
        <p:style>
          <a:lnRef idx="3">
            <a:schemeClr val="accent1"/>
          </a:lnRef>
          <a:fillRef idx="0">
            <a:schemeClr val="accent1"/>
          </a:fillRef>
          <a:effectRef idx="2">
            <a:schemeClr val="accent1"/>
          </a:effectRef>
          <a:fontRef idx="minor">
            <a:schemeClr val="tx1"/>
          </a:fontRef>
        </p:style>
      </p:cxnSp>
      <p:pic>
        <p:nvPicPr>
          <p:cNvPr id="27" name="Picture 26" descr="Screen shot 2010-09-27 at 3.43.37 PM.png"/>
          <p:cNvPicPr>
            <a:picLocks noChangeAspect="1"/>
          </p:cNvPicPr>
          <p:nvPr/>
        </p:nvPicPr>
        <p:blipFill>
          <a:blip r:embed="rId9"/>
          <a:stretch>
            <a:fillRect/>
          </a:stretch>
        </p:blipFill>
        <p:spPr>
          <a:xfrm>
            <a:off x="762000" y="5562600"/>
            <a:ext cx="1074616" cy="762000"/>
          </a:xfrm>
          <a:prstGeom prst="rect">
            <a:avLst/>
          </a:prstGeom>
        </p:spPr>
      </p:pic>
      <p:sp>
        <p:nvSpPr>
          <p:cNvPr id="46" name="TextBox 45"/>
          <p:cNvSpPr txBox="1"/>
          <p:nvPr/>
        </p:nvSpPr>
        <p:spPr>
          <a:xfrm>
            <a:off x="6400800" y="1371600"/>
            <a:ext cx="609600" cy="353943"/>
          </a:xfrm>
          <a:prstGeom prst="rect">
            <a:avLst/>
          </a:prstGeom>
          <a:noFill/>
        </p:spPr>
        <p:txBody>
          <a:bodyPr wrap="square" rtlCol="0">
            <a:spAutoFit/>
          </a:bodyPr>
          <a:lstStyle/>
          <a:p>
            <a:r>
              <a:rPr lang="en-US" sz="1700" dirty="0" smtClean="0"/>
              <a:t>20A</a:t>
            </a:r>
            <a:endParaRPr lang="en-US" sz="1700" dirty="0"/>
          </a:p>
        </p:txBody>
      </p:sp>
      <p:sp>
        <p:nvSpPr>
          <p:cNvPr id="47" name="TextBox 46"/>
          <p:cNvSpPr txBox="1"/>
          <p:nvPr/>
        </p:nvSpPr>
        <p:spPr>
          <a:xfrm>
            <a:off x="7086600" y="3810000"/>
            <a:ext cx="609600" cy="353943"/>
          </a:xfrm>
          <a:prstGeom prst="rect">
            <a:avLst/>
          </a:prstGeom>
          <a:noFill/>
        </p:spPr>
        <p:txBody>
          <a:bodyPr wrap="square" rtlCol="0">
            <a:spAutoFit/>
          </a:bodyPr>
          <a:lstStyle/>
          <a:p>
            <a:r>
              <a:rPr lang="en-US" sz="1700" dirty="0" smtClean="0"/>
              <a:t>20A</a:t>
            </a:r>
            <a:endParaRPr lang="en-US" sz="1700" dirty="0"/>
          </a:p>
        </p:txBody>
      </p:sp>
      <p:sp>
        <p:nvSpPr>
          <p:cNvPr id="48" name="TextBox 47"/>
          <p:cNvSpPr txBox="1"/>
          <p:nvPr/>
        </p:nvSpPr>
        <p:spPr>
          <a:xfrm>
            <a:off x="4953000" y="3581400"/>
            <a:ext cx="609600" cy="353943"/>
          </a:xfrm>
          <a:prstGeom prst="rect">
            <a:avLst/>
          </a:prstGeom>
          <a:noFill/>
        </p:spPr>
        <p:txBody>
          <a:bodyPr wrap="square" rtlCol="0">
            <a:spAutoFit/>
          </a:bodyPr>
          <a:lstStyle/>
          <a:p>
            <a:r>
              <a:rPr lang="en-US" sz="1700" dirty="0" smtClean="0"/>
              <a:t>40A</a:t>
            </a:r>
            <a:endParaRPr lang="en-US" sz="1700" dirty="0"/>
          </a:p>
        </p:txBody>
      </p:sp>
      <p:cxnSp>
        <p:nvCxnSpPr>
          <p:cNvPr id="31" name="Elbow Connector 30"/>
          <p:cNvCxnSpPr/>
          <p:nvPr/>
        </p:nvCxnSpPr>
        <p:spPr>
          <a:xfrm rot="10800000" flipV="1">
            <a:off x="5410200" y="2667000"/>
            <a:ext cx="2794002" cy="2057400"/>
          </a:xfrm>
          <a:prstGeom prst="bentConnector3">
            <a:avLst>
              <a:gd name="adj1" fmla="val 0"/>
            </a:avLst>
          </a:prstGeom>
          <a:ln>
            <a:solidFill>
              <a:srgbClr val="008000"/>
            </a:solidFill>
            <a:tailEnd type="none"/>
          </a:ln>
          <a:effectLst/>
        </p:spPr>
        <p:style>
          <a:lnRef idx="3">
            <a:schemeClr val="accent1"/>
          </a:lnRef>
          <a:fillRef idx="0">
            <a:schemeClr val="accent1"/>
          </a:fillRef>
          <a:effectRef idx="2">
            <a:schemeClr val="accent1"/>
          </a:effectRef>
          <a:fontRef idx="minor">
            <a:schemeClr val="tx1"/>
          </a:fontRef>
        </p:style>
      </p:cxnSp>
      <p:sp>
        <p:nvSpPr>
          <p:cNvPr id="35" name="Rectangle 34"/>
          <p:cNvSpPr/>
          <p:nvPr/>
        </p:nvSpPr>
        <p:spPr>
          <a:xfrm>
            <a:off x="304800" y="3886200"/>
            <a:ext cx="1676400" cy="2667000"/>
          </a:xfrm>
          <a:prstGeom prst="rect">
            <a:avLst/>
          </a:prstGeom>
          <a:noFill/>
          <a:ln w="38100">
            <a:solidFill>
              <a:schemeClr val="accent2"/>
            </a:solidFill>
          </a:ln>
          <a:effectLst>
            <a:glow rad="101600">
              <a:schemeClr val="accent2">
                <a:satMod val="175000"/>
                <a:alpha val="40000"/>
              </a:schemeClr>
            </a:glow>
          </a:effectLst>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PhAnim="0">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pPr eaLnBrk="1" hangingPunct="1"/>
            <a:r>
              <a:rPr lang="en-US" dirty="0" smtClean="0"/>
              <a:t>Pneumatics - Definition</a:t>
            </a:r>
          </a:p>
        </p:txBody>
      </p:sp>
      <p:sp>
        <p:nvSpPr>
          <p:cNvPr id="14338" name="Content Placeholder 2"/>
          <p:cNvSpPr>
            <a:spLocks noGrp="1"/>
          </p:cNvSpPr>
          <p:nvPr>
            <p:ph idx="1"/>
          </p:nvPr>
        </p:nvSpPr>
        <p:spPr/>
        <p:txBody>
          <a:bodyPr/>
          <a:lstStyle/>
          <a:p>
            <a:pPr eaLnBrk="1" hangingPunct="1"/>
            <a:r>
              <a:rPr lang="en-US" dirty="0" smtClean="0"/>
              <a:t>Pneumatics is the use of pressurized air to achieve mechanical movement</a:t>
            </a:r>
          </a:p>
        </p:txBody>
      </p:sp>
      <p:pic>
        <p:nvPicPr>
          <p:cNvPr id="65539" name="Picture 3"/>
          <p:cNvPicPr>
            <a:picLocks noChangeAspect="1" noChangeArrowheads="1"/>
          </p:cNvPicPr>
          <p:nvPr/>
        </p:nvPicPr>
        <p:blipFill>
          <a:blip r:embed="rId3" cstate="screen"/>
          <a:srcRect t="-1030"/>
          <a:stretch>
            <a:fillRect/>
          </a:stretch>
        </p:blipFill>
        <p:spPr bwMode="auto">
          <a:xfrm>
            <a:off x="2209800" y="3429000"/>
            <a:ext cx="4419600" cy="2755751"/>
          </a:xfrm>
          <a:prstGeom prst="rect">
            <a:avLst/>
          </a:prstGeom>
          <a:noFill/>
          <a:ln w="9525">
            <a:noFill/>
            <a:miter lim="800000"/>
            <a:headEnd/>
            <a:tailEnd/>
          </a:ln>
        </p:spPr>
      </p:pic>
      <p:pic>
        <p:nvPicPr>
          <p:cNvPr id="6" name="Picture 3"/>
          <p:cNvPicPr>
            <a:picLocks noChangeAspect="1" noChangeArrowheads="1"/>
          </p:cNvPicPr>
          <p:nvPr/>
        </p:nvPicPr>
        <p:blipFill>
          <a:blip r:embed="rId4" cstate="screen"/>
          <a:srcRect/>
          <a:stretch>
            <a:fillRect/>
          </a:stretch>
        </p:blipFill>
        <p:spPr bwMode="auto">
          <a:xfrm>
            <a:off x="1524000" y="3657600"/>
            <a:ext cx="5105400" cy="2514600"/>
          </a:xfrm>
          <a:prstGeom prst="rect">
            <a:avLst/>
          </a:prstGeom>
          <a:noFill/>
          <a:ln w="9525">
            <a:noFill/>
            <a:miter lim="800000"/>
            <a:headEnd/>
            <a:tailEnd/>
          </a:ln>
        </p:spPr>
      </p:pic>
      <p:sp>
        <p:nvSpPr>
          <p:cNvPr id="7" name="Multiply 6"/>
          <p:cNvSpPr/>
          <p:nvPr/>
        </p:nvSpPr>
        <p:spPr>
          <a:xfrm>
            <a:off x="1371600" y="2133600"/>
            <a:ext cx="5867400" cy="4953000"/>
          </a:xfrm>
          <a:prstGeom prst="mathMultiply">
            <a:avLst>
              <a:gd name="adj1" fmla="val 10443"/>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553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Motors</a:t>
            </a:r>
            <a:endParaRPr lang="en-US" dirty="0"/>
          </a:p>
        </p:txBody>
      </p:sp>
      <p:sp>
        <p:nvSpPr>
          <p:cNvPr id="3" name="Content Placeholder 2"/>
          <p:cNvSpPr>
            <a:spLocks noGrp="1"/>
          </p:cNvSpPr>
          <p:nvPr>
            <p:ph idx="1"/>
          </p:nvPr>
        </p:nvSpPr>
        <p:spPr>
          <a:xfrm>
            <a:off x="457200" y="1600200"/>
            <a:ext cx="4800600" cy="4572000"/>
          </a:xfrm>
        </p:spPr>
        <p:txBody>
          <a:bodyPr/>
          <a:lstStyle/>
          <a:p>
            <a:r>
              <a:rPr lang="en-US" dirty="0" smtClean="0"/>
              <a:t>Only allowed to use motors inside the kit of parts</a:t>
            </a:r>
          </a:p>
          <a:p>
            <a:r>
              <a:rPr lang="en-US" dirty="0" smtClean="0"/>
              <a:t>Rules </a:t>
            </a:r>
            <a:r>
              <a:rPr lang="en-US" i="1" dirty="0" smtClean="0"/>
              <a:t>may </a:t>
            </a:r>
            <a:r>
              <a:rPr lang="en-US" dirty="0" smtClean="0"/>
              <a:t>allow purchasing extra motors of the same type</a:t>
            </a:r>
          </a:p>
        </p:txBody>
      </p:sp>
      <p:pic>
        <p:nvPicPr>
          <p:cNvPr id="4" name="Picture 7"/>
          <p:cNvPicPr>
            <a:picLocks noChangeAspect="1" noChangeArrowheads="1"/>
          </p:cNvPicPr>
          <p:nvPr/>
        </p:nvPicPr>
        <p:blipFill>
          <a:blip r:embed="rId3" cstate="print"/>
          <a:srcRect/>
          <a:stretch>
            <a:fillRect/>
          </a:stretch>
        </p:blipFill>
        <p:spPr bwMode="auto">
          <a:xfrm>
            <a:off x="5791200" y="1447800"/>
            <a:ext cx="2667000" cy="2004103"/>
          </a:xfrm>
          <a:prstGeom prst="rect">
            <a:avLst/>
          </a:prstGeom>
          <a:ln>
            <a:noFill/>
          </a:ln>
          <a:effectLst>
            <a:outerShdw blurRad="292100" dist="139700" dir="2700000" algn="tl" rotWithShape="0">
              <a:srgbClr val="333333">
                <a:alpha val="65000"/>
              </a:srgbClr>
            </a:outerShdw>
          </a:effectLst>
        </p:spPr>
      </p:pic>
      <p:pic>
        <p:nvPicPr>
          <p:cNvPr id="5" name="Picture 4" descr="Screen shot 2010-09-20 at 2.33.22 PM.png"/>
          <p:cNvPicPr>
            <a:picLocks noChangeAspect="1"/>
          </p:cNvPicPr>
          <p:nvPr/>
        </p:nvPicPr>
        <p:blipFill>
          <a:blip r:embed="rId4"/>
          <a:stretch>
            <a:fillRect/>
          </a:stretch>
        </p:blipFill>
        <p:spPr>
          <a:xfrm>
            <a:off x="5867400" y="4419600"/>
            <a:ext cx="2133600" cy="1644990"/>
          </a:xfrm>
          <a:prstGeom prst="rect">
            <a:avLst/>
          </a:prstGeom>
        </p:spPr>
      </p:pic>
      <p:pic>
        <p:nvPicPr>
          <p:cNvPr id="6" name="Picture 5" descr="Screen shot 2010-09-27 at 3.43.37 PM.png"/>
          <p:cNvPicPr>
            <a:picLocks noChangeAspect="1"/>
          </p:cNvPicPr>
          <p:nvPr/>
        </p:nvPicPr>
        <p:blipFill>
          <a:blip r:embed="rId5"/>
          <a:stretch>
            <a:fillRect/>
          </a:stretch>
        </p:blipFill>
        <p:spPr>
          <a:xfrm>
            <a:off x="1905000" y="4538749"/>
            <a:ext cx="1981200" cy="1404851"/>
          </a:xfrm>
          <a:prstGeom prst="rect">
            <a:avLst/>
          </a:prstGeom>
        </p:spPr>
      </p:pic>
      <p:sp>
        <p:nvSpPr>
          <p:cNvPr id="7" name="TextBox 6"/>
          <p:cNvSpPr txBox="1"/>
          <p:nvPr/>
        </p:nvSpPr>
        <p:spPr>
          <a:xfrm>
            <a:off x="2133600" y="6019800"/>
            <a:ext cx="1582484" cy="369332"/>
          </a:xfrm>
          <a:prstGeom prst="rect">
            <a:avLst/>
          </a:prstGeom>
          <a:noFill/>
        </p:spPr>
        <p:txBody>
          <a:bodyPr wrap="none" rtlCol="0">
            <a:spAutoFit/>
          </a:bodyPr>
          <a:lstStyle/>
          <a:p>
            <a:r>
              <a:rPr lang="en-US" dirty="0" smtClean="0">
                <a:latin typeface="Tw Cen MT"/>
                <a:cs typeface="Tw Cen MT"/>
              </a:rPr>
              <a:t>Mabuchi Motor</a:t>
            </a:r>
            <a:endParaRPr lang="en-US" dirty="0">
              <a:latin typeface="Tw Cen MT"/>
              <a:cs typeface="Tw Cen MT"/>
            </a:endParaRPr>
          </a:p>
        </p:txBody>
      </p:sp>
      <p:sp>
        <p:nvSpPr>
          <p:cNvPr id="8" name="TextBox 7"/>
          <p:cNvSpPr txBox="1"/>
          <p:nvPr/>
        </p:nvSpPr>
        <p:spPr>
          <a:xfrm>
            <a:off x="5867400" y="6172200"/>
            <a:ext cx="2198038" cy="369332"/>
          </a:xfrm>
          <a:prstGeom prst="rect">
            <a:avLst/>
          </a:prstGeom>
          <a:noFill/>
        </p:spPr>
        <p:txBody>
          <a:bodyPr wrap="none" rtlCol="0">
            <a:spAutoFit/>
          </a:bodyPr>
          <a:lstStyle/>
          <a:p>
            <a:r>
              <a:rPr lang="en-US" dirty="0" smtClean="0">
                <a:latin typeface="Tw Cen MT"/>
                <a:cs typeface="Tw Cen MT"/>
              </a:rPr>
              <a:t>Johnson Electric Motor</a:t>
            </a:r>
          </a:p>
        </p:txBody>
      </p:sp>
      <p:sp>
        <p:nvSpPr>
          <p:cNvPr id="9" name="TextBox 8"/>
          <p:cNvSpPr txBox="1"/>
          <p:nvPr/>
        </p:nvSpPr>
        <p:spPr>
          <a:xfrm>
            <a:off x="5867400" y="3581400"/>
            <a:ext cx="2609759" cy="369332"/>
          </a:xfrm>
          <a:prstGeom prst="rect">
            <a:avLst/>
          </a:prstGeom>
          <a:noFill/>
        </p:spPr>
        <p:txBody>
          <a:bodyPr wrap="none" rtlCol="0">
            <a:spAutoFit/>
          </a:bodyPr>
          <a:lstStyle/>
          <a:p>
            <a:r>
              <a:rPr lang="en-US" dirty="0" smtClean="0">
                <a:latin typeface="Tw Cen MT"/>
                <a:cs typeface="Tw Cen MT"/>
              </a:rPr>
              <a:t>CCL Industrial Motor (CIM)</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CPU</a:t>
            </a:r>
            <a:endParaRPr lang="en-US" dirty="0"/>
          </a:p>
        </p:txBody>
      </p:sp>
      <p:sp>
        <p:nvSpPr>
          <p:cNvPr id="3" name="Content Placeholder 2"/>
          <p:cNvSpPr>
            <a:spLocks noGrp="1"/>
          </p:cNvSpPr>
          <p:nvPr>
            <p:ph idx="1"/>
          </p:nvPr>
        </p:nvSpPr>
        <p:spPr>
          <a:xfrm>
            <a:off x="609600" y="1524000"/>
            <a:ext cx="7467600" cy="4525963"/>
          </a:xfrm>
        </p:spPr>
        <p:txBody>
          <a:bodyPr/>
          <a:lstStyle/>
          <a:p>
            <a:r>
              <a:rPr lang="en-US" dirty="0" smtClean="0"/>
              <a:t>2010 </a:t>
            </a:r>
            <a:r>
              <a:rPr lang="en-US" dirty="0" err="1" smtClean="0"/>
              <a:t>cRIO</a:t>
            </a:r>
            <a:r>
              <a:rPr lang="en-US" dirty="0" smtClean="0"/>
              <a:t> microcomputer</a:t>
            </a:r>
          </a:p>
          <a:p>
            <a:r>
              <a:rPr lang="en-US" dirty="0" smtClean="0"/>
              <a:t>Cannot directly control motors; not </a:t>
            </a:r>
            <a:br>
              <a:rPr lang="en-US" dirty="0" smtClean="0"/>
            </a:br>
            <a:r>
              <a:rPr lang="en-US" dirty="0" smtClean="0"/>
              <a:t>enough power</a:t>
            </a:r>
          </a:p>
          <a:p>
            <a:r>
              <a:rPr lang="en-US" dirty="0" smtClean="0"/>
              <a:t>Use relays as an intermediary</a:t>
            </a:r>
          </a:p>
        </p:txBody>
      </p:sp>
      <p:pic>
        <p:nvPicPr>
          <p:cNvPr id="4" name="Picture 3" descr="crio-9074_2slotchassis_l.jpg"/>
          <p:cNvPicPr>
            <a:picLocks noChangeAspect="1"/>
          </p:cNvPicPr>
          <p:nvPr/>
        </p:nvPicPr>
        <p:blipFill>
          <a:blip r:embed="rId3"/>
          <a:stretch>
            <a:fillRect/>
          </a:stretch>
        </p:blipFill>
        <p:spPr>
          <a:xfrm>
            <a:off x="1447800" y="3886200"/>
            <a:ext cx="3456495" cy="2514600"/>
          </a:xfrm>
          <a:prstGeom prst="rect">
            <a:avLst/>
          </a:prstGeom>
        </p:spPr>
      </p:pic>
      <p:pic>
        <p:nvPicPr>
          <p:cNvPr id="5" name="Picture 4" descr="crio_with_modules_rdax_600x399.JPG"/>
          <p:cNvPicPr>
            <a:picLocks noChangeAspect="1"/>
          </p:cNvPicPr>
          <p:nvPr/>
        </p:nvPicPr>
        <p:blipFill>
          <a:blip r:embed="rId4"/>
          <a:stretch>
            <a:fillRect/>
          </a:stretch>
        </p:blipFill>
        <p:spPr>
          <a:xfrm>
            <a:off x="5867400" y="3048000"/>
            <a:ext cx="2979248" cy="1981200"/>
          </a:xfrm>
          <a:prstGeom prst="rect">
            <a:avLst/>
          </a:prstGeom>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smtClean="0"/>
              <a:t>Spike</a:t>
            </a:r>
            <a:r>
              <a:rPr lang="en-US" dirty="0" smtClean="0"/>
              <a:t> Relay Specifics</a:t>
            </a:r>
            <a:endParaRPr lang="en-US" dirty="0"/>
          </a:p>
        </p:txBody>
      </p:sp>
      <p:sp>
        <p:nvSpPr>
          <p:cNvPr id="3" name="Content Placeholder 2"/>
          <p:cNvSpPr>
            <a:spLocks noGrp="1"/>
          </p:cNvSpPr>
          <p:nvPr>
            <p:ph idx="1"/>
          </p:nvPr>
        </p:nvSpPr>
        <p:spPr/>
        <p:txBody>
          <a:bodyPr/>
          <a:lstStyle/>
          <a:p>
            <a:r>
              <a:rPr lang="en-US" dirty="0" smtClean="0"/>
              <a:t>Control direction</a:t>
            </a:r>
          </a:p>
          <a:p>
            <a:r>
              <a:rPr lang="en-US" dirty="0" smtClean="0"/>
              <a:t>Only +12 V supply</a:t>
            </a:r>
          </a:p>
          <a:p>
            <a:r>
              <a:rPr lang="en-US" dirty="0" smtClean="0"/>
              <a:t>How do we go both forward and back?</a:t>
            </a:r>
          </a:p>
        </p:txBody>
      </p:sp>
      <p:pic>
        <p:nvPicPr>
          <p:cNvPr id="4" name="Picture 3"/>
          <p:cNvPicPr>
            <a:picLocks noChangeAspect="1" noChangeArrowheads="1"/>
          </p:cNvPicPr>
          <p:nvPr/>
        </p:nvPicPr>
        <p:blipFill>
          <a:blip r:embed="rId3" cstate="print"/>
          <a:srcRect/>
          <a:stretch>
            <a:fillRect/>
          </a:stretch>
        </p:blipFill>
        <p:spPr bwMode="auto">
          <a:xfrm>
            <a:off x="762000" y="3429000"/>
            <a:ext cx="3352800" cy="3164633"/>
          </a:xfrm>
          <a:prstGeom prst="rect">
            <a:avLst/>
          </a:prstGeom>
          <a:noFill/>
          <a:ln w="9525">
            <a:noFill/>
            <a:round/>
            <a:headEnd/>
            <a:tailEnd/>
          </a:ln>
        </p:spPr>
      </p:pic>
      <p:pic>
        <p:nvPicPr>
          <p:cNvPr id="5" name="Picture 4" descr="IFIW-SP1_lg.jpg"/>
          <p:cNvPicPr>
            <a:picLocks noChangeAspect="1"/>
          </p:cNvPicPr>
          <p:nvPr/>
        </p:nvPicPr>
        <p:blipFill>
          <a:blip r:embed="rId4"/>
          <a:stretch>
            <a:fillRect/>
          </a:stretch>
        </p:blipFill>
        <p:spPr>
          <a:xfrm>
            <a:off x="4648200" y="3505200"/>
            <a:ext cx="3657600" cy="3069771"/>
          </a:xfrm>
          <a:prstGeom prst="rect">
            <a:avLst/>
          </a:prstGeom>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H-Bridge</a:t>
            </a:r>
            <a:endParaRPr lang="en-US" dirty="0"/>
          </a:p>
        </p:txBody>
      </p:sp>
      <p:sp>
        <p:nvSpPr>
          <p:cNvPr id="10" name="Rectangle 2"/>
          <p:cNvSpPr txBox="1">
            <a:spLocks noChangeArrowheads="1"/>
          </p:cNvSpPr>
          <p:nvPr/>
        </p:nvSpPr>
        <p:spPr bwMode="auto">
          <a:xfrm>
            <a:off x="457200" y="1676400"/>
            <a:ext cx="7467600" cy="1371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419100" marR="0" lvl="0" indent="-382588" algn="l" defTabSz="914400" rtl="0" eaLnBrk="1" fontAlgn="base" latinLnBrk="0" hangingPunct="1">
              <a:lnSpc>
                <a:spcPct val="100000"/>
              </a:lnSpc>
              <a:spcBef>
                <a:spcPct val="20000"/>
              </a:spcBef>
              <a:spcAft>
                <a:spcPct val="0"/>
              </a:spcAft>
              <a:buClr>
                <a:schemeClr val="accent1"/>
              </a:buClr>
              <a:buSzPct val="80000"/>
              <a:buFont typeface="Wingdings 2" pitchFamily="18" charset="2"/>
              <a:buChar char=""/>
              <a:tabLst>
                <a:tab pos="411163" algn="l"/>
                <a:tab pos="825500" algn="l"/>
                <a:tab pos="1239838" algn="l"/>
                <a:tab pos="1655763" algn="l"/>
                <a:tab pos="2070100" algn="l"/>
                <a:tab pos="2484438" algn="l"/>
                <a:tab pos="2898775" algn="l"/>
                <a:tab pos="3314700" algn="l"/>
                <a:tab pos="3729038" algn="l"/>
                <a:tab pos="4143375" algn="l"/>
                <a:tab pos="4557713" algn="l"/>
                <a:tab pos="4973638" algn="l"/>
                <a:tab pos="5387975" algn="l"/>
                <a:tab pos="5802313" algn="l"/>
                <a:tab pos="6216650" algn="l"/>
                <a:tab pos="6632575" algn="l"/>
                <a:tab pos="7046913" algn="l"/>
                <a:tab pos="7461250" algn="l"/>
                <a:tab pos="7875588" algn="l"/>
                <a:tab pos="8291513" algn="l"/>
              </a:tabLst>
              <a:defRPr/>
            </a:pPr>
            <a:r>
              <a:rPr kumimoji="0" lang="en-US" sz="3000" b="0" i="0" u="none" strike="noStrike" kern="1200" cap="none" spc="0" normalizeH="0" baseline="0" noProof="0" dirty="0" smtClean="0">
                <a:ln>
                  <a:noFill/>
                </a:ln>
                <a:solidFill>
                  <a:schemeClr val="tx1"/>
                </a:solidFill>
                <a:effectLst/>
                <a:uLnTx/>
                <a:uFillTx/>
                <a:latin typeface="+mn-lt"/>
                <a:ea typeface="+mn-ea"/>
                <a:cs typeface="+mn-cs"/>
              </a:rPr>
              <a:t>4</a:t>
            </a:r>
            <a:r>
              <a:rPr kumimoji="0" lang="en-US" sz="3000" b="0" i="0" u="none" strike="noStrike" kern="1200" cap="none" spc="0" normalizeH="0" noProof="0" dirty="0" smtClean="0">
                <a:ln>
                  <a:noFill/>
                </a:ln>
                <a:solidFill>
                  <a:schemeClr val="tx1"/>
                </a:solidFill>
                <a:effectLst/>
                <a:uLnTx/>
                <a:uFillTx/>
                <a:latin typeface="+mn-lt"/>
                <a:ea typeface="+mn-ea"/>
                <a:cs typeface="+mn-cs"/>
              </a:rPr>
              <a:t> switches used to change direction</a:t>
            </a:r>
          </a:p>
          <a:p>
            <a:pPr marL="419100" marR="0" lvl="0" indent="-382588" algn="l" defTabSz="914400" rtl="0" eaLnBrk="1" fontAlgn="base" latinLnBrk="0" hangingPunct="1">
              <a:lnSpc>
                <a:spcPct val="100000"/>
              </a:lnSpc>
              <a:spcBef>
                <a:spcPct val="20000"/>
              </a:spcBef>
              <a:spcAft>
                <a:spcPct val="0"/>
              </a:spcAft>
              <a:buClr>
                <a:schemeClr val="accent1"/>
              </a:buClr>
              <a:buSzPct val="80000"/>
              <a:buFont typeface="Wingdings 2" pitchFamily="18" charset="2"/>
              <a:buChar char=""/>
              <a:tabLst>
                <a:tab pos="411163" algn="l"/>
                <a:tab pos="825500" algn="l"/>
                <a:tab pos="1239838" algn="l"/>
                <a:tab pos="1655763" algn="l"/>
                <a:tab pos="2070100" algn="l"/>
                <a:tab pos="2484438" algn="l"/>
                <a:tab pos="2898775" algn="l"/>
                <a:tab pos="3314700" algn="l"/>
                <a:tab pos="3729038" algn="l"/>
                <a:tab pos="4143375" algn="l"/>
                <a:tab pos="4557713" algn="l"/>
                <a:tab pos="4973638" algn="l"/>
                <a:tab pos="5387975" algn="l"/>
                <a:tab pos="5802313" algn="l"/>
                <a:tab pos="6216650" algn="l"/>
                <a:tab pos="6632575" algn="l"/>
                <a:tab pos="7046913" algn="l"/>
                <a:tab pos="7461250" algn="l"/>
                <a:tab pos="7875588" algn="l"/>
                <a:tab pos="8291513" algn="l"/>
              </a:tabLst>
              <a:defRPr/>
            </a:pPr>
            <a:r>
              <a:rPr lang="en-US" sz="3000" baseline="0" dirty="0" smtClean="0">
                <a:latin typeface="+mn-lt"/>
              </a:rPr>
              <a:t>Inside</a:t>
            </a:r>
            <a:r>
              <a:rPr lang="en-US" sz="3000" dirty="0" smtClean="0">
                <a:latin typeface="+mn-lt"/>
              </a:rPr>
              <a:t> </a:t>
            </a:r>
            <a:r>
              <a:rPr lang="en-US" sz="3000" i="1" dirty="0" smtClean="0">
                <a:latin typeface="+mn-lt"/>
              </a:rPr>
              <a:t>Spike </a:t>
            </a:r>
            <a:r>
              <a:rPr lang="en-US" sz="3000" dirty="0" smtClean="0">
                <a:latin typeface="+mn-lt"/>
              </a:rPr>
              <a:t>relay</a:t>
            </a:r>
            <a:endParaRPr kumimoji="0" lang="en-US" sz="3000" b="0" i="0" u="none" strike="noStrike" kern="1200" cap="none" spc="0" normalizeH="0" baseline="0" noProof="0" dirty="0" smtClean="0">
              <a:ln>
                <a:noFill/>
              </a:ln>
              <a:solidFill>
                <a:schemeClr val="tx1"/>
              </a:solidFill>
              <a:effectLst/>
              <a:uLnTx/>
              <a:uFillTx/>
              <a:latin typeface="+mn-lt"/>
              <a:ea typeface="+mn-ea"/>
              <a:cs typeface="+mn-cs"/>
            </a:endParaRPr>
          </a:p>
        </p:txBody>
      </p:sp>
      <p:pic>
        <p:nvPicPr>
          <p:cNvPr id="11" name="Picture 3"/>
          <p:cNvPicPr>
            <a:picLocks noChangeAspect="1" noChangeArrowheads="1"/>
          </p:cNvPicPr>
          <p:nvPr/>
        </p:nvPicPr>
        <p:blipFill>
          <a:blip r:embed="rId3" cstate="print"/>
          <a:srcRect/>
          <a:stretch>
            <a:fillRect/>
          </a:stretch>
        </p:blipFill>
        <p:spPr bwMode="auto">
          <a:xfrm>
            <a:off x="1524000" y="3124200"/>
            <a:ext cx="6012455" cy="3509962"/>
          </a:xfrm>
          <a:prstGeom prst="rect">
            <a:avLst/>
          </a:prstGeom>
          <a:noFill/>
          <a:ln w="9525">
            <a:noFill/>
            <a:round/>
            <a:headEnd/>
            <a:tailEnd/>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Speed Controller</a:t>
            </a:r>
            <a:endParaRPr lang="en-US" dirty="0"/>
          </a:p>
        </p:txBody>
      </p:sp>
      <p:sp>
        <p:nvSpPr>
          <p:cNvPr id="3" name="Content Placeholder 2"/>
          <p:cNvSpPr>
            <a:spLocks noGrp="1"/>
          </p:cNvSpPr>
          <p:nvPr>
            <p:ph idx="1"/>
          </p:nvPr>
        </p:nvSpPr>
        <p:spPr/>
        <p:txBody>
          <a:bodyPr/>
          <a:lstStyle/>
          <a:p>
            <a:r>
              <a:rPr lang="en-US" dirty="0" smtClean="0"/>
              <a:t>2004 Victor</a:t>
            </a:r>
          </a:p>
          <a:p>
            <a:r>
              <a:rPr lang="en-US" dirty="0" smtClean="0"/>
              <a:t>2009 Jaguar</a:t>
            </a:r>
          </a:p>
          <a:p>
            <a:r>
              <a:rPr lang="en-US" dirty="0" smtClean="0"/>
              <a:t>How is direction controlled?</a:t>
            </a:r>
          </a:p>
          <a:p>
            <a:r>
              <a:rPr lang="en-US" dirty="0" smtClean="0"/>
              <a:t>Variable amount of power</a:t>
            </a:r>
          </a:p>
          <a:p>
            <a:endParaRPr lang="en-US" dirty="0" smtClean="0"/>
          </a:p>
          <a:p>
            <a:endParaRPr lang="en-US" dirty="0"/>
          </a:p>
        </p:txBody>
      </p:sp>
      <p:pic>
        <p:nvPicPr>
          <p:cNvPr id="4" name="Picture 3"/>
          <p:cNvPicPr>
            <a:picLocks noChangeAspect="1" noChangeArrowheads="1"/>
          </p:cNvPicPr>
          <p:nvPr/>
        </p:nvPicPr>
        <p:blipFill>
          <a:blip r:embed="rId3" cstate="print"/>
          <a:srcRect/>
          <a:stretch>
            <a:fillRect/>
          </a:stretch>
        </p:blipFill>
        <p:spPr bwMode="auto">
          <a:xfrm>
            <a:off x="5791200" y="1371600"/>
            <a:ext cx="2989263" cy="3317875"/>
          </a:xfrm>
          <a:prstGeom prst="rect">
            <a:avLst/>
          </a:prstGeom>
          <a:ln>
            <a:noFill/>
          </a:ln>
          <a:effectLst>
            <a:outerShdw blurRad="190500" algn="tl" rotWithShape="0">
              <a:srgbClr val="000000">
                <a:alpha val="70000"/>
              </a:srgbClr>
            </a:outerShdw>
          </a:effectLst>
        </p:spPr>
      </p:pic>
      <p:pic>
        <p:nvPicPr>
          <p:cNvPr id="5" name="Picture 2"/>
          <p:cNvPicPr>
            <a:picLocks noChangeAspect="1" noChangeArrowheads="1"/>
          </p:cNvPicPr>
          <p:nvPr/>
        </p:nvPicPr>
        <p:blipFill>
          <a:blip r:embed="rId4" cstate="print"/>
          <a:srcRect/>
          <a:stretch>
            <a:fillRect/>
          </a:stretch>
        </p:blipFill>
        <p:spPr bwMode="auto">
          <a:xfrm>
            <a:off x="1371600" y="4114800"/>
            <a:ext cx="3406019" cy="2438400"/>
          </a:xfrm>
          <a:prstGeom prst="rect">
            <a:avLst/>
          </a:prstGeom>
          <a:ln>
            <a:noFill/>
          </a:ln>
          <a:effectLst>
            <a:outerShdw blurRad="190500" algn="tl" rotWithShape="0">
              <a:srgbClr val="000000">
                <a:alpha val="70000"/>
              </a:srgbClr>
            </a:outerShdw>
          </a:effec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Pulse-Width Modulation</a:t>
            </a:r>
            <a:endParaRPr lang="en-US" dirty="0"/>
          </a:p>
        </p:txBody>
      </p:sp>
      <p:sp>
        <p:nvSpPr>
          <p:cNvPr id="3" name="Content Placeholder 2"/>
          <p:cNvSpPr>
            <a:spLocks noGrp="1"/>
          </p:cNvSpPr>
          <p:nvPr>
            <p:ph idx="1"/>
          </p:nvPr>
        </p:nvSpPr>
        <p:spPr>
          <a:xfrm>
            <a:off x="457200" y="1600200"/>
            <a:ext cx="4191000" cy="4525963"/>
          </a:xfrm>
        </p:spPr>
        <p:txBody>
          <a:bodyPr/>
          <a:lstStyle/>
          <a:p>
            <a:r>
              <a:rPr lang="en-US" dirty="0" smtClean="0"/>
              <a:t>Applying variable power by electronically switching between fully on and fully off</a:t>
            </a:r>
          </a:p>
        </p:txBody>
      </p:sp>
      <p:pic>
        <p:nvPicPr>
          <p:cNvPr id="6" name="Picture 5" descr="350px-Duty_cycle_general.png"/>
          <p:cNvPicPr>
            <a:picLocks noChangeAspect="1"/>
          </p:cNvPicPr>
          <p:nvPr/>
        </p:nvPicPr>
        <p:blipFill>
          <a:blip r:embed="rId3"/>
          <a:stretch>
            <a:fillRect/>
          </a:stretch>
        </p:blipFill>
        <p:spPr>
          <a:xfrm>
            <a:off x="533400" y="4448121"/>
            <a:ext cx="4038600" cy="1419279"/>
          </a:xfrm>
          <a:prstGeom prst="rect">
            <a:avLst/>
          </a:prstGeom>
        </p:spPr>
      </p:pic>
      <p:pic>
        <p:nvPicPr>
          <p:cNvPr id="7" name="Picture 6" descr="PWM-Duty Cycle.gif"/>
          <p:cNvPicPr>
            <a:picLocks noChangeAspect="1"/>
          </p:cNvPicPr>
          <p:nvPr/>
        </p:nvPicPr>
        <p:blipFill>
          <a:blip r:embed="rId4"/>
          <a:stretch>
            <a:fillRect/>
          </a:stretch>
        </p:blipFill>
        <p:spPr>
          <a:xfrm>
            <a:off x="4800600" y="1879600"/>
            <a:ext cx="4191000" cy="4064000"/>
          </a:xfrm>
          <a:prstGeom prst="rect">
            <a:avLst/>
          </a:prstGeom>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ESC Communications</a:t>
            </a:r>
            <a:endParaRPr lang="en-US" dirty="0"/>
          </a:p>
        </p:txBody>
      </p:sp>
      <p:sp>
        <p:nvSpPr>
          <p:cNvPr id="3" name="Content Placeholder 2"/>
          <p:cNvSpPr>
            <a:spLocks noGrp="1"/>
          </p:cNvSpPr>
          <p:nvPr>
            <p:ph idx="1"/>
          </p:nvPr>
        </p:nvSpPr>
        <p:spPr/>
        <p:txBody>
          <a:bodyPr/>
          <a:lstStyle/>
          <a:p>
            <a:r>
              <a:rPr lang="en-US" sz="3400" dirty="0" smtClean="0"/>
              <a:t>Victor</a:t>
            </a:r>
            <a:r>
              <a:rPr lang="en-US" dirty="0" smtClean="0"/>
              <a:t>/Jaguar use PWM data signal</a:t>
            </a:r>
          </a:p>
          <a:p>
            <a:pPr lvl="1"/>
            <a:r>
              <a:rPr lang="en-US" sz="3000" dirty="0" smtClean="0"/>
              <a:t>Send information on how to power the motors based off the width of pulses</a:t>
            </a:r>
          </a:p>
          <a:p>
            <a:pPr lvl="1"/>
            <a:r>
              <a:rPr lang="en-US" sz="3000" dirty="0" smtClean="0"/>
              <a:t>1ms for full reverse, 1.5 ms for off, 2 ms for full forward</a:t>
            </a:r>
          </a:p>
          <a:p>
            <a:pPr lvl="1"/>
            <a:r>
              <a:rPr lang="en-US" sz="3000" dirty="0" smtClean="0"/>
              <a:t>Immune to noise</a:t>
            </a:r>
          </a:p>
          <a:p>
            <a:r>
              <a:rPr lang="en-US" dirty="0" smtClean="0"/>
              <a:t>Jaguar also has a port for the CAN-Bus</a:t>
            </a:r>
          </a:p>
        </p:txBody>
      </p:sp>
    </p:spTree>
  </p:cSld>
  <p:clrMapOvr>
    <a:masterClrMapping/>
  </p:clrMapOvr>
  <p:transition advClick="0"/>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CAN-Bus</a:t>
            </a:r>
            <a:endParaRPr lang="en-US" dirty="0"/>
          </a:p>
        </p:txBody>
      </p:sp>
      <p:sp>
        <p:nvSpPr>
          <p:cNvPr id="3" name="Content Placeholder 2"/>
          <p:cNvSpPr>
            <a:spLocks noGrp="1"/>
          </p:cNvSpPr>
          <p:nvPr>
            <p:ph idx="1"/>
          </p:nvPr>
        </p:nvSpPr>
        <p:spPr/>
        <p:txBody>
          <a:bodyPr/>
          <a:lstStyle/>
          <a:p>
            <a:r>
              <a:rPr lang="en-US" sz="3400" dirty="0" smtClean="0"/>
              <a:t>Controller-Area Network</a:t>
            </a:r>
          </a:p>
          <a:p>
            <a:r>
              <a:rPr lang="en-US" sz="3400" dirty="0" smtClean="0"/>
              <a:t>Vehicle communication network between the CPU and Jaguar speed controllers</a:t>
            </a:r>
          </a:p>
          <a:p>
            <a:r>
              <a:rPr lang="en-US" sz="3400" dirty="0" smtClean="0"/>
              <a:t>Benefits: less wiring, current and temperature polling</a:t>
            </a:r>
          </a:p>
          <a:p>
            <a:r>
              <a:rPr lang="en-US" sz="3400" dirty="0" smtClean="0"/>
              <a:t>Drawbacks: learning curve, hard to find support</a:t>
            </a:r>
          </a:p>
          <a:p>
            <a:endParaRPr lang="en-US" sz="3400" dirty="0" smtClean="0"/>
          </a:p>
          <a:p>
            <a:endParaRPr lang="en-US" sz="3400" dirty="0"/>
          </a:p>
        </p:txBody>
      </p:sp>
    </p:spTree>
  </p:cSld>
  <p:clrMapOvr>
    <a:masterClrMapping/>
  </p:clrMapOvr>
  <p:transition advClick="0"/>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CAN-Bus Wiring</a:t>
            </a:r>
            <a:endParaRPr lang="en-US" dirty="0"/>
          </a:p>
        </p:txBody>
      </p:sp>
      <p:sp>
        <p:nvSpPr>
          <p:cNvPr id="3" name="Content Placeholder 2"/>
          <p:cNvSpPr>
            <a:spLocks noGrp="1"/>
          </p:cNvSpPr>
          <p:nvPr>
            <p:ph idx="1"/>
          </p:nvPr>
        </p:nvSpPr>
        <p:spPr/>
        <p:txBody>
          <a:bodyPr/>
          <a:lstStyle/>
          <a:p>
            <a:r>
              <a:rPr lang="en-US" dirty="0" smtClean="0"/>
              <a:t>Telephone-style RJ11 instead of servo wire</a:t>
            </a:r>
          </a:p>
          <a:p>
            <a:r>
              <a:rPr lang="en-US" dirty="0" smtClean="0"/>
              <a:t>Easy to make custom length with crimp tool</a:t>
            </a:r>
          </a:p>
          <a:p>
            <a:r>
              <a:rPr lang="en-US" dirty="0" smtClean="0"/>
              <a:t>Daisy-chained</a:t>
            </a:r>
          </a:p>
          <a:p>
            <a:pPr lvl="1"/>
            <a:endParaRPr lang="en-US" sz="3000" dirty="0" smtClean="0"/>
          </a:p>
        </p:txBody>
      </p:sp>
      <p:pic>
        <p:nvPicPr>
          <p:cNvPr id="4" name="Picture 3" descr="Connector-Crimp-Tool.jpg"/>
          <p:cNvPicPr>
            <a:picLocks noChangeAspect="1"/>
          </p:cNvPicPr>
          <p:nvPr/>
        </p:nvPicPr>
        <p:blipFill>
          <a:blip r:embed="rId3"/>
          <a:stretch>
            <a:fillRect/>
          </a:stretch>
        </p:blipFill>
        <p:spPr>
          <a:xfrm>
            <a:off x="4953000" y="3886200"/>
            <a:ext cx="3894894" cy="2590800"/>
          </a:xfrm>
          <a:prstGeom prst="rect">
            <a:avLst/>
          </a:prstGeom>
        </p:spPr>
      </p:pic>
      <p:pic>
        <p:nvPicPr>
          <p:cNvPr id="5" name="Picture 4" descr="rj11.jpg"/>
          <p:cNvPicPr>
            <a:picLocks noChangeAspect="1"/>
          </p:cNvPicPr>
          <p:nvPr/>
        </p:nvPicPr>
        <p:blipFill>
          <a:blip r:embed="rId4"/>
          <a:stretch>
            <a:fillRect/>
          </a:stretch>
        </p:blipFill>
        <p:spPr>
          <a:xfrm>
            <a:off x="0" y="4267200"/>
            <a:ext cx="2916831" cy="2038350"/>
          </a:xfrm>
          <a:prstGeom prst="rect">
            <a:avLst/>
          </a:prstGeom>
        </p:spPr>
      </p:pic>
      <p:pic>
        <p:nvPicPr>
          <p:cNvPr id="6" name="Picture 5" descr="servo_wire_30.jpg"/>
          <p:cNvPicPr>
            <a:picLocks noChangeAspect="1"/>
          </p:cNvPicPr>
          <p:nvPr/>
        </p:nvPicPr>
        <p:blipFill>
          <a:blip r:embed="rId5"/>
          <a:stretch>
            <a:fillRect/>
          </a:stretch>
        </p:blipFill>
        <p:spPr>
          <a:xfrm>
            <a:off x="2590800" y="3581400"/>
            <a:ext cx="2194214" cy="1600200"/>
          </a:xfrm>
          <a:prstGeom prst="rect">
            <a:avLst/>
          </a:prstGeom>
        </p:spPr>
      </p:pic>
    </p:spTree>
  </p:cSld>
  <p:clrMapOvr>
    <a:masterClrMapping/>
  </p:clrMapOvr>
  <p:transition advClick="0"/>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CAN-Bus Software</a:t>
            </a:r>
            <a:endParaRPr lang="en-US" dirty="0"/>
          </a:p>
        </p:txBody>
      </p:sp>
      <p:sp>
        <p:nvSpPr>
          <p:cNvPr id="3" name="Content Placeholder 2"/>
          <p:cNvSpPr>
            <a:spLocks noGrp="1"/>
          </p:cNvSpPr>
          <p:nvPr>
            <p:ph idx="1"/>
          </p:nvPr>
        </p:nvSpPr>
        <p:spPr/>
        <p:txBody>
          <a:bodyPr/>
          <a:lstStyle/>
          <a:p>
            <a:r>
              <a:rPr lang="en-US" dirty="0" err="1" smtClean="0"/>
              <a:t>cRIO’s</a:t>
            </a:r>
            <a:r>
              <a:rPr lang="en-US" dirty="0" smtClean="0"/>
              <a:t> serial port communication is slow</a:t>
            </a:r>
          </a:p>
          <a:p>
            <a:r>
              <a:rPr lang="en-US" dirty="0" smtClean="0"/>
              <a:t>Ethernet to CAN adapter for $200 provides fast communication</a:t>
            </a:r>
          </a:p>
          <a:p>
            <a:r>
              <a:rPr lang="en-US" dirty="0" smtClean="0"/>
              <a:t>Software solution for serial port</a:t>
            </a:r>
          </a:p>
          <a:p>
            <a:pPr lvl="1"/>
            <a:r>
              <a:rPr lang="en-US" dirty="0" smtClean="0"/>
              <a:t>Separate process designed solely to communicate with the CAN-bus</a:t>
            </a:r>
          </a:p>
          <a:p>
            <a:pPr lvl="1"/>
            <a:r>
              <a:rPr lang="en-US" dirty="0" smtClean="0"/>
              <a:t>Avoid redundancy by caching old values</a:t>
            </a:r>
          </a:p>
          <a:p>
            <a:pPr lvl="1"/>
            <a:endParaRPr lang="en-US" dirty="0" smtClean="0"/>
          </a:p>
        </p:txBody>
      </p:sp>
    </p:spTree>
  </p:cSld>
  <p:clrMapOvr>
    <a:masterClrMapping/>
  </p:clrMapOvr>
  <p:transition advClick="0"/>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9570" name="Picture 2"/>
          <p:cNvPicPr>
            <a:picLocks noChangeAspect="1" noChangeArrowheads="1"/>
          </p:cNvPicPr>
          <p:nvPr/>
        </p:nvPicPr>
        <p:blipFill>
          <a:blip r:embed="rId3" cstate="screen"/>
          <a:srcRect/>
          <a:stretch>
            <a:fillRect/>
          </a:stretch>
        </p:blipFill>
        <p:spPr bwMode="auto">
          <a:xfrm rot="5400000">
            <a:off x="1911191" y="-234791"/>
            <a:ext cx="5169218" cy="6858001"/>
          </a:xfrm>
          <a:prstGeom prst="rect">
            <a:avLst/>
          </a:prstGeom>
          <a:noFill/>
          <a:ln w="9525">
            <a:noFill/>
            <a:miter lim="800000"/>
            <a:headEnd/>
            <a:tailEnd/>
          </a:ln>
          <a:effectLst/>
        </p:spPr>
      </p:pic>
      <p:sp>
        <p:nvSpPr>
          <p:cNvPr id="3" name="TextBox 2"/>
          <p:cNvSpPr txBox="1"/>
          <p:nvPr/>
        </p:nvSpPr>
        <p:spPr>
          <a:xfrm>
            <a:off x="2743200" y="5943600"/>
            <a:ext cx="3657600" cy="369332"/>
          </a:xfrm>
          <a:prstGeom prst="rect">
            <a:avLst/>
          </a:prstGeom>
          <a:noFill/>
        </p:spPr>
        <p:txBody>
          <a:bodyPr wrap="square" rtlCol="0">
            <a:spAutoFit/>
          </a:bodyPr>
          <a:lstStyle/>
          <a:p>
            <a:r>
              <a:rPr lang="en-US" dirty="0" smtClean="0"/>
              <a:t>From FIRST pneumatics manual</a:t>
            </a:r>
            <a:endParaRPr lang="en-US" dirty="0"/>
          </a:p>
        </p:txBody>
      </p:sp>
      <p:sp>
        <p:nvSpPr>
          <p:cNvPr id="4" name="Content Placeholder 2"/>
          <p:cNvSpPr txBox="1">
            <a:spLocks/>
          </p:cNvSpPr>
          <p:nvPr/>
        </p:nvSpPr>
        <p:spPr bwMode="auto">
          <a:xfrm>
            <a:off x="4038600" y="1905000"/>
            <a:ext cx="3048000" cy="1858963"/>
          </a:xfrm>
          <a:prstGeom prst="rect">
            <a:avLst/>
          </a:prstGeom>
          <a:solidFill>
            <a:srgbClr val="FFFFFF">
              <a:alpha val="63922"/>
            </a:srgbClr>
          </a:solidFill>
          <a:ln w="9525">
            <a:noFill/>
            <a:miter lim="800000"/>
            <a:headEnd/>
            <a:tailEnd/>
          </a:ln>
        </p:spPr>
        <p:txBody>
          <a:bodyPr vert="horz" wrap="square" lIns="45720" tIns="0" rIns="45720" bIns="0" numCol="1" anchor="b" anchorCtr="0" compatLnSpc="1">
            <a:prstTxWarp prst="textNoShape">
              <a:avLst/>
            </a:prstTxWarp>
          </a:bodyPr>
          <a:lstStyle/>
          <a:p>
            <a:pPr marL="0" marR="0" lvl="0" indent="0" algn="l" defTabSz="914400" rtl="0" eaLnBrk="0" fontAlgn="base" latinLnBrk="0" hangingPunct="0">
              <a:lnSpc>
                <a:spcPct val="100000"/>
              </a:lnSpc>
              <a:spcBef>
                <a:spcPct val="20000"/>
              </a:spcBef>
              <a:spcAft>
                <a:spcPct val="0"/>
              </a:spcAft>
              <a:buClr>
                <a:schemeClr val="accent1"/>
              </a:buClr>
              <a:buSzPct val="80000"/>
              <a:buFont typeface="Arial" pitchFamily="34" charset="0"/>
              <a:buChar char="•"/>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Compressor</a:t>
            </a:r>
          </a:p>
          <a:p>
            <a:pPr marL="0" marR="0" lvl="0" indent="0" algn="l" defTabSz="914400" rtl="0" eaLnBrk="0" fontAlgn="base" latinLnBrk="0" hangingPunct="0">
              <a:lnSpc>
                <a:spcPct val="100000"/>
              </a:lnSpc>
              <a:spcBef>
                <a:spcPct val="20000"/>
              </a:spcBef>
              <a:spcAft>
                <a:spcPct val="0"/>
              </a:spcAft>
              <a:buClr>
                <a:schemeClr val="accent1"/>
              </a:buClr>
              <a:buSzPct val="80000"/>
              <a:buFont typeface="Arial" pitchFamily="34" charset="0"/>
              <a:buChar char="•"/>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Actuator</a:t>
            </a:r>
          </a:p>
          <a:p>
            <a:pPr marL="0" marR="0" lvl="0" indent="0" algn="l" defTabSz="914400" rtl="0" eaLnBrk="0" fontAlgn="base" latinLnBrk="0" hangingPunct="0">
              <a:lnSpc>
                <a:spcPct val="100000"/>
              </a:lnSpc>
              <a:spcBef>
                <a:spcPct val="20000"/>
              </a:spcBef>
              <a:spcAft>
                <a:spcPct val="0"/>
              </a:spcAft>
              <a:buClr>
                <a:schemeClr val="accent1"/>
              </a:buClr>
              <a:buSzPct val="80000"/>
              <a:buFont typeface="Arial" pitchFamily="34" charset="0"/>
              <a:buChar char="•"/>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Valve</a:t>
            </a:r>
            <a:endParaRPr kumimoji="0" lang="en-US" sz="32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pPr eaLnBrk="1" fontAlgn="auto" hangingPunct="1">
              <a:spcAft>
                <a:spcPts val="0"/>
              </a:spcAft>
              <a:defRPr/>
            </a:pPr>
            <a:r>
              <a:rPr lang="en-US" dirty="0" smtClean="0"/>
              <a:t>Sensors and Electronics</a:t>
            </a:r>
            <a:endParaRPr lang="en-US" dirty="0"/>
          </a:p>
        </p:txBody>
      </p:sp>
      <p:sp>
        <p:nvSpPr>
          <p:cNvPr id="15362" name="Text Placeholder 4"/>
          <p:cNvSpPr>
            <a:spLocks noGrp="1"/>
          </p:cNvSpPr>
          <p:nvPr>
            <p:ph type="body" idx="1"/>
          </p:nvPr>
        </p:nvSpPr>
        <p:spPr>
          <a:xfrm>
            <a:off x="685800" y="2486025"/>
            <a:ext cx="6629400" cy="1066800"/>
          </a:xfrm>
        </p:spPr>
        <p:txBody>
          <a:bodyPr/>
          <a:lstStyle/>
          <a:p>
            <a:pPr eaLnBrk="1" hangingPunct="1"/>
            <a:r>
              <a:rPr lang="en-US" smtClean="0"/>
              <a:t>Brian Axelrod and Nikhil Unni present…</a:t>
            </a:r>
          </a:p>
        </p:txBody>
      </p:sp>
    </p:spTree>
  </p:cSld>
  <p:clrMapOvr>
    <a:masterClrMapping/>
  </p:clrMapOvr>
  <p:transition advClick="0"/>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85" name="Rectangle 2"/>
          <p:cNvSpPr>
            <a:spLocks noGrp="1"/>
          </p:cNvSpPr>
          <p:nvPr>
            <p:ph type="title"/>
          </p:nvPr>
        </p:nvSpPr>
        <p:spPr/>
        <p:txBody>
          <a:bodyPr/>
          <a:lstStyle/>
          <a:p>
            <a:r>
              <a:rPr lang="en-US" smtClean="0"/>
              <a:t>Limit switch</a:t>
            </a:r>
          </a:p>
        </p:txBody>
      </p:sp>
      <p:sp>
        <p:nvSpPr>
          <p:cNvPr id="16386" name="Rectangle 3"/>
          <p:cNvSpPr>
            <a:spLocks noGrp="1"/>
          </p:cNvSpPr>
          <p:nvPr>
            <p:ph type="body" idx="1"/>
          </p:nvPr>
        </p:nvSpPr>
        <p:spPr/>
        <p:txBody>
          <a:bodyPr/>
          <a:lstStyle/>
          <a:p>
            <a:r>
              <a:rPr lang="en-US" smtClean="0"/>
              <a:t>A simple switch </a:t>
            </a:r>
          </a:p>
          <a:p>
            <a:r>
              <a:rPr lang="en-US" smtClean="0"/>
              <a:t>Can be set up to be triggered near a physical limit</a:t>
            </a:r>
          </a:p>
        </p:txBody>
      </p:sp>
      <p:pic>
        <p:nvPicPr>
          <p:cNvPr id="16387" name="Picture 6" descr="microswitch"/>
          <p:cNvPicPr>
            <a:picLocks noChangeAspect="1" noChangeArrowheads="1"/>
          </p:cNvPicPr>
          <p:nvPr/>
        </p:nvPicPr>
        <p:blipFill>
          <a:blip r:embed="rId3" cstate="print"/>
          <a:srcRect/>
          <a:stretch>
            <a:fillRect/>
          </a:stretch>
        </p:blipFill>
        <p:spPr bwMode="auto">
          <a:xfrm>
            <a:off x="5486400" y="0"/>
            <a:ext cx="2543175" cy="2200275"/>
          </a:xfrm>
          <a:prstGeom prst="rect">
            <a:avLst/>
          </a:prstGeom>
          <a:noFill/>
          <a:ln w="9525">
            <a:noFill/>
            <a:miter lim="800000"/>
            <a:headEnd/>
            <a:tailEnd/>
          </a:ln>
        </p:spPr>
      </p:pic>
      <p:pic>
        <p:nvPicPr>
          <p:cNvPr id="16388" name="Picture 8" descr="ANd9GcRvopGIRHT2IdAIYvEWBWU2NiLwMe4G2FmG1FI4Hqt9RAOj0mo&amp;t=1&amp;usg=__BLtonJPBgPWDaYQtkEHPyOru208="/>
          <p:cNvPicPr>
            <a:picLocks noChangeAspect="1" noChangeArrowheads="1"/>
          </p:cNvPicPr>
          <p:nvPr/>
        </p:nvPicPr>
        <p:blipFill>
          <a:blip r:embed="rId4" cstate="print"/>
          <a:srcRect/>
          <a:stretch>
            <a:fillRect/>
          </a:stretch>
        </p:blipFill>
        <p:spPr bwMode="auto">
          <a:xfrm>
            <a:off x="4572000" y="3657600"/>
            <a:ext cx="3200400" cy="2084388"/>
          </a:xfrm>
          <a:prstGeom prst="rect">
            <a:avLst/>
          </a:prstGeom>
          <a:noFill/>
          <a:ln w="9525">
            <a:noFill/>
            <a:miter lim="800000"/>
            <a:headEnd/>
            <a:tailEnd/>
          </a:ln>
        </p:spPr>
      </p:pic>
      <p:pic>
        <p:nvPicPr>
          <p:cNvPr id="16389" name="Picture 10" descr="micro-switch-282576"/>
          <p:cNvPicPr>
            <a:picLocks noChangeAspect="1" noChangeArrowheads="1"/>
          </p:cNvPicPr>
          <p:nvPr/>
        </p:nvPicPr>
        <p:blipFill>
          <a:blip r:embed="rId5" cstate="print"/>
          <a:srcRect/>
          <a:stretch>
            <a:fillRect/>
          </a:stretch>
        </p:blipFill>
        <p:spPr bwMode="auto">
          <a:xfrm>
            <a:off x="533400" y="3429000"/>
            <a:ext cx="3352800" cy="2592388"/>
          </a:xfrm>
          <a:prstGeom prst="rect">
            <a:avLst/>
          </a:prstGeom>
          <a:noFill/>
          <a:ln w="9525">
            <a:noFill/>
            <a:miter lim="800000"/>
            <a:headEnd/>
            <a:tailEnd/>
          </a:ln>
        </p:spPr>
      </p:pic>
    </p:spTree>
  </p:cSld>
  <p:clrMapOvr>
    <a:masterClrMapping/>
  </p:clrMapOvr>
  <p:transition advClick="0"/>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481" name="Title 1"/>
          <p:cNvSpPr>
            <a:spLocks noGrp="1"/>
          </p:cNvSpPr>
          <p:nvPr>
            <p:ph type="title"/>
          </p:nvPr>
        </p:nvSpPr>
        <p:spPr/>
        <p:txBody>
          <a:bodyPr/>
          <a:lstStyle/>
          <a:p>
            <a:pPr eaLnBrk="1" hangingPunct="1"/>
            <a:r>
              <a:rPr lang="en-US" smtClean="0"/>
              <a:t>Potentiometers (Pots)</a:t>
            </a:r>
          </a:p>
        </p:txBody>
      </p:sp>
      <p:sp>
        <p:nvSpPr>
          <p:cNvPr id="20482" name="Content Placeholder 6"/>
          <p:cNvSpPr>
            <a:spLocks noGrp="1"/>
          </p:cNvSpPr>
          <p:nvPr>
            <p:ph sz="half" idx="1"/>
          </p:nvPr>
        </p:nvSpPr>
        <p:spPr>
          <a:xfrm>
            <a:off x="457200" y="1676400"/>
            <a:ext cx="8153400" cy="4525963"/>
          </a:xfrm>
        </p:spPr>
        <p:txBody>
          <a:bodyPr/>
          <a:lstStyle/>
          <a:p>
            <a:pPr eaLnBrk="1" hangingPunct="1"/>
            <a:r>
              <a:rPr lang="en-US" smtClean="0"/>
              <a:t>Sensor for measuring position:</a:t>
            </a:r>
          </a:p>
          <a:p>
            <a:pPr lvl="1" eaLnBrk="1" hangingPunct="1"/>
            <a:r>
              <a:rPr lang="en-US" smtClean="0"/>
              <a:t>Rotation, distance, etc.</a:t>
            </a:r>
          </a:p>
        </p:txBody>
      </p:sp>
      <p:pic>
        <p:nvPicPr>
          <p:cNvPr id="20483" name="Picture 2" descr="C:\Documents and Settings\David Liu\Desktop\wrrf08sw\alps60mm_gran.jpg"/>
          <p:cNvPicPr>
            <a:picLocks noChangeAspect="1" noChangeArrowheads="1"/>
          </p:cNvPicPr>
          <p:nvPr/>
        </p:nvPicPr>
        <p:blipFill>
          <a:blip r:embed="rId3" cstate="print"/>
          <a:srcRect/>
          <a:stretch>
            <a:fillRect/>
          </a:stretch>
        </p:blipFill>
        <p:spPr bwMode="auto">
          <a:xfrm>
            <a:off x="4191000" y="2286000"/>
            <a:ext cx="4386263" cy="3594100"/>
          </a:xfrm>
          <a:prstGeom prst="rect">
            <a:avLst/>
          </a:prstGeom>
          <a:noFill/>
          <a:ln w="9525">
            <a:noFill/>
            <a:miter lim="800000"/>
            <a:headEnd/>
            <a:tailEnd/>
          </a:ln>
        </p:spPr>
      </p:pic>
      <p:pic>
        <p:nvPicPr>
          <p:cNvPr id="20484" name="Picture 2" descr="C:\Documents and Settings\David Liu\Desktop\wrrf08sw\pot.jpg"/>
          <p:cNvPicPr>
            <a:picLocks noChangeAspect="1" noChangeArrowheads="1"/>
          </p:cNvPicPr>
          <p:nvPr/>
        </p:nvPicPr>
        <p:blipFill>
          <a:blip r:embed="rId4" cstate="print"/>
          <a:srcRect/>
          <a:stretch>
            <a:fillRect/>
          </a:stretch>
        </p:blipFill>
        <p:spPr bwMode="auto">
          <a:xfrm>
            <a:off x="762000" y="3124200"/>
            <a:ext cx="2743200" cy="2743200"/>
          </a:xfrm>
          <a:prstGeom prst="rect">
            <a:avLst/>
          </a:prstGeom>
          <a:noFill/>
          <a:ln w="9525">
            <a:noFill/>
            <a:miter lim="800000"/>
            <a:headEnd/>
            <a:tailEnd/>
          </a:ln>
        </p:spPr>
      </p:pic>
    </p:spTree>
  </p:cSld>
  <p:clrMapOvr>
    <a:masterClrMapping/>
  </p:clrMapOvr>
  <p:transition advClick="0"/>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505" name="Title 4"/>
          <p:cNvSpPr>
            <a:spLocks noGrp="1"/>
          </p:cNvSpPr>
          <p:nvPr>
            <p:ph type="title"/>
          </p:nvPr>
        </p:nvSpPr>
        <p:spPr>
          <a:xfrm>
            <a:off x="457200" y="274638"/>
            <a:ext cx="7470775" cy="1143000"/>
          </a:xfrm>
        </p:spPr>
        <p:txBody>
          <a:bodyPr/>
          <a:lstStyle/>
          <a:p>
            <a:pPr eaLnBrk="1" hangingPunct="1"/>
            <a:r>
              <a:rPr lang="en-US" smtClean="0"/>
              <a:t>Potentiometers</a:t>
            </a:r>
          </a:p>
        </p:txBody>
      </p:sp>
      <p:cxnSp>
        <p:nvCxnSpPr>
          <p:cNvPr id="7" name="Straight Connector 6"/>
          <p:cNvCxnSpPr>
            <a:stCxn id="0" idx="0"/>
          </p:cNvCxnSpPr>
          <p:nvPr/>
        </p:nvCxnSpPr>
        <p:spPr>
          <a:xfrm rot="5400000" flipH="1" flipV="1">
            <a:off x="4176713" y="2351087"/>
            <a:ext cx="457200" cy="3175"/>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8" name="Straight Connector 7"/>
          <p:cNvCxnSpPr>
            <a:stCxn id="6" idx="2"/>
          </p:cNvCxnSpPr>
          <p:nvPr/>
        </p:nvCxnSpPr>
        <p:spPr>
          <a:xfrm rot="5400000">
            <a:off x="6611938" y="5376862"/>
            <a:ext cx="381000" cy="3175"/>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21508" name="TextBox 8"/>
          <p:cNvSpPr txBox="1">
            <a:spLocks noChangeArrowheads="1"/>
          </p:cNvSpPr>
          <p:nvPr/>
        </p:nvSpPr>
        <p:spPr bwMode="auto">
          <a:xfrm>
            <a:off x="4038600" y="1828800"/>
            <a:ext cx="1150938" cy="366713"/>
          </a:xfrm>
          <a:prstGeom prst="rect">
            <a:avLst/>
          </a:prstGeom>
          <a:noFill/>
          <a:ln w="9525">
            <a:noFill/>
            <a:miter lim="800000"/>
            <a:headEnd/>
            <a:tailEnd/>
          </a:ln>
        </p:spPr>
        <p:txBody>
          <a:bodyPr>
            <a:spAutoFit/>
          </a:bodyPr>
          <a:lstStyle/>
          <a:p>
            <a:r>
              <a:rPr lang="en-US">
                <a:latin typeface="Tw Cen MT" pitchFamily="34" charset="0"/>
              </a:rPr>
              <a:t>+5V</a:t>
            </a:r>
          </a:p>
        </p:txBody>
      </p:sp>
      <p:sp>
        <p:nvSpPr>
          <p:cNvPr id="21509" name="TextBox 9"/>
          <p:cNvSpPr txBox="1">
            <a:spLocks noChangeArrowheads="1"/>
          </p:cNvSpPr>
          <p:nvPr/>
        </p:nvSpPr>
        <p:spPr bwMode="auto">
          <a:xfrm>
            <a:off x="3810000" y="5638800"/>
            <a:ext cx="1371600" cy="366713"/>
          </a:xfrm>
          <a:prstGeom prst="rect">
            <a:avLst/>
          </a:prstGeom>
          <a:noFill/>
          <a:ln w="9525">
            <a:noFill/>
            <a:miter lim="800000"/>
            <a:headEnd/>
            <a:tailEnd/>
          </a:ln>
        </p:spPr>
        <p:txBody>
          <a:bodyPr>
            <a:spAutoFit/>
          </a:bodyPr>
          <a:lstStyle/>
          <a:p>
            <a:r>
              <a:rPr lang="en-US">
                <a:latin typeface="Tw Cen MT" pitchFamily="34" charset="0"/>
              </a:rPr>
              <a:t>Ground/0V</a:t>
            </a:r>
          </a:p>
        </p:txBody>
      </p:sp>
      <p:grpSp>
        <p:nvGrpSpPr>
          <p:cNvPr id="4" name="Group 83"/>
          <p:cNvGrpSpPr>
            <a:grpSpLocks/>
          </p:cNvGrpSpPr>
          <p:nvPr/>
        </p:nvGrpSpPr>
        <p:grpSpPr bwMode="auto">
          <a:xfrm>
            <a:off x="4724400" y="2590800"/>
            <a:ext cx="1682750" cy="366713"/>
            <a:chOff x="2976" y="1632"/>
            <a:chExt cx="1060" cy="231"/>
          </a:xfrm>
        </p:grpSpPr>
        <p:cxnSp>
          <p:nvCxnSpPr>
            <p:cNvPr id="21555" name="Straight Arrow Connector 11"/>
            <p:cNvCxnSpPr>
              <a:cxnSpLocks noChangeShapeType="1"/>
            </p:cNvCxnSpPr>
            <p:nvPr/>
          </p:nvCxnSpPr>
          <p:spPr bwMode="auto">
            <a:xfrm flipH="1">
              <a:off x="2976" y="1728"/>
              <a:ext cx="624" cy="0"/>
            </a:xfrm>
            <a:prstGeom prst="straightConnector1">
              <a:avLst/>
            </a:prstGeom>
            <a:noFill/>
            <a:ln w="19050" algn="ctr">
              <a:solidFill>
                <a:srgbClr val="FFCD00"/>
              </a:solidFill>
              <a:round/>
              <a:headEnd/>
              <a:tailEnd type="triangle" w="lg" len="lg"/>
            </a:ln>
          </p:spPr>
        </p:cxnSp>
        <p:sp>
          <p:nvSpPr>
            <p:cNvPr id="21556" name="TextBox 12"/>
            <p:cNvSpPr txBox="1">
              <a:spLocks noChangeArrowheads="1"/>
            </p:cNvSpPr>
            <p:nvPr/>
          </p:nvSpPr>
          <p:spPr bwMode="auto">
            <a:xfrm>
              <a:off x="3552" y="1632"/>
              <a:ext cx="484" cy="231"/>
            </a:xfrm>
            <a:prstGeom prst="rect">
              <a:avLst/>
            </a:prstGeom>
            <a:noFill/>
            <a:ln w="9525">
              <a:noFill/>
              <a:miter lim="800000"/>
              <a:headEnd/>
              <a:tailEnd/>
            </a:ln>
          </p:spPr>
          <p:txBody>
            <a:bodyPr>
              <a:spAutoFit/>
            </a:bodyPr>
            <a:lstStyle/>
            <a:p>
              <a:r>
                <a:rPr lang="en-US">
                  <a:latin typeface="Tw Cen MT" pitchFamily="34" charset="0"/>
                </a:rPr>
                <a:t>5V</a:t>
              </a:r>
            </a:p>
          </p:txBody>
        </p:sp>
      </p:grpSp>
      <p:grpSp>
        <p:nvGrpSpPr>
          <p:cNvPr id="11" name="Group 82"/>
          <p:cNvGrpSpPr>
            <a:grpSpLocks/>
          </p:cNvGrpSpPr>
          <p:nvPr/>
        </p:nvGrpSpPr>
        <p:grpSpPr bwMode="auto">
          <a:xfrm>
            <a:off x="4724400" y="3733800"/>
            <a:ext cx="1970088" cy="366713"/>
            <a:chOff x="2976" y="2352"/>
            <a:chExt cx="1241" cy="231"/>
          </a:xfrm>
        </p:grpSpPr>
        <p:cxnSp>
          <p:nvCxnSpPr>
            <p:cNvPr id="21553" name="Straight Arrow Connector 14"/>
            <p:cNvCxnSpPr>
              <a:cxnSpLocks noChangeShapeType="1"/>
            </p:cNvCxnSpPr>
            <p:nvPr/>
          </p:nvCxnSpPr>
          <p:spPr bwMode="auto">
            <a:xfrm flipH="1">
              <a:off x="2976" y="2448"/>
              <a:ext cx="624" cy="1"/>
            </a:xfrm>
            <a:prstGeom prst="straightConnector1">
              <a:avLst/>
            </a:prstGeom>
            <a:noFill/>
            <a:ln w="19050" algn="ctr">
              <a:solidFill>
                <a:srgbClr val="FFCD00"/>
              </a:solidFill>
              <a:round/>
              <a:headEnd/>
              <a:tailEnd type="triangle" w="lg" len="lg"/>
            </a:ln>
          </p:spPr>
        </p:cxnSp>
        <p:sp>
          <p:nvSpPr>
            <p:cNvPr id="21554" name="TextBox 15"/>
            <p:cNvSpPr txBox="1">
              <a:spLocks noChangeArrowheads="1"/>
            </p:cNvSpPr>
            <p:nvPr/>
          </p:nvSpPr>
          <p:spPr bwMode="auto">
            <a:xfrm>
              <a:off x="3552" y="2352"/>
              <a:ext cx="665" cy="231"/>
            </a:xfrm>
            <a:prstGeom prst="rect">
              <a:avLst/>
            </a:prstGeom>
            <a:noFill/>
            <a:ln w="9525">
              <a:noFill/>
              <a:miter lim="800000"/>
              <a:headEnd/>
              <a:tailEnd/>
            </a:ln>
          </p:spPr>
          <p:txBody>
            <a:bodyPr>
              <a:spAutoFit/>
            </a:bodyPr>
            <a:lstStyle/>
            <a:p>
              <a:r>
                <a:rPr lang="en-US">
                  <a:latin typeface="Tw Cen MT" pitchFamily="34" charset="0"/>
                </a:rPr>
                <a:t>2.5V</a:t>
              </a:r>
            </a:p>
          </p:txBody>
        </p:sp>
      </p:grpSp>
      <p:grpSp>
        <p:nvGrpSpPr>
          <p:cNvPr id="12" name="Group 79"/>
          <p:cNvGrpSpPr>
            <a:grpSpLocks/>
          </p:cNvGrpSpPr>
          <p:nvPr/>
        </p:nvGrpSpPr>
        <p:grpSpPr bwMode="auto">
          <a:xfrm>
            <a:off x="4724400" y="4876800"/>
            <a:ext cx="1758950" cy="366713"/>
            <a:chOff x="2976" y="3072"/>
            <a:chExt cx="1108" cy="231"/>
          </a:xfrm>
        </p:grpSpPr>
        <p:cxnSp>
          <p:nvCxnSpPr>
            <p:cNvPr id="21551" name="Straight Arrow Connector 17"/>
            <p:cNvCxnSpPr>
              <a:cxnSpLocks noChangeShapeType="1"/>
            </p:cNvCxnSpPr>
            <p:nvPr/>
          </p:nvCxnSpPr>
          <p:spPr bwMode="auto">
            <a:xfrm flipH="1">
              <a:off x="2976" y="3168"/>
              <a:ext cx="624" cy="0"/>
            </a:xfrm>
            <a:prstGeom prst="straightConnector1">
              <a:avLst/>
            </a:prstGeom>
            <a:noFill/>
            <a:ln w="19050" algn="ctr">
              <a:solidFill>
                <a:srgbClr val="FFCD00"/>
              </a:solidFill>
              <a:round/>
              <a:headEnd/>
              <a:tailEnd type="triangle" w="lg" len="lg"/>
            </a:ln>
          </p:spPr>
        </p:cxnSp>
        <p:sp>
          <p:nvSpPr>
            <p:cNvPr id="21552" name="TextBox 18"/>
            <p:cNvSpPr txBox="1">
              <a:spLocks noChangeArrowheads="1"/>
            </p:cNvSpPr>
            <p:nvPr/>
          </p:nvSpPr>
          <p:spPr bwMode="auto">
            <a:xfrm>
              <a:off x="3600" y="3072"/>
              <a:ext cx="484" cy="231"/>
            </a:xfrm>
            <a:prstGeom prst="rect">
              <a:avLst/>
            </a:prstGeom>
            <a:noFill/>
            <a:ln w="9525">
              <a:noFill/>
              <a:miter lim="800000"/>
              <a:headEnd/>
              <a:tailEnd/>
            </a:ln>
          </p:spPr>
          <p:txBody>
            <a:bodyPr>
              <a:spAutoFit/>
            </a:bodyPr>
            <a:lstStyle/>
            <a:p>
              <a:r>
                <a:rPr lang="en-US">
                  <a:latin typeface="Tw Cen MT" pitchFamily="34" charset="0"/>
                </a:rPr>
                <a:t>0V</a:t>
              </a:r>
            </a:p>
          </p:txBody>
        </p:sp>
      </p:grpSp>
      <p:grpSp>
        <p:nvGrpSpPr>
          <p:cNvPr id="13" name="Group 50"/>
          <p:cNvGrpSpPr>
            <a:grpSpLocks/>
          </p:cNvGrpSpPr>
          <p:nvPr/>
        </p:nvGrpSpPr>
        <p:grpSpPr bwMode="auto">
          <a:xfrm>
            <a:off x="457200" y="2220913"/>
            <a:ext cx="2589213" cy="3722687"/>
            <a:chOff x="6096959" y="2209800"/>
            <a:chExt cx="2589841" cy="3722132"/>
          </a:xfrm>
        </p:grpSpPr>
        <p:pic>
          <p:nvPicPr>
            <p:cNvPr id="21541" name="Picture 2" descr="C:\Documents and Settings\David Liu\Desktop\wrrf08sw\alps60mm_gran.jpg"/>
            <p:cNvPicPr>
              <a:picLocks noChangeAspect="1" noChangeArrowheads="1"/>
            </p:cNvPicPr>
            <p:nvPr/>
          </p:nvPicPr>
          <p:blipFill>
            <a:blip r:embed="rId3" cstate="print"/>
            <a:srcRect/>
            <a:stretch>
              <a:fillRect/>
            </a:stretch>
          </p:blipFill>
          <p:spPr bwMode="auto">
            <a:xfrm rot="3970984">
              <a:off x="5849309" y="2946913"/>
              <a:ext cx="2743200" cy="2247900"/>
            </a:xfrm>
            <a:prstGeom prst="rect">
              <a:avLst/>
            </a:prstGeom>
            <a:noFill/>
            <a:ln w="9525">
              <a:noFill/>
              <a:miter lim="800000"/>
              <a:headEnd/>
              <a:tailEnd/>
            </a:ln>
          </p:spPr>
        </p:pic>
        <p:grpSp>
          <p:nvGrpSpPr>
            <p:cNvPr id="14" name="Group 47"/>
            <p:cNvGrpSpPr>
              <a:grpSpLocks/>
            </p:cNvGrpSpPr>
            <p:nvPr/>
          </p:nvGrpSpPr>
          <p:grpSpPr bwMode="auto">
            <a:xfrm>
              <a:off x="6324600" y="2209800"/>
              <a:ext cx="914400" cy="686594"/>
              <a:chOff x="6324600" y="2209800"/>
              <a:chExt cx="914400" cy="686594"/>
            </a:xfrm>
          </p:grpSpPr>
          <p:sp>
            <p:nvSpPr>
              <p:cNvPr id="21549" name="TextBox 35"/>
              <p:cNvSpPr txBox="1">
                <a:spLocks noChangeArrowheads="1"/>
              </p:cNvSpPr>
              <p:nvPr/>
            </p:nvSpPr>
            <p:spPr bwMode="auto">
              <a:xfrm>
                <a:off x="6324600" y="2209800"/>
                <a:ext cx="914400" cy="381000"/>
              </a:xfrm>
              <a:prstGeom prst="rect">
                <a:avLst/>
              </a:prstGeom>
              <a:noFill/>
              <a:ln w="9525">
                <a:noFill/>
                <a:miter lim="800000"/>
                <a:headEnd/>
                <a:tailEnd/>
              </a:ln>
            </p:spPr>
            <p:txBody>
              <a:bodyPr>
                <a:spAutoFit/>
              </a:bodyPr>
              <a:lstStyle/>
              <a:p>
                <a:r>
                  <a:rPr lang="en-US">
                    <a:latin typeface="Tw Cen MT" pitchFamily="34" charset="0"/>
                  </a:rPr>
                  <a:t>+5V</a:t>
                </a:r>
              </a:p>
            </p:txBody>
          </p:sp>
          <p:cxnSp>
            <p:nvCxnSpPr>
              <p:cNvPr id="38" name="Straight Connector 37"/>
              <p:cNvCxnSpPr/>
              <p:nvPr/>
            </p:nvCxnSpPr>
            <p:spPr>
              <a:xfrm rot="5400000" flipH="1" flipV="1">
                <a:off x="6438429" y="2705025"/>
                <a:ext cx="380943" cy="3176"/>
              </a:xfrm>
              <a:prstGeom prst="line">
                <a:avLst/>
              </a:prstGeom>
              <a:ln w="19050"/>
            </p:spPr>
            <p:style>
              <a:lnRef idx="1">
                <a:schemeClr val="accent1"/>
              </a:lnRef>
              <a:fillRef idx="0">
                <a:schemeClr val="accent1"/>
              </a:fillRef>
              <a:effectRef idx="0">
                <a:schemeClr val="accent1"/>
              </a:effectRef>
              <a:fontRef idx="minor">
                <a:schemeClr val="tx1"/>
              </a:fontRef>
            </p:style>
          </p:cxnSp>
        </p:grpSp>
        <p:grpSp>
          <p:nvGrpSpPr>
            <p:cNvPr id="15" name="Group 46"/>
            <p:cNvGrpSpPr>
              <a:grpSpLocks/>
            </p:cNvGrpSpPr>
            <p:nvPr/>
          </p:nvGrpSpPr>
          <p:grpSpPr bwMode="auto">
            <a:xfrm>
              <a:off x="6324600" y="4953794"/>
              <a:ext cx="990600" cy="978138"/>
              <a:chOff x="6324600" y="4953794"/>
              <a:chExt cx="990600" cy="978138"/>
            </a:xfrm>
          </p:grpSpPr>
          <p:cxnSp>
            <p:nvCxnSpPr>
              <p:cNvPr id="40" name="Straight Connector 39"/>
              <p:cNvCxnSpPr/>
              <p:nvPr/>
            </p:nvCxnSpPr>
            <p:spPr>
              <a:xfrm rot="5400000" flipH="1" flipV="1">
                <a:off x="6324146" y="5257344"/>
                <a:ext cx="609509" cy="3176"/>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21548" name="TextBox 41"/>
              <p:cNvSpPr txBox="1">
                <a:spLocks noChangeArrowheads="1"/>
              </p:cNvSpPr>
              <p:nvPr/>
            </p:nvSpPr>
            <p:spPr bwMode="auto">
              <a:xfrm>
                <a:off x="6324600" y="5562600"/>
                <a:ext cx="990600" cy="369332"/>
              </a:xfrm>
              <a:prstGeom prst="rect">
                <a:avLst/>
              </a:prstGeom>
              <a:noFill/>
              <a:ln w="9525">
                <a:noFill/>
                <a:miter lim="800000"/>
                <a:headEnd/>
                <a:tailEnd/>
              </a:ln>
            </p:spPr>
            <p:txBody>
              <a:bodyPr>
                <a:spAutoFit/>
              </a:bodyPr>
              <a:lstStyle/>
              <a:p>
                <a:r>
                  <a:rPr lang="en-US">
                    <a:latin typeface="Tw Cen MT" pitchFamily="34" charset="0"/>
                  </a:rPr>
                  <a:t>GND</a:t>
                </a:r>
              </a:p>
            </p:txBody>
          </p:sp>
        </p:grpSp>
        <p:grpSp>
          <p:nvGrpSpPr>
            <p:cNvPr id="16" name="Group 48"/>
            <p:cNvGrpSpPr>
              <a:grpSpLocks/>
            </p:cNvGrpSpPr>
            <p:nvPr/>
          </p:nvGrpSpPr>
          <p:grpSpPr bwMode="auto">
            <a:xfrm>
              <a:off x="7010400" y="2971800"/>
              <a:ext cx="1676400" cy="381000"/>
              <a:chOff x="7010400" y="2971800"/>
              <a:chExt cx="1676400" cy="381000"/>
            </a:xfrm>
          </p:grpSpPr>
          <p:cxnSp>
            <p:nvCxnSpPr>
              <p:cNvPr id="37" name="Straight Arrow Connector 36"/>
              <p:cNvCxnSpPr/>
              <p:nvPr/>
            </p:nvCxnSpPr>
            <p:spPr>
              <a:xfrm rot="10800000">
                <a:off x="7009993" y="3276440"/>
                <a:ext cx="1524370" cy="1587"/>
              </a:xfrm>
              <a:prstGeom prst="straightConnector1">
                <a:avLst/>
              </a:prstGeom>
              <a:ln w="19050">
                <a:tailEnd type="triangle" w="lg" len="lg"/>
              </a:ln>
            </p:spPr>
            <p:style>
              <a:lnRef idx="1">
                <a:schemeClr val="accent1"/>
              </a:lnRef>
              <a:fillRef idx="0">
                <a:schemeClr val="accent1"/>
              </a:fillRef>
              <a:effectRef idx="0">
                <a:schemeClr val="accent1"/>
              </a:effectRef>
              <a:fontRef idx="minor">
                <a:schemeClr val="tx1"/>
              </a:fontRef>
            </p:style>
          </p:cxnSp>
          <p:sp>
            <p:nvSpPr>
              <p:cNvPr id="21546" name="TextBox 43"/>
              <p:cNvSpPr txBox="1">
                <a:spLocks noChangeArrowheads="1"/>
              </p:cNvSpPr>
              <p:nvPr/>
            </p:nvSpPr>
            <p:spPr bwMode="auto">
              <a:xfrm>
                <a:off x="7772400" y="2971800"/>
                <a:ext cx="914400" cy="381000"/>
              </a:xfrm>
              <a:prstGeom prst="rect">
                <a:avLst/>
              </a:prstGeom>
              <a:noFill/>
              <a:ln w="9525">
                <a:noFill/>
                <a:miter lim="800000"/>
                <a:headEnd/>
                <a:tailEnd/>
              </a:ln>
            </p:spPr>
            <p:txBody>
              <a:bodyPr>
                <a:spAutoFit/>
              </a:bodyPr>
              <a:lstStyle/>
              <a:p>
                <a:r>
                  <a:rPr lang="en-US">
                    <a:latin typeface="Tw Cen MT" pitchFamily="34" charset="0"/>
                  </a:rPr>
                  <a:t>Output</a:t>
                </a:r>
              </a:p>
            </p:txBody>
          </p:sp>
        </p:grpSp>
      </p:grpSp>
      <p:sp>
        <p:nvSpPr>
          <p:cNvPr id="21514" name="TextBox 51"/>
          <p:cNvSpPr txBox="1">
            <a:spLocks noChangeArrowheads="1"/>
          </p:cNvSpPr>
          <p:nvPr/>
        </p:nvSpPr>
        <p:spPr bwMode="auto">
          <a:xfrm>
            <a:off x="609600" y="1458913"/>
            <a:ext cx="2057400" cy="646112"/>
          </a:xfrm>
          <a:prstGeom prst="rect">
            <a:avLst/>
          </a:prstGeom>
          <a:noFill/>
          <a:ln w="9525">
            <a:noFill/>
            <a:miter lim="800000"/>
            <a:headEnd/>
            <a:tailEnd/>
          </a:ln>
        </p:spPr>
        <p:txBody>
          <a:bodyPr>
            <a:spAutoFit/>
          </a:bodyPr>
          <a:lstStyle/>
          <a:p>
            <a:r>
              <a:rPr lang="en-US">
                <a:latin typeface="Tw Cen MT" pitchFamily="34" charset="0"/>
              </a:rPr>
              <a:t>Simplest type:</a:t>
            </a:r>
          </a:p>
          <a:p>
            <a:r>
              <a:rPr lang="en-US">
                <a:latin typeface="Tw Cen MT" pitchFamily="34" charset="0"/>
              </a:rPr>
              <a:t>Slider</a:t>
            </a:r>
          </a:p>
        </p:txBody>
      </p:sp>
      <p:sp>
        <p:nvSpPr>
          <p:cNvPr id="21515" name="TextBox 52"/>
          <p:cNvSpPr txBox="1">
            <a:spLocks noChangeArrowheads="1"/>
          </p:cNvSpPr>
          <p:nvPr/>
        </p:nvSpPr>
        <p:spPr bwMode="auto">
          <a:xfrm>
            <a:off x="3810000" y="1143000"/>
            <a:ext cx="2590800" cy="641350"/>
          </a:xfrm>
          <a:prstGeom prst="rect">
            <a:avLst/>
          </a:prstGeom>
          <a:noFill/>
          <a:ln w="9525">
            <a:noFill/>
            <a:miter lim="800000"/>
            <a:headEnd/>
            <a:tailEnd/>
          </a:ln>
        </p:spPr>
        <p:txBody>
          <a:bodyPr>
            <a:spAutoFit/>
          </a:bodyPr>
          <a:lstStyle/>
          <a:p>
            <a:r>
              <a:rPr lang="en-US">
                <a:latin typeface="Tw Cen MT" pitchFamily="34" charset="0"/>
              </a:rPr>
              <a:t>Slider is connected to output.</a:t>
            </a:r>
          </a:p>
        </p:txBody>
      </p:sp>
      <p:pic>
        <p:nvPicPr>
          <p:cNvPr id="21516" name="Picture 3"/>
          <p:cNvPicPr>
            <a:picLocks noChangeAspect="1" noChangeArrowheads="1"/>
          </p:cNvPicPr>
          <p:nvPr/>
        </p:nvPicPr>
        <p:blipFill>
          <a:blip r:embed="rId4" cstate="print"/>
          <a:srcRect/>
          <a:stretch>
            <a:fillRect/>
          </a:stretch>
        </p:blipFill>
        <p:spPr bwMode="auto">
          <a:xfrm>
            <a:off x="4267200" y="2667000"/>
            <a:ext cx="357188" cy="2362200"/>
          </a:xfrm>
          <a:prstGeom prst="rect">
            <a:avLst/>
          </a:prstGeom>
          <a:noFill/>
          <a:ln w="9525">
            <a:noFill/>
            <a:miter lim="800000"/>
            <a:headEnd/>
            <a:tailEnd/>
          </a:ln>
        </p:spPr>
      </p:pic>
      <p:sp>
        <p:nvSpPr>
          <p:cNvPr id="21517" name="TextBox 57"/>
          <p:cNvSpPr txBox="1">
            <a:spLocks noChangeArrowheads="1"/>
          </p:cNvSpPr>
          <p:nvPr/>
        </p:nvSpPr>
        <p:spPr bwMode="auto">
          <a:xfrm>
            <a:off x="3352800" y="3897313"/>
            <a:ext cx="1055688" cy="366712"/>
          </a:xfrm>
          <a:prstGeom prst="rect">
            <a:avLst/>
          </a:prstGeom>
          <a:noFill/>
          <a:ln w="9525">
            <a:noFill/>
            <a:miter lim="800000"/>
            <a:headEnd/>
            <a:tailEnd/>
          </a:ln>
        </p:spPr>
        <p:txBody>
          <a:bodyPr>
            <a:spAutoFit/>
          </a:bodyPr>
          <a:lstStyle/>
          <a:p>
            <a:r>
              <a:rPr lang="en-US">
                <a:latin typeface="Tw Cen MT" pitchFamily="34" charset="0"/>
              </a:rPr>
              <a:t>10 K</a:t>
            </a:r>
            <a:r>
              <a:rPr lang="el-GR">
                <a:latin typeface="Calibri" pitchFamily="34" charset="0"/>
              </a:rPr>
              <a:t>Ω</a:t>
            </a:r>
            <a:endParaRPr lang="en-US">
              <a:latin typeface="Tw Cen MT" pitchFamily="34" charset="0"/>
            </a:endParaRPr>
          </a:p>
        </p:txBody>
      </p:sp>
      <p:cxnSp>
        <p:nvCxnSpPr>
          <p:cNvPr id="9" name="Straight Connector 6"/>
          <p:cNvCxnSpPr>
            <a:stCxn id="6" idx="0"/>
          </p:cNvCxnSpPr>
          <p:nvPr/>
        </p:nvCxnSpPr>
        <p:spPr>
          <a:xfrm rot="5400000" flipH="1" flipV="1">
            <a:off x="6577013" y="2427287"/>
            <a:ext cx="457200" cy="3175"/>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21519" name="TextBox 8"/>
          <p:cNvSpPr txBox="1">
            <a:spLocks noChangeArrowheads="1"/>
          </p:cNvSpPr>
          <p:nvPr/>
        </p:nvSpPr>
        <p:spPr bwMode="auto">
          <a:xfrm>
            <a:off x="6488113" y="1905000"/>
            <a:ext cx="1150937" cy="366713"/>
          </a:xfrm>
          <a:prstGeom prst="rect">
            <a:avLst/>
          </a:prstGeom>
          <a:noFill/>
          <a:ln w="9525">
            <a:noFill/>
            <a:miter lim="800000"/>
            <a:headEnd/>
            <a:tailEnd/>
          </a:ln>
        </p:spPr>
        <p:txBody>
          <a:bodyPr>
            <a:spAutoFit/>
          </a:bodyPr>
          <a:lstStyle/>
          <a:p>
            <a:r>
              <a:rPr lang="en-US">
                <a:latin typeface="Tw Cen MT" pitchFamily="34" charset="0"/>
              </a:rPr>
              <a:t>+5V</a:t>
            </a:r>
          </a:p>
        </p:txBody>
      </p:sp>
      <p:sp>
        <p:nvSpPr>
          <p:cNvPr id="21520" name="TextBox 9"/>
          <p:cNvSpPr txBox="1">
            <a:spLocks noChangeArrowheads="1"/>
          </p:cNvSpPr>
          <p:nvPr/>
        </p:nvSpPr>
        <p:spPr bwMode="auto">
          <a:xfrm>
            <a:off x="6259513" y="5715000"/>
            <a:ext cx="1371600" cy="366713"/>
          </a:xfrm>
          <a:prstGeom prst="rect">
            <a:avLst/>
          </a:prstGeom>
          <a:noFill/>
          <a:ln w="9525">
            <a:noFill/>
            <a:miter lim="800000"/>
            <a:headEnd/>
            <a:tailEnd/>
          </a:ln>
        </p:spPr>
        <p:txBody>
          <a:bodyPr>
            <a:spAutoFit/>
          </a:bodyPr>
          <a:lstStyle/>
          <a:p>
            <a:r>
              <a:rPr lang="en-US">
                <a:latin typeface="Tw Cen MT" pitchFamily="34" charset="0"/>
              </a:rPr>
              <a:t>Ground/0V</a:t>
            </a:r>
          </a:p>
        </p:txBody>
      </p:sp>
      <p:grpSp>
        <p:nvGrpSpPr>
          <p:cNvPr id="17" name="Group 88"/>
          <p:cNvGrpSpPr>
            <a:grpSpLocks/>
          </p:cNvGrpSpPr>
          <p:nvPr/>
        </p:nvGrpSpPr>
        <p:grpSpPr bwMode="auto">
          <a:xfrm>
            <a:off x="7173913" y="2667000"/>
            <a:ext cx="1682750" cy="366713"/>
            <a:chOff x="2976" y="1632"/>
            <a:chExt cx="1060" cy="231"/>
          </a:xfrm>
        </p:grpSpPr>
        <p:cxnSp>
          <p:nvCxnSpPr>
            <p:cNvPr id="21539" name="Straight Arrow Connector 11"/>
            <p:cNvCxnSpPr>
              <a:cxnSpLocks noChangeShapeType="1"/>
            </p:cNvCxnSpPr>
            <p:nvPr/>
          </p:nvCxnSpPr>
          <p:spPr bwMode="auto">
            <a:xfrm flipH="1">
              <a:off x="2976" y="1728"/>
              <a:ext cx="624" cy="0"/>
            </a:xfrm>
            <a:prstGeom prst="straightConnector1">
              <a:avLst/>
            </a:prstGeom>
            <a:noFill/>
            <a:ln w="19050" algn="ctr">
              <a:solidFill>
                <a:srgbClr val="FFCD00"/>
              </a:solidFill>
              <a:round/>
              <a:headEnd/>
              <a:tailEnd type="triangle" w="lg" len="lg"/>
            </a:ln>
          </p:spPr>
        </p:cxnSp>
        <p:sp>
          <p:nvSpPr>
            <p:cNvPr id="21540" name="TextBox 12"/>
            <p:cNvSpPr txBox="1">
              <a:spLocks noChangeArrowheads="1"/>
            </p:cNvSpPr>
            <p:nvPr/>
          </p:nvSpPr>
          <p:spPr bwMode="auto">
            <a:xfrm>
              <a:off x="3552" y="1632"/>
              <a:ext cx="484" cy="231"/>
            </a:xfrm>
            <a:prstGeom prst="rect">
              <a:avLst/>
            </a:prstGeom>
            <a:noFill/>
            <a:ln w="9525">
              <a:noFill/>
              <a:miter lim="800000"/>
              <a:headEnd/>
              <a:tailEnd/>
            </a:ln>
          </p:spPr>
          <p:txBody>
            <a:bodyPr>
              <a:spAutoFit/>
            </a:bodyPr>
            <a:lstStyle/>
            <a:p>
              <a:r>
                <a:rPr lang="en-US">
                  <a:latin typeface="Tw Cen MT" pitchFamily="34" charset="0"/>
                </a:rPr>
                <a:t>100%</a:t>
              </a:r>
            </a:p>
          </p:txBody>
        </p:sp>
      </p:grpSp>
      <p:grpSp>
        <p:nvGrpSpPr>
          <p:cNvPr id="18" name="Group 91"/>
          <p:cNvGrpSpPr>
            <a:grpSpLocks/>
          </p:cNvGrpSpPr>
          <p:nvPr/>
        </p:nvGrpSpPr>
        <p:grpSpPr bwMode="auto">
          <a:xfrm>
            <a:off x="7173913" y="3810000"/>
            <a:ext cx="1970087" cy="366713"/>
            <a:chOff x="2976" y="2352"/>
            <a:chExt cx="1241" cy="231"/>
          </a:xfrm>
        </p:grpSpPr>
        <p:cxnSp>
          <p:nvCxnSpPr>
            <p:cNvPr id="21537" name="Straight Arrow Connector 14"/>
            <p:cNvCxnSpPr>
              <a:cxnSpLocks noChangeShapeType="1"/>
            </p:cNvCxnSpPr>
            <p:nvPr/>
          </p:nvCxnSpPr>
          <p:spPr bwMode="auto">
            <a:xfrm flipH="1">
              <a:off x="2976" y="2448"/>
              <a:ext cx="624" cy="1"/>
            </a:xfrm>
            <a:prstGeom prst="straightConnector1">
              <a:avLst/>
            </a:prstGeom>
            <a:noFill/>
            <a:ln w="19050" algn="ctr">
              <a:solidFill>
                <a:srgbClr val="FFCD00"/>
              </a:solidFill>
              <a:round/>
              <a:headEnd/>
              <a:tailEnd type="triangle" w="lg" len="lg"/>
            </a:ln>
          </p:spPr>
        </p:cxnSp>
        <p:sp>
          <p:nvSpPr>
            <p:cNvPr id="21538" name="TextBox 15"/>
            <p:cNvSpPr txBox="1">
              <a:spLocks noChangeArrowheads="1"/>
            </p:cNvSpPr>
            <p:nvPr/>
          </p:nvSpPr>
          <p:spPr bwMode="auto">
            <a:xfrm>
              <a:off x="3552" y="2352"/>
              <a:ext cx="665" cy="231"/>
            </a:xfrm>
            <a:prstGeom prst="rect">
              <a:avLst/>
            </a:prstGeom>
            <a:noFill/>
            <a:ln w="9525">
              <a:noFill/>
              <a:miter lim="800000"/>
              <a:headEnd/>
              <a:tailEnd/>
            </a:ln>
          </p:spPr>
          <p:txBody>
            <a:bodyPr>
              <a:spAutoFit/>
            </a:bodyPr>
            <a:lstStyle/>
            <a:p>
              <a:r>
                <a:rPr lang="en-US">
                  <a:latin typeface="Tw Cen MT" pitchFamily="34" charset="0"/>
                </a:rPr>
                <a:t>50%</a:t>
              </a:r>
            </a:p>
          </p:txBody>
        </p:sp>
      </p:grpSp>
      <p:grpSp>
        <p:nvGrpSpPr>
          <p:cNvPr id="19" name="Group 94"/>
          <p:cNvGrpSpPr>
            <a:grpSpLocks/>
          </p:cNvGrpSpPr>
          <p:nvPr/>
        </p:nvGrpSpPr>
        <p:grpSpPr bwMode="auto">
          <a:xfrm>
            <a:off x="7173913" y="4953000"/>
            <a:ext cx="1758950" cy="366713"/>
            <a:chOff x="2976" y="3072"/>
            <a:chExt cx="1108" cy="231"/>
          </a:xfrm>
        </p:grpSpPr>
        <p:cxnSp>
          <p:nvCxnSpPr>
            <p:cNvPr id="21535" name="Straight Arrow Connector 17"/>
            <p:cNvCxnSpPr>
              <a:cxnSpLocks noChangeShapeType="1"/>
            </p:cNvCxnSpPr>
            <p:nvPr/>
          </p:nvCxnSpPr>
          <p:spPr bwMode="auto">
            <a:xfrm flipH="1">
              <a:off x="2976" y="3168"/>
              <a:ext cx="624" cy="0"/>
            </a:xfrm>
            <a:prstGeom prst="straightConnector1">
              <a:avLst/>
            </a:prstGeom>
            <a:noFill/>
            <a:ln w="19050" algn="ctr">
              <a:solidFill>
                <a:srgbClr val="FFCD00"/>
              </a:solidFill>
              <a:round/>
              <a:headEnd/>
              <a:tailEnd type="triangle" w="lg" len="lg"/>
            </a:ln>
          </p:spPr>
        </p:cxnSp>
        <p:sp>
          <p:nvSpPr>
            <p:cNvPr id="21536" name="TextBox 18"/>
            <p:cNvSpPr txBox="1">
              <a:spLocks noChangeArrowheads="1"/>
            </p:cNvSpPr>
            <p:nvPr/>
          </p:nvSpPr>
          <p:spPr bwMode="auto">
            <a:xfrm>
              <a:off x="3600" y="3072"/>
              <a:ext cx="484" cy="231"/>
            </a:xfrm>
            <a:prstGeom prst="rect">
              <a:avLst/>
            </a:prstGeom>
            <a:noFill/>
            <a:ln w="9525">
              <a:noFill/>
              <a:miter lim="800000"/>
              <a:headEnd/>
              <a:tailEnd/>
            </a:ln>
          </p:spPr>
          <p:txBody>
            <a:bodyPr>
              <a:spAutoFit/>
            </a:bodyPr>
            <a:lstStyle/>
            <a:p>
              <a:r>
                <a:rPr lang="en-US">
                  <a:latin typeface="Tw Cen MT" pitchFamily="34" charset="0"/>
                </a:rPr>
                <a:t>0%</a:t>
              </a:r>
            </a:p>
          </p:txBody>
        </p:sp>
      </p:grpSp>
      <p:sp>
        <p:nvSpPr>
          <p:cNvPr id="6" name="Rectangle 5"/>
          <p:cNvSpPr/>
          <p:nvPr/>
        </p:nvSpPr>
        <p:spPr>
          <a:xfrm>
            <a:off x="6477000" y="2667000"/>
            <a:ext cx="652463" cy="25114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21525" name="Picture 3"/>
          <p:cNvPicPr>
            <a:picLocks noChangeAspect="1" noChangeArrowheads="1"/>
          </p:cNvPicPr>
          <p:nvPr/>
        </p:nvPicPr>
        <p:blipFill>
          <a:blip r:embed="rId4" cstate="print"/>
          <a:srcRect/>
          <a:stretch>
            <a:fillRect/>
          </a:stretch>
        </p:blipFill>
        <p:spPr bwMode="auto">
          <a:xfrm>
            <a:off x="6629400" y="2667000"/>
            <a:ext cx="357188" cy="2514600"/>
          </a:xfrm>
          <a:prstGeom prst="rect">
            <a:avLst/>
          </a:prstGeom>
          <a:noFill/>
          <a:ln w="9525">
            <a:noFill/>
            <a:miter lim="800000"/>
            <a:headEnd/>
            <a:tailEnd/>
          </a:ln>
        </p:spPr>
      </p:pic>
      <p:sp>
        <p:nvSpPr>
          <p:cNvPr id="5" name="Rectangle 5"/>
          <p:cNvSpPr/>
          <p:nvPr/>
        </p:nvSpPr>
        <p:spPr>
          <a:xfrm>
            <a:off x="4114800" y="2667000"/>
            <a:ext cx="609600" cy="2514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21527" name="Picture 3"/>
          <p:cNvPicPr>
            <a:picLocks noChangeAspect="1" noChangeArrowheads="1"/>
          </p:cNvPicPr>
          <p:nvPr/>
        </p:nvPicPr>
        <p:blipFill>
          <a:blip r:embed="rId4" cstate="print"/>
          <a:srcRect/>
          <a:stretch>
            <a:fillRect/>
          </a:stretch>
        </p:blipFill>
        <p:spPr bwMode="auto">
          <a:xfrm>
            <a:off x="4246563" y="2667000"/>
            <a:ext cx="377825" cy="2514600"/>
          </a:xfrm>
          <a:prstGeom prst="rect">
            <a:avLst/>
          </a:prstGeom>
          <a:noFill/>
          <a:ln w="9525">
            <a:noFill/>
            <a:miter lim="800000"/>
            <a:headEnd/>
            <a:tailEnd/>
          </a:ln>
        </p:spPr>
      </p:pic>
      <p:cxnSp>
        <p:nvCxnSpPr>
          <p:cNvPr id="10" name="Straight Connector 7"/>
          <p:cNvCxnSpPr>
            <a:stCxn id="6" idx="2"/>
          </p:cNvCxnSpPr>
          <p:nvPr/>
        </p:nvCxnSpPr>
        <p:spPr>
          <a:xfrm rot="5400000">
            <a:off x="4230688" y="5370512"/>
            <a:ext cx="381000" cy="3175"/>
          </a:xfrm>
          <a:prstGeom prst="line">
            <a:avLst/>
          </a:prstGeom>
          <a:ln w="19050"/>
        </p:spPr>
        <p:style>
          <a:lnRef idx="1">
            <a:schemeClr val="accent1"/>
          </a:lnRef>
          <a:fillRef idx="0">
            <a:schemeClr val="accent1"/>
          </a:fillRef>
          <a:effectRef idx="0">
            <a:schemeClr val="accent1"/>
          </a:effectRef>
          <a:fontRef idx="minor">
            <a:schemeClr val="tx1"/>
          </a:fontRef>
        </p:style>
      </p:cxnSp>
      <p:grpSp>
        <p:nvGrpSpPr>
          <p:cNvPr id="20" name="Group 55"/>
          <p:cNvGrpSpPr>
            <a:grpSpLocks/>
          </p:cNvGrpSpPr>
          <p:nvPr/>
        </p:nvGrpSpPr>
        <p:grpSpPr bwMode="auto">
          <a:xfrm>
            <a:off x="4114800" y="2667000"/>
            <a:ext cx="609600" cy="2514600"/>
            <a:chOff x="2592" y="1680"/>
            <a:chExt cx="384" cy="1584"/>
          </a:xfrm>
        </p:grpSpPr>
        <p:sp>
          <p:nvSpPr>
            <p:cNvPr id="2" name="Rectangle 5"/>
            <p:cNvSpPr/>
            <p:nvPr/>
          </p:nvSpPr>
          <p:spPr>
            <a:xfrm>
              <a:off x="2592" y="1680"/>
              <a:ext cx="384" cy="15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21534" name="Picture 3"/>
            <p:cNvPicPr>
              <a:picLocks noChangeAspect="1" noChangeArrowheads="1"/>
            </p:cNvPicPr>
            <p:nvPr/>
          </p:nvPicPr>
          <p:blipFill>
            <a:blip r:embed="rId5" cstate="print"/>
            <a:srcRect/>
            <a:stretch>
              <a:fillRect/>
            </a:stretch>
          </p:blipFill>
          <p:spPr bwMode="auto">
            <a:xfrm rot="5400000">
              <a:off x="2002" y="2353"/>
              <a:ext cx="1584" cy="238"/>
            </a:xfrm>
            <a:prstGeom prst="rect">
              <a:avLst/>
            </a:prstGeom>
            <a:noFill/>
            <a:ln w="9525">
              <a:noFill/>
              <a:miter lim="800000"/>
              <a:headEnd/>
              <a:tailEnd/>
            </a:ln>
          </p:spPr>
        </p:pic>
      </p:grpSp>
      <p:grpSp>
        <p:nvGrpSpPr>
          <p:cNvPr id="21" name="Group 58"/>
          <p:cNvGrpSpPr>
            <a:grpSpLocks/>
          </p:cNvGrpSpPr>
          <p:nvPr/>
        </p:nvGrpSpPr>
        <p:grpSpPr bwMode="auto">
          <a:xfrm>
            <a:off x="6477000" y="2667000"/>
            <a:ext cx="652463" cy="2514600"/>
            <a:chOff x="4080" y="1680"/>
            <a:chExt cx="411" cy="1584"/>
          </a:xfrm>
        </p:grpSpPr>
        <p:sp>
          <p:nvSpPr>
            <p:cNvPr id="3" name="Rectangle 5"/>
            <p:cNvSpPr/>
            <p:nvPr/>
          </p:nvSpPr>
          <p:spPr>
            <a:xfrm>
              <a:off x="4080" y="1680"/>
              <a:ext cx="411" cy="15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21532" name="Picture 3"/>
            <p:cNvPicPr>
              <a:picLocks noChangeAspect="1" noChangeArrowheads="1"/>
            </p:cNvPicPr>
            <p:nvPr/>
          </p:nvPicPr>
          <p:blipFill>
            <a:blip r:embed="rId5" cstate="print"/>
            <a:srcRect/>
            <a:stretch>
              <a:fillRect/>
            </a:stretch>
          </p:blipFill>
          <p:spPr bwMode="auto">
            <a:xfrm rot="5400000">
              <a:off x="3497" y="2359"/>
              <a:ext cx="1584" cy="225"/>
            </a:xfrm>
            <a:prstGeom prst="rect">
              <a:avLst/>
            </a:prstGeom>
            <a:noFill/>
            <a:ln w="9525">
              <a:noFill/>
              <a:miter lim="800000"/>
              <a:headEnd/>
              <a:tailEnd/>
            </a:ln>
          </p:spPr>
        </p:pic>
      </p:grpSp>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par>
                                <p:cTn id="19" presetID="10" presetClass="exit" presetSubtype="0" fill="hold" nodeType="withEffect">
                                  <p:stCondLst>
                                    <p:cond delay="0"/>
                                  </p:stCondLst>
                                  <p:childTnLst>
                                    <p:animEffect transition="out" filter="fade">
                                      <p:cBhvr>
                                        <p:cTn id="20" dur="500"/>
                                        <p:tgtEl>
                                          <p:spTgt spid="4"/>
                                        </p:tgtEl>
                                      </p:cBhvr>
                                    </p:animEffect>
                                    <p:set>
                                      <p:cBhvr>
                                        <p:cTn id="21" dur="1" fill="hold">
                                          <p:stCondLst>
                                            <p:cond delay="499"/>
                                          </p:stCondLst>
                                        </p:cTn>
                                        <p:tgtEl>
                                          <p:spTgt spid="4"/>
                                        </p:tgtEl>
                                        <p:attrNameLst>
                                          <p:attrName>style.visibility</p:attrName>
                                        </p:attrNameLst>
                                      </p:cBhvr>
                                      <p:to>
                                        <p:strVal val="hidden"/>
                                      </p:to>
                                    </p:set>
                                  </p:childTnLst>
                                </p:cTn>
                              </p:par>
                              <p:par>
                                <p:cTn id="22" presetID="10" presetClass="exit" presetSubtype="0" fill="hold" nodeType="withEffect">
                                  <p:stCondLst>
                                    <p:cond delay="0"/>
                                  </p:stCondLst>
                                  <p:childTnLst>
                                    <p:animEffect transition="out" filter="fade">
                                      <p:cBhvr>
                                        <p:cTn id="23" dur="500"/>
                                        <p:tgtEl>
                                          <p:spTgt spid="17"/>
                                        </p:tgtEl>
                                      </p:cBhvr>
                                    </p:animEffect>
                                    <p:set>
                                      <p:cBhvr>
                                        <p:cTn id="24" dur="1" fill="hold">
                                          <p:stCondLst>
                                            <p:cond delay="499"/>
                                          </p:stCondLst>
                                        </p:cTn>
                                        <p:tgtEl>
                                          <p:spTgt spid="17"/>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500"/>
                                        <p:tgtEl>
                                          <p:spTgt spid="12"/>
                                        </p:tgtEl>
                                      </p:cBhvr>
                                    </p:animEffect>
                                  </p:childTnLst>
                                </p:cTn>
                              </p:par>
                              <p:par>
                                <p:cTn id="30" presetID="10" presetClass="entr" presetSubtype="0" fill="hold"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childTnLst>
                                </p:cTn>
                              </p:par>
                              <p:par>
                                <p:cTn id="33" presetID="10" presetClass="exit" presetSubtype="0" fill="hold" nodeType="withEffect">
                                  <p:stCondLst>
                                    <p:cond delay="0"/>
                                  </p:stCondLst>
                                  <p:childTnLst>
                                    <p:animEffect transition="out" filter="fade">
                                      <p:cBhvr>
                                        <p:cTn id="34" dur="500"/>
                                        <p:tgtEl>
                                          <p:spTgt spid="11"/>
                                        </p:tgtEl>
                                      </p:cBhvr>
                                    </p:animEffect>
                                    <p:set>
                                      <p:cBhvr>
                                        <p:cTn id="35" dur="1" fill="hold">
                                          <p:stCondLst>
                                            <p:cond delay="499"/>
                                          </p:stCondLst>
                                        </p:cTn>
                                        <p:tgtEl>
                                          <p:spTgt spid="11"/>
                                        </p:tgtEl>
                                        <p:attrNameLst>
                                          <p:attrName>style.visibility</p:attrName>
                                        </p:attrNameLst>
                                      </p:cBhvr>
                                      <p:to>
                                        <p:strVal val="hidden"/>
                                      </p:to>
                                    </p:set>
                                  </p:childTnLst>
                                </p:cTn>
                              </p:par>
                              <p:par>
                                <p:cTn id="36" presetID="10" presetClass="exit" presetSubtype="0" fill="hold" nodeType="withEffect">
                                  <p:stCondLst>
                                    <p:cond delay="0"/>
                                  </p:stCondLst>
                                  <p:childTnLst>
                                    <p:animEffect transition="out" filter="fade">
                                      <p:cBhvr>
                                        <p:cTn id="37" dur="500"/>
                                        <p:tgtEl>
                                          <p:spTgt spid="18"/>
                                        </p:tgtEl>
                                      </p:cBhvr>
                                    </p:animEffect>
                                    <p:set>
                                      <p:cBhvr>
                                        <p:cTn id="38"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29" name="Title 1"/>
          <p:cNvSpPr>
            <a:spLocks noGrp="1"/>
          </p:cNvSpPr>
          <p:nvPr>
            <p:ph type="title"/>
          </p:nvPr>
        </p:nvSpPr>
        <p:spPr/>
        <p:txBody>
          <a:bodyPr/>
          <a:lstStyle/>
          <a:p>
            <a:pPr eaLnBrk="1" hangingPunct="1"/>
            <a:r>
              <a:rPr lang="en-US" smtClean="0"/>
              <a:t>Reading the Value</a:t>
            </a:r>
          </a:p>
        </p:txBody>
      </p:sp>
      <p:sp>
        <p:nvSpPr>
          <p:cNvPr id="22530" name="Content Placeholder 2"/>
          <p:cNvSpPr>
            <a:spLocks noGrp="1"/>
          </p:cNvSpPr>
          <p:nvPr>
            <p:ph idx="1"/>
          </p:nvPr>
        </p:nvSpPr>
        <p:spPr/>
        <p:txBody>
          <a:bodyPr/>
          <a:lstStyle/>
          <a:p>
            <a:pPr eaLnBrk="1" hangingPunct="1"/>
            <a:r>
              <a:rPr lang="en-US" dirty="0" smtClean="0"/>
              <a:t>Analog voltage level</a:t>
            </a:r>
          </a:p>
          <a:p>
            <a:pPr eaLnBrk="1" hangingPunct="1"/>
            <a:r>
              <a:rPr lang="en-US" dirty="0" smtClean="0"/>
              <a:t>Analog-to-Digital Converter (ADC)</a:t>
            </a:r>
          </a:p>
          <a:p>
            <a:pPr lvl="1" eaLnBrk="1" hangingPunct="1"/>
            <a:r>
              <a:rPr lang="en-US" dirty="0" smtClean="0"/>
              <a:t>Converts to number</a:t>
            </a:r>
          </a:p>
          <a:p>
            <a:pPr lvl="1" eaLnBrk="1" hangingPunct="1"/>
            <a:r>
              <a:rPr lang="en-US" dirty="0" smtClean="0"/>
              <a:t>0-1023 for 10-bit ADC</a:t>
            </a:r>
          </a:p>
          <a:p>
            <a:pPr lvl="1" eaLnBrk="1" hangingPunct="1"/>
            <a:r>
              <a:rPr lang="en-US" dirty="0" smtClean="0"/>
              <a:t>Comes in kop with </a:t>
            </a:r>
            <a:r>
              <a:rPr lang="en-US" dirty="0" err="1" smtClean="0"/>
              <a:t>cRio</a:t>
            </a:r>
            <a:r>
              <a:rPr lang="en-US" dirty="0" smtClean="0"/>
              <a:t> as analog module 8 ports</a:t>
            </a:r>
          </a:p>
          <a:p>
            <a:pPr eaLnBrk="1" hangingPunct="1"/>
            <a:r>
              <a:rPr lang="en-US" dirty="0" smtClean="0"/>
              <a:t>Easy to implement in code</a:t>
            </a:r>
          </a:p>
          <a:p>
            <a:pPr lvl="1" eaLnBrk="1" hangingPunct="1"/>
            <a:r>
              <a:rPr lang="en-US" dirty="0" err="1" smtClean="0">
                <a:solidFill>
                  <a:srgbClr val="0099FF"/>
                </a:solidFill>
              </a:rPr>
              <a:t>m_liftPot</a:t>
            </a:r>
            <a:r>
              <a:rPr lang="en-US" dirty="0" err="1" smtClean="0"/>
              <a:t>.</a:t>
            </a:r>
            <a:r>
              <a:rPr lang="en-US" b="1" dirty="0" err="1" smtClean="0"/>
              <a:t>GetAverageValue</a:t>
            </a:r>
            <a:r>
              <a:rPr lang="en-US" dirty="0" smtClean="0"/>
              <a:t>()</a:t>
            </a:r>
            <a:endParaRPr lang="en-US" dirty="0" smtClean="0">
              <a:solidFill>
                <a:srgbClr val="0099FF"/>
              </a:solidFill>
            </a:endParaRPr>
          </a:p>
        </p:txBody>
      </p:sp>
    </p:spTree>
  </p:cSld>
  <p:clrMapOvr>
    <a:masterClrMapping/>
  </p:clrMapOvr>
  <p:transition advClick="0"/>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553" name="Title 1"/>
          <p:cNvSpPr>
            <a:spLocks noGrp="1"/>
          </p:cNvSpPr>
          <p:nvPr>
            <p:ph type="title"/>
          </p:nvPr>
        </p:nvSpPr>
        <p:spPr>
          <a:xfrm>
            <a:off x="457200" y="274638"/>
            <a:ext cx="7470775" cy="1143000"/>
          </a:xfrm>
        </p:spPr>
        <p:txBody>
          <a:bodyPr/>
          <a:lstStyle/>
          <a:p>
            <a:pPr eaLnBrk="1" hangingPunct="1"/>
            <a:r>
              <a:rPr lang="en-US" smtClean="0"/>
              <a:t>Pots: Uses</a:t>
            </a:r>
          </a:p>
        </p:txBody>
      </p:sp>
      <p:sp>
        <p:nvSpPr>
          <p:cNvPr id="23554" name="Content Placeholder 2"/>
          <p:cNvSpPr>
            <a:spLocks noGrp="1"/>
          </p:cNvSpPr>
          <p:nvPr>
            <p:ph sz="half" idx="4294967295"/>
          </p:nvPr>
        </p:nvSpPr>
        <p:spPr>
          <a:xfrm>
            <a:off x="228600" y="1295400"/>
            <a:ext cx="4648200" cy="5181600"/>
          </a:xfrm>
        </p:spPr>
        <p:txBody>
          <a:bodyPr/>
          <a:lstStyle/>
          <a:p>
            <a:pPr eaLnBrk="1" hangingPunct="1"/>
            <a:r>
              <a:rPr lang="en-US" dirty="0" smtClean="0"/>
              <a:t>Sense position: e.g. lift</a:t>
            </a:r>
          </a:p>
          <a:p>
            <a:pPr eaLnBrk="1" hangingPunct="1"/>
            <a:r>
              <a:rPr lang="en-US" dirty="0" smtClean="0"/>
              <a:t>How to sense the lift position?</a:t>
            </a:r>
          </a:p>
          <a:p>
            <a:pPr lvl="1" eaLnBrk="1" hangingPunct="1"/>
            <a:r>
              <a:rPr lang="en-US" dirty="0" smtClean="0"/>
              <a:t>Travel length is 6 feet</a:t>
            </a:r>
          </a:p>
          <a:p>
            <a:pPr lvl="1" eaLnBrk="1" hangingPunct="1"/>
            <a:r>
              <a:rPr lang="en-US" dirty="0" smtClean="0"/>
              <a:t>No linear pot long enough</a:t>
            </a:r>
          </a:p>
          <a:p>
            <a:pPr eaLnBrk="1" hangingPunct="1"/>
            <a:r>
              <a:rPr lang="en-US" b="1" dirty="0" smtClean="0"/>
              <a:t>Rotary Pots</a:t>
            </a:r>
          </a:p>
        </p:txBody>
      </p:sp>
      <p:pic>
        <p:nvPicPr>
          <p:cNvPr id="23555" name="Picture 2" descr="C:\Documents and Settings\David Liu\Desktop\wrrf08sw\pot.jpg"/>
          <p:cNvPicPr>
            <a:picLocks noChangeAspect="1" noChangeArrowheads="1"/>
          </p:cNvPicPr>
          <p:nvPr/>
        </p:nvPicPr>
        <p:blipFill>
          <a:blip r:embed="rId3" cstate="print"/>
          <a:srcRect/>
          <a:stretch>
            <a:fillRect/>
          </a:stretch>
        </p:blipFill>
        <p:spPr bwMode="auto">
          <a:xfrm>
            <a:off x="5943600" y="304800"/>
            <a:ext cx="2362200" cy="2362200"/>
          </a:xfrm>
          <a:prstGeom prst="rect">
            <a:avLst/>
          </a:prstGeom>
          <a:noFill/>
          <a:ln w="9525">
            <a:noFill/>
            <a:miter lim="800000"/>
            <a:headEnd/>
            <a:tailEnd/>
          </a:ln>
        </p:spPr>
      </p:pic>
      <p:pic>
        <p:nvPicPr>
          <p:cNvPr id="23556" name="Picture 7" descr="IMG_0024"/>
          <p:cNvPicPr>
            <a:picLocks noChangeAspect="1" noChangeArrowheads="1"/>
          </p:cNvPicPr>
          <p:nvPr/>
        </p:nvPicPr>
        <p:blipFill>
          <a:blip r:embed="rId4" cstate="print"/>
          <a:srcRect/>
          <a:stretch>
            <a:fillRect/>
          </a:stretch>
        </p:blipFill>
        <p:spPr bwMode="auto">
          <a:xfrm>
            <a:off x="4038600" y="3863975"/>
            <a:ext cx="5105400" cy="2994025"/>
          </a:xfrm>
          <a:prstGeom prst="rect">
            <a:avLst/>
          </a:prstGeom>
          <a:noFill/>
          <a:ln w="9525">
            <a:noFill/>
            <a:miter lim="800000"/>
            <a:headEnd/>
            <a:tailEnd/>
          </a:ln>
        </p:spPr>
      </p:pic>
    </p:spTree>
  </p:cSld>
  <p:clrMapOvr>
    <a:masterClrMapping/>
  </p:clrMapOvr>
  <p:transition advClick="0"/>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577" name="Title 2"/>
          <p:cNvSpPr>
            <a:spLocks noGrp="1"/>
          </p:cNvSpPr>
          <p:nvPr>
            <p:ph type="title"/>
          </p:nvPr>
        </p:nvSpPr>
        <p:spPr/>
        <p:txBody>
          <a:bodyPr/>
          <a:lstStyle/>
          <a:p>
            <a:pPr eaLnBrk="1" hangingPunct="1"/>
            <a:r>
              <a:rPr lang="en-US" smtClean="0"/>
              <a:t>Pots</a:t>
            </a:r>
          </a:p>
        </p:txBody>
      </p:sp>
      <p:sp>
        <p:nvSpPr>
          <p:cNvPr id="24578" name="Content Placeholder 3"/>
          <p:cNvSpPr>
            <a:spLocks noGrp="1"/>
          </p:cNvSpPr>
          <p:nvPr>
            <p:ph idx="1"/>
          </p:nvPr>
        </p:nvSpPr>
        <p:spPr/>
        <p:txBody>
          <a:bodyPr/>
          <a:lstStyle/>
          <a:p>
            <a:pPr eaLnBrk="1" hangingPunct="1"/>
            <a:r>
              <a:rPr lang="en-US" dirty="0" smtClean="0"/>
              <a:t>Multi-turn pot:</a:t>
            </a:r>
          </a:p>
          <a:p>
            <a:pPr lvl="1" eaLnBrk="1" hangingPunct="1"/>
            <a:r>
              <a:rPr lang="en-US" dirty="0" smtClean="0"/>
              <a:t>Usually 3, 5, or 10 turns</a:t>
            </a:r>
          </a:p>
          <a:p>
            <a:pPr eaLnBrk="1" hangingPunct="1"/>
            <a:r>
              <a:rPr lang="en-US" dirty="0" smtClean="0"/>
              <a:t>Alignment is important!</a:t>
            </a:r>
          </a:p>
          <a:p>
            <a:pPr lvl="1" eaLnBrk="1" hangingPunct="1"/>
            <a:r>
              <a:rPr lang="en-US" dirty="0" smtClean="0"/>
              <a:t>Continuous rotation: use </a:t>
            </a:r>
            <a:r>
              <a:rPr lang="en-US" b="1" dirty="0" smtClean="0"/>
              <a:t>encoder</a:t>
            </a:r>
            <a:endParaRPr lang="en-US" dirty="0" smtClean="0"/>
          </a:p>
        </p:txBody>
      </p:sp>
      <p:pic>
        <p:nvPicPr>
          <p:cNvPr id="24579" name="Picture 5" descr="multifeatures"/>
          <p:cNvPicPr>
            <a:picLocks noChangeAspect="1" noChangeArrowheads="1"/>
          </p:cNvPicPr>
          <p:nvPr/>
        </p:nvPicPr>
        <p:blipFill>
          <a:blip r:embed="rId3" cstate="print"/>
          <a:srcRect/>
          <a:stretch>
            <a:fillRect/>
          </a:stretch>
        </p:blipFill>
        <p:spPr bwMode="auto">
          <a:xfrm>
            <a:off x="4038600" y="3581400"/>
            <a:ext cx="5105400" cy="3178175"/>
          </a:xfrm>
          <a:prstGeom prst="rect">
            <a:avLst/>
          </a:prstGeom>
          <a:noFill/>
          <a:ln w="9525">
            <a:noFill/>
            <a:miter lim="800000"/>
            <a:headEnd/>
            <a:tailEnd/>
          </a:ln>
        </p:spPr>
      </p:pic>
    </p:spTree>
  </p:cSld>
  <p:clrMapOvr>
    <a:masterClrMapping/>
  </p:clrMapOvr>
  <p:transition advClick="0"/>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409" name="Rectangle 2"/>
          <p:cNvSpPr>
            <a:spLocks noGrp="1"/>
          </p:cNvSpPr>
          <p:nvPr>
            <p:ph type="title"/>
          </p:nvPr>
        </p:nvSpPr>
        <p:spPr/>
        <p:txBody>
          <a:bodyPr/>
          <a:lstStyle/>
          <a:p>
            <a:r>
              <a:rPr lang="en-US" smtClean="0"/>
              <a:t>Hall effect sensor</a:t>
            </a:r>
          </a:p>
        </p:txBody>
      </p:sp>
      <p:sp>
        <p:nvSpPr>
          <p:cNvPr id="17410" name="Rectangle 3"/>
          <p:cNvSpPr>
            <a:spLocks noGrp="1"/>
          </p:cNvSpPr>
          <p:nvPr>
            <p:ph type="body" idx="1"/>
          </p:nvPr>
        </p:nvSpPr>
        <p:spPr/>
        <p:txBody>
          <a:bodyPr/>
          <a:lstStyle/>
          <a:p>
            <a:r>
              <a:rPr lang="en-US" smtClean="0"/>
              <a:t>Detects a magnetic field </a:t>
            </a:r>
          </a:p>
          <a:p>
            <a:r>
              <a:rPr lang="en-US" smtClean="0"/>
              <a:t>Longer range</a:t>
            </a:r>
          </a:p>
          <a:p>
            <a:r>
              <a:rPr lang="en-US" smtClean="0"/>
              <a:t>Can be switched really frequently </a:t>
            </a:r>
          </a:p>
        </p:txBody>
      </p:sp>
      <p:pic>
        <p:nvPicPr>
          <p:cNvPr id="17411" name="Picture 20" descr="300px-Ferrous_sensor"/>
          <p:cNvPicPr>
            <a:picLocks noChangeAspect="1" noChangeArrowheads="1"/>
          </p:cNvPicPr>
          <p:nvPr/>
        </p:nvPicPr>
        <p:blipFill>
          <a:blip r:embed="rId3" cstate="print"/>
          <a:srcRect/>
          <a:stretch>
            <a:fillRect/>
          </a:stretch>
        </p:blipFill>
        <p:spPr bwMode="auto">
          <a:xfrm>
            <a:off x="4876800" y="609600"/>
            <a:ext cx="3771900" cy="2036763"/>
          </a:xfrm>
          <a:prstGeom prst="rect">
            <a:avLst/>
          </a:prstGeom>
          <a:noFill/>
          <a:ln w="9525">
            <a:noFill/>
            <a:miter lim="800000"/>
            <a:headEnd/>
            <a:tailEnd/>
          </a:ln>
        </p:spPr>
      </p:pic>
    </p:spTree>
  </p:cSld>
  <p:clrMapOvr>
    <a:masterClrMapping/>
  </p:clrMapOvr>
  <p:transition advClick="0"/>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5841" name="Rectangle 2"/>
          <p:cNvSpPr>
            <a:spLocks noGrp="1"/>
          </p:cNvSpPr>
          <p:nvPr>
            <p:ph type="title"/>
          </p:nvPr>
        </p:nvSpPr>
        <p:spPr/>
        <p:txBody>
          <a:bodyPr/>
          <a:lstStyle/>
          <a:p>
            <a:r>
              <a:rPr lang="en-US" smtClean="0"/>
              <a:t>Gear tooth sensor</a:t>
            </a:r>
          </a:p>
        </p:txBody>
      </p:sp>
      <p:sp>
        <p:nvSpPr>
          <p:cNvPr id="35842" name="Rectangle 3"/>
          <p:cNvSpPr>
            <a:spLocks noGrp="1"/>
          </p:cNvSpPr>
          <p:nvPr>
            <p:ph type="body" idx="1"/>
          </p:nvPr>
        </p:nvSpPr>
        <p:spPr/>
        <p:txBody>
          <a:bodyPr/>
          <a:lstStyle/>
          <a:p>
            <a:r>
              <a:rPr lang="en-US" smtClean="0"/>
              <a:t>Counts the teeth that went by on a nearby gear</a:t>
            </a:r>
          </a:p>
        </p:txBody>
      </p:sp>
      <p:pic>
        <p:nvPicPr>
          <p:cNvPr id="35843" name="Picture 5" descr="CSHG-01-Series-Hall-Effect-Gear-Tooth-Sensor"/>
          <p:cNvPicPr>
            <a:picLocks noChangeAspect="1" noChangeArrowheads="1"/>
          </p:cNvPicPr>
          <p:nvPr/>
        </p:nvPicPr>
        <p:blipFill>
          <a:blip r:embed="rId3" cstate="print"/>
          <a:srcRect/>
          <a:stretch>
            <a:fillRect/>
          </a:stretch>
        </p:blipFill>
        <p:spPr bwMode="auto">
          <a:xfrm>
            <a:off x="3733800" y="2590800"/>
            <a:ext cx="5029200" cy="3771900"/>
          </a:xfrm>
          <a:prstGeom prst="rect">
            <a:avLst/>
          </a:prstGeom>
          <a:noFill/>
          <a:ln w="9525">
            <a:noFill/>
            <a:miter lim="800000"/>
            <a:headEnd/>
            <a:tailEnd/>
          </a:ln>
        </p:spPr>
      </p:pic>
    </p:spTree>
  </p:cSld>
  <p:clrMapOvr>
    <a:masterClrMapping/>
  </p:clrMapOvr>
  <p:transition advClick="0"/>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5601" name="Title 1"/>
          <p:cNvSpPr>
            <a:spLocks noGrp="1"/>
          </p:cNvSpPr>
          <p:nvPr>
            <p:ph type="title"/>
          </p:nvPr>
        </p:nvSpPr>
        <p:spPr>
          <a:xfrm>
            <a:off x="457200" y="274638"/>
            <a:ext cx="7470775" cy="1143000"/>
          </a:xfrm>
        </p:spPr>
        <p:txBody>
          <a:bodyPr/>
          <a:lstStyle/>
          <a:p>
            <a:pPr eaLnBrk="1" hangingPunct="1"/>
            <a:r>
              <a:rPr lang="en-US" smtClean="0"/>
              <a:t>Optical Encoders</a:t>
            </a:r>
          </a:p>
        </p:txBody>
      </p:sp>
      <p:pic>
        <p:nvPicPr>
          <p:cNvPr id="25602" name="Picture 3"/>
          <p:cNvPicPr>
            <a:picLocks noChangeAspect="1" noChangeArrowheads="1"/>
          </p:cNvPicPr>
          <p:nvPr/>
        </p:nvPicPr>
        <p:blipFill>
          <a:blip r:embed="rId3" cstate="print"/>
          <a:srcRect l="44489" t="16762" r="12991" b="22493"/>
          <a:stretch>
            <a:fillRect/>
          </a:stretch>
        </p:blipFill>
        <p:spPr bwMode="auto">
          <a:xfrm>
            <a:off x="533400" y="2438400"/>
            <a:ext cx="3276600" cy="3216275"/>
          </a:xfrm>
          <a:prstGeom prst="rect">
            <a:avLst/>
          </a:prstGeom>
          <a:noFill/>
          <a:ln w="9525">
            <a:noFill/>
            <a:miter lim="800000"/>
            <a:headEnd/>
            <a:tailEnd/>
          </a:ln>
        </p:spPr>
      </p:pic>
      <p:pic>
        <p:nvPicPr>
          <p:cNvPr id="31" name="Picture 3"/>
          <p:cNvPicPr>
            <a:picLocks noChangeAspect="1" noChangeArrowheads="1"/>
          </p:cNvPicPr>
          <p:nvPr/>
        </p:nvPicPr>
        <p:blipFill>
          <a:blip r:embed="rId3" cstate="print"/>
          <a:srcRect l="44489" t="16762" r="12991" b="22493"/>
          <a:stretch>
            <a:fillRect/>
          </a:stretch>
        </p:blipFill>
        <p:spPr bwMode="auto">
          <a:xfrm rot="810239">
            <a:off x="533400" y="2438400"/>
            <a:ext cx="3276600" cy="3216275"/>
          </a:xfrm>
          <a:prstGeom prst="rect">
            <a:avLst/>
          </a:prstGeom>
          <a:noFill/>
          <a:ln w="9525">
            <a:noFill/>
            <a:miter lim="800000"/>
            <a:headEnd/>
            <a:tailEnd/>
          </a:ln>
        </p:spPr>
      </p:pic>
      <p:pic>
        <p:nvPicPr>
          <p:cNvPr id="33" name="Picture 3"/>
          <p:cNvPicPr>
            <a:picLocks noChangeAspect="1" noChangeArrowheads="1"/>
          </p:cNvPicPr>
          <p:nvPr/>
        </p:nvPicPr>
        <p:blipFill>
          <a:blip r:embed="rId3" cstate="print"/>
          <a:srcRect l="44489" t="16762" r="12991" b="22493"/>
          <a:stretch>
            <a:fillRect/>
          </a:stretch>
        </p:blipFill>
        <p:spPr bwMode="auto">
          <a:xfrm rot="1647171">
            <a:off x="558800" y="2471738"/>
            <a:ext cx="3276600" cy="3216275"/>
          </a:xfrm>
          <a:prstGeom prst="rect">
            <a:avLst/>
          </a:prstGeom>
          <a:noFill/>
          <a:ln w="9525">
            <a:noFill/>
            <a:miter lim="800000"/>
            <a:headEnd/>
            <a:tailEnd/>
          </a:ln>
        </p:spPr>
      </p:pic>
      <p:pic>
        <p:nvPicPr>
          <p:cNvPr id="34" name="Picture 3"/>
          <p:cNvPicPr>
            <a:picLocks noChangeAspect="1" noChangeArrowheads="1"/>
          </p:cNvPicPr>
          <p:nvPr/>
        </p:nvPicPr>
        <p:blipFill>
          <a:blip r:embed="rId3" cstate="print"/>
          <a:srcRect l="44489" t="16762" r="12991" b="22493"/>
          <a:stretch>
            <a:fillRect/>
          </a:stretch>
        </p:blipFill>
        <p:spPr bwMode="auto">
          <a:xfrm rot="2514286">
            <a:off x="558800" y="2471738"/>
            <a:ext cx="3276600" cy="3216275"/>
          </a:xfrm>
          <a:prstGeom prst="rect">
            <a:avLst/>
          </a:prstGeom>
          <a:noFill/>
          <a:ln w="9525">
            <a:noFill/>
            <a:miter lim="800000"/>
            <a:headEnd/>
            <a:tailEnd/>
          </a:ln>
        </p:spPr>
      </p:pic>
      <p:grpSp>
        <p:nvGrpSpPr>
          <p:cNvPr id="2" name="Group 5"/>
          <p:cNvGrpSpPr>
            <a:grpSpLocks/>
          </p:cNvGrpSpPr>
          <p:nvPr/>
        </p:nvGrpSpPr>
        <p:grpSpPr bwMode="auto">
          <a:xfrm>
            <a:off x="3652838" y="2500313"/>
            <a:ext cx="5073650" cy="915987"/>
            <a:chOff x="3945276" y="1676400"/>
            <a:chExt cx="5073268" cy="916770"/>
          </a:xfrm>
        </p:grpSpPr>
        <p:grpSp>
          <p:nvGrpSpPr>
            <p:cNvPr id="3" name="Group 7"/>
            <p:cNvGrpSpPr>
              <a:grpSpLocks/>
            </p:cNvGrpSpPr>
            <p:nvPr/>
          </p:nvGrpSpPr>
          <p:grpSpPr bwMode="auto">
            <a:xfrm rot="-1985582">
              <a:off x="3945276" y="1959541"/>
              <a:ext cx="1143404" cy="633629"/>
              <a:chOff x="5311255" y="2955092"/>
              <a:chExt cx="1143404" cy="633629"/>
            </a:xfrm>
          </p:grpSpPr>
          <p:sp>
            <p:nvSpPr>
              <p:cNvPr id="11" name="Oval 10"/>
              <p:cNvSpPr/>
              <p:nvPr/>
            </p:nvSpPr>
            <p:spPr>
              <a:xfrm>
                <a:off x="5307669" y="2942368"/>
                <a:ext cx="226996" cy="2287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2" name="Rectangle 11"/>
              <p:cNvSpPr/>
              <p:nvPr/>
            </p:nvSpPr>
            <p:spPr>
              <a:xfrm rot="677683">
                <a:off x="5372712" y="2955293"/>
                <a:ext cx="1077831" cy="622832"/>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r>
                  <a:rPr lang="en-US" dirty="0"/>
                  <a:t>Optical Sensor</a:t>
                </a:r>
              </a:p>
            </p:txBody>
          </p:sp>
        </p:grpSp>
        <p:grpSp>
          <p:nvGrpSpPr>
            <p:cNvPr id="4" name="Group 24"/>
            <p:cNvGrpSpPr>
              <a:grpSpLocks/>
            </p:cNvGrpSpPr>
            <p:nvPr/>
          </p:nvGrpSpPr>
          <p:grpSpPr bwMode="auto">
            <a:xfrm>
              <a:off x="5048425" y="1676400"/>
              <a:ext cx="3970119" cy="387496"/>
              <a:chOff x="5048425" y="1676400"/>
              <a:chExt cx="3970119" cy="387496"/>
            </a:xfrm>
          </p:grpSpPr>
          <p:cxnSp>
            <p:nvCxnSpPr>
              <p:cNvPr id="9" name="Straight Connector 8"/>
              <p:cNvCxnSpPr>
                <a:stCxn id="12" idx="3"/>
              </p:cNvCxnSpPr>
              <p:nvPr/>
            </p:nvCxnSpPr>
            <p:spPr>
              <a:xfrm flipV="1">
                <a:off x="5048425" y="2057400"/>
                <a:ext cx="3970119" cy="6496"/>
              </a:xfrm>
              <a:prstGeom prst="line">
                <a:avLst/>
              </a:prstGeom>
            </p:spPr>
            <p:style>
              <a:lnRef idx="3">
                <a:schemeClr val="accent5"/>
              </a:lnRef>
              <a:fillRef idx="0">
                <a:schemeClr val="accent5"/>
              </a:fillRef>
              <a:effectRef idx="2">
                <a:schemeClr val="accent5"/>
              </a:effectRef>
              <a:fontRef idx="minor">
                <a:schemeClr val="tx1"/>
              </a:fontRef>
            </p:style>
          </p:cxnSp>
          <p:sp>
            <p:nvSpPr>
              <p:cNvPr id="25617" name="TextBox 9"/>
              <p:cNvSpPr txBox="1">
                <a:spLocks noChangeArrowheads="1"/>
              </p:cNvSpPr>
              <p:nvPr/>
            </p:nvSpPr>
            <p:spPr bwMode="auto">
              <a:xfrm>
                <a:off x="7646944" y="1676400"/>
                <a:ext cx="1371600" cy="369332"/>
              </a:xfrm>
              <a:prstGeom prst="rect">
                <a:avLst/>
              </a:prstGeom>
              <a:noFill/>
              <a:ln w="9525">
                <a:noFill/>
                <a:miter lim="800000"/>
                <a:headEnd/>
                <a:tailEnd/>
              </a:ln>
            </p:spPr>
            <p:txBody>
              <a:bodyPr>
                <a:spAutoFit/>
              </a:bodyPr>
              <a:lstStyle/>
              <a:p>
                <a:r>
                  <a:rPr lang="en-US">
                    <a:latin typeface="Tw Cen MT" pitchFamily="34" charset="0"/>
                  </a:rPr>
                  <a:t>to controller</a:t>
                </a:r>
              </a:p>
            </p:txBody>
          </p:sp>
        </p:grpSp>
      </p:grpSp>
      <p:grpSp>
        <p:nvGrpSpPr>
          <p:cNvPr id="5" name="Group 12"/>
          <p:cNvGrpSpPr>
            <a:grpSpLocks/>
          </p:cNvGrpSpPr>
          <p:nvPr/>
        </p:nvGrpSpPr>
        <p:grpSpPr bwMode="auto">
          <a:xfrm>
            <a:off x="3865563" y="3651250"/>
            <a:ext cx="5089525" cy="844550"/>
            <a:chOff x="4560514" y="1573550"/>
            <a:chExt cx="5090127" cy="844006"/>
          </a:xfrm>
        </p:grpSpPr>
        <p:grpSp>
          <p:nvGrpSpPr>
            <p:cNvPr id="6" name="Group 7"/>
            <p:cNvGrpSpPr>
              <a:grpSpLocks/>
            </p:cNvGrpSpPr>
            <p:nvPr/>
          </p:nvGrpSpPr>
          <p:grpSpPr bwMode="auto">
            <a:xfrm rot="-1985582">
              <a:off x="4560514" y="1573550"/>
              <a:ext cx="1080168" cy="844006"/>
              <a:chOff x="5985142" y="2933311"/>
              <a:chExt cx="1080168" cy="844006"/>
            </a:xfrm>
          </p:grpSpPr>
          <p:sp>
            <p:nvSpPr>
              <p:cNvPr id="18" name="Oval 17"/>
              <p:cNvSpPr/>
              <p:nvPr/>
            </p:nvSpPr>
            <p:spPr>
              <a:xfrm>
                <a:off x="6046388" y="2921758"/>
                <a:ext cx="227039" cy="22845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9" name="Rectangle 18"/>
              <p:cNvSpPr/>
              <p:nvPr/>
            </p:nvSpPr>
            <p:spPr>
              <a:xfrm rot="1985582">
                <a:off x="5986822" y="3146869"/>
                <a:ext cx="1078040" cy="620313"/>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r>
                  <a:rPr lang="en-US" dirty="0"/>
                  <a:t>Optical Sensor</a:t>
                </a:r>
              </a:p>
            </p:txBody>
          </p:sp>
        </p:grpSp>
        <p:grpSp>
          <p:nvGrpSpPr>
            <p:cNvPr id="7" name="Group 24"/>
            <p:cNvGrpSpPr>
              <a:grpSpLocks/>
            </p:cNvGrpSpPr>
            <p:nvPr/>
          </p:nvGrpSpPr>
          <p:grpSpPr bwMode="auto">
            <a:xfrm>
              <a:off x="5701609" y="1702422"/>
              <a:ext cx="3949032" cy="386617"/>
              <a:chOff x="5701609" y="1702422"/>
              <a:chExt cx="3949032" cy="386617"/>
            </a:xfrm>
          </p:grpSpPr>
          <p:cxnSp>
            <p:nvCxnSpPr>
              <p:cNvPr id="16" name="Straight Connector 15"/>
              <p:cNvCxnSpPr>
                <a:stCxn id="19" idx="3"/>
              </p:cNvCxnSpPr>
              <p:nvPr/>
            </p:nvCxnSpPr>
            <p:spPr>
              <a:xfrm flipV="1">
                <a:off x="5701609" y="2083422"/>
                <a:ext cx="3949032" cy="5617"/>
              </a:xfrm>
              <a:prstGeom prst="line">
                <a:avLst/>
              </a:prstGeom>
            </p:spPr>
            <p:style>
              <a:lnRef idx="3">
                <a:schemeClr val="accent5"/>
              </a:lnRef>
              <a:fillRef idx="0">
                <a:schemeClr val="accent5"/>
              </a:fillRef>
              <a:effectRef idx="2">
                <a:schemeClr val="accent5"/>
              </a:effectRef>
              <a:fontRef idx="minor">
                <a:schemeClr val="tx1"/>
              </a:fontRef>
            </p:style>
          </p:cxnSp>
          <p:sp>
            <p:nvSpPr>
              <p:cNvPr id="25611" name="TextBox 16"/>
              <p:cNvSpPr txBox="1">
                <a:spLocks noChangeArrowheads="1"/>
              </p:cNvSpPr>
              <p:nvPr/>
            </p:nvSpPr>
            <p:spPr bwMode="auto">
              <a:xfrm>
                <a:off x="8126641" y="1702422"/>
                <a:ext cx="1371600" cy="369332"/>
              </a:xfrm>
              <a:prstGeom prst="rect">
                <a:avLst/>
              </a:prstGeom>
              <a:noFill/>
              <a:ln w="9525">
                <a:noFill/>
                <a:miter lim="800000"/>
                <a:headEnd/>
                <a:tailEnd/>
              </a:ln>
            </p:spPr>
            <p:txBody>
              <a:bodyPr>
                <a:spAutoFit/>
              </a:bodyPr>
              <a:lstStyle/>
              <a:p>
                <a:r>
                  <a:rPr lang="en-US">
                    <a:latin typeface="Tw Cen MT" pitchFamily="34" charset="0"/>
                  </a:rPr>
                  <a:t>to controller</a:t>
                </a:r>
              </a:p>
            </p:txBody>
          </p:sp>
        </p:grpSp>
      </p:grpSp>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1+#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fade">
                                      <p:cBhvr>
                                        <p:cTn id="19" dur="500"/>
                                        <p:tgtEl>
                                          <p:spTgt spid="31"/>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3"/>
                                        </p:tgtEl>
                                        <p:attrNameLst>
                                          <p:attrName>style.visibility</p:attrName>
                                        </p:attrNameLst>
                                      </p:cBhvr>
                                      <p:to>
                                        <p:strVal val="visible"/>
                                      </p:to>
                                    </p:set>
                                    <p:animEffect transition="in" filter="fade">
                                      <p:cBhvr>
                                        <p:cTn id="24" dur="500"/>
                                        <p:tgtEl>
                                          <p:spTgt spid="33"/>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9570" name="Picture 2"/>
          <p:cNvPicPr>
            <a:picLocks noChangeAspect="1" noChangeArrowheads="1"/>
          </p:cNvPicPr>
          <p:nvPr/>
        </p:nvPicPr>
        <p:blipFill>
          <a:blip r:embed="rId3" cstate="screen"/>
          <a:srcRect/>
          <a:stretch>
            <a:fillRect/>
          </a:stretch>
        </p:blipFill>
        <p:spPr bwMode="auto">
          <a:xfrm rot="5400000">
            <a:off x="1911191" y="-234791"/>
            <a:ext cx="5169218" cy="6858001"/>
          </a:xfrm>
          <a:prstGeom prst="rect">
            <a:avLst/>
          </a:prstGeom>
          <a:noFill/>
          <a:ln w="9525">
            <a:noFill/>
            <a:miter lim="800000"/>
            <a:headEnd/>
            <a:tailEnd/>
          </a:ln>
          <a:effectLst/>
        </p:spPr>
      </p:pic>
      <p:sp>
        <p:nvSpPr>
          <p:cNvPr id="3" name="TextBox 2"/>
          <p:cNvSpPr txBox="1"/>
          <p:nvPr/>
        </p:nvSpPr>
        <p:spPr>
          <a:xfrm>
            <a:off x="2743200" y="5943600"/>
            <a:ext cx="3657600" cy="369332"/>
          </a:xfrm>
          <a:prstGeom prst="rect">
            <a:avLst/>
          </a:prstGeom>
          <a:noFill/>
        </p:spPr>
        <p:txBody>
          <a:bodyPr wrap="square" rtlCol="0">
            <a:spAutoFit/>
          </a:bodyPr>
          <a:lstStyle/>
          <a:p>
            <a:r>
              <a:rPr lang="en-US" dirty="0" smtClean="0"/>
              <a:t>From FIRST pneumatics manual</a:t>
            </a:r>
            <a:endParaRPr lang="en-US" dirty="0"/>
          </a:p>
        </p:txBody>
      </p:sp>
      <p:sp>
        <p:nvSpPr>
          <p:cNvPr id="6" name="Rectangle 5"/>
          <p:cNvSpPr/>
          <p:nvPr/>
        </p:nvSpPr>
        <p:spPr>
          <a:xfrm>
            <a:off x="1066800" y="533400"/>
            <a:ext cx="1219200" cy="838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advClick="0"/>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625" name="Title 1"/>
          <p:cNvSpPr>
            <a:spLocks noGrp="1"/>
          </p:cNvSpPr>
          <p:nvPr>
            <p:ph type="title"/>
          </p:nvPr>
        </p:nvSpPr>
        <p:spPr>
          <a:xfrm>
            <a:off x="457200" y="274638"/>
            <a:ext cx="7470775" cy="1143000"/>
          </a:xfrm>
        </p:spPr>
        <p:txBody>
          <a:bodyPr/>
          <a:lstStyle/>
          <a:p>
            <a:pPr eaLnBrk="1" hangingPunct="1"/>
            <a:r>
              <a:rPr lang="en-US" smtClean="0"/>
              <a:t>Optical Encoders</a:t>
            </a:r>
          </a:p>
        </p:txBody>
      </p:sp>
      <p:pic>
        <p:nvPicPr>
          <p:cNvPr id="26626" name="Picture 2"/>
          <p:cNvPicPr>
            <a:picLocks noChangeAspect="1" noChangeArrowheads="1"/>
          </p:cNvPicPr>
          <p:nvPr/>
        </p:nvPicPr>
        <p:blipFill>
          <a:blip r:embed="rId3" cstate="print"/>
          <a:srcRect l="39371" t="8308" r="7874" b="14900"/>
          <a:stretch>
            <a:fillRect/>
          </a:stretch>
        </p:blipFill>
        <p:spPr bwMode="auto">
          <a:xfrm>
            <a:off x="304800" y="1871663"/>
            <a:ext cx="3886200" cy="3886200"/>
          </a:xfrm>
          <a:prstGeom prst="rect">
            <a:avLst/>
          </a:prstGeom>
          <a:noFill/>
          <a:ln w="9525">
            <a:noFill/>
            <a:miter lim="800000"/>
            <a:headEnd/>
            <a:tailEnd/>
          </a:ln>
        </p:spPr>
      </p:pic>
      <p:grpSp>
        <p:nvGrpSpPr>
          <p:cNvPr id="2" name="Group 3"/>
          <p:cNvGrpSpPr>
            <a:grpSpLocks/>
          </p:cNvGrpSpPr>
          <p:nvPr/>
        </p:nvGrpSpPr>
        <p:grpSpPr bwMode="auto">
          <a:xfrm>
            <a:off x="3684588" y="1566863"/>
            <a:ext cx="4468812" cy="1125537"/>
            <a:chOff x="3913144" y="1295400"/>
            <a:chExt cx="4468856" cy="1125581"/>
          </a:xfrm>
        </p:grpSpPr>
        <p:grpSp>
          <p:nvGrpSpPr>
            <p:cNvPr id="3" name="Group 7"/>
            <p:cNvGrpSpPr>
              <a:grpSpLocks/>
            </p:cNvGrpSpPr>
            <p:nvPr/>
          </p:nvGrpSpPr>
          <p:grpSpPr bwMode="auto">
            <a:xfrm rot="-1985582">
              <a:off x="3913144" y="1800147"/>
              <a:ext cx="1195972" cy="620834"/>
              <a:chOff x="5370595" y="2819400"/>
              <a:chExt cx="1195972" cy="620834"/>
            </a:xfrm>
          </p:grpSpPr>
          <p:sp>
            <p:nvSpPr>
              <p:cNvPr id="9" name="Oval 8"/>
              <p:cNvSpPr/>
              <p:nvPr/>
            </p:nvSpPr>
            <p:spPr>
              <a:xfrm>
                <a:off x="5365160" y="2900500"/>
                <a:ext cx="228602" cy="22860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 name="Rectangle 9"/>
              <p:cNvSpPr/>
              <p:nvPr/>
            </p:nvSpPr>
            <p:spPr>
              <a:xfrm>
                <a:off x="5486459" y="2819170"/>
                <a:ext cx="1079511" cy="620736"/>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r>
                  <a:rPr lang="en-US" dirty="0"/>
                  <a:t>Optical Sensor</a:t>
                </a:r>
              </a:p>
            </p:txBody>
          </p:sp>
        </p:grpSp>
        <p:grpSp>
          <p:nvGrpSpPr>
            <p:cNvPr id="4" name="Group 24"/>
            <p:cNvGrpSpPr>
              <a:grpSpLocks/>
            </p:cNvGrpSpPr>
            <p:nvPr/>
          </p:nvGrpSpPr>
          <p:grpSpPr bwMode="auto">
            <a:xfrm>
              <a:off x="5012113" y="1295400"/>
              <a:ext cx="3369887" cy="488663"/>
              <a:chOff x="5012113" y="1295400"/>
              <a:chExt cx="3369887" cy="488663"/>
            </a:xfrm>
          </p:grpSpPr>
          <p:cxnSp>
            <p:nvCxnSpPr>
              <p:cNvPr id="7" name="Straight Connector 6"/>
              <p:cNvCxnSpPr>
                <a:stCxn id="10" idx="3"/>
              </p:cNvCxnSpPr>
              <p:nvPr/>
            </p:nvCxnSpPr>
            <p:spPr>
              <a:xfrm flipV="1">
                <a:off x="5012113" y="1752600"/>
                <a:ext cx="3369887" cy="31463"/>
              </a:xfrm>
              <a:prstGeom prst="line">
                <a:avLst/>
              </a:prstGeom>
            </p:spPr>
            <p:style>
              <a:lnRef idx="3">
                <a:schemeClr val="accent5"/>
              </a:lnRef>
              <a:fillRef idx="0">
                <a:schemeClr val="accent5"/>
              </a:fillRef>
              <a:effectRef idx="2">
                <a:schemeClr val="accent5"/>
              </a:effectRef>
              <a:fontRef idx="minor">
                <a:schemeClr val="tx1"/>
              </a:fontRef>
            </p:style>
          </p:cxnSp>
          <p:sp>
            <p:nvSpPr>
              <p:cNvPr id="26638" name="TextBox 7"/>
              <p:cNvSpPr txBox="1">
                <a:spLocks noChangeArrowheads="1"/>
              </p:cNvSpPr>
              <p:nvPr/>
            </p:nvSpPr>
            <p:spPr bwMode="auto">
              <a:xfrm>
                <a:off x="6781800" y="1295400"/>
                <a:ext cx="1371600" cy="369332"/>
              </a:xfrm>
              <a:prstGeom prst="rect">
                <a:avLst/>
              </a:prstGeom>
              <a:noFill/>
              <a:ln w="9525">
                <a:noFill/>
                <a:miter lim="800000"/>
                <a:headEnd/>
                <a:tailEnd/>
              </a:ln>
            </p:spPr>
            <p:txBody>
              <a:bodyPr>
                <a:spAutoFit/>
              </a:bodyPr>
              <a:lstStyle/>
              <a:p>
                <a:r>
                  <a:rPr lang="en-US">
                    <a:latin typeface="Tw Cen MT" pitchFamily="34" charset="0"/>
                  </a:rPr>
                  <a:t>to controller</a:t>
                </a:r>
              </a:p>
            </p:txBody>
          </p:sp>
        </p:grpSp>
      </p:grpSp>
      <p:grpSp>
        <p:nvGrpSpPr>
          <p:cNvPr id="5" name="Group 10"/>
          <p:cNvGrpSpPr>
            <a:grpSpLocks/>
          </p:cNvGrpSpPr>
          <p:nvPr/>
        </p:nvGrpSpPr>
        <p:grpSpPr bwMode="auto">
          <a:xfrm>
            <a:off x="3919538" y="4756150"/>
            <a:ext cx="4876800" cy="1187450"/>
            <a:chOff x="4621441" y="1245222"/>
            <a:chExt cx="4876800" cy="1187091"/>
          </a:xfrm>
        </p:grpSpPr>
        <p:grpSp>
          <p:nvGrpSpPr>
            <p:cNvPr id="6" name="Group 7"/>
            <p:cNvGrpSpPr>
              <a:grpSpLocks/>
            </p:cNvGrpSpPr>
            <p:nvPr/>
          </p:nvGrpSpPr>
          <p:grpSpPr bwMode="auto">
            <a:xfrm rot="-1985582">
              <a:off x="4621441" y="1245222"/>
              <a:ext cx="620834" cy="1187091"/>
              <a:chOff x="6159045" y="2538284"/>
              <a:chExt cx="620834" cy="1187091"/>
            </a:xfrm>
          </p:grpSpPr>
          <p:sp>
            <p:nvSpPr>
              <p:cNvPr id="16" name="Oval 15"/>
              <p:cNvSpPr/>
              <p:nvPr/>
            </p:nvSpPr>
            <p:spPr>
              <a:xfrm>
                <a:off x="6238492" y="2538065"/>
                <a:ext cx="228600" cy="22853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7" name="Rectangle 16"/>
              <p:cNvSpPr/>
              <p:nvPr/>
            </p:nvSpPr>
            <p:spPr>
              <a:xfrm rot="3806828">
                <a:off x="5930000" y="2872272"/>
                <a:ext cx="1080761" cy="620712"/>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r>
                  <a:rPr lang="en-US" dirty="0"/>
                  <a:t>Optical Sensor</a:t>
                </a:r>
              </a:p>
            </p:txBody>
          </p:sp>
        </p:grpSp>
        <p:grpSp>
          <p:nvGrpSpPr>
            <p:cNvPr id="8" name="Group 24"/>
            <p:cNvGrpSpPr>
              <a:grpSpLocks/>
            </p:cNvGrpSpPr>
            <p:nvPr/>
          </p:nvGrpSpPr>
          <p:grpSpPr bwMode="auto">
            <a:xfrm>
              <a:off x="5427097" y="1854822"/>
              <a:ext cx="4071144" cy="369332"/>
              <a:chOff x="5427097" y="1854822"/>
              <a:chExt cx="4071144" cy="369332"/>
            </a:xfrm>
          </p:grpSpPr>
          <p:cxnSp>
            <p:nvCxnSpPr>
              <p:cNvPr id="14" name="Straight Connector 13"/>
              <p:cNvCxnSpPr>
                <a:stCxn id="17" idx="3"/>
              </p:cNvCxnSpPr>
              <p:nvPr/>
            </p:nvCxnSpPr>
            <p:spPr>
              <a:xfrm>
                <a:off x="5427097" y="2156484"/>
                <a:ext cx="3994944" cy="3138"/>
              </a:xfrm>
              <a:prstGeom prst="line">
                <a:avLst/>
              </a:prstGeom>
            </p:spPr>
            <p:style>
              <a:lnRef idx="3">
                <a:schemeClr val="accent5"/>
              </a:lnRef>
              <a:fillRef idx="0">
                <a:schemeClr val="accent5"/>
              </a:fillRef>
              <a:effectRef idx="2">
                <a:schemeClr val="accent5"/>
              </a:effectRef>
              <a:fontRef idx="minor">
                <a:schemeClr val="tx1"/>
              </a:fontRef>
            </p:style>
          </p:cxnSp>
          <p:sp>
            <p:nvSpPr>
              <p:cNvPr id="26632" name="TextBox 14"/>
              <p:cNvSpPr txBox="1">
                <a:spLocks noChangeArrowheads="1"/>
              </p:cNvSpPr>
              <p:nvPr/>
            </p:nvSpPr>
            <p:spPr bwMode="auto">
              <a:xfrm>
                <a:off x="8126641" y="1854822"/>
                <a:ext cx="1371600" cy="369332"/>
              </a:xfrm>
              <a:prstGeom prst="rect">
                <a:avLst/>
              </a:prstGeom>
              <a:noFill/>
              <a:ln w="9525">
                <a:noFill/>
                <a:miter lim="800000"/>
                <a:headEnd/>
                <a:tailEnd/>
              </a:ln>
            </p:spPr>
            <p:txBody>
              <a:bodyPr>
                <a:spAutoFit/>
              </a:bodyPr>
              <a:lstStyle/>
              <a:p>
                <a:r>
                  <a:rPr lang="en-US">
                    <a:latin typeface="Tw Cen MT" pitchFamily="34" charset="0"/>
                  </a:rPr>
                  <a:t>to controller</a:t>
                </a:r>
              </a:p>
            </p:txBody>
          </p:sp>
        </p:grpSp>
      </p:grpSp>
    </p:spTree>
  </p:cSld>
  <p:clrMapOvr>
    <a:masterClrMapping/>
  </p:clrMapOvr>
  <p:transition advClick="0"/>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27" name="Title 1"/>
          <p:cNvSpPr>
            <a:spLocks noGrp="1"/>
          </p:cNvSpPr>
          <p:nvPr>
            <p:ph type="title"/>
          </p:nvPr>
        </p:nvSpPr>
        <p:spPr/>
        <p:txBody>
          <a:bodyPr/>
          <a:lstStyle/>
          <a:p>
            <a:pPr eaLnBrk="1" hangingPunct="1"/>
            <a:r>
              <a:rPr lang="en-US" smtClean="0"/>
              <a:t>Optical Encoders</a:t>
            </a:r>
          </a:p>
        </p:txBody>
      </p:sp>
      <p:sp>
        <p:nvSpPr>
          <p:cNvPr id="1028" name="Content Placeholder 2"/>
          <p:cNvSpPr>
            <a:spLocks noGrp="1"/>
          </p:cNvSpPr>
          <p:nvPr>
            <p:ph idx="1"/>
          </p:nvPr>
        </p:nvSpPr>
        <p:spPr/>
        <p:txBody>
          <a:bodyPr/>
          <a:lstStyle/>
          <a:p>
            <a:pPr eaLnBrk="1" hangingPunct="1"/>
            <a:r>
              <a:rPr lang="en-US" smtClean="0"/>
              <a:t>Determining Distance Travelled</a:t>
            </a:r>
          </a:p>
          <a:p>
            <a:pPr lvl="1" eaLnBrk="1" hangingPunct="1"/>
            <a:r>
              <a:rPr lang="en-US" smtClean="0"/>
              <a:t>Count pulses</a:t>
            </a:r>
          </a:p>
          <a:p>
            <a:pPr lvl="1" eaLnBrk="1" hangingPunct="1"/>
            <a:r>
              <a:rPr lang="en-US" smtClean="0"/>
              <a:t>Example:</a:t>
            </a:r>
          </a:p>
          <a:p>
            <a:pPr lvl="2" eaLnBrk="1" hangingPunct="1"/>
            <a:r>
              <a:rPr lang="en-US" smtClean="0"/>
              <a:t>Given: Encoder stripes = 128</a:t>
            </a:r>
          </a:p>
          <a:p>
            <a:pPr lvl="2" eaLnBrk="1" hangingPunct="1"/>
            <a:r>
              <a:rPr lang="en-US" smtClean="0"/>
              <a:t>Given: Wheel diameter = 6”</a:t>
            </a:r>
          </a:p>
          <a:p>
            <a:pPr lvl="2" eaLnBrk="1" hangingPunct="1"/>
            <a:r>
              <a:rPr lang="en-US" smtClean="0"/>
              <a:t>Given: counted 85 pulses</a:t>
            </a:r>
          </a:p>
          <a:p>
            <a:pPr lvl="2" eaLnBrk="1" hangingPunct="1"/>
            <a:endParaRPr lang="en-US" b="1" smtClean="0"/>
          </a:p>
          <a:p>
            <a:pPr lvl="2" eaLnBrk="1" hangingPunct="1"/>
            <a:endParaRPr lang="en-US" b="1" smtClean="0"/>
          </a:p>
          <a:p>
            <a:pPr lvl="3" eaLnBrk="1" hangingPunct="1">
              <a:buFont typeface="Wingdings 2" pitchFamily="18" charset="2"/>
              <a:buNone/>
            </a:pPr>
            <a:r>
              <a:rPr lang="en-US" b="1" smtClean="0"/>
              <a:t>= 12.52 inches</a:t>
            </a:r>
          </a:p>
        </p:txBody>
      </p:sp>
      <p:graphicFrame>
        <p:nvGraphicFramePr>
          <p:cNvPr id="1026" name="Object 2"/>
          <p:cNvGraphicFramePr>
            <a:graphicFrameLocks noChangeAspect="1"/>
          </p:cNvGraphicFramePr>
          <p:nvPr/>
        </p:nvGraphicFramePr>
        <p:xfrm>
          <a:off x="1676400" y="4514850"/>
          <a:ext cx="4443413" cy="819150"/>
        </p:xfrm>
        <a:graphic>
          <a:graphicData uri="http://schemas.openxmlformats.org/presentationml/2006/ole">
            <p:oleObj spid="_x0000_s364546" name="Equation" r:id="rId4" imgW="7315200" imgH="1346200" progId="">
              <p:embed/>
            </p:oleObj>
          </a:graphicData>
        </a:graphic>
      </p:graphicFrame>
    </p:spTree>
  </p:cSld>
  <p:clrMapOvr>
    <a:masterClrMapping/>
  </p:clrMapOvr>
  <p:transition advClick="0"/>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9697" name="Title 1"/>
          <p:cNvSpPr>
            <a:spLocks noGrp="1"/>
          </p:cNvSpPr>
          <p:nvPr>
            <p:ph type="title"/>
          </p:nvPr>
        </p:nvSpPr>
        <p:spPr/>
        <p:txBody>
          <a:bodyPr/>
          <a:lstStyle/>
          <a:p>
            <a:pPr eaLnBrk="1" hangingPunct="1"/>
            <a:r>
              <a:rPr lang="en-US" smtClean="0"/>
              <a:t>Optical Encoders</a:t>
            </a:r>
          </a:p>
        </p:txBody>
      </p:sp>
      <p:sp>
        <p:nvSpPr>
          <p:cNvPr id="29698" name="Content Placeholder 6"/>
          <p:cNvSpPr>
            <a:spLocks noGrp="1"/>
          </p:cNvSpPr>
          <p:nvPr>
            <p:ph idx="1"/>
          </p:nvPr>
        </p:nvSpPr>
        <p:spPr/>
        <p:txBody>
          <a:bodyPr/>
          <a:lstStyle/>
          <a:p>
            <a:pPr eaLnBrk="1" hangingPunct="1"/>
            <a:r>
              <a:rPr lang="en-US" dirty="0" smtClean="0"/>
              <a:t>Determining Speed</a:t>
            </a:r>
          </a:p>
          <a:p>
            <a:pPr lvl="1" eaLnBrk="1" hangingPunct="1"/>
            <a:r>
              <a:rPr lang="en-US" dirty="0" smtClean="0"/>
              <a:t>A. Count pulses per interval</a:t>
            </a:r>
          </a:p>
          <a:p>
            <a:pPr lvl="2" eaLnBrk="1" hangingPunct="1"/>
            <a:r>
              <a:rPr lang="en-US" dirty="0" smtClean="0"/>
              <a:t>Example: in 1 second, 256 pulses.</a:t>
            </a:r>
          </a:p>
          <a:p>
            <a:pPr lvl="3" eaLnBrk="1" hangingPunct="1">
              <a:buFont typeface="Wingdings 2" pitchFamily="18" charset="2"/>
              <a:buNone/>
            </a:pPr>
            <a:r>
              <a:rPr lang="en-US" dirty="0" smtClean="0"/>
              <a:t>Speed = 2 revolutions/second</a:t>
            </a:r>
          </a:p>
          <a:p>
            <a:pPr lvl="2" eaLnBrk="1" hangingPunct="1"/>
            <a:endParaRPr lang="en-US" dirty="0" smtClean="0"/>
          </a:p>
          <a:p>
            <a:pPr eaLnBrk="1" hangingPunct="1"/>
            <a:r>
              <a:rPr lang="en-US" dirty="0" smtClean="0"/>
              <a:t>Inaccurate and slow</a:t>
            </a:r>
          </a:p>
          <a:p>
            <a:pPr lvl="2" eaLnBrk="1" hangingPunct="1"/>
            <a:endParaRPr lang="en-US" dirty="0" smtClean="0"/>
          </a:p>
        </p:txBody>
      </p:sp>
      <p:grpSp>
        <p:nvGrpSpPr>
          <p:cNvPr id="2" name="Group 5"/>
          <p:cNvGrpSpPr>
            <a:grpSpLocks/>
          </p:cNvGrpSpPr>
          <p:nvPr/>
        </p:nvGrpSpPr>
        <p:grpSpPr bwMode="auto">
          <a:xfrm>
            <a:off x="4724400" y="7086600"/>
            <a:ext cx="1600200" cy="1600200"/>
            <a:chOff x="3276600" y="4572000"/>
            <a:chExt cx="1600200" cy="1600200"/>
          </a:xfrm>
        </p:grpSpPr>
        <p:sp>
          <p:nvSpPr>
            <p:cNvPr id="4" name="Oval 3"/>
            <p:cNvSpPr/>
            <p:nvPr/>
          </p:nvSpPr>
          <p:spPr>
            <a:xfrm>
              <a:off x="3276600" y="4572000"/>
              <a:ext cx="1600200" cy="1600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Rectangle 4"/>
            <p:cNvSpPr/>
            <p:nvPr/>
          </p:nvSpPr>
          <p:spPr>
            <a:xfrm>
              <a:off x="3962400" y="5791200"/>
              <a:ext cx="228600" cy="381000"/>
            </a:xfrm>
            <a:prstGeom prst="rect">
              <a:avLst/>
            </a:prstGeom>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p>
          </p:txBody>
        </p:sp>
      </p:grpSp>
      <p:grpSp>
        <p:nvGrpSpPr>
          <p:cNvPr id="3" name="Group 9"/>
          <p:cNvGrpSpPr>
            <a:grpSpLocks/>
          </p:cNvGrpSpPr>
          <p:nvPr/>
        </p:nvGrpSpPr>
        <p:grpSpPr bwMode="auto">
          <a:xfrm rot="-9140511">
            <a:off x="6451600" y="7137400"/>
            <a:ext cx="1600200" cy="1600200"/>
            <a:chOff x="3276600" y="4572000"/>
            <a:chExt cx="1600200" cy="1600200"/>
          </a:xfrm>
        </p:grpSpPr>
        <p:sp>
          <p:nvSpPr>
            <p:cNvPr id="11" name="Oval 10"/>
            <p:cNvSpPr/>
            <p:nvPr/>
          </p:nvSpPr>
          <p:spPr>
            <a:xfrm>
              <a:off x="3276600" y="4572000"/>
              <a:ext cx="1600200" cy="1600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Rectangle 11"/>
            <p:cNvSpPr/>
            <p:nvPr/>
          </p:nvSpPr>
          <p:spPr>
            <a:xfrm>
              <a:off x="3967686" y="5793588"/>
              <a:ext cx="228600" cy="381000"/>
            </a:xfrm>
            <a:prstGeom prst="rect">
              <a:avLst/>
            </a:prstGeom>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p>
          </p:txBody>
        </p:sp>
      </p:grpSp>
      <p:grpSp>
        <p:nvGrpSpPr>
          <p:cNvPr id="6" name="Group 6"/>
          <p:cNvGrpSpPr>
            <a:grpSpLocks/>
          </p:cNvGrpSpPr>
          <p:nvPr/>
        </p:nvGrpSpPr>
        <p:grpSpPr bwMode="auto">
          <a:xfrm>
            <a:off x="7543800" y="7162800"/>
            <a:ext cx="1600200" cy="1600200"/>
            <a:chOff x="3276600" y="4572000"/>
            <a:chExt cx="1600200" cy="1600200"/>
          </a:xfrm>
        </p:grpSpPr>
        <p:sp>
          <p:nvSpPr>
            <p:cNvPr id="8" name="Oval 7"/>
            <p:cNvSpPr/>
            <p:nvPr/>
          </p:nvSpPr>
          <p:spPr>
            <a:xfrm>
              <a:off x="3276600" y="4572000"/>
              <a:ext cx="1600200" cy="1600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Rectangle 8"/>
            <p:cNvSpPr/>
            <p:nvPr/>
          </p:nvSpPr>
          <p:spPr>
            <a:xfrm>
              <a:off x="3962400" y="5791200"/>
              <a:ext cx="228600" cy="381000"/>
            </a:xfrm>
            <a:prstGeom prst="rect">
              <a:avLst/>
            </a:prstGeom>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p>
          </p:txBody>
        </p:sp>
      </p:grpSp>
    </p:spTree>
  </p:cSld>
  <p:clrMapOvr>
    <a:masterClrMapping/>
  </p:clrMapOvr>
  <p:transition advClick="0"/>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51" name="Title 1"/>
          <p:cNvSpPr>
            <a:spLocks noGrp="1"/>
          </p:cNvSpPr>
          <p:nvPr>
            <p:ph type="title"/>
          </p:nvPr>
        </p:nvSpPr>
        <p:spPr/>
        <p:txBody>
          <a:bodyPr/>
          <a:lstStyle/>
          <a:p>
            <a:pPr eaLnBrk="1" hangingPunct="1"/>
            <a:r>
              <a:rPr lang="en-US" smtClean="0"/>
              <a:t>Optical Encoders</a:t>
            </a:r>
          </a:p>
        </p:txBody>
      </p:sp>
      <p:sp>
        <p:nvSpPr>
          <p:cNvPr id="2052" name="Content Placeholder 2"/>
          <p:cNvSpPr>
            <a:spLocks noGrp="1"/>
          </p:cNvSpPr>
          <p:nvPr>
            <p:ph idx="1"/>
          </p:nvPr>
        </p:nvSpPr>
        <p:spPr/>
        <p:txBody>
          <a:bodyPr/>
          <a:lstStyle/>
          <a:p>
            <a:pPr eaLnBrk="1" hangingPunct="1"/>
            <a:r>
              <a:rPr lang="en-US" smtClean="0"/>
              <a:t>Determining Speed</a:t>
            </a:r>
          </a:p>
          <a:p>
            <a:pPr lvl="1" eaLnBrk="1" hangingPunct="1"/>
            <a:r>
              <a:rPr lang="en-US" smtClean="0"/>
              <a:t>B. Measure time between pulses</a:t>
            </a:r>
          </a:p>
          <a:p>
            <a:pPr lvl="2" eaLnBrk="1" hangingPunct="1"/>
            <a:r>
              <a:rPr lang="en-US" smtClean="0"/>
              <a:t>Example: time between two pulses = 3.9ms</a:t>
            </a:r>
          </a:p>
          <a:p>
            <a:pPr lvl="2" eaLnBrk="1" hangingPunct="1"/>
            <a:endParaRPr lang="en-US" smtClean="0"/>
          </a:p>
          <a:p>
            <a:pPr lvl="2" eaLnBrk="1" hangingPunct="1"/>
            <a:endParaRPr lang="en-US" smtClean="0"/>
          </a:p>
          <a:p>
            <a:pPr lvl="2" eaLnBrk="1" hangingPunct="1"/>
            <a:r>
              <a:rPr lang="en-US" smtClean="0"/>
              <a:t>Only requires observing two consecutive pulses</a:t>
            </a:r>
          </a:p>
        </p:txBody>
      </p:sp>
      <p:graphicFrame>
        <p:nvGraphicFramePr>
          <p:cNvPr id="2050" name="Object 2"/>
          <p:cNvGraphicFramePr>
            <a:graphicFrameLocks noChangeAspect="1"/>
          </p:cNvGraphicFramePr>
          <p:nvPr/>
        </p:nvGraphicFramePr>
        <p:xfrm>
          <a:off x="1670050" y="3040063"/>
          <a:ext cx="5441950" cy="1004887"/>
        </p:xfrm>
        <a:graphic>
          <a:graphicData uri="http://schemas.openxmlformats.org/presentationml/2006/ole">
            <p:oleObj spid="_x0000_s368642" name="Equation" r:id="rId4" imgW="7315200" imgH="1346200" progId="">
              <p:embed/>
            </p:oleObj>
          </a:graphicData>
        </a:graphic>
      </p:graphicFrame>
    </p:spTree>
  </p:cSld>
  <p:clrMapOvr>
    <a:masterClrMapping/>
  </p:clrMapOvr>
  <p:transition advClick="0"/>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2769" name="Title 1"/>
          <p:cNvSpPr>
            <a:spLocks noGrp="1"/>
          </p:cNvSpPr>
          <p:nvPr>
            <p:ph type="title"/>
          </p:nvPr>
        </p:nvSpPr>
        <p:spPr>
          <a:xfrm>
            <a:off x="457200" y="274638"/>
            <a:ext cx="7470775" cy="1143000"/>
          </a:xfrm>
        </p:spPr>
        <p:txBody>
          <a:bodyPr/>
          <a:lstStyle/>
          <a:p>
            <a:r>
              <a:rPr lang="en-US" smtClean="0"/>
              <a:t>Other Encoders</a:t>
            </a:r>
          </a:p>
        </p:txBody>
      </p:sp>
      <p:pic>
        <p:nvPicPr>
          <p:cNvPr id="32770" name="Picture 2" descr="C:\Documents and Settings\david\Desktop\photos-20081211\small\IMG_2173.JPG"/>
          <p:cNvPicPr>
            <a:picLocks noChangeAspect="1" noChangeArrowheads="1"/>
          </p:cNvPicPr>
          <p:nvPr/>
        </p:nvPicPr>
        <p:blipFill>
          <a:blip r:embed="rId3" cstate="print"/>
          <a:srcRect/>
          <a:stretch>
            <a:fillRect/>
          </a:stretch>
        </p:blipFill>
        <p:spPr bwMode="auto">
          <a:xfrm>
            <a:off x="304800" y="2057400"/>
            <a:ext cx="4673600" cy="3505200"/>
          </a:xfrm>
          <a:prstGeom prst="rect">
            <a:avLst/>
          </a:prstGeom>
          <a:noFill/>
          <a:ln w="9525">
            <a:noFill/>
            <a:miter lim="800000"/>
            <a:headEnd/>
            <a:tailEnd/>
          </a:ln>
        </p:spPr>
      </p:pic>
      <p:pic>
        <p:nvPicPr>
          <p:cNvPr id="32771" name="Picture 3" descr="C:\Documents and Settings\david\Desktop\photos-20081211\small\IMG_2172.JPG"/>
          <p:cNvPicPr>
            <a:picLocks noChangeAspect="1" noChangeArrowheads="1"/>
          </p:cNvPicPr>
          <p:nvPr/>
        </p:nvPicPr>
        <p:blipFill>
          <a:blip r:embed="rId4" cstate="print"/>
          <a:srcRect l="20166" r="25928"/>
          <a:stretch>
            <a:fillRect/>
          </a:stretch>
        </p:blipFill>
        <p:spPr bwMode="auto">
          <a:xfrm>
            <a:off x="5334000" y="1676400"/>
            <a:ext cx="3581400" cy="4983163"/>
          </a:xfrm>
          <a:prstGeom prst="rect">
            <a:avLst/>
          </a:prstGeom>
          <a:noFill/>
          <a:ln w="9525">
            <a:noFill/>
            <a:miter lim="800000"/>
            <a:headEnd/>
            <a:tailEnd/>
          </a:ln>
        </p:spPr>
      </p:pic>
      <p:sp>
        <p:nvSpPr>
          <p:cNvPr id="32772" name="TextBox 5"/>
          <p:cNvSpPr txBox="1">
            <a:spLocks noChangeArrowheads="1"/>
          </p:cNvSpPr>
          <p:nvPr/>
        </p:nvSpPr>
        <p:spPr bwMode="auto">
          <a:xfrm>
            <a:off x="533400" y="1600200"/>
            <a:ext cx="4343400" cy="461963"/>
          </a:xfrm>
          <a:prstGeom prst="rect">
            <a:avLst/>
          </a:prstGeom>
          <a:noFill/>
          <a:ln w="9525">
            <a:noFill/>
            <a:miter lim="800000"/>
            <a:headEnd/>
            <a:tailEnd/>
          </a:ln>
        </p:spPr>
        <p:txBody>
          <a:bodyPr>
            <a:spAutoFit/>
          </a:bodyPr>
          <a:lstStyle/>
          <a:p>
            <a:r>
              <a:rPr lang="en-US" sz="2400"/>
              <a:t>Our 2006 robot’s ball launcher</a:t>
            </a:r>
          </a:p>
        </p:txBody>
      </p:sp>
      <p:sp>
        <p:nvSpPr>
          <p:cNvPr id="32773" name="TextBox 8"/>
          <p:cNvSpPr txBox="1">
            <a:spLocks noChangeArrowheads="1"/>
          </p:cNvSpPr>
          <p:nvPr/>
        </p:nvSpPr>
        <p:spPr bwMode="auto">
          <a:xfrm>
            <a:off x="5334000" y="762000"/>
            <a:ext cx="3581400" cy="646113"/>
          </a:xfrm>
          <a:prstGeom prst="rect">
            <a:avLst/>
          </a:prstGeom>
          <a:noFill/>
          <a:ln w="9525">
            <a:noFill/>
            <a:miter lim="800000"/>
            <a:headEnd/>
            <a:tailEnd/>
          </a:ln>
        </p:spPr>
        <p:txBody>
          <a:bodyPr>
            <a:spAutoFit/>
          </a:bodyPr>
          <a:lstStyle/>
          <a:p>
            <a:r>
              <a:rPr lang="en-US"/>
              <a:t>Hall Effect Sensor, and embedded magnet in wheel</a:t>
            </a:r>
          </a:p>
        </p:txBody>
      </p:sp>
      <p:sp>
        <p:nvSpPr>
          <p:cNvPr id="32774" name="TextBox 9"/>
          <p:cNvSpPr txBox="1">
            <a:spLocks noChangeArrowheads="1"/>
          </p:cNvSpPr>
          <p:nvPr/>
        </p:nvSpPr>
        <p:spPr bwMode="auto">
          <a:xfrm>
            <a:off x="304800" y="5715000"/>
            <a:ext cx="4953000" cy="461963"/>
          </a:xfrm>
          <a:prstGeom prst="rect">
            <a:avLst/>
          </a:prstGeom>
          <a:noFill/>
          <a:ln w="9525">
            <a:noFill/>
            <a:miter lim="800000"/>
            <a:headEnd/>
            <a:tailEnd/>
          </a:ln>
        </p:spPr>
        <p:txBody>
          <a:bodyPr>
            <a:spAutoFit/>
          </a:bodyPr>
          <a:lstStyle/>
          <a:p>
            <a:r>
              <a:rPr lang="en-US" sz="2400"/>
              <a:t>using encoder as a speed sensor</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433" name="Rectangle 2"/>
          <p:cNvSpPr>
            <a:spLocks noGrp="1"/>
          </p:cNvSpPr>
          <p:nvPr>
            <p:ph type="title"/>
          </p:nvPr>
        </p:nvSpPr>
        <p:spPr/>
        <p:txBody>
          <a:bodyPr/>
          <a:lstStyle/>
          <a:p>
            <a:r>
              <a:rPr lang="en-US" smtClean="0"/>
              <a:t>Yaw Rate Sensor/Gyro</a:t>
            </a:r>
          </a:p>
        </p:txBody>
      </p:sp>
      <p:sp>
        <p:nvSpPr>
          <p:cNvPr id="18434" name="Rectangle 3"/>
          <p:cNvSpPr>
            <a:spLocks noGrp="1"/>
          </p:cNvSpPr>
          <p:nvPr>
            <p:ph type="body" idx="1"/>
          </p:nvPr>
        </p:nvSpPr>
        <p:spPr/>
        <p:txBody>
          <a:bodyPr/>
          <a:lstStyle/>
          <a:p>
            <a:r>
              <a:rPr lang="en-US" smtClean="0"/>
              <a:t>Also commonly known as a gyro</a:t>
            </a:r>
          </a:p>
          <a:p>
            <a:r>
              <a:rPr lang="en-US" smtClean="0"/>
              <a:t>Indicates rotational velocity</a:t>
            </a:r>
          </a:p>
        </p:txBody>
      </p:sp>
      <p:pic>
        <p:nvPicPr>
          <p:cNvPr id="18435" name="Picture 7" descr="27922-l"/>
          <p:cNvPicPr>
            <a:picLocks noChangeAspect="1" noChangeArrowheads="1"/>
          </p:cNvPicPr>
          <p:nvPr/>
        </p:nvPicPr>
        <p:blipFill>
          <a:blip r:embed="rId3" cstate="print"/>
          <a:srcRect/>
          <a:stretch>
            <a:fillRect/>
          </a:stretch>
        </p:blipFill>
        <p:spPr bwMode="auto">
          <a:xfrm>
            <a:off x="5410200" y="3276600"/>
            <a:ext cx="3124200" cy="3124200"/>
          </a:xfrm>
          <a:prstGeom prst="rect">
            <a:avLst/>
          </a:prstGeom>
          <a:noFill/>
          <a:ln w="9525">
            <a:noFill/>
            <a:miter lim="800000"/>
            <a:headEnd/>
            <a:tailEnd/>
          </a:ln>
        </p:spPr>
      </p:pic>
    </p:spTree>
  </p:cSld>
  <p:clrMapOvr>
    <a:masterClrMapping/>
  </p:clrMapOvr>
  <p:transition advClick="0"/>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457" name="Rectangle 2"/>
          <p:cNvSpPr>
            <a:spLocks noGrp="1"/>
          </p:cNvSpPr>
          <p:nvPr>
            <p:ph type="title"/>
          </p:nvPr>
        </p:nvSpPr>
        <p:spPr>
          <a:xfrm>
            <a:off x="457200" y="304800"/>
            <a:ext cx="7467600" cy="1143000"/>
          </a:xfrm>
        </p:spPr>
        <p:txBody>
          <a:bodyPr/>
          <a:lstStyle/>
          <a:p>
            <a:r>
              <a:rPr lang="en-US" smtClean="0"/>
              <a:t>Accelerometer</a:t>
            </a:r>
          </a:p>
        </p:txBody>
      </p:sp>
      <p:sp>
        <p:nvSpPr>
          <p:cNvPr id="19458" name="Rectangle 3"/>
          <p:cNvSpPr>
            <a:spLocks noGrp="1"/>
          </p:cNvSpPr>
          <p:nvPr>
            <p:ph type="body" idx="1"/>
          </p:nvPr>
        </p:nvSpPr>
        <p:spPr/>
        <p:txBody>
          <a:bodyPr/>
          <a:lstStyle/>
          <a:p>
            <a:r>
              <a:rPr lang="en-US" smtClean="0"/>
              <a:t>Measures acceleration</a:t>
            </a:r>
          </a:p>
          <a:p>
            <a:r>
              <a:rPr lang="en-US" smtClean="0"/>
              <a:t>Detects gravity</a:t>
            </a:r>
          </a:p>
          <a:p>
            <a:r>
              <a:rPr lang="en-US" smtClean="0"/>
              <a:t>Going above max acceleration will give you wrong readings</a:t>
            </a:r>
          </a:p>
          <a:p>
            <a:r>
              <a:rPr lang="en-US" smtClean="0"/>
              <a:t>Detect if going up a bump straight</a:t>
            </a:r>
          </a:p>
          <a:p>
            <a:pPr>
              <a:buFont typeface="Wingdings 2" pitchFamily="18" charset="2"/>
              <a:buNone/>
            </a:pPr>
            <a:endParaRPr lang="en-US" smtClean="0"/>
          </a:p>
        </p:txBody>
      </p:sp>
      <p:pic>
        <p:nvPicPr>
          <p:cNvPr id="19459" name="Picture 5" descr="accelerometer"/>
          <p:cNvPicPr>
            <a:picLocks noChangeAspect="1" noChangeArrowheads="1"/>
          </p:cNvPicPr>
          <p:nvPr/>
        </p:nvPicPr>
        <p:blipFill>
          <a:blip r:embed="rId3" cstate="print"/>
          <a:srcRect/>
          <a:stretch>
            <a:fillRect/>
          </a:stretch>
        </p:blipFill>
        <p:spPr bwMode="auto">
          <a:xfrm>
            <a:off x="5410200" y="0"/>
            <a:ext cx="3200400" cy="2471738"/>
          </a:xfrm>
          <a:prstGeom prst="rect">
            <a:avLst/>
          </a:prstGeom>
          <a:noFill/>
          <a:ln w="9525">
            <a:noFill/>
            <a:miter lim="800000"/>
            <a:headEnd/>
            <a:tailEnd/>
          </a:ln>
        </p:spPr>
      </p:pic>
    </p:spTree>
  </p:cSld>
  <p:clrMapOvr>
    <a:masterClrMapping/>
  </p:clrMapOvr>
  <p:transition advClick="0"/>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3793" name="Title 1"/>
          <p:cNvSpPr>
            <a:spLocks noGrp="1"/>
          </p:cNvSpPr>
          <p:nvPr>
            <p:ph type="title"/>
          </p:nvPr>
        </p:nvSpPr>
        <p:spPr>
          <a:xfrm>
            <a:off x="152400" y="228600"/>
            <a:ext cx="8534400" cy="1417638"/>
          </a:xfrm>
        </p:spPr>
        <p:txBody>
          <a:bodyPr/>
          <a:lstStyle/>
          <a:p>
            <a:r>
              <a:rPr lang="en-US" dirty="0" smtClean="0"/>
              <a:t>Sensing Distance: Ultrasonic Sensors</a:t>
            </a:r>
          </a:p>
        </p:txBody>
      </p:sp>
      <p:sp>
        <p:nvSpPr>
          <p:cNvPr id="33794" name="Content Placeholder 2"/>
          <p:cNvSpPr>
            <a:spLocks noGrp="1"/>
          </p:cNvSpPr>
          <p:nvPr>
            <p:ph idx="1"/>
          </p:nvPr>
        </p:nvSpPr>
        <p:spPr>
          <a:xfrm>
            <a:off x="304800" y="1600200"/>
            <a:ext cx="8229600" cy="4525963"/>
          </a:xfrm>
        </p:spPr>
        <p:txBody>
          <a:bodyPr/>
          <a:lstStyle/>
          <a:p>
            <a:r>
              <a:rPr lang="en-US" smtClean="0"/>
              <a:t>Determine distance</a:t>
            </a:r>
          </a:p>
          <a:p>
            <a:r>
              <a:rPr lang="en-US" smtClean="0"/>
              <a:t>Send pulse of sound</a:t>
            </a:r>
          </a:p>
          <a:p>
            <a:r>
              <a:rPr lang="en-US" smtClean="0"/>
              <a:t>Measure time until echo</a:t>
            </a:r>
          </a:p>
        </p:txBody>
      </p:sp>
      <p:pic>
        <p:nvPicPr>
          <p:cNvPr id="33795" name="Picture 2"/>
          <p:cNvPicPr>
            <a:picLocks noChangeAspect="1" noChangeArrowheads="1"/>
          </p:cNvPicPr>
          <p:nvPr/>
        </p:nvPicPr>
        <p:blipFill>
          <a:blip r:embed="rId3" cstate="print"/>
          <a:srcRect/>
          <a:stretch>
            <a:fillRect/>
          </a:stretch>
        </p:blipFill>
        <p:spPr bwMode="auto">
          <a:xfrm>
            <a:off x="4724400" y="1752600"/>
            <a:ext cx="3886200" cy="29781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4817" name="Title 1"/>
          <p:cNvSpPr>
            <a:spLocks noGrp="1"/>
          </p:cNvSpPr>
          <p:nvPr>
            <p:ph type="title"/>
          </p:nvPr>
        </p:nvSpPr>
        <p:spPr/>
        <p:txBody>
          <a:bodyPr/>
          <a:lstStyle/>
          <a:p>
            <a:r>
              <a:rPr lang="en-US" smtClean="0"/>
              <a:t>Infrared Proximity Sensors</a:t>
            </a:r>
          </a:p>
        </p:txBody>
      </p:sp>
      <p:sp>
        <p:nvSpPr>
          <p:cNvPr id="34818" name="Content Placeholder 3"/>
          <p:cNvSpPr>
            <a:spLocks noGrp="1"/>
          </p:cNvSpPr>
          <p:nvPr>
            <p:ph idx="1"/>
          </p:nvPr>
        </p:nvSpPr>
        <p:spPr>
          <a:xfrm>
            <a:off x="457200" y="1600200"/>
            <a:ext cx="4953000" cy="4525963"/>
          </a:xfrm>
        </p:spPr>
        <p:txBody>
          <a:bodyPr/>
          <a:lstStyle/>
          <a:p>
            <a:r>
              <a:rPr lang="en-US" smtClean="0"/>
              <a:t>Determines distance to object in front of it</a:t>
            </a:r>
          </a:p>
          <a:p>
            <a:r>
              <a:rPr lang="en-US" smtClean="0"/>
              <a:t>Analog voltage reading</a:t>
            </a:r>
          </a:p>
          <a:p>
            <a:r>
              <a:rPr lang="en-US" smtClean="0"/>
              <a:t>vs. ultrasound:</a:t>
            </a:r>
          </a:p>
          <a:p>
            <a:pPr lvl="1"/>
            <a:r>
              <a:rPr lang="en-US" smtClean="0"/>
              <a:t>Shorter range</a:t>
            </a:r>
          </a:p>
          <a:p>
            <a:pPr lvl="1"/>
            <a:r>
              <a:rPr lang="en-US" smtClean="0"/>
              <a:t>More accurate</a:t>
            </a:r>
          </a:p>
        </p:txBody>
      </p:sp>
      <p:pic>
        <p:nvPicPr>
          <p:cNvPr id="34819" name="Picture 2" descr="C:\Documents and Settings\david\Desktop\photos-20081211\small\IMG_2174.JPG"/>
          <p:cNvPicPr>
            <a:picLocks noChangeAspect="1" noChangeArrowheads="1"/>
          </p:cNvPicPr>
          <p:nvPr/>
        </p:nvPicPr>
        <p:blipFill>
          <a:blip r:embed="rId3" cstate="print"/>
          <a:srcRect t="28969" r="22501" b="16875"/>
          <a:stretch>
            <a:fillRect/>
          </a:stretch>
        </p:blipFill>
        <p:spPr bwMode="auto">
          <a:xfrm>
            <a:off x="5943600" y="1219200"/>
            <a:ext cx="2878138" cy="2682875"/>
          </a:xfrm>
          <a:prstGeom prst="rect">
            <a:avLst/>
          </a:prstGeom>
          <a:noFill/>
          <a:ln w="9525">
            <a:noFill/>
            <a:miter lim="800000"/>
            <a:headEnd/>
            <a:tailEnd/>
          </a:ln>
        </p:spPr>
      </p:pic>
      <p:grpSp>
        <p:nvGrpSpPr>
          <p:cNvPr id="2" name="Group 51"/>
          <p:cNvGrpSpPr>
            <a:grpSpLocks/>
          </p:cNvGrpSpPr>
          <p:nvPr/>
        </p:nvGrpSpPr>
        <p:grpSpPr bwMode="auto">
          <a:xfrm>
            <a:off x="5562600" y="4267200"/>
            <a:ext cx="1371600" cy="2286000"/>
            <a:chOff x="3504" y="2640"/>
            <a:chExt cx="864" cy="1440"/>
          </a:xfrm>
        </p:grpSpPr>
        <p:sp>
          <p:nvSpPr>
            <p:cNvPr id="34829" name="Line 52"/>
            <p:cNvSpPr>
              <a:spLocks noChangeShapeType="1"/>
            </p:cNvSpPr>
            <p:nvPr/>
          </p:nvSpPr>
          <p:spPr bwMode="auto">
            <a:xfrm flipH="1" flipV="1">
              <a:off x="3600" y="3264"/>
              <a:ext cx="720" cy="720"/>
            </a:xfrm>
            <a:prstGeom prst="line">
              <a:avLst/>
            </a:prstGeom>
            <a:noFill/>
            <a:ln w="9525">
              <a:solidFill>
                <a:schemeClr val="tx1"/>
              </a:solidFill>
              <a:round/>
              <a:headEnd/>
              <a:tailEnd type="triangle" w="med" len="med"/>
            </a:ln>
          </p:spPr>
          <p:txBody>
            <a:bodyPr/>
            <a:lstStyle/>
            <a:p>
              <a:endParaRPr lang="en-US"/>
            </a:p>
          </p:txBody>
        </p:sp>
        <p:sp>
          <p:nvSpPr>
            <p:cNvPr id="34830" name="Line 53"/>
            <p:cNvSpPr>
              <a:spLocks noChangeShapeType="1"/>
            </p:cNvSpPr>
            <p:nvPr/>
          </p:nvSpPr>
          <p:spPr bwMode="auto">
            <a:xfrm flipV="1">
              <a:off x="3600" y="2640"/>
              <a:ext cx="768" cy="624"/>
            </a:xfrm>
            <a:prstGeom prst="line">
              <a:avLst/>
            </a:prstGeom>
            <a:noFill/>
            <a:ln w="9525">
              <a:solidFill>
                <a:schemeClr val="tx1"/>
              </a:solidFill>
              <a:round/>
              <a:headEnd/>
              <a:tailEnd type="triangle" w="med" len="med"/>
            </a:ln>
          </p:spPr>
          <p:txBody>
            <a:bodyPr/>
            <a:lstStyle/>
            <a:p>
              <a:endParaRPr lang="en-US"/>
            </a:p>
          </p:txBody>
        </p:sp>
        <p:sp>
          <p:nvSpPr>
            <p:cNvPr id="34831" name="Rectangle 54"/>
            <p:cNvSpPr>
              <a:spLocks noChangeArrowheads="1"/>
            </p:cNvSpPr>
            <p:nvPr/>
          </p:nvSpPr>
          <p:spPr bwMode="auto">
            <a:xfrm>
              <a:off x="3504" y="2640"/>
              <a:ext cx="96" cy="1440"/>
            </a:xfrm>
            <a:prstGeom prst="rect">
              <a:avLst/>
            </a:prstGeom>
            <a:solidFill>
              <a:schemeClr val="accent1"/>
            </a:solidFill>
            <a:ln w="9525">
              <a:solidFill>
                <a:schemeClr val="tx1"/>
              </a:solidFill>
              <a:miter lim="800000"/>
              <a:headEnd/>
              <a:tailEnd/>
            </a:ln>
          </p:spPr>
          <p:txBody>
            <a:bodyPr wrap="none" anchor="ctr"/>
            <a:lstStyle/>
            <a:p>
              <a:endParaRPr lang="en-US"/>
            </a:p>
          </p:txBody>
        </p:sp>
      </p:grpSp>
      <p:grpSp>
        <p:nvGrpSpPr>
          <p:cNvPr id="3" name="Group 66"/>
          <p:cNvGrpSpPr>
            <a:grpSpLocks/>
          </p:cNvGrpSpPr>
          <p:nvPr/>
        </p:nvGrpSpPr>
        <p:grpSpPr bwMode="auto">
          <a:xfrm>
            <a:off x="5943600" y="4267200"/>
            <a:ext cx="990600" cy="2286000"/>
            <a:chOff x="3744" y="2640"/>
            <a:chExt cx="624" cy="1440"/>
          </a:xfrm>
        </p:grpSpPr>
        <p:sp>
          <p:nvSpPr>
            <p:cNvPr id="34826" name="Line 63"/>
            <p:cNvSpPr>
              <a:spLocks noChangeShapeType="1"/>
            </p:cNvSpPr>
            <p:nvPr/>
          </p:nvSpPr>
          <p:spPr bwMode="auto">
            <a:xfrm flipV="1">
              <a:off x="3840" y="3024"/>
              <a:ext cx="528" cy="432"/>
            </a:xfrm>
            <a:prstGeom prst="line">
              <a:avLst/>
            </a:prstGeom>
            <a:noFill/>
            <a:ln w="9525">
              <a:solidFill>
                <a:schemeClr val="tx1"/>
              </a:solidFill>
              <a:round/>
              <a:headEnd/>
              <a:tailEnd type="triangle" w="med" len="med"/>
            </a:ln>
          </p:spPr>
          <p:txBody>
            <a:bodyPr/>
            <a:lstStyle/>
            <a:p>
              <a:endParaRPr lang="en-US"/>
            </a:p>
          </p:txBody>
        </p:sp>
        <p:sp>
          <p:nvSpPr>
            <p:cNvPr id="34827" name="Line 64"/>
            <p:cNvSpPr>
              <a:spLocks noChangeShapeType="1"/>
            </p:cNvSpPr>
            <p:nvPr/>
          </p:nvSpPr>
          <p:spPr bwMode="auto">
            <a:xfrm flipH="1" flipV="1">
              <a:off x="3840" y="3504"/>
              <a:ext cx="480" cy="480"/>
            </a:xfrm>
            <a:prstGeom prst="line">
              <a:avLst/>
            </a:prstGeom>
            <a:noFill/>
            <a:ln w="9525">
              <a:solidFill>
                <a:schemeClr val="tx1"/>
              </a:solidFill>
              <a:round/>
              <a:headEnd/>
              <a:tailEnd type="triangle" w="med" len="med"/>
            </a:ln>
          </p:spPr>
          <p:txBody>
            <a:bodyPr/>
            <a:lstStyle/>
            <a:p>
              <a:endParaRPr lang="en-US"/>
            </a:p>
          </p:txBody>
        </p:sp>
        <p:sp>
          <p:nvSpPr>
            <p:cNvPr id="34828" name="Rectangle 65"/>
            <p:cNvSpPr>
              <a:spLocks noChangeArrowheads="1"/>
            </p:cNvSpPr>
            <p:nvPr/>
          </p:nvSpPr>
          <p:spPr bwMode="auto">
            <a:xfrm>
              <a:off x="3744" y="2640"/>
              <a:ext cx="96" cy="1440"/>
            </a:xfrm>
            <a:prstGeom prst="rect">
              <a:avLst/>
            </a:prstGeom>
            <a:solidFill>
              <a:schemeClr val="accent1"/>
            </a:solidFill>
            <a:ln w="9525">
              <a:solidFill>
                <a:schemeClr val="tx1"/>
              </a:solidFill>
              <a:miter lim="800000"/>
              <a:headEnd/>
              <a:tailEnd/>
            </a:ln>
          </p:spPr>
          <p:txBody>
            <a:bodyPr wrap="none" anchor="ctr"/>
            <a:lstStyle/>
            <a:p>
              <a:endParaRPr lang="en-US"/>
            </a:p>
          </p:txBody>
        </p:sp>
      </p:grpSp>
      <p:sp>
        <p:nvSpPr>
          <p:cNvPr id="34822" name="Text Box 67"/>
          <p:cNvSpPr txBox="1">
            <a:spLocks noChangeArrowheads="1"/>
          </p:cNvSpPr>
          <p:nvPr/>
        </p:nvSpPr>
        <p:spPr bwMode="auto">
          <a:xfrm>
            <a:off x="7239000" y="6096000"/>
            <a:ext cx="1371600" cy="641350"/>
          </a:xfrm>
          <a:prstGeom prst="rect">
            <a:avLst/>
          </a:prstGeom>
          <a:noFill/>
          <a:ln w="9525">
            <a:noFill/>
            <a:miter lim="800000"/>
            <a:headEnd/>
            <a:tailEnd/>
          </a:ln>
        </p:spPr>
        <p:txBody>
          <a:bodyPr>
            <a:spAutoFit/>
          </a:bodyPr>
          <a:lstStyle/>
          <a:p>
            <a:pPr>
              <a:spcBef>
                <a:spcPct val="50000"/>
              </a:spcBef>
            </a:pPr>
            <a:r>
              <a:rPr lang="en-US"/>
              <a:t>IR light source</a:t>
            </a:r>
          </a:p>
        </p:txBody>
      </p:sp>
      <p:sp>
        <p:nvSpPr>
          <p:cNvPr id="34823" name="Text Box 68"/>
          <p:cNvSpPr txBox="1">
            <a:spLocks noChangeArrowheads="1"/>
          </p:cNvSpPr>
          <p:nvPr/>
        </p:nvSpPr>
        <p:spPr bwMode="auto">
          <a:xfrm>
            <a:off x="7391400" y="4267200"/>
            <a:ext cx="1219200" cy="1190625"/>
          </a:xfrm>
          <a:prstGeom prst="rect">
            <a:avLst/>
          </a:prstGeom>
          <a:noFill/>
          <a:ln w="9525">
            <a:noFill/>
            <a:miter lim="800000"/>
            <a:headEnd/>
            <a:tailEnd/>
          </a:ln>
        </p:spPr>
        <p:txBody>
          <a:bodyPr>
            <a:spAutoFit/>
          </a:bodyPr>
          <a:lstStyle/>
          <a:p>
            <a:pPr>
              <a:spcBef>
                <a:spcPct val="50000"/>
              </a:spcBef>
            </a:pPr>
            <a:r>
              <a:rPr lang="en-US"/>
              <a:t>Strip of light sensitive material</a:t>
            </a:r>
          </a:p>
        </p:txBody>
      </p:sp>
      <p:sp>
        <p:nvSpPr>
          <p:cNvPr id="78865" name="Oval 7"/>
          <p:cNvSpPr>
            <a:spLocks noChangeArrowheads="1"/>
          </p:cNvSpPr>
          <p:nvPr/>
        </p:nvSpPr>
        <p:spPr bwMode="auto">
          <a:xfrm>
            <a:off x="6858000" y="6324600"/>
            <a:ext cx="228600" cy="2286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78866" name="Rectangle 9"/>
          <p:cNvSpPr>
            <a:spLocks noChangeArrowheads="1"/>
          </p:cNvSpPr>
          <p:nvPr/>
        </p:nvSpPr>
        <p:spPr bwMode="auto">
          <a:xfrm>
            <a:off x="6934200" y="4267200"/>
            <a:ext cx="228600" cy="685800"/>
          </a:xfrm>
          <a:prstGeom prst="rect">
            <a:avLst/>
          </a:prstGeom>
          <a:solidFill>
            <a:schemeClr val="accent1"/>
          </a:solidFill>
          <a:ln w="9525">
            <a:solidFill>
              <a:schemeClr val="tx1"/>
            </a:solidFill>
            <a:miter lim="800000"/>
            <a:headEnd/>
            <a:tailEnd/>
          </a:ln>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8865"/>
                                        </p:tgtEl>
                                        <p:attrNameLst>
                                          <p:attrName>style.visibility</p:attrName>
                                        </p:attrNameLst>
                                      </p:cBhvr>
                                      <p:to>
                                        <p:strVal val="visible"/>
                                      </p:to>
                                    </p:set>
                                    <p:animEffect transition="in" filter="fade">
                                      <p:cBhvr>
                                        <p:cTn id="7" dur="500"/>
                                        <p:tgtEl>
                                          <p:spTgt spid="7886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8866"/>
                                        </p:tgtEl>
                                        <p:attrNameLst>
                                          <p:attrName>style.visibility</p:attrName>
                                        </p:attrNameLst>
                                      </p:cBhvr>
                                      <p:to>
                                        <p:strVal val="visible"/>
                                      </p:to>
                                    </p:set>
                                    <p:animEffect transition="in" filter="fade">
                                      <p:cBhvr>
                                        <p:cTn id="10" dur="500"/>
                                        <p:tgtEl>
                                          <p:spTgt spid="7886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2"/>
                                        </p:tgtEl>
                                      </p:cBhvr>
                                    </p:animEffect>
                                    <p:set>
                                      <p:cBhvr>
                                        <p:cTn id="20" dur="1" fill="hold">
                                          <p:stCondLst>
                                            <p:cond delay="499"/>
                                          </p:stCondLst>
                                        </p:cTn>
                                        <p:tgtEl>
                                          <p:spTgt spid="2"/>
                                        </p:tgtEl>
                                        <p:attrNameLst>
                                          <p:attrName>style.visibility</p:attrName>
                                        </p:attrNameLst>
                                      </p:cBhvr>
                                      <p:to>
                                        <p:strVal val="hidden"/>
                                      </p:to>
                                    </p:set>
                                  </p:childTnLst>
                                </p:cTn>
                              </p:par>
                            </p:childTnLst>
                          </p:cTn>
                        </p:par>
                        <p:par>
                          <p:cTn id="21" fill="hold">
                            <p:stCondLst>
                              <p:cond delay="500"/>
                            </p:stCondLst>
                            <p:childTnLst>
                              <p:par>
                                <p:cTn id="22" presetID="10" presetClass="entr" presetSubtype="0" fill="hold" nodeType="after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65" grpId="0" animBg="1"/>
      <p:bldP spid="78866" grpId="0" animBg="1"/>
    </p:bldLst>
  </p:timing>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6865" name="Rectangle 2"/>
          <p:cNvSpPr>
            <a:spLocks noGrp="1"/>
          </p:cNvSpPr>
          <p:nvPr>
            <p:ph type="title"/>
          </p:nvPr>
        </p:nvSpPr>
        <p:spPr/>
        <p:txBody>
          <a:bodyPr/>
          <a:lstStyle/>
          <a:p>
            <a:r>
              <a:rPr lang="en-US" smtClean="0"/>
              <a:t>Camera</a:t>
            </a:r>
          </a:p>
        </p:txBody>
      </p:sp>
      <p:sp>
        <p:nvSpPr>
          <p:cNvPr id="36866" name="Rectangle 3"/>
          <p:cNvSpPr>
            <a:spLocks noGrp="1"/>
          </p:cNvSpPr>
          <p:nvPr>
            <p:ph type="body" idx="1"/>
          </p:nvPr>
        </p:nvSpPr>
        <p:spPr/>
        <p:txBody>
          <a:bodyPr/>
          <a:lstStyle/>
          <a:p>
            <a:r>
              <a:rPr lang="en-US" smtClean="0"/>
              <a:t>Not a magic bullet</a:t>
            </a:r>
          </a:p>
          <a:p>
            <a:r>
              <a:rPr lang="en-US" smtClean="0"/>
              <a:t>Always use other sensors if possible</a:t>
            </a:r>
          </a:p>
          <a:p>
            <a:r>
              <a:rPr lang="en-US" smtClean="0"/>
              <a:t>Can choke your machine</a:t>
            </a:r>
          </a:p>
          <a:p>
            <a:r>
              <a:rPr lang="en-US" smtClean="0"/>
              <a:t>Image processing</a:t>
            </a:r>
          </a:p>
        </p:txBody>
      </p:sp>
      <p:pic>
        <p:nvPicPr>
          <p:cNvPr id="36867" name="Picture 5" descr="med_Axis206"/>
          <p:cNvPicPr>
            <a:picLocks noChangeAspect="1" noChangeArrowheads="1"/>
          </p:cNvPicPr>
          <p:nvPr/>
        </p:nvPicPr>
        <p:blipFill>
          <a:blip r:embed="rId3" cstate="print"/>
          <a:srcRect/>
          <a:stretch>
            <a:fillRect/>
          </a:stretch>
        </p:blipFill>
        <p:spPr bwMode="auto">
          <a:xfrm>
            <a:off x="5086350" y="2800350"/>
            <a:ext cx="4057650" cy="4057650"/>
          </a:xfrm>
          <a:prstGeom prst="rect">
            <a:avLst/>
          </a:prstGeom>
          <a:noFill/>
          <a:ln w="9525">
            <a:noFill/>
            <a:miter lim="800000"/>
            <a:headEnd/>
            <a:tailEnd/>
          </a:ln>
        </p:spPr>
      </p:pic>
    </p:spTree>
  </p:cSld>
  <p:clrMapOvr>
    <a:masterClrMapping/>
  </p:clrMapOvr>
  <p:transition advClick="0"/>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PhAnim="0">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pPr eaLnBrk="1" hangingPunct="1"/>
            <a:r>
              <a:rPr lang="en-US" dirty="0" smtClean="0"/>
              <a:t>Compressor</a:t>
            </a:r>
          </a:p>
        </p:txBody>
      </p:sp>
      <p:sp>
        <p:nvSpPr>
          <p:cNvPr id="15362" name="Content Placeholder 2"/>
          <p:cNvSpPr>
            <a:spLocks noGrp="1"/>
          </p:cNvSpPr>
          <p:nvPr>
            <p:ph idx="1"/>
          </p:nvPr>
        </p:nvSpPr>
        <p:spPr>
          <a:xfrm>
            <a:off x="457200" y="1600200"/>
            <a:ext cx="8153400" cy="4525963"/>
          </a:xfrm>
        </p:spPr>
        <p:txBody>
          <a:bodyPr/>
          <a:lstStyle/>
          <a:p>
            <a:pPr eaLnBrk="1" hangingPunct="1"/>
            <a:r>
              <a:rPr lang="en-US" dirty="0" smtClean="0"/>
              <a:t>Source of energy in pneumatic system</a:t>
            </a:r>
          </a:p>
          <a:p>
            <a:pPr eaLnBrk="1" hangingPunct="1"/>
            <a:r>
              <a:rPr lang="en-US" dirty="0" smtClean="0"/>
              <a:t>Compacts air</a:t>
            </a:r>
          </a:p>
          <a:p>
            <a:pPr eaLnBrk="1" hangingPunct="1"/>
            <a:r>
              <a:rPr lang="en-US" sz="1800" dirty="0" smtClean="0"/>
              <a:t>(animation)</a:t>
            </a:r>
          </a:p>
        </p:txBody>
      </p:sp>
      <p:pic>
        <p:nvPicPr>
          <p:cNvPr id="14340" name="Picture 2"/>
          <p:cNvPicPr>
            <a:picLocks noChangeAspect="1" noChangeArrowheads="1"/>
          </p:cNvPicPr>
          <p:nvPr/>
        </p:nvPicPr>
        <p:blipFill>
          <a:blip r:embed="rId3" cstate="screen"/>
          <a:srcRect/>
          <a:stretch>
            <a:fillRect/>
          </a:stretch>
        </p:blipFill>
        <p:spPr bwMode="auto">
          <a:xfrm>
            <a:off x="2514600" y="3032622"/>
            <a:ext cx="4419600" cy="3139578"/>
          </a:xfrm>
          <a:prstGeom prst="rect">
            <a:avLst/>
          </a:prstGeom>
          <a:noFill/>
          <a:ln w="9525">
            <a:noFill/>
            <a:miter lim="800000"/>
            <a:headEnd/>
            <a:tailEnd/>
          </a:ln>
        </p:spPr>
      </p:pic>
    </p:spTree>
  </p:cSld>
  <p:clrMapOvr>
    <a:masterClrMapping/>
  </p:clrMapOvr>
  <p:transition advClick="0"/>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6082" name="Rectangle 2"/>
          <p:cNvSpPr>
            <a:spLocks noGrp="1"/>
          </p:cNvSpPr>
          <p:nvPr>
            <p:ph type="title" idx="4294967295"/>
          </p:nvPr>
        </p:nvSpPr>
        <p:spPr/>
        <p:txBody>
          <a:bodyPr/>
          <a:lstStyle/>
          <a:p>
            <a:r>
              <a:rPr lang="en-US" smtClean="0"/>
              <a:t>Conclusion</a:t>
            </a:r>
          </a:p>
        </p:txBody>
      </p:sp>
      <p:sp>
        <p:nvSpPr>
          <p:cNvPr id="46083" name="Rectangle 3"/>
          <p:cNvSpPr>
            <a:spLocks noGrp="1"/>
          </p:cNvSpPr>
          <p:nvPr>
            <p:ph type="body" idx="4294967295"/>
          </p:nvPr>
        </p:nvSpPr>
        <p:spPr/>
        <p:txBody>
          <a:bodyPr/>
          <a:lstStyle/>
          <a:p>
            <a:r>
              <a:rPr lang="en-US" sz="2600" smtClean="0"/>
              <a:t>Never rely on the operator to do the right thing</a:t>
            </a:r>
          </a:p>
          <a:p>
            <a:r>
              <a:rPr lang="en-US" sz="2600" smtClean="0"/>
              <a:t>Useful for adding functionality and as safety features</a:t>
            </a:r>
          </a:p>
          <a:p>
            <a:r>
              <a:rPr lang="en-US" sz="2600" smtClean="0"/>
              <a:t>Large variety of sensors that can detect a variety of parameters</a:t>
            </a:r>
          </a:p>
          <a:p>
            <a:r>
              <a:rPr lang="en-US" sz="2600" smtClean="0"/>
              <a:t>Can buy sensors at</a:t>
            </a:r>
          </a:p>
          <a:p>
            <a:pPr lvl="1"/>
            <a:r>
              <a:rPr lang="en-US" sz="2200" smtClean="0"/>
              <a:t>Trossen robotics</a:t>
            </a:r>
          </a:p>
          <a:p>
            <a:pPr lvl="1"/>
            <a:r>
              <a:rPr lang="en-US" sz="2200" smtClean="0"/>
              <a:t>Digi-key </a:t>
            </a:r>
          </a:p>
          <a:p>
            <a:pPr lvl="1"/>
            <a:r>
              <a:rPr lang="en-US" sz="2200" smtClean="0"/>
              <a:t>Mouser</a:t>
            </a:r>
          </a:p>
        </p:txBody>
      </p:sp>
    </p:spTree>
  </p:cSld>
  <p:clrMapOvr>
    <a:masterClrMapping/>
  </p:clrMapOvr>
  <p:transition advClick="0"/>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ctrTitle"/>
          </p:nvPr>
        </p:nvSpPr>
        <p:spPr>
          <a:xfrm>
            <a:off x="-47298" y="3352800"/>
            <a:ext cx="8333936" cy="2301240"/>
          </a:xfrm>
        </p:spPr>
        <p:txBody>
          <a:bodyPr>
            <a:normAutofit/>
          </a:bodyPr>
          <a:lstStyle/>
          <a:p>
            <a:pPr eaLnBrk="1" fontAlgn="auto" hangingPunct="1">
              <a:spcAft>
                <a:spcPts val="0"/>
              </a:spcAft>
              <a:defRPr/>
            </a:pPr>
            <a:r>
              <a:rPr sz="4000" smtClean="0"/>
              <a:t>Choosing the Right DriveTrain</a:t>
            </a:r>
            <a:endParaRPr sz="4000"/>
          </a:p>
        </p:txBody>
      </p:sp>
      <p:sp>
        <p:nvSpPr>
          <p:cNvPr id="251906" name="Text Placeholder 4"/>
          <p:cNvSpPr>
            <a:spLocks noGrp="1"/>
          </p:cNvSpPr>
          <p:nvPr>
            <p:ph type="subTitle" idx="1"/>
          </p:nvPr>
        </p:nvSpPr>
        <p:spPr>
          <a:xfrm>
            <a:off x="433388" y="1544638"/>
            <a:ext cx="6480175" cy="1752600"/>
          </a:xfrm>
        </p:spPr>
        <p:txBody>
          <a:bodyPr/>
          <a:lstStyle/>
          <a:p>
            <a:pPr algn="l" eaLnBrk="1" hangingPunct="1"/>
            <a:r>
              <a:rPr lang="en-US" altLang="ja-JP" sz="2400" smtClean="0">
                <a:ea typeface="ＭＳ Ｐゴシック" pitchFamily="34" charset="-128"/>
              </a:rPr>
              <a:t>Sarat Calamur, Chinmay Jaju &amp; Alric Siu present… </a:t>
            </a:r>
          </a:p>
        </p:txBody>
      </p:sp>
    </p:spTree>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53953" name="Title 1"/>
          <p:cNvSpPr>
            <a:spLocks noGrp="1"/>
          </p:cNvSpPr>
          <p:nvPr>
            <p:ph type="title"/>
          </p:nvPr>
        </p:nvSpPr>
        <p:spPr/>
        <p:txBody>
          <a:bodyPr/>
          <a:lstStyle/>
          <a:p>
            <a:pPr eaLnBrk="1" hangingPunct="1"/>
            <a:r>
              <a:rPr lang="en-US" altLang="ja-JP" smtClean="0">
                <a:ea typeface="ＭＳ Ｐゴシック" pitchFamily="34" charset="-128"/>
              </a:rPr>
              <a:t>Required Capabilities</a:t>
            </a:r>
          </a:p>
        </p:txBody>
      </p:sp>
      <p:sp>
        <p:nvSpPr>
          <p:cNvPr id="253954" name="Content Placeholder 2"/>
          <p:cNvSpPr>
            <a:spLocks noGrp="1"/>
          </p:cNvSpPr>
          <p:nvPr>
            <p:ph idx="1"/>
          </p:nvPr>
        </p:nvSpPr>
        <p:spPr/>
        <p:txBody>
          <a:bodyPr/>
          <a:lstStyle/>
          <a:p>
            <a:pPr eaLnBrk="1" hangingPunct="1"/>
            <a:r>
              <a:rPr lang="en-US" altLang="ja-JP" smtClean="0">
                <a:ea typeface="ＭＳ Ｐゴシック" pitchFamily="34" charset="-128"/>
              </a:rPr>
              <a:t>General Requirements</a:t>
            </a:r>
          </a:p>
          <a:p>
            <a:pPr lvl="1" eaLnBrk="1" hangingPunct="1"/>
            <a:r>
              <a:rPr lang="en-US" altLang="ja-JP" smtClean="0">
                <a:ea typeface="ＭＳ Ｐゴシック" pitchFamily="34" charset="-128"/>
              </a:rPr>
              <a:t>Speed</a:t>
            </a:r>
          </a:p>
          <a:p>
            <a:pPr lvl="1" eaLnBrk="1" hangingPunct="1"/>
            <a:r>
              <a:rPr lang="en-US" altLang="ja-JP" smtClean="0">
                <a:ea typeface="ＭＳ Ｐゴシック" pitchFamily="34" charset="-128"/>
              </a:rPr>
              <a:t>Controllability</a:t>
            </a:r>
          </a:p>
          <a:p>
            <a:pPr lvl="1" eaLnBrk="1" hangingPunct="1"/>
            <a:endParaRPr lang="en-US" altLang="ja-JP" smtClean="0">
              <a:ea typeface="ＭＳ Ｐゴシック" pitchFamily="34" charset="-128"/>
            </a:endParaRPr>
          </a:p>
          <a:p>
            <a:pPr eaLnBrk="1" hangingPunct="1"/>
            <a:r>
              <a:rPr lang="en-US" altLang="ja-JP" smtClean="0">
                <a:ea typeface="ＭＳ Ｐゴシック" pitchFamily="34" charset="-128"/>
              </a:rPr>
              <a:t>Game Specific Requirements</a:t>
            </a:r>
          </a:p>
          <a:p>
            <a:pPr lvl="1" eaLnBrk="1" hangingPunct="1"/>
            <a:r>
              <a:rPr lang="en-US" altLang="ja-JP" smtClean="0">
                <a:ea typeface="ＭＳ Ｐゴシック" pitchFamily="34" charset="-128"/>
              </a:rPr>
              <a:t>Point-to-point movement</a:t>
            </a:r>
          </a:p>
          <a:p>
            <a:pPr lvl="1" eaLnBrk="1" hangingPunct="1"/>
            <a:r>
              <a:rPr lang="en-US" altLang="ja-JP" smtClean="0">
                <a:ea typeface="ＭＳ Ｐゴシック" pitchFamily="34" charset="-128"/>
              </a:rPr>
              <a:t>Turning in place</a:t>
            </a:r>
          </a:p>
          <a:p>
            <a:pPr lvl="1" eaLnBrk="1" hangingPunct="1"/>
            <a:endParaRPr lang="en-US" altLang="ja-JP" smtClean="0">
              <a:ea typeface="ＭＳ Ｐゴシック" pitchFamily="34" charset="-128"/>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395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3954">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5395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3954">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53954">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5395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56001" name="Title 1"/>
          <p:cNvSpPr>
            <a:spLocks noGrp="1"/>
          </p:cNvSpPr>
          <p:nvPr>
            <p:ph type="title"/>
          </p:nvPr>
        </p:nvSpPr>
        <p:spPr/>
        <p:txBody>
          <a:bodyPr/>
          <a:lstStyle/>
          <a:p>
            <a:pPr eaLnBrk="1" hangingPunct="1"/>
            <a:r>
              <a:rPr lang="en-US" altLang="ja-JP" smtClean="0">
                <a:ea typeface="ＭＳ Ｐゴシック" pitchFamily="34" charset="-128"/>
              </a:rPr>
              <a:t>Ackerman Steering</a:t>
            </a:r>
          </a:p>
        </p:txBody>
      </p:sp>
      <p:pic>
        <p:nvPicPr>
          <p:cNvPr id="256002" name="Picture 2"/>
          <p:cNvPicPr>
            <a:picLocks noChangeAspect="1" noChangeArrowheads="1"/>
          </p:cNvPicPr>
          <p:nvPr/>
        </p:nvPicPr>
        <p:blipFill>
          <a:blip r:embed="rId3" cstate="print"/>
          <a:srcRect/>
          <a:stretch>
            <a:fillRect/>
          </a:stretch>
        </p:blipFill>
        <p:spPr bwMode="auto">
          <a:xfrm>
            <a:off x="457200" y="1752600"/>
            <a:ext cx="3429000" cy="3752850"/>
          </a:xfrm>
          <a:prstGeom prst="rect">
            <a:avLst/>
          </a:prstGeom>
          <a:noFill/>
          <a:ln w="9525">
            <a:noFill/>
            <a:miter lim="800000"/>
            <a:headEnd/>
            <a:tailEnd/>
          </a:ln>
        </p:spPr>
      </p:pic>
      <p:pic>
        <p:nvPicPr>
          <p:cNvPr id="256003" name="Picture 3"/>
          <p:cNvPicPr>
            <a:picLocks noChangeAspect="1" noChangeArrowheads="1"/>
          </p:cNvPicPr>
          <p:nvPr/>
        </p:nvPicPr>
        <p:blipFill>
          <a:blip r:embed="rId4" cstate="print"/>
          <a:srcRect/>
          <a:stretch>
            <a:fillRect/>
          </a:stretch>
        </p:blipFill>
        <p:spPr bwMode="auto">
          <a:xfrm>
            <a:off x="4114800" y="1828800"/>
            <a:ext cx="4368800" cy="3276600"/>
          </a:xfrm>
          <a:prstGeom prst="rect">
            <a:avLst/>
          </a:prstGeom>
          <a:noFill/>
          <a:ln w="9525">
            <a:noFill/>
            <a:miter lim="800000"/>
            <a:headEnd/>
            <a:tailEnd/>
          </a:ln>
        </p:spPr>
      </p:pic>
      <p:sp>
        <p:nvSpPr>
          <p:cNvPr id="256004" name="TextBox 6"/>
          <p:cNvSpPr txBox="1">
            <a:spLocks noChangeArrowheads="1"/>
          </p:cNvSpPr>
          <p:nvPr/>
        </p:nvSpPr>
        <p:spPr bwMode="auto">
          <a:xfrm>
            <a:off x="4038600" y="5410200"/>
            <a:ext cx="4572000" cy="461963"/>
          </a:xfrm>
          <a:prstGeom prst="rect">
            <a:avLst/>
          </a:prstGeom>
          <a:noFill/>
          <a:ln w="9525">
            <a:noFill/>
            <a:miter lim="800000"/>
            <a:headEnd/>
            <a:tailEnd/>
          </a:ln>
        </p:spPr>
        <p:txBody>
          <a:bodyPr>
            <a:spAutoFit/>
          </a:bodyPr>
          <a:lstStyle/>
          <a:p>
            <a:r>
              <a:rPr lang="en-US" altLang="ja-JP" sz="2400">
                <a:latin typeface="Calibri" pitchFamily="34" charset="0"/>
                <a:ea typeface="ＭＳ Ｐゴシック" pitchFamily="34" charset="-128"/>
              </a:rPr>
              <a:t>Team 34’s Design on Chief Delphi</a:t>
            </a:r>
          </a:p>
        </p:txBody>
      </p:sp>
    </p:spTree>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58049" name="Title 1"/>
          <p:cNvSpPr>
            <a:spLocks noGrp="1"/>
          </p:cNvSpPr>
          <p:nvPr>
            <p:ph type="title"/>
          </p:nvPr>
        </p:nvSpPr>
        <p:spPr>
          <a:xfrm>
            <a:off x="457200" y="274638"/>
            <a:ext cx="8153400" cy="1143000"/>
          </a:xfrm>
        </p:spPr>
        <p:txBody>
          <a:bodyPr/>
          <a:lstStyle/>
          <a:p>
            <a:pPr eaLnBrk="1" hangingPunct="1"/>
            <a:r>
              <a:rPr lang="en-US" altLang="ja-JP" smtClean="0">
                <a:ea typeface="ＭＳ Ｐゴシック" pitchFamily="34" charset="-128"/>
              </a:rPr>
              <a:t>Differential/Tank Steering</a:t>
            </a:r>
          </a:p>
        </p:txBody>
      </p:sp>
      <p:sp>
        <p:nvSpPr>
          <p:cNvPr id="258050" name="Content Placeholder 2"/>
          <p:cNvSpPr>
            <a:spLocks noGrp="1"/>
          </p:cNvSpPr>
          <p:nvPr>
            <p:ph idx="1"/>
          </p:nvPr>
        </p:nvSpPr>
        <p:spPr/>
        <p:txBody>
          <a:bodyPr/>
          <a:lstStyle/>
          <a:p>
            <a:pPr eaLnBrk="1" hangingPunct="1"/>
            <a:r>
              <a:rPr lang="en-US" altLang="ja-JP" smtClean="0">
                <a:ea typeface="ＭＳ Ｐゴシック" pitchFamily="34" charset="-128"/>
              </a:rPr>
              <a:t>Power left and right sides independently</a:t>
            </a:r>
          </a:p>
          <a:p>
            <a:pPr eaLnBrk="1" hangingPunct="1"/>
            <a:r>
              <a:rPr lang="en-US" altLang="ja-JP" smtClean="0">
                <a:ea typeface="ＭＳ Ｐゴシック" pitchFamily="34" charset="-128"/>
              </a:rPr>
              <a:t>1 Joystick Per Side</a:t>
            </a:r>
          </a:p>
        </p:txBody>
      </p:sp>
      <p:pic>
        <p:nvPicPr>
          <p:cNvPr id="125954" name="Picture 2" descr="Render"/>
          <p:cNvPicPr>
            <a:picLocks noChangeAspect="1" noChangeArrowheads="1"/>
          </p:cNvPicPr>
          <p:nvPr/>
        </p:nvPicPr>
        <p:blipFill>
          <a:blip r:embed="rId3" cstate="print">
            <a:lum contrast="-10000"/>
          </a:blip>
          <a:srcRect/>
          <a:stretch>
            <a:fillRect/>
          </a:stretch>
        </p:blipFill>
        <p:spPr bwMode="auto">
          <a:xfrm>
            <a:off x="2057400" y="2819400"/>
            <a:ext cx="5105400" cy="38290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2" name="Group 5"/>
          <p:cNvGrpSpPr>
            <a:grpSpLocks/>
          </p:cNvGrpSpPr>
          <p:nvPr/>
        </p:nvGrpSpPr>
        <p:grpSpPr bwMode="auto">
          <a:xfrm>
            <a:off x="2332553" y="2097088"/>
            <a:ext cx="4572000" cy="4760912"/>
            <a:chOff x="2438399" y="1676402"/>
            <a:chExt cx="4190999" cy="4608516"/>
          </a:xfrm>
        </p:grpSpPr>
        <p:pic>
          <p:nvPicPr>
            <p:cNvPr id="260100" name="Picture 6" descr="\\Lhsstudent\Student$\My Documents\5009852\My Documents\narrow vs wide.bmp"/>
            <p:cNvPicPr>
              <a:picLocks noChangeAspect="1" noChangeArrowheads="1"/>
            </p:cNvPicPr>
            <p:nvPr/>
          </p:nvPicPr>
          <p:blipFill>
            <a:blip r:embed="rId3" cstate="print"/>
            <a:srcRect l="51755"/>
            <a:stretch>
              <a:fillRect/>
            </a:stretch>
          </p:blipFill>
          <p:spPr bwMode="auto">
            <a:xfrm>
              <a:off x="2438399" y="1676402"/>
              <a:ext cx="4190999" cy="4608516"/>
            </a:xfrm>
            <a:prstGeom prst="rect">
              <a:avLst/>
            </a:prstGeom>
            <a:noFill/>
            <a:ln w="9525">
              <a:noFill/>
              <a:miter lim="800000"/>
              <a:headEnd/>
              <a:tailEnd/>
            </a:ln>
          </p:spPr>
        </p:pic>
        <p:sp>
          <p:nvSpPr>
            <p:cNvPr id="5" name="Rectangle 4"/>
            <p:cNvSpPr/>
            <p:nvPr/>
          </p:nvSpPr>
          <p:spPr>
            <a:xfrm>
              <a:off x="2666867" y="1676402"/>
              <a:ext cx="1066667" cy="533229"/>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p>
          </p:txBody>
        </p:sp>
      </p:grpSp>
      <p:sp>
        <p:nvSpPr>
          <p:cNvPr id="260097" name="Title 1"/>
          <p:cNvSpPr>
            <a:spLocks noGrp="1"/>
          </p:cNvSpPr>
          <p:nvPr>
            <p:ph type="title"/>
          </p:nvPr>
        </p:nvSpPr>
        <p:spPr/>
        <p:txBody>
          <a:bodyPr/>
          <a:lstStyle/>
          <a:p>
            <a:pPr eaLnBrk="1" hangingPunct="1"/>
            <a:r>
              <a:rPr lang="en-US" altLang="ja-JP" smtClean="0">
                <a:ea typeface="ＭＳ Ｐゴシック" pitchFamily="34" charset="-128"/>
              </a:rPr>
              <a:t>4 Wheels Differential Steering</a:t>
            </a:r>
          </a:p>
        </p:txBody>
      </p:sp>
      <p:sp>
        <p:nvSpPr>
          <p:cNvPr id="260098" name="Content Placeholder 4"/>
          <p:cNvSpPr>
            <a:spLocks noGrp="1"/>
          </p:cNvSpPr>
          <p:nvPr>
            <p:ph idx="1"/>
          </p:nvPr>
        </p:nvSpPr>
        <p:spPr/>
        <p:txBody>
          <a:bodyPr/>
          <a:lstStyle/>
          <a:p>
            <a:pPr eaLnBrk="1" hangingPunct="1">
              <a:buFont typeface="Wingdings 2" pitchFamily="18" charset="2"/>
              <a:buNone/>
            </a:pPr>
            <a:r>
              <a:rPr lang="en-US" altLang="ja-JP" sz="3600" dirty="0" smtClean="0">
                <a:ea typeface="ＭＳ Ｐゴシック" pitchFamily="34" charset="-128"/>
              </a:rPr>
              <a:t>Wheels slide to turn</a:t>
            </a:r>
          </a:p>
          <a:p>
            <a:pPr eaLnBrk="1" hangingPunct="1"/>
            <a:endParaRPr lang="en-US" altLang="ja-JP" dirty="0" smtClean="0">
              <a:ea typeface="ＭＳ Ｐゴシック" pitchFamily="34" charset="-128"/>
            </a:endParaRPr>
          </a:p>
        </p:txBody>
      </p:sp>
    </p:spTree>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descr="wheel.png"/>
          <p:cNvPicPr>
            <a:picLocks noChangeAspect="1"/>
          </p:cNvPicPr>
          <p:nvPr/>
        </p:nvPicPr>
        <p:blipFill>
          <a:blip r:embed="rId3" cstate="print"/>
          <a:stretch>
            <a:fillRect/>
          </a:stretch>
        </p:blipFill>
        <p:spPr>
          <a:xfrm>
            <a:off x="996455" y="1778171"/>
            <a:ext cx="7151089" cy="4927429"/>
          </a:xfrm>
          <a:prstGeom prst="rect">
            <a:avLst/>
          </a:prstGeom>
        </p:spPr>
      </p:pic>
      <p:sp>
        <p:nvSpPr>
          <p:cNvPr id="262145" name="Title 1"/>
          <p:cNvSpPr>
            <a:spLocks noGrp="1"/>
          </p:cNvSpPr>
          <p:nvPr>
            <p:ph type="title"/>
          </p:nvPr>
        </p:nvSpPr>
        <p:spPr/>
        <p:txBody>
          <a:bodyPr/>
          <a:lstStyle/>
          <a:p>
            <a:r>
              <a:rPr lang="en-US" dirty="0" smtClean="0"/>
              <a:t>Ability to Turn</a:t>
            </a:r>
          </a:p>
        </p:txBody>
      </p:sp>
      <p:sp>
        <p:nvSpPr>
          <p:cNvPr id="262146" name="Content Placeholder 6"/>
          <p:cNvSpPr>
            <a:spLocks noGrp="1"/>
          </p:cNvSpPr>
          <p:nvPr>
            <p:ph idx="1"/>
          </p:nvPr>
        </p:nvSpPr>
        <p:spPr>
          <a:xfrm>
            <a:off x="457200" y="1371600"/>
            <a:ext cx="7467600" cy="4525963"/>
          </a:xfrm>
        </p:spPr>
        <p:txBody>
          <a:bodyPr/>
          <a:lstStyle/>
          <a:p>
            <a:r>
              <a:rPr lang="en-US" dirty="0" smtClean="0"/>
              <a:t>Wheels generate force while friction resists </a:t>
            </a:r>
          </a:p>
          <a:p>
            <a:pPr lvl="1"/>
            <a:endParaRPr lang="en-US" dirty="0" smtClean="0"/>
          </a:p>
        </p:txBody>
      </p:sp>
      <p:sp>
        <p:nvSpPr>
          <p:cNvPr id="6" name="TextBox 5"/>
          <p:cNvSpPr txBox="1"/>
          <p:nvPr/>
        </p:nvSpPr>
        <p:spPr>
          <a:xfrm>
            <a:off x="728134" y="4038600"/>
            <a:ext cx="7696200" cy="769441"/>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pPr marL="0" lvl="1"/>
            <a:r>
              <a:rPr lang="en-US" altLang="ja-JP" sz="4400" dirty="0" smtClean="0">
                <a:ea typeface="ＭＳ Ｐゴシック" pitchFamily="34" charset="-128"/>
              </a:rPr>
              <a:t>Turning Torque – Resisting Torque</a:t>
            </a:r>
          </a:p>
          <a:p>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rctx="PPT">
                                        <p:cTn id="6" dur="indefinite"/>
                                        <p:tgtEl>
                                          <p:spTgt spid="5"/>
                                        </p:tgtEl>
                                        <p:attrNameLst>
                                          <p:attrName>style.opacity</p:attrName>
                                        </p:attrNameLst>
                                      </p:cBhvr>
                                      <p:to>
                                        <p:strVal val="0.5"/>
                                      </p:to>
                                    </p:set>
                                    <p:animEffect filter="image" prLst="opacity: 0.5">
                                      <p:cBhvr rctx="IE">
                                        <p:cTn id="7" dur="indefinite"/>
                                        <p:tgtEl>
                                          <p:spTgt spid="5"/>
                                        </p:tgtEl>
                                      </p:cBhvr>
                                    </p:animEffect>
                                  </p:childTnLst>
                                </p:cTn>
                              </p:par>
                              <p:par>
                                <p:cTn id="8" presetID="1"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3169" name="Title 1"/>
          <p:cNvSpPr>
            <a:spLocks noGrp="1"/>
          </p:cNvSpPr>
          <p:nvPr>
            <p:ph type="title"/>
          </p:nvPr>
        </p:nvSpPr>
        <p:spPr/>
        <p:txBody>
          <a:bodyPr/>
          <a:lstStyle/>
          <a:p>
            <a:r>
              <a:rPr lang="en-US" smtClean="0"/>
              <a:t>Terminology: </a:t>
            </a:r>
          </a:p>
        </p:txBody>
      </p:sp>
      <p:pic>
        <p:nvPicPr>
          <p:cNvPr id="263170" name="Picture 2"/>
          <p:cNvPicPr>
            <a:picLocks noGrp="1" noChangeAspect="1" noChangeArrowheads="1"/>
          </p:cNvPicPr>
          <p:nvPr>
            <p:ph sz="half" idx="1"/>
          </p:nvPr>
        </p:nvPicPr>
        <p:blipFill>
          <a:blip r:embed="rId3" cstate="print"/>
          <a:srcRect/>
          <a:stretch>
            <a:fillRect/>
          </a:stretch>
        </p:blipFill>
        <p:spPr>
          <a:xfrm>
            <a:off x="1371600" y="2133600"/>
            <a:ext cx="3922713" cy="4267200"/>
          </a:xfrm>
        </p:spPr>
      </p:pic>
      <p:grpSp>
        <p:nvGrpSpPr>
          <p:cNvPr id="2" name="Group 8"/>
          <p:cNvGrpSpPr>
            <a:grpSpLocks/>
          </p:cNvGrpSpPr>
          <p:nvPr/>
        </p:nvGrpSpPr>
        <p:grpSpPr bwMode="auto">
          <a:xfrm>
            <a:off x="1668463" y="1447800"/>
            <a:ext cx="3352800" cy="728663"/>
            <a:chOff x="5029200" y="1150730"/>
            <a:chExt cx="3352802" cy="728000"/>
          </a:xfrm>
        </p:grpSpPr>
        <p:sp>
          <p:nvSpPr>
            <p:cNvPr id="6" name="Left Brace 5"/>
            <p:cNvSpPr/>
            <p:nvPr/>
          </p:nvSpPr>
          <p:spPr>
            <a:xfrm rot="5400000">
              <a:off x="6515274" y="12002"/>
              <a:ext cx="380653" cy="3352802"/>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263179" name="TextBox 6"/>
            <p:cNvSpPr txBox="1">
              <a:spLocks noChangeArrowheads="1"/>
            </p:cNvSpPr>
            <p:nvPr/>
          </p:nvSpPr>
          <p:spPr bwMode="auto">
            <a:xfrm>
              <a:off x="6103938" y="1150730"/>
              <a:ext cx="1317412" cy="369332"/>
            </a:xfrm>
            <a:prstGeom prst="rect">
              <a:avLst/>
            </a:prstGeom>
            <a:noFill/>
            <a:ln w="9525">
              <a:noFill/>
              <a:miter lim="800000"/>
              <a:headEnd/>
              <a:tailEnd/>
            </a:ln>
          </p:spPr>
          <p:txBody>
            <a:bodyPr wrap="none">
              <a:spAutoFit/>
            </a:bodyPr>
            <a:lstStyle/>
            <a:p>
              <a:r>
                <a:rPr lang="en-US"/>
                <a:t>Track  (W )</a:t>
              </a:r>
            </a:p>
          </p:txBody>
        </p:sp>
      </p:grpSp>
      <p:sp>
        <p:nvSpPr>
          <p:cNvPr id="10" name="Rectangle 9"/>
          <p:cNvSpPr/>
          <p:nvPr/>
        </p:nvSpPr>
        <p:spPr>
          <a:xfrm>
            <a:off x="1447800" y="3657600"/>
            <a:ext cx="457200" cy="121920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p>
        </p:txBody>
      </p:sp>
      <p:sp>
        <p:nvSpPr>
          <p:cNvPr id="11" name="Rectangle 10"/>
          <p:cNvSpPr/>
          <p:nvPr/>
        </p:nvSpPr>
        <p:spPr>
          <a:xfrm>
            <a:off x="4816475" y="3733800"/>
            <a:ext cx="457200" cy="121920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p>
        </p:txBody>
      </p:sp>
      <p:sp>
        <p:nvSpPr>
          <p:cNvPr id="12" name="Left Brace 11"/>
          <p:cNvSpPr/>
          <p:nvPr/>
        </p:nvSpPr>
        <p:spPr>
          <a:xfrm>
            <a:off x="1219200" y="2514600"/>
            <a:ext cx="228600" cy="3505200"/>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263175" name="TextBox 12"/>
          <p:cNvSpPr txBox="1">
            <a:spLocks noChangeArrowheads="1"/>
          </p:cNvSpPr>
          <p:nvPr/>
        </p:nvSpPr>
        <p:spPr bwMode="auto">
          <a:xfrm>
            <a:off x="0" y="3962400"/>
            <a:ext cx="1828800" cy="646113"/>
          </a:xfrm>
          <a:prstGeom prst="rect">
            <a:avLst/>
          </a:prstGeom>
          <a:noFill/>
          <a:ln w="9525">
            <a:noFill/>
            <a:miter lim="800000"/>
            <a:headEnd/>
            <a:tailEnd/>
          </a:ln>
        </p:spPr>
        <p:txBody>
          <a:bodyPr>
            <a:spAutoFit/>
          </a:bodyPr>
          <a:lstStyle/>
          <a:p>
            <a:r>
              <a:rPr lang="en-US"/>
              <a:t>Wheelbase</a:t>
            </a:r>
          </a:p>
          <a:p>
            <a:r>
              <a:rPr lang="en-US"/>
              <a:t>       (L)</a:t>
            </a:r>
            <a:endParaRPr lang="en-US" sz="1600"/>
          </a:p>
        </p:txBody>
      </p:sp>
      <p:sp>
        <p:nvSpPr>
          <p:cNvPr id="263176" name="Content Placeholder 14"/>
          <p:cNvSpPr>
            <a:spLocks noGrp="1"/>
          </p:cNvSpPr>
          <p:nvPr>
            <p:ph sz="half" idx="2"/>
          </p:nvPr>
        </p:nvSpPr>
        <p:spPr>
          <a:xfrm>
            <a:off x="5257800" y="1828800"/>
            <a:ext cx="3657600" cy="4525963"/>
          </a:xfrm>
        </p:spPr>
        <p:txBody>
          <a:bodyPr/>
          <a:lstStyle/>
          <a:p>
            <a:r>
              <a:rPr lang="en-US" smtClean="0"/>
              <a:t>µ = Coefficient of Friction</a:t>
            </a:r>
          </a:p>
          <a:p>
            <a:r>
              <a:rPr lang="en-US" smtClean="0"/>
              <a:t>Weight = Weight of the robot</a:t>
            </a:r>
          </a:p>
          <a:p>
            <a:r>
              <a:rPr lang="en-US" smtClean="0"/>
              <a:t>F = Force</a:t>
            </a:r>
          </a:p>
          <a:p>
            <a:r>
              <a:rPr lang="en-US" smtClean="0"/>
              <a:t>T = Torque</a:t>
            </a:r>
          </a:p>
        </p:txBody>
      </p:sp>
      <p:pic>
        <p:nvPicPr>
          <p:cNvPr id="142338" name="Picture 2" descr="http://www.edupic.net/Images/Math/railroad_tracks418.JPG"/>
          <p:cNvPicPr>
            <a:picLocks noChangeAspect="1" noChangeArrowheads="1"/>
          </p:cNvPicPr>
          <p:nvPr/>
        </p:nvPicPr>
        <p:blipFill>
          <a:blip r:embed="rId4" cstate="print"/>
          <a:srcRect/>
          <a:stretch>
            <a:fillRect/>
          </a:stretch>
        </p:blipFill>
        <p:spPr bwMode="auto">
          <a:xfrm>
            <a:off x="5321300" y="762000"/>
            <a:ext cx="3709988" cy="5578475"/>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23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7763" name="Title 4"/>
          <p:cNvSpPr>
            <a:spLocks noGrp="1"/>
          </p:cNvSpPr>
          <p:nvPr>
            <p:ph type="title"/>
          </p:nvPr>
        </p:nvSpPr>
        <p:spPr>
          <a:xfrm>
            <a:off x="457200" y="274638"/>
            <a:ext cx="8382000" cy="1143000"/>
          </a:xfrm>
        </p:spPr>
        <p:txBody>
          <a:bodyPr/>
          <a:lstStyle/>
          <a:p>
            <a:r>
              <a:rPr lang="en-US" dirty="0" smtClean="0"/>
              <a:t>Maximum Turning Force Per Wheel  (</a:t>
            </a:r>
            <a:r>
              <a:rPr lang="en-US" sz="4400" dirty="0" err="1" smtClean="0"/>
              <a:t>F</a:t>
            </a:r>
            <a:r>
              <a:rPr lang="en-US" sz="4400" baseline="-25000" dirty="0" err="1" smtClean="0"/>
              <a:t>TMax</a:t>
            </a:r>
            <a:r>
              <a:rPr lang="en-US" dirty="0" smtClean="0"/>
              <a:t>)</a:t>
            </a:r>
          </a:p>
        </p:txBody>
      </p:sp>
      <p:pic>
        <p:nvPicPr>
          <p:cNvPr id="117764" name="Picture 2"/>
          <p:cNvPicPr>
            <a:picLocks noChangeAspect="1" noChangeArrowheads="1"/>
          </p:cNvPicPr>
          <p:nvPr/>
        </p:nvPicPr>
        <p:blipFill>
          <a:blip r:embed="rId4" cstate="print"/>
          <a:srcRect/>
          <a:stretch>
            <a:fillRect/>
          </a:stretch>
        </p:blipFill>
        <p:spPr bwMode="auto">
          <a:xfrm>
            <a:off x="1981200" y="2209800"/>
            <a:ext cx="3922713" cy="4267200"/>
          </a:xfrm>
          <a:prstGeom prst="rect">
            <a:avLst/>
          </a:prstGeom>
          <a:noFill/>
          <a:ln w="9525">
            <a:noFill/>
            <a:miter lim="800000"/>
            <a:headEnd/>
            <a:tailEnd/>
          </a:ln>
        </p:spPr>
      </p:pic>
      <p:grpSp>
        <p:nvGrpSpPr>
          <p:cNvPr id="2" name="Group 6"/>
          <p:cNvGrpSpPr>
            <a:grpSpLocks/>
          </p:cNvGrpSpPr>
          <p:nvPr/>
        </p:nvGrpSpPr>
        <p:grpSpPr bwMode="auto">
          <a:xfrm>
            <a:off x="2278063" y="1524000"/>
            <a:ext cx="3352800" cy="728663"/>
            <a:chOff x="5029200" y="1150730"/>
            <a:chExt cx="3352802" cy="728000"/>
          </a:xfrm>
        </p:grpSpPr>
        <p:sp>
          <p:nvSpPr>
            <p:cNvPr id="8" name="Left Brace 7"/>
            <p:cNvSpPr/>
            <p:nvPr/>
          </p:nvSpPr>
          <p:spPr>
            <a:xfrm rot="5400000">
              <a:off x="6515274" y="12002"/>
              <a:ext cx="380653" cy="3352802"/>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117772" name="TextBox 8"/>
            <p:cNvSpPr txBox="1">
              <a:spLocks noChangeArrowheads="1"/>
            </p:cNvSpPr>
            <p:nvPr/>
          </p:nvSpPr>
          <p:spPr bwMode="auto">
            <a:xfrm>
              <a:off x="6103938" y="1150730"/>
              <a:ext cx="1317412" cy="369332"/>
            </a:xfrm>
            <a:prstGeom prst="rect">
              <a:avLst/>
            </a:prstGeom>
            <a:noFill/>
            <a:ln w="9525">
              <a:noFill/>
              <a:miter lim="800000"/>
              <a:headEnd/>
              <a:tailEnd/>
            </a:ln>
          </p:spPr>
          <p:txBody>
            <a:bodyPr wrap="none">
              <a:spAutoFit/>
            </a:bodyPr>
            <a:lstStyle/>
            <a:p>
              <a:r>
                <a:rPr lang="en-US"/>
                <a:t>Track  (W )</a:t>
              </a:r>
            </a:p>
          </p:txBody>
        </p:sp>
      </p:grpSp>
      <p:sp>
        <p:nvSpPr>
          <p:cNvPr id="10" name="Rectangle 9"/>
          <p:cNvSpPr/>
          <p:nvPr/>
        </p:nvSpPr>
        <p:spPr>
          <a:xfrm>
            <a:off x="2057400" y="3733800"/>
            <a:ext cx="457200" cy="121920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p>
        </p:txBody>
      </p:sp>
      <p:sp>
        <p:nvSpPr>
          <p:cNvPr id="11" name="Rectangle 10"/>
          <p:cNvSpPr/>
          <p:nvPr/>
        </p:nvSpPr>
        <p:spPr>
          <a:xfrm>
            <a:off x="5426075" y="3810000"/>
            <a:ext cx="457200" cy="121920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p>
        </p:txBody>
      </p:sp>
      <p:sp>
        <p:nvSpPr>
          <p:cNvPr id="12" name="Left Brace 11"/>
          <p:cNvSpPr/>
          <p:nvPr/>
        </p:nvSpPr>
        <p:spPr>
          <a:xfrm>
            <a:off x="1828800" y="2590800"/>
            <a:ext cx="228600" cy="3505200"/>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117769" name="TextBox 12"/>
          <p:cNvSpPr txBox="1">
            <a:spLocks noChangeArrowheads="1"/>
          </p:cNvSpPr>
          <p:nvPr/>
        </p:nvSpPr>
        <p:spPr bwMode="auto">
          <a:xfrm>
            <a:off x="609600" y="4038600"/>
            <a:ext cx="1828800" cy="646113"/>
          </a:xfrm>
          <a:prstGeom prst="rect">
            <a:avLst/>
          </a:prstGeom>
          <a:noFill/>
          <a:ln w="9525">
            <a:noFill/>
            <a:miter lim="800000"/>
            <a:headEnd/>
            <a:tailEnd/>
          </a:ln>
        </p:spPr>
        <p:txBody>
          <a:bodyPr>
            <a:spAutoFit/>
          </a:bodyPr>
          <a:lstStyle/>
          <a:p>
            <a:r>
              <a:rPr lang="en-US"/>
              <a:t>Wheelbase</a:t>
            </a:r>
          </a:p>
          <a:p>
            <a:r>
              <a:rPr lang="en-US"/>
              <a:t>       (L)</a:t>
            </a:r>
            <a:endParaRPr lang="en-US" sz="1600"/>
          </a:p>
        </p:txBody>
      </p:sp>
      <p:sp>
        <p:nvSpPr>
          <p:cNvPr id="16" name="Up Arrow 15"/>
          <p:cNvSpPr/>
          <p:nvPr/>
        </p:nvSpPr>
        <p:spPr>
          <a:xfrm>
            <a:off x="5894388" y="5029200"/>
            <a:ext cx="152400" cy="990600"/>
          </a:xfrm>
          <a:prstGeom prst="upArrow">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p>
        </p:txBody>
      </p:sp>
      <p:graphicFrame>
        <p:nvGraphicFramePr>
          <p:cNvPr id="117762" name="Object 2"/>
          <p:cNvGraphicFramePr>
            <a:graphicFrameLocks noChangeAspect="1"/>
          </p:cNvGraphicFramePr>
          <p:nvPr/>
        </p:nvGraphicFramePr>
        <p:xfrm>
          <a:off x="5664198" y="3429000"/>
          <a:ext cx="3352800" cy="990600"/>
        </p:xfrm>
        <a:graphic>
          <a:graphicData uri="http://schemas.openxmlformats.org/presentationml/2006/ole">
            <p:oleObj spid="_x0000_s305154" name="Equation" r:id="rId5" imgW="7315200" imgH="2247900" progId="Equation.3">
              <p:embed/>
            </p:oleObj>
          </a:graphicData>
        </a:graphic>
      </p:graphicFrame>
    </p:spTree>
  </p:cSld>
  <p:clrMapOvr>
    <a:masterClrMapping/>
  </p:clrMapOvr>
  <p:transition advClick="0"/>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 name="Rectangle 20"/>
          <p:cNvSpPr/>
          <p:nvPr/>
        </p:nvSpPr>
        <p:spPr>
          <a:xfrm>
            <a:off x="5410200" y="4267200"/>
            <a:ext cx="3505200" cy="1524000"/>
          </a:xfrm>
          <a:prstGeom prst="rect">
            <a:avLst/>
          </a:prstGeom>
          <a:ln/>
        </p:spPr>
        <p:style>
          <a:lnRef idx="3">
            <a:schemeClr val="lt1"/>
          </a:lnRef>
          <a:fillRef idx="1">
            <a:schemeClr val="dk1"/>
          </a:fillRef>
          <a:effectRef idx="1">
            <a:schemeClr val="dk1"/>
          </a:effectRef>
          <a:fontRef idx="minor">
            <a:schemeClr val="lt1"/>
          </a:fontRef>
        </p:style>
        <p:txBody>
          <a:bodyPr anchor="ctr"/>
          <a:lstStyle/>
          <a:p>
            <a:pPr algn="ctr">
              <a:defRPr/>
            </a:pPr>
            <a:endParaRPr lang="en-US"/>
          </a:p>
        </p:txBody>
      </p:sp>
      <p:sp>
        <p:nvSpPr>
          <p:cNvPr id="118794" name="Title 1"/>
          <p:cNvSpPr>
            <a:spLocks noGrp="1"/>
          </p:cNvSpPr>
          <p:nvPr>
            <p:ph type="title"/>
          </p:nvPr>
        </p:nvSpPr>
        <p:spPr>
          <a:xfrm>
            <a:off x="457200" y="274638"/>
            <a:ext cx="8077200" cy="1143000"/>
          </a:xfrm>
        </p:spPr>
        <p:txBody>
          <a:bodyPr/>
          <a:lstStyle/>
          <a:p>
            <a:r>
              <a:rPr lang="en-US" smtClean="0"/>
              <a:t>Maximum Turning Torque of robot</a:t>
            </a:r>
            <a:br>
              <a:rPr lang="en-US" smtClean="0"/>
            </a:br>
            <a:r>
              <a:rPr lang="en-US" smtClean="0"/>
              <a:t> </a:t>
            </a:r>
            <a:r>
              <a:rPr lang="en-US" sz="4400" smtClean="0"/>
              <a:t>(T</a:t>
            </a:r>
            <a:r>
              <a:rPr lang="en-US" sz="4400" baseline="-25000" smtClean="0"/>
              <a:t>TMax</a:t>
            </a:r>
            <a:r>
              <a:rPr lang="en-US" sz="4400" smtClean="0"/>
              <a:t>)</a:t>
            </a:r>
            <a:endParaRPr lang="en-US" smtClean="0"/>
          </a:p>
        </p:txBody>
      </p:sp>
      <p:pic>
        <p:nvPicPr>
          <p:cNvPr id="3" name="Picture 2"/>
          <p:cNvPicPr>
            <a:picLocks noChangeAspect="1" noChangeArrowheads="1"/>
          </p:cNvPicPr>
          <p:nvPr/>
        </p:nvPicPr>
        <p:blipFill>
          <a:blip r:embed="rId4" cstate="print"/>
          <a:srcRect/>
          <a:stretch>
            <a:fillRect/>
          </a:stretch>
        </p:blipFill>
        <p:spPr bwMode="auto">
          <a:xfrm>
            <a:off x="1371600" y="2209800"/>
            <a:ext cx="3922713" cy="4267200"/>
          </a:xfrm>
          <a:prstGeom prst="rect">
            <a:avLst/>
          </a:prstGeom>
          <a:noFill/>
          <a:ln w="9525">
            <a:noFill/>
            <a:miter lim="800000"/>
            <a:headEnd/>
            <a:tailEnd/>
          </a:ln>
        </p:spPr>
      </p:pic>
      <p:grpSp>
        <p:nvGrpSpPr>
          <p:cNvPr id="2" name="Group 3"/>
          <p:cNvGrpSpPr>
            <a:grpSpLocks/>
          </p:cNvGrpSpPr>
          <p:nvPr/>
        </p:nvGrpSpPr>
        <p:grpSpPr bwMode="auto">
          <a:xfrm>
            <a:off x="1668463" y="1524000"/>
            <a:ext cx="3352800" cy="728663"/>
            <a:chOff x="5029200" y="1150730"/>
            <a:chExt cx="3352802" cy="728000"/>
          </a:xfrm>
        </p:grpSpPr>
        <p:sp>
          <p:nvSpPr>
            <p:cNvPr id="5" name="Left Brace 4"/>
            <p:cNvSpPr/>
            <p:nvPr/>
          </p:nvSpPr>
          <p:spPr>
            <a:xfrm rot="5400000">
              <a:off x="6515274" y="12002"/>
              <a:ext cx="380653" cy="3352802"/>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118805" name="TextBox 5"/>
            <p:cNvSpPr txBox="1">
              <a:spLocks noChangeArrowheads="1"/>
            </p:cNvSpPr>
            <p:nvPr/>
          </p:nvSpPr>
          <p:spPr bwMode="auto">
            <a:xfrm>
              <a:off x="6103938" y="1150730"/>
              <a:ext cx="1317412" cy="369332"/>
            </a:xfrm>
            <a:prstGeom prst="rect">
              <a:avLst/>
            </a:prstGeom>
            <a:noFill/>
            <a:ln w="9525">
              <a:noFill/>
              <a:miter lim="800000"/>
              <a:headEnd/>
              <a:tailEnd/>
            </a:ln>
          </p:spPr>
          <p:txBody>
            <a:bodyPr wrap="none">
              <a:spAutoFit/>
            </a:bodyPr>
            <a:lstStyle/>
            <a:p>
              <a:r>
                <a:rPr lang="en-US"/>
                <a:t>Track  (W )</a:t>
              </a:r>
            </a:p>
          </p:txBody>
        </p:sp>
      </p:grpSp>
      <p:sp>
        <p:nvSpPr>
          <p:cNvPr id="7" name="Rectangle 6"/>
          <p:cNvSpPr/>
          <p:nvPr/>
        </p:nvSpPr>
        <p:spPr>
          <a:xfrm>
            <a:off x="1447800" y="3733800"/>
            <a:ext cx="457200" cy="121920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p>
        </p:txBody>
      </p:sp>
      <p:sp>
        <p:nvSpPr>
          <p:cNvPr id="8" name="Rectangle 7"/>
          <p:cNvSpPr/>
          <p:nvPr/>
        </p:nvSpPr>
        <p:spPr>
          <a:xfrm>
            <a:off x="4816475" y="3810000"/>
            <a:ext cx="457200" cy="121920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p>
        </p:txBody>
      </p:sp>
      <p:sp>
        <p:nvSpPr>
          <p:cNvPr id="9" name="Left Brace 8"/>
          <p:cNvSpPr/>
          <p:nvPr/>
        </p:nvSpPr>
        <p:spPr>
          <a:xfrm>
            <a:off x="1219200" y="2590800"/>
            <a:ext cx="228600" cy="3505200"/>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10" name="TextBox 9"/>
          <p:cNvSpPr txBox="1">
            <a:spLocks noChangeArrowheads="1"/>
          </p:cNvSpPr>
          <p:nvPr/>
        </p:nvSpPr>
        <p:spPr bwMode="auto">
          <a:xfrm>
            <a:off x="0" y="4038600"/>
            <a:ext cx="1828800" cy="646113"/>
          </a:xfrm>
          <a:prstGeom prst="rect">
            <a:avLst/>
          </a:prstGeom>
          <a:noFill/>
          <a:ln w="9525">
            <a:noFill/>
            <a:miter lim="800000"/>
            <a:headEnd/>
            <a:tailEnd/>
          </a:ln>
        </p:spPr>
        <p:txBody>
          <a:bodyPr>
            <a:spAutoFit/>
          </a:bodyPr>
          <a:lstStyle/>
          <a:p>
            <a:r>
              <a:rPr lang="en-US"/>
              <a:t>Wheelbase</a:t>
            </a:r>
          </a:p>
          <a:p>
            <a:r>
              <a:rPr lang="en-US"/>
              <a:t>       (L)</a:t>
            </a:r>
            <a:endParaRPr lang="en-US" sz="1600"/>
          </a:p>
        </p:txBody>
      </p:sp>
      <p:sp>
        <p:nvSpPr>
          <p:cNvPr id="11" name="Up Arrow 10"/>
          <p:cNvSpPr/>
          <p:nvPr/>
        </p:nvSpPr>
        <p:spPr>
          <a:xfrm>
            <a:off x="4953000" y="5105400"/>
            <a:ext cx="152400" cy="990600"/>
          </a:xfrm>
          <a:prstGeom prst="upArrow">
            <a:avLst/>
          </a:prstGeom>
          <a:solidFill>
            <a:srgbClr val="FF0000"/>
          </a:solidFill>
          <a:ln>
            <a:noFill/>
          </a:ln>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p>
        </p:txBody>
      </p:sp>
      <p:graphicFrame>
        <p:nvGraphicFramePr>
          <p:cNvPr id="118786" name="Object 2"/>
          <p:cNvGraphicFramePr>
            <a:graphicFrameLocks noChangeAspect="1"/>
          </p:cNvGraphicFramePr>
          <p:nvPr/>
        </p:nvGraphicFramePr>
        <p:xfrm>
          <a:off x="5486400" y="1143000"/>
          <a:ext cx="3111880" cy="914400"/>
        </p:xfrm>
        <a:graphic>
          <a:graphicData uri="http://schemas.openxmlformats.org/presentationml/2006/ole">
            <p:oleObj spid="_x0000_s307202" name="Equation" r:id="rId5" imgW="7315200" imgH="2247900" progId="Equation.3">
              <p:embed/>
            </p:oleObj>
          </a:graphicData>
        </a:graphic>
      </p:graphicFrame>
      <p:cxnSp>
        <p:nvCxnSpPr>
          <p:cNvPr id="14" name="Straight Connector 13"/>
          <p:cNvCxnSpPr/>
          <p:nvPr/>
        </p:nvCxnSpPr>
        <p:spPr>
          <a:xfrm>
            <a:off x="3429000" y="4343400"/>
            <a:ext cx="1600200" cy="158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TextBox 14"/>
          <p:cNvSpPr txBox="1">
            <a:spLocks noChangeArrowheads="1"/>
          </p:cNvSpPr>
          <p:nvPr/>
        </p:nvSpPr>
        <p:spPr bwMode="auto">
          <a:xfrm>
            <a:off x="3429000" y="3886200"/>
            <a:ext cx="595313" cy="369888"/>
          </a:xfrm>
          <a:prstGeom prst="rect">
            <a:avLst/>
          </a:prstGeom>
          <a:solidFill>
            <a:srgbClr val="FF0000"/>
          </a:solidFill>
          <a:ln w="9525">
            <a:noFill/>
            <a:miter lim="800000"/>
            <a:headEnd/>
            <a:tailEnd/>
          </a:ln>
        </p:spPr>
        <p:txBody>
          <a:bodyPr wrap="none">
            <a:spAutoFit/>
          </a:bodyPr>
          <a:lstStyle/>
          <a:p>
            <a:r>
              <a:rPr lang="en-US"/>
              <a:t>W/2</a:t>
            </a:r>
          </a:p>
        </p:txBody>
      </p:sp>
      <p:graphicFrame>
        <p:nvGraphicFramePr>
          <p:cNvPr id="18" name="Object 3"/>
          <p:cNvGraphicFramePr>
            <a:graphicFrameLocks noChangeAspect="1"/>
          </p:cNvGraphicFramePr>
          <p:nvPr/>
        </p:nvGraphicFramePr>
        <p:xfrm>
          <a:off x="5260975" y="2971800"/>
          <a:ext cx="3698875" cy="1143000"/>
        </p:xfrm>
        <a:graphic>
          <a:graphicData uri="http://schemas.openxmlformats.org/presentationml/2006/ole">
            <p:oleObj spid="_x0000_s307203" name="Equation" r:id="rId6" imgW="7315200" imgH="2260600" progId="Equation.3">
              <p:embed/>
            </p:oleObj>
          </a:graphicData>
        </a:graphic>
      </p:graphicFrame>
      <p:graphicFrame>
        <p:nvGraphicFramePr>
          <p:cNvPr id="19" name="Object 4"/>
          <p:cNvGraphicFramePr>
            <a:graphicFrameLocks noChangeAspect="1"/>
          </p:cNvGraphicFramePr>
          <p:nvPr/>
        </p:nvGraphicFramePr>
        <p:xfrm>
          <a:off x="5486400" y="4495800"/>
          <a:ext cx="3325813" cy="1066800"/>
        </p:xfrm>
        <a:graphic>
          <a:graphicData uri="http://schemas.openxmlformats.org/presentationml/2006/ole">
            <p:oleObj spid="_x0000_s307204" name="Equation" r:id="rId7" imgW="7315200" imgH="2349500" progId="Equation.3">
              <p:embed/>
            </p:oleObj>
          </a:graphicData>
        </a:graphic>
      </p:graphicFrame>
      <p:graphicFrame>
        <p:nvGraphicFramePr>
          <p:cNvPr id="118789" name="Object 5"/>
          <p:cNvGraphicFramePr>
            <a:graphicFrameLocks noChangeAspect="1"/>
          </p:cNvGraphicFramePr>
          <p:nvPr/>
        </p:nvGraphicFramePr>
        <p:xfrm>
          <a:off x="6419850" y="4876800"/>
          <a:ext cx="114300" cy="215900"/>
        </p:xfrm>
        <a:graphic>
          <a:graphicData uri="http://schemas.openxmlformats.org/presentationml/2006/ole">
            <p:oleObj spid="_x0000_s307205" name="Equation" r:id="rId8" imgW="3657600" imgH="6908800" progId="Equation.3">
              <p:embed/>
            </p:oleObj>
          </a:graphicData>
        </a:graphic>
      </p:graphicFrame>
      <p:graphicFrame>
        <p:nvGraphicFramePr>
          <p:cNvPr id="22" name="Object 6"/>
          <p:cNvGraphicFramePr>
            <a:graphicFrameLocks noChangeAspect="1"/>
          </p:cNvGraphicFramePr>
          <p:nvPr/>
        </p:nvGraphicFramePr>
        <p:xfrm>
          <a:off x="5486400" y="2438400"/>
          <a:ext cx="2333625" cy="533400"/>
        </p:xfrm>
        <a:graphic>
          <a:graphicData uri="http://schemas.openxmlformats.org/presentationml/2006/ole">
            <p:oleObj spid="_x0000_s307206" name="Equation" r:id="rId9" imgW="7315200" imgH="1676400" progId="Equation.3">
              <p:embed/>
            </p:oleObj>
          </a:graphicData>
        </a:graphic>
      </p:graphicFrame>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3"/>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2"/>
                                        </p:tgtEl>
                                        <p:attrNameLst>
                                          <p:attrName>style.visibility</p:attrName>
                                        </p:attrNameLst>
                                      </p:cBhvr>
                                      <p:to>
                                        <p:strVal val="hidden"/>
                                      </p:to>
                                    </p:set>
                                  </p:childTnLst>
                                </p:cTn>
                              </p:par>
                              <p:par>
                                <p:cTn id="23" presetID="1" presetClass="exit"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hidden"/>
                                      </p:to>
                                    </p:set>
                                  </p:childTnLst>
                                </p:cTn>
                              </p:par>
                              <p:par>
                                <p:cTn id="25" presetID="1" presetClass="exit"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64" presetClass="path" presetSubtype="0" accel="50000" decel="50000" fill="hold" grpId="1" nodeType="clickEffect">
                                  <p:stCondLst>
                                    <p:cond delay="0"/>
                                  </p:stCondLst>
                                  <p:childTnLst>
                                    <p:animMotion origin="layout" path="M 0 3.33333E-6 L 0 -0.25 " pathEditMode="relative" rAng="0" ptsTypes="AA">
                                      <p:cBhvr>
                                        <p:cTn id="30" dur="2000" fill="hold"/>
                                        <p:tgtEl>
                                          <p:spTgt spid="11"/>
                                        </p:tgtEl>
                                        <p:attrNameLst>
                                          <p:attrName>ppt_x</p:attrName>
                                          <p:attrName>ppt_y</p:attrName>
                                        </p:attrNameLst>
                                      </p:cBhvr>
                                      <p:rCtr x="0" y="-125"/>
                                    </p:animMotion>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1" grpId="0" animBg="1"/>
      <p:bldP spid="11" grpId="1" animBg="1"/>
      <p:bldP spid="15" grpId="0" animBg="1"/>
    </p:bld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Diaphragm pump</a:t>
            </a:r>
            <a:endParaRPr lang="en-US" dirty="0"/>
          </a:p>
        </p:txBody>
      </p:sp>
      <p:pic>
        <p:nvPicPr>
          <p:cNvPr id="93186" name="Picture 2" descr="http://www.labpump.co.kr/data/AnimationMem.gif"/>
          <p:cNvPicPr>
            <a:picLocks noChangeAspect="1" noChangeArrowheads="1"/>
          </p:cNvPicPr>
          <p:nvPr/>
        </p:nvPicPr>
        <p:blipFill>
          <a:blip r:embed="rId3" cstate="screen"/>
          <a:srcRect/>
          <a:stretch>
            <a:fillRect/>
          </a:stretch>
        </p:blipFill>
        <p:spPr bwMode="auto">
          <a:xfrm>
            <a:off x="2743200" y="1600200"/>
            <a:ext cx="3124200" cy="4574723"/>
          </a:xfrm>
          <a:prstGeom prst="rect">
            <a:avLst/>
          </a:prstGeom>
          <a:noFill/>
        </p:spPr>
      </p:pic>
    </p:spTree>
  </p:cSld>
  <p:clrMapOvr>
    <a:masterClrMapping/>
  </p:clrMapOvr>
  <p:transition advClick="0"/>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9813" name="Title 1"/>
          <p:cNvSpPr>
            <a:spLocks noGrp="1"/>
          </p:cNvSpPr>
          <p:nvPr>
            <p:ph type="title"/>
          </p:nvPr>
        </p:nvSpPr>
        <p:spPr>
          <a:xfrm>
            <a:off x="457200" y="274638"/>
            <a:ext cx="7470775" cy="1143000"/>
          </a:xfrm>
        </p:spPr>
        <p:txBody>
          <a:bodyPr/>
          <a:lstStyle/>
          <a:p>
            <a:r>
              <a:rPr lang="en-US" smtClean="0"/>
              <a:t>Maximum Resisting Torque (T</a:t>
            </a:r>
            <a:r>
              <a:rPr lang="en-US" baseline="-25000" smtClean="0"/>
              <a:t>Resisting</a:t>
            </a:r>
            <a:r>
              <a:rPr lang="en-US" smtClean="0"/>
              <a:t>)</a:t>
            </a:r>
          </a:p>
        </p:txBody>
      </p:sp>
      <p:pic>
        <p:nvPicPr>
          <p:cNvPr id="119814" name="Picture 2"/>
          <p:cNvPicPr>
            <a:picLocks noChangeAspect="1" noChangeArrowheads="1"/>
          </p:cNvPicPr>
          <p:nvPr/>
        </p:nvPicPr>
        <p:blipFill>
          <a:blip r:embed="rId4" cstate="print"/>
          <a:srcRect/>
          <a:stretch>
            <a:fillRect/>
          </a:stretch>
        </p:blipFill>
        <p:spPr bwMode="auto">
          <a:xfrm>
            <a:off x="1371600" y="2362200"/>
            <a:ext cx="3922713" cy="4267200"/>
          </a:xfrm>
          <a:prstGeom prst="rect">
            <a:avLst/>
          </a:prstGeom>
          <a:noFill/>
          <a:ln w="9525">
            <a:noFill/>
            <a:miter lim="800000"/>
            <a:headEnd/>
            <a:tailEnd/>
          </a:ln>
        </p:spPr>
      </p:pic>
      <p:grpSp>
        <p:nvGrpSpPr>
          <p:cNvPr id="2" name="Group 3"/>
          <p:cNvGrpSpPr>
            <a:grpSpLocks/>
          </p:cNvGrpSpPr>
          <p:nvPr/>
        </p:nvGrpSpPr>
        <p:grpSpPr bwMode="auto">
          <a:xfrm>
            <a:off x="1668463" y="1676400"/>
            <a:ext cx="3352800" cy="728663"/>
            <a:chOff x="5029200" y="1150730"/>
            <a:chExt cx="3352802" cy="728000"/>
          </a:xfrm>
        </p:grpSpPr>
        <p:sp>
          <p:nvSpPr>
            <p:cNvPr id="5" name="Left Brace 4"/>
            <p:cNvSpPr/>
            <p:nvPr/>
          </p:nvSpPr>
          <p:spPr>
            <a:xfrm rot="5400000">
              <a:off x="6515274" y="12002"/>
              <a:ext cx="380653" cy="3352802"/>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119824" name="TextBox 5"/>
            <p:cNvSpPr txBox="1">
              <a:spLocks noChangeArrowheads="1"/>
            </p:cNvSpPr>
            <p:nvPr/>
          </p:nvSpPr>
          <p:spPr bwMode="auto">
            <a:xfrm>
              <a:off x="6103938" y="1150730"/>
              <a:ext cx="1317412" cy="369332"/>
            </a:xfrm>
            <a:prstGeom prst="rect">
              <a:avLst/>
            </a:prstGeom>
            <a:noFill/>
            <a:ln w="9525">
              <a:noFill/>
              <a:miter lim="800000"/>
              <a:headEnd/>
              <a:tailEnd/>
            </a:ln>
          </p:spPr>
          <p:txBody>
            <a:bodyPr wrap="none">
              <a:spAutoFit/>
            </a:bodyPr>
            <a:lstStyle/>
            <a:p>
              <a:r>
                <a:rPr lang="en-US" dirty="0"/>
                <a:t>Track  (W )</a:t>
              </a:r>
            </a:p>
          </p:txBody>
        </p:sp>
      </p:grpSp>
      <p:sp>
        <p:nvSpPr>
          <p:cNvPr id="7" name="Rectangle 6"/>
          <p:cNvSpPr/>
          <p:nvPr/>
        </p:nvSpPr>
        <p:spPr>
          <a:xfrm>
            <a:off x="1447800" y="3886200"/>
            <a:ext cx="457200" cy="121920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p>
        </p:txBody>
      </p:sp>
      <p:sp>
        <p:nvSpPr>
          <p:cNvPr id="8" name="Rectangle 7"/>
          <p:cNvSpPr/>
          <p:nvPr/>
        </p:nvSpPr>
        <p:spPr>
          <a:xfrm>
            <a:off x="4816475" y="3962400"/>
            <a:ext cx="457200" cy="121920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p>
        </p:txBody>
      </p:sp>
      <p:sp>
        <p:nvSpPr>
          <p:cNvPr id="9" name="Left Brace 8"/>
          <p:cNvSpPr/>
          <p:nvPr/>
        </p:nvSpPr>
        <p:spPr>
          <a:xfrm>
            <a:off x="1219200" y="2743200"/>
            <a:ext cx="228600" cy="3505200"/>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119819" name="TextBox 9"/>
          <p:cNvSpPr txBox="1">
            <a:spLocks noChangeArrowheads="1"/>
          </p:cNvSpPr>
          <p:nvPr/>
        </p:nvSpPr>
        <p:spPr bwMode="auto">
          <a:xfrm>
            <a:off x="0" y="4191000"/>
            <a:ext cx="1828800" cy="646113"/>
          </a:xfrm>
          <a:prstGeom prst="rect">
            <a:avLst/>
          </a:prstGeom>
          <a:noFill/>
          <a:ln w="9525">
            <a:noFill/>
            <a:miter lim="800000"/>
            <a:headEnd/>
            <a:tailEnd/>
          </a:ln>
        </p:spPr>
        <p:txBody>
          <a:bodyPr>
            <a:spAutoFit/>
          </a:bodyPr>
          <a:lstStyle/>
          <a:p>
            <a:r>
              <a:rPr lang="en-US" dirty="0"/>
              <a:t>Wheelbase</a:t>
            </a:r>
          </a:p>
          <a:p>
            <a:r>
              <a:rPr lang="en-US" dirty="0"/>
              <a:t>       (L)</a:t>
            </a:r>
            <a:endParaRPr lang="en-US" sz="1600" dirty="0"/>
          </a:p>
        </p:txBody>
      </p:sp>
      <p:graphicFrame>
        <p:nvGraphicFramePr>
          <p:cNvPr id="13" name="Object 2"/>
          <p:cNvGraphicFramePr>
            <a:graphicFrameLocks noChangeAspect="1"/>
          </p:cNvGraphicFramePr>
          <p:nvPr/>
        </p:nvGraphicFramePr>
        <p:xfrm>
          <a:off x="4830763" y="4038600"/>
          <a:ext cx="4160837" cy="912813"/>
        </p:xfrm>
        <a:graphic>
          <a:graphicData uri="http://schemas.openxmlformats.org/presentationml/2006/ole">
            <p:oleObj spid="_x0000_s309250" name="Equation" r:id="rId5" imgW="7315200" imgH="1676400" progId="Equation.3">
              <p:embed/>
            </p:oleObj>
          </a:graphicData>
        </a:graphic>
      </p:graphicFrame>
      <p:graphicFrame>
        <p:nvGraphicFramePr>
          <p:cNvPr id="14" name="Object 3"/>
          <p:cNvGraphicFramePr>
            <a:graphicFrameLocks noChangeAspect="1"/>
          </p:cNvGraphicFramePr>
          <p:nvPr/>
        </p:nvGraphicFramePr>
        <p:xfrm>
          <a:off x="5257800" y="1447800"/>
          <a:ext cx="3886200" cy="1505902"/>
        </p:xfrm>
        <a:graphic>
          <a:graphicData uri="http://schemas.openxmlformats.org/presentationml/2006/ole">
            <p:oleObj spid="_x0000_s309251" name="Equation" r:id="rId6" imgW="7315200" imgH="2832100" progId="Equation.3">
              <p:embed/>
            </p:oleObj>
          </a:graphicData>
        </a:graphic>
      </p:graphicFrame>
      <p:sp>
        <p:nvSpPr>
          <p:cNvPr id="15" name="Right Arrow 14"/>
          <p:cNvSpPr/>
          <p:nvPr/>
        </p:nvSpPr>
        <p:spPr>
          <a:xfrm>
            <a:off x="3810000" y="2730500"/>
            <a:ext cx="838200" cy="1524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7" name="Straight Connector 16"/>
          <p:cNvCxnSpPr/>
          <p:nvPr/>
        </p:nvCxnSpPr>
        <p:spPr>
          <a:xfrm rot="5400000">
            <a:off x="2514601" y="3581400"/>
            <a:ext cx="1676400" cy="317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19822" name="TextBox 17"/>
          <p:cNvSpPr txBox="1">
            <a:spLocks noChangeArrowheads="1"/>
          </p:cNvSpPr>
          <p:nvPr/>
        </p:nvSpPr>
        <p:spPr bwMode="auto">
          <a:xfrm>
            <a:off x="2895600" y="3352800"/>
            <a:ext cx="685800" cy="369888"/>
          </a:xfrm>
          <a:prstGeom prst="rect">
            <a:avLst/>
          </a:prstGeom>
          <a:noFill/>
          <a:ln w="9525">
            <a:noFill/>
            <a:miter lim="800000"/>
            <a:headEnd/>
            <a:tailEnd/>
          </a:ln>
        </p:spPr>
        <p:txBody>
          <a:bodyPr>
            <a:spAutoFit/>
          </a:bodyPr>
          <a:lstStyle/>
          <a:p>
            <a:r>
              <a:rPr lang="en-US" dirty="0"/>
              <a:t>L/2</a:t>
            </a:r>
          </a:p>
        </p:txBody>
      </p:sp>
      <p:graphicFrame>
        <p:nvGraphicFramePr>
          <p:cNvPr id="119812" name="Object 4"/>
          <p:cNvGraphicFramePr>
            <a:graphicFrameLocks noChangeAspect="1"/>
          </p:cNvGraphicFramePr>
          <p:nvPr/>
        </p:nvGraphicFramePr>
        <p:xfrm>
          <a:off x="5486400" y="3200400"/>
          <a:ext cx="2333625" cy="533400"/>
        </p:xfrm>
        <a:graphic>
          <a:graphicData uri="http://schemas.openxmlformats.org/presentationml/2006/ole">
            <p:oleObj spid="_x0000_s309252" name="Equation" r:id="rId7" imgW="7315200" imgH="1676400" progId="Equation.3">
              <p:embed/>
            </p:oleObj>
          </a:graphicData>
        </a:graphic>
      </p:graphicFrame>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98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98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35" presetClass="path" presetSubtype="0" accel="50000" decel="50000" fill="hold" grpId="0" nodeType="clickEffect">
                                  <p:stCondLst>
                                    <p:cond delay="0"/>
                                  </p:stCondLst>
                                  <p:childTnLst>
                                    <p:animMotion origin="layout" path="M 0.00625 -0.01065 L -0.05208 -0.00695 " pathEditMode="relative" rAng="0" ptsTypes="AA">
                                      <p:cBhvr>
                                        <p:cTn id="26" dur="2000" fill="hold"/>
                                        <p:tgtEl>
                                          <p:spTgt spid="15"/>
                                        </p:tgtEl>
                                        <p:attrNameLst>
                                          <p:attrName>ppt_x</p:attrName>
                                          <p:attrName>ppt_y</p:attrName>
                                        </p:attrNameLst>
                                      </p:cBhvr>
                                      <p:rCtr x="-29" y="2"/>
                                    </p:animMotion>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98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119814"/>
                                        </p:tgtEl>
                                        <p:attrNameLst>
                                          <p:attrName>style.visibility</p:attrName>
                                        </p:attrNameLst>
                                      </p:cBhvr>
                                      <p:to>
                                        <p:strVal val="hidden"/>
                                      </p:to>
                                    </p:set>
                                  </p:childTnLst>
                                </p:cTn>
                              </p:par>
                              <p:par>
                                <p:cTn id="35" presetID="1" presetClass="exit" presetSubtype="0" fill="hold" nodeType="withEffect">
                                  <p:stCondLst>
                                    <p:cond delay="0"/>
                                  </p:stCondLst>
                                  <p:childTnLst>
                                    <p:set>
                                      <p:cBhvr>
                                        <p:cTn id="36" dur="1" fill="hold">
                                          <p:stCondLst>
                                            <p:cond delay="0"/>
                                          </p:stCondLst>
                                        </p:cTn>
                                        <p:tgtEl>
                                          <p:spTgt spid="2"/>
                                        </p:tgtEl>
                                        <p:attrNameLst>
                                          <p:attrName>style.visibility</p:attrName>
                                        </p:attrNameLst>
                                      </p:cBhvr>
                                      <p:to>
                                        <p:strVal val="hidden"/>
                                      </p:to>
                                    </p:set>
                                  </p:childTnLst>
                                </p:cTn>
                              </p:par>
                              <p:par>
                                <p:cTn id="37" presetID="1" presetClass="exit" presetSubtype="0" fill="hold" grpId="0" nodeType="withEffect">
                                  <p:stCondLst>
                                    <p:cond delay="0"/>
                                  </p:stCondLst>
                                  <p:childTnLst>
                                    <p:set>
                                      <p:cBhvr>
                                        <p:cTn id="38" dur="1" fill="hold">
                                          <p:stCondLst>
                                            <p:cond delay="0"/>
                                          </p:stCondLst>
                                        </p:cTn>
                                        <p:tgtEl>
                                          <p:spTgt spid="9"/>
                                        </p:tgtEl>
                                        <p:attrNameLst>
                                          <p:attrName>style.visibility</p:attrName>
                                        </p:attrNameLst>
                                      </p:cBhvr>
                                      <p:to>
                                        <p:strVal val="hidden"/>
                                      </p:to>
                                    </p:set>
                                  </p:childTnLst>
                                </p:cTn>
                              </p:par>
                              <p:par>
                                <p:cTn id="39" presetID="1" presetClass="exit" presetSubtype="0" fill="hold" grpId="0" nodeType="withEffect">
                                  <p:stCondLst>
                                    <p:cond delay="0"/>
                                  </p:stCondLst>
                                  <p:childTnLst>
                                    <p:set>
                                      <p:cBhvr>
                                        <p:cTn id="40" dur="1" fill="hold">
                                          <p:stCondLst>
                                            <p:cond delay="0"/>
                                          </p:stCondLst>
                                        </p:cTn>
                                        <p:tgtEl>
                                          <p:spTgt spid="119819"/>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9819" grpId="0"/>
      <p:bldP spid="15" grpId="0" animBg="1"/>
      <p:bldP spid="15" grpId="1" animBg="1"/>
      <p:bldP spid="119822" grpId="0"/>
    </p:bldLst>
  </p:timing>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Rectangle 7"/>
          <p:cNvSpPr/>
          <p:nvPr/>
        </p:nvSpPr>
        <p:spPr>
          <a:xfrm>
            <a:off x="6400800" y="1905000"/>
            <a:ext cx="609600" cy="685800"/>
          </a:xfrm>
          <a:prstGeom prst="rect">
            <a:avLst/>
          </a:prstGeom>
          <a:ln/>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en-US"/>
          </a:p>
        </p:txBody>
      </p:sp>
      <p:sp>
        <p:nvSpPr>
          <p:cNvPr id="7" name="Rectangle 6"/>
          <p:cNvSpPr/>
          <p:nvPr/>
        </p:nvSpPr>
        <p:spPr>
          <a:xfrm>
            <a:off x="6731872" y="3594536"/>
            <a:ext cx="609600" cy="685800"/>
          </a:xfrm>
          <a:prstGeom prst="rect">
            <a:avLst/>
          </a:prstGeom>
          <a:ln/>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en-US"/>
          </a:p>
        </p:txBody>
      </p:sp>
      <p:sp>
        <p:nvSpPr>
          <p:cNvPr id="163851" name="Title 1"/>
          <p:cNvSpPr>
            <a:spLocks noGrp="1"/>
          </p:cNvSpPr>
          <p:nvPr>
            <p:ph type="title"/>
          </p:nvPr>
        </p:nvSpPr>
        <p:spPr>
          <a:xfrm>
            <a:off x="457200" y="274638"/>
            <a:ext cx="8077200" cy="1143000"/>
          </a:xfrm>
        </p:spPr>
        <p:txBody>
          <a:bodyPr/>
          <a:lstStyle/>
          <a:p>
            <a:r>
              <a:rPr lang="en-US" smtClean="0"/>
              <a:t>Turning Torque v. Resisting Torque</a:t>
            </a:r>
          </a:p>
        </p:txBody>
      </p:sp>
      <p:graphicFrame>
        <p:nvGraphicFramePr>
          <p:cNvPr id="163844" name="Object 4"/>
          <p:cNvGraphicFramePr>
            <a:graphicFrameLocks noChangeAspect="1"/>
          </p:cNvGraphicFramePr>
          <p:nvPr/>
        </p:nvGraphicFramePr>
        <p:xfrm>
          <a:off x="1295400" y="3581400"/>
          <a:ext cx="6245225" cy="1370013"/>
        </p:xfrm>
        <a:graphic>
          <a:graphicData uri="http://schemas.openxmlformats.org/presentationml/2006/ole">
            <p:oleObj spid="_x0000_s311298" name="Equation" r:id="rId4" imgW="7315200" imgH="1676400" progId="Equation.3">
              <p:embed/>
            </p:oleObj>
          </a:graphicData>
        </a:graphic>
      </p:graphicFrame>
      <p:graphicFrame>
        <p:nvGraphicFramePr>
          <p:cNvPr id="163843" name="Object 3"/>
          <p:cNvGraphicFramePr>
            <a:graphicFrameLocks noChangeAspect="1"/>
          </p:cNvGraphicFramePr>
          <p:nvPr/>
        </p:nvGraphicFramePr>
        <p:xfrm>
          <a:off x="1474788" y="1905000"/>
          <a:ext cx="5808662" cy="1371600"/>
        </p:xfrm>
        <a:graphic>
          <a:graphicData uri="http://schemas.openxmlformats.org/presentationml/2006/ole">
            <p:oleObj spid="_x0000_s311299" name="Equation" r:id="rId5" imgW="7315200" imgH="1727200" progId="Equation.3">
              <p:embed/>
            </p:oleObj>
          </a:graphicData>
        </a:graphic>
      </p:graphicFrame>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9313" name="Title 1"/>
          <p:cNvSpPr>
            <a:spLocks noGrp="1"/>
          </p:cNvSpPr>
          <p:nvPr>
            <p:ph type="title"/>
          </p:nvPr>
        </p:nvSpPr>
        <p:spPr/>
        <p:txBody>
          <a:bodyPr/>
          <a:lstStyle/>
          <a:p>
            <a:r>
              <a:rPr lang="en-US" smtClean="0"/>
              <a:t/>
            </a:r>
            <a:br>
              <a:rPr lang="en-US" smtClean="0"/>
            </a:br>
            <a:r>
              <a:rPr lang="en-US" smtClean="0"/>
              <a:t>Wheel layouts</a:t>
            </a:r>
          </a:p>
        </p:txBody>
      </p:sp>
      <p:sp>
        <p:nvSpPr>
          <p:cNvPr id="269314" name="Content Placeholder 2"/>
          <p:cNvSpPr>
            <a:spLocks noGrp="1"/>
          </p:cNvSpPr>
          <p:nvPr>
            <p:ph sz="half" idx="1"/>
          </p:nvPr>
        </p:nvSpPr>
        <p:spPr>
          <a:xfrm>
            <a:off x="457200" y="1600200"/>
            <a:ext cx="7772400" cy="4525963"/>
          </a:xfrm>
        </p:spPr>
        <p:txBody>
          <a:bodyPr/>
          <a:lstStyle/>
          <a:p>
            <a:r>
              <a:rPr lang="en-US" altLang="ja-JP" sz="3200" dirty="0" smtClean="0">
                <a:ea typeface="ＭＳ Ｐゴシック" pitchFamily="34" charset="-128"/>
              </a:rPr>
              <a:t>Remember: Turning Force – Resisting Force </a:t>
            </a:r>
          </a:p>
          <a:p>
            <a:pPr lvl="1"/>
            <a:r>
              <a:rPr lang="en-US" altLang="ja-JP" sz="2800" dirty="0" smtClean="0">
                <a:ea typeface="ＭＳ Ｐゴシック" pitchFamily="34" charset="-128"/>
              </a:rPr>
              <a:t>Only square and wide robots can turn</a:t>
            </a:r>
          </a:p>
          <a:p>
            <a:endParaRPr lang="en-US" dirty="0" smtClean="0"/>
          </a:p>
        </p:txBody>
      </p:sp>
      <p:pic>
        <p:nvPicPr>
          <p:cNvPr id="269315" name="Picture 2" descr="Team 2429 presents Captain Falcon"/>
          <p:cNvPicPr>
            <a:picLocks noChangeAspect="1" noChangeArrowheads="1"/>
          </p:cNvPicPr>
          <p:nvPr/>
        </p:nvPicPr>
        <p:blipFill>
          <a:blip r:embed="rId3" cstate="print"/>
          <a:srcRect l="38667" t="28000" b="24001"/>
          <a:stretch>
            <a:fillRect/>
          </a:stretch>
        </p:blipFill>
        <p:spPr bwMode="auto">
          <a:xfrm>
            <a:off x="1066800" y="2971800"/>
            <a:ext cx="7010400" cy="36576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70337" name="Title 1"/>
          <p:cNvSpPr>
            <a:spLocks noGrp="1"/>
          </p:cNvSpPr>
          <p:nvPr>
            <p:ph type="title"/>
          </p:nvPr>
        </p:nvSpPr>
        <p:spPr/>
        <p:txBody>
          <a:bodyPr/>
          <a:lstStyle/>
          <a:p>
            <a:r>
              <a:rPr lang="en-US" dirty="0" smtClean="0"/>
              <a:t>6 Wheel Layout</a:t>
            </a:r>
          </a:p>
        </p:txBody>
      </p:sp>
      <p:sp>
        <p:nvSpPr>
          <p:cNvPr id="270338" name="Content Placeholder 2"/>
          <p:cNvSpPr>
            <a:spLocks noGrp="1"/>
          </p:cNvSpPr>
          <p:nvPr>
            <p:ph sz="half" idx="1"/>
          </p:nvPr>
        </p:nvSpPr>
        <p:spPr>
          <a:xfrm>
            <a:off x="457200" y="1600200"/>
            <a:ext cx="3886200" cy="4525963"/>
          </a:xfrm>
        </p:spPr>
        <p:txBody>
          <a:bodyPr/>
          <a:lstStyle/>
          <a:p>
            <a:pPr>
              <a:buNone/>
            </a:pPr>
            <a:endParaRPr lang="en-US" sz="3200" dirty="0" smtClean="0"/>
          </a:p>
          <a:p>
            <a:r>
              <a:rPr lang="en-US" sz="3200" dirty="0" smtClean="0"/>
              <a:t>Weight spread over 6 wheels</a:t>
            </a:r>
          </a:p>
          <a:p>
            <a:endParaRPr lang="en-US" sz="3200" dirty="0" smtClean="0"/>
          </a:p>
          <a:p>
            <a:r>
              <a:rPr lang="en-US" sz="3200" dirty="0" smtClean="0"/>
              <a:t>Only 4 wheels resist turning</a:t>
            </a:r>
          </a:p>
        </p:txBody>
      </p:sp>
      <p:pic>
        <p:nvPicPr>
          <p:cNvPr id="270339" name="Picture 2"/>
          <p:cNvPicPr>
            <a:picLocks noGrp="1" noChangeAspect="1" noChangeArrowheads="1"/>
          </p:cNvPicPr>
          <p:nvPr>
            <p:ph sz="half" idx="2"/>
          </p:nvPr>
        </p:nvPicPr>
        <p:blipFill>
          <a:blip r:embed="rId3" cstate="print"/>
          <a:srcRect/>
          <a:stretch>
            <a:fillRect/>
          </a:stretch>
        </p:blipFill>
        <p:spPr>
          <a:xfrm>
            <a:off x="4656138" y="1836738"/>
            <a:ext cx="4038600" cy="4392612"/>
          </a:xfrm>
        </p:spPr>
      </p:pic>
      <p:sp>
        <p:nvSpPr>
          <p:cNvPr id="6" name="&quot;No&quot; Symbol 5"/>
          <p:cNvSpPr/>
          <p:nvPr/>
        </p:nvSpPr>
        <p:spPr>
          <a:xfrm>
            <a:off x="4419600" y="3276600"/>
            <a:ext cx="1295400" cy="1524000"/>
          </a:xfrm>
          <a:prstGeom prst="noSmoking">
            <a:avLst>
              <a:gd name="adj" fmla="val 8942"/>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7" name="&quot;No&quot; Symbol 6"/>
          <p:cNvSpPr/>
          <p:nvPr/>
        </p:nvSpPr>
        <p:spPr>
          <a:xfrm>
            <a:off x="7753350" y="3260725"/>
            <a:ext cx="1295400" cy="1524000"/>
          </a:xfrm>
          <a:prstGeom prst="noSmoking">
            <a:avLst>
              <a:gd name="adj" fmla="val 8942"/>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0338">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0338">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0338" grpId="0" build="p"/>
    </p:bldLst>
  </p:timing>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Rectangle 7"/>
          <p:cNvSpPr/>
          <p:nvPr/>
        </p:nvSpPr>
        <p:spPr>
          <a:xfrm>
            <a:off x="6629400" y="1981200"/>
            <a:ext cx="609600" cy="685800"/>
          </a:xfrm>
          <a:prstGeom prst="rect">
            <a:avLst/>
          </a:prstGeom>
          <a:ln/>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en-US"/>
          </a:p>
        </p:txBody>
      </p:sp>
      <p:sp>
        <p:nvSpPr>
          <p:cNvPr id="7" name="Rectangle 6"/>
          <p:cNvSpPr/>
          <p:nvPr/>
        </p:nvSpPr>
        <p:spPr>
          <a:xfrm>
            <a:off x="7315200" y="3962400"/>
            <a:ext cx="609600" cy="685800"/>
          </a:xfrm>
          <a:prstGeom prst="rect">
            <a:avLst/>
          </a:prstGeom>
          <a:ln/>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en-US"/>
          </a:p>
        </p:txBody>
      </p:sp>
      <p:sp>
        <p:nvSpPr>
          <p:cNvPr id="163851" name="Title 1"/>
          <p:cNvSpPr>
            <a:spLocks noGrp="1"/>
          </p:cNvSpPr>
          <p:nvPr>
            <p:ph type="title"/>
          </p:nvPr>
        </p:nvSpPr>
        <p:spPr>
          <a:xfrm>
            <a:off x="457200" y="274638"/>
            <a:ext cx="8077200" cy="1143000"/>
          </a:xfrm>
        </p:spPr>
        <p:txBody>
          <a:bodyPr/>
          <a:lstStyle/>
          <a:p>
            <a:r>
              <a:rPr lang="en-US" smtClean="0"/>
              <a:t>Turning Torque v. Resisting Torque</a:t>
            </a:r>
          </a:p>
        </p:txBody>
      </p:sp>
      <p:graphicFrame>
        <p:nvGraphicFramePr>
          <p:cNvPr id="163844" name="Object 4"/>
          <p:cNvGraphicFramePr>
            <a:graphicFrameLocks noChangeAspect="1"/>
          </p:cNvGraphicFramePr>
          <p:nvPr/>
        </p:nvGraphicFramePr>
        <p:xfrm>
          <a:off x="838200" y="3886200"/>
          <a:ext cx="7286625" cy="1457325"/>
        </p:xfrm>
        <a:graphic>
          <a:graphicData uri="http://schemas.openxmlformats.org/presentationml/2006/ole">
            <p:oleObj spid="_x0000_s317442" name="Equation" r:id="rId4" imgW="7315200" imgH="1536700" progId="Equation.3">
              <p:embed/>
            </p:oleObj>
          </a:graphicData>
        </a:graphic>
      </p:graphicFrame>
      <p:graphicFrame>
        <p:nvGraphicFramePr>
          <p:cNvPr id="163843" name="Object 3"/>
          <p:cNvGraphicFramePr>
            <a:graphicFrameLocks noChangeAspect="1"/>
          </p:cNvGraphicFramePr>
          <p:nvPr/>
        </p:nvGraphicFramePr>
        <p:xfrm>
          <a:off x="1524000" y="1981200"/>
          <a:ext cx="5988277" cy="1400599"/>
        </p:xfrm>
        <a:graphic>
          <a:graphicData uri="http://schemas.openxmlformats.org/presentationml/2006/ole">
            <p:oleObj spid="_x0000_s317443" name="Equation" r:id="rId5" imgW="7315200" imgH="1714500" progId="Equation.3">
              <p:embed/>
            </p:oleObj>
          </a:graphicData>
        </a:graphic>
      </p:graphicFrame>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70337" name="Title 1"/>
          <p:cNvSpPr>
            <a:spLocks noGrp="1"/>
          </p:cNvSpPr>
          <p:nvPr>
            <p:ph type="title"/>
          </p:nvPr>
        </p:nvSpPr>
        <p:spPr>
          <a:xfrm>
            <a:off x="457200" y="228600"/>
            <a:ext cx="7467600" cy="1143000"/>
          </a:xfrm>
        </p:spPr>
        <p:txBody>
          <a:bodyPr/>
          <a:lstStyle/>
          <a:p>
            <a:r>
              <a:rPr lang="en-US" dirty="0" smtClean="0"/>
              <a:t>6 Wheel Layout</a:t>
            </a:r>
          </a:p>
        </p:txBody>
      </p:sp>
      <p:sp>
        <p:nvSpPr>
          <p:cNvPr id="270338" name="Content Placeholder 2"/>
          <p:cNvSpPr>
            <a:spLocks noGrp="1"/>
          </p:cNvSpPr>
          <p:nvPr>
            <p:ph sz="half" idx="1"/>
          </p:nvPr>
        </p:nvSpPr>
        <p:spPr>
          <a:xfrm>
            <a:off x="457200" y="1524000"/>
            <a:ext cx="3886200" cy="4525963"/>
          </a:xfrm>
        </p:spPr>
        <p:txBody>
          <a:bodyPr/>
          <a:lstStyle/>
          <a:p>
            <a:pPr>
              <a:buNone/>
            </a:pPr>
            <a:endParaRPr lang="en-US" sz="3200" dirty="0" smtClean="0"/>
          </a:p>
          <a:p>
            <a:r>
              <a:rPr lang="en-US" sz="3200" dirty="0" smtClean="0"/>
              <a:t>4/6 the resisting force</a:t>
            </a:r>
          </a:p>
        </p:txBody>
      </p:sp>
      <p:pic>
        <p:nvPicPr>
          <p:cNvPr id="270339" name="Picture 2"/>
          <p:cNvPicPr>
            <a:picLocks noGrp="1" noChangeAspect="1" noChangeArrowheads="1"/>
          </p:cNvPicPr>
          <p:nvPr>
            <p:ph sz="half" idx="2"/>
          </p:nvPr>
        </p:nvPicPr>
        <p:blipFill>
          <a:blip r:embed="rId3" cstate="print"/>
          <a:srcRect/>
          <a:stretch>
            <a:fillRect/>
          </a:stretch>
        </p:blipFill>
        <p:spPr>
          <a:xfrm>
            <a:off x="4656138" y="1836738"/>
            <a:ext cx="4038600" cy="4392612"/>
          </a:xfrm>
        </p:spPr>
      </p:pic>
      <p:sp>
        <p:nvSpPr>
          <p:cNvPr id="6" name="&quot;No&quot; Symbol 5"/>
          <p:cNvSpPr/>
          <p:nvPr/>
        </p:nvSpPr>
        <p:spPr>
          <a:xfrm>
            <a:off x="4419600" y="3276600"/>
            <a:ext cx="1295400" cy="1524000"/>
          </a:xfrm>
          <a:prstGeom prst="noSmoking">
            <a:avLst>
              <a:gd name="adj" fmla="val 8942"/>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7" name="&quot;No&quot; Symbol 6"/>
          <p:cNvSpPr/>
          <p:nvPr/>
        </p:nvSpPr>
        <p:spPr>
          <a:xfrm>
            <a:off x="7753350" y="3260725"/>
            <a:ext cx="1295400" cy="1524000"/>
          </a:xfrm>
          <a:prstGeom prst="noSmoking">
            <a:avLst>
              <a:gd name="adj" fmla="val 8942"/>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Tree>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71361" name="Title 1"/>
          <p:cNvSpPr>
            <a:spLocks noGrp="1"/>
          </p:cNvSpPr>
          <p:nvPr>
            <p:ph type="title"/>
          </p:nvPr>
        </p:nvSpPr>
        <p:spPr/>
        <p:txBody>
          <a:bodyPr/>
          <a:lstStyle/>
          <a:p>
            <a:pPr eaLnBrk="1" hangingPunct="1"/>
            <a:r>
              <a:rPr lang="en-US" altLang="ja-JP" smtClean="0">
                <a:ea typeface="ＭＳ Ｐゴシック" pitchFamily="34" charset="-128"/>
              </a:rPr>
              <a:t>6 Wheels dropped center</a:t>
            </a:r>
          </a:p>
        </p:txBody>
      </p:sp>
      <p:sp>
        <p:nvSpPr>
          <p:cNvPr id="12291" name="Content Placeholder 2"/>
          <p:cNvSpPr>
            <a:spLocks noGrp="1"/>
          </p:cNvSpPr>
          <p:nvPr>
            <p:ph idx="1"/>
          </p:nvPr>
        </p:nvSpPr>
        <p:spPr>
          <a:xfrm>
            <a:off x="457200" y="1219200"/>
            <a:ext cx="7467600" cy="4525963"/>
          </a:xfrm>
        </p:spPr>
        <p:txBody>
          <a:bodyPr/>
          <a:lstStyle/>
          <a:p>
            <a:pPr eaLnBrk="1" hangingPunct="1"/>
            <a:r>
              <a:rPr lang="en-US" altLang="ja-JP" dirty="0" smtClean="0">
                <a:ea typeface="ＭＳ Ｐゴシック" pitchFamily="34" charset="-128"/>
              </a:rPr>
              <a:t>Center wheels dropped about 1/8 inch</a:t>
            </a:r>
          </a:p>
          <a:p>
            <a:pPr lvl="1" eaLnBrk="1" hangingPunct="1"/>
            <a:r>
              <a:rPr lang="en-US" altLang="ja-JP" dirty="0" smtClean="0">
                <a:ea typeface="ＭＳ Ｐゴシック" pitchFamily="34" charset="-128"/>
              </a:rPr>
              <a:t>“Rock” on center when turning</a:t>
            </a:r>
          </a:p>
          <a:p>
            <a:pPr lvl="1" eaLnBrk="1" hangingPunct="1"/>
            <a:r>
              <a:rPr lang="en-US" altLang="ja-JP" dirty="0" smtClean="0">
                <a:ea typeface="ＭＳ Ｐゴシック" pitchFamily="34" charset="-128"/>
              </a:rPr>
              <a:t>Improvement of 33% - 100% </a:t>
            </a:r>
          </a:p>
        </p:txBody>
      </p:sp>
      <p:pic>
        <p:nvPicPr>
          <p:cNvPr id="271363" name="Picture 2"/>
          <p:cNvPicPr>
            <a:picLocks noChangeAspect="1" noChangeArrowheads="1"/>
          </p:cNvPicPr>
          <p:nvPr/>
        </p:nvPicPr>
        <p:blipFill>
          <a:blip r:embed="rId3" cstate="print"/>
          <a:srcRect/>
          <a:stretch>
            <a:fillRect/>
          </a:stretch>
        </p:blipFill>
        <p:spPr bwMode="auto">
          <a:xfrm>
            <a:off x="685800" y="3543300"/>
            <a:ext cx="3048000" cy="3314700"/>
          </a:xfrm>
          <a:prstGeom prst="rect">
            <a:avLst/>
          </a:prstGeom>
          <a:noFill/>
          <a:ln w="9525">
            <a:noFill/>
            <a:miter lim="800000"/>
            <a:headEnd/>
            <a:tailEnd/>
          </a:ln>
        </p:spPr>
      </p:pic>
      <p:pic>
        <p:nvPicPr>
          <p:cNvPr id="271364" name="Picture 3" descr="D:\My Pictures\LRT\2007 Season\robot.bmp"/>
          <p:cNvPicPr>
            <a:picLocks noChangeAspect="1" noChangeArrowheads="1"/>
          </p:cNvPicPr>
          <p:nvPr/>
        </p:nvPicPr>
        <p:blipFill>
          <a:blip r:embed="rId4" cstate="print"/>
          <a:srcRect/>
          <a:stretch>
            <a:fillRect/>
          </a:stretch>
        </p:blipFill>
        <p:spPr bwMode="auto">
          <a:xfrm>
            <a:off x="4114800" y="3429000"/>
            <a:ext cx="4267200" cy="3200400"/>
          </a:xfrm>
          <a:prstGeom prst="rect">
            <a:avLst/>
          </a:prstGeom>
          <a:noFill/>
          <a:ln w="9525">
            <a:noFill/>
            <a:miter lim="800000"/>
            <a:headEnd/>
            <a:tailEnd/>
          </a:ln>
        </p:spPr>
      </p:pic>
      <p:sp>
        <p:nvSpPr>
          <p:cNvPr id="6" name="Down Arrow 5"/>
          <p:cNvSpPr/>
          <p:nvPr/>
        </p:nvSpPr>
        <p:spPr>
          <a:xfrm>
            <a:off x="5943600" y="5943600"/>
            <a:ext cx="457200" cy="6858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71366" name="TextBox 6"/>
          <p:cNvSpPr txBox="1">
            <a:spLocks noChangeArrowheads="1"/>
          </p:cNvSpPr>
          <p:nvPr/>
        </p:nvSpPr>
        <p:spPr bwMode="auto">
          <a:xfrm>
            <a:off x="228600" y="4991100"/>
            <a:ext cx="990600" cy="369888"/>
          </a:xfrm>
          <a:prstGeom prst="rect">
            <a:avLst/>
          </a:prstGeom>
          <a:noFill/>
          <a:ln w="9525">
            <a:noFill/>
            <a:miter lim="800000"/>
            <a:headEnd/>
            <a:tailEnd/>
          </a:ln>
        </p:spPr>
        <p:txBody>
          <a:bodyPr>
            <a:spAutoFit/>
          </a:bodyPr>
          <a:lstStyle/>
          <a:p>
            <a:r>
              <a:rPr lang="en-US"/>
              <a:t>30%</a:t>
            </a:r>
          </a:p>
        </p:txBody>
      </p:sp>
      <p:sp>
        <p:nvSpPr>
          <p:cNvPr id="271367" name="TextBox 7"/>
          <p:cNvSpPr txBox="1">
            <a:spLocks noChangeArrowheads="1"/>
          </p:cNvSpPr>
          <p:nvPr/>
        </p:nvSpPr>
        <p:spPr bwMode="auto">
          <a:xfrm>
            <a:off x="225425" y="6299200"/>
            <a:ext cx="990600" cy="369888"/>
          </a:xfrm>
          <a:prstGeom prst="rect">
            <a:avLst/>
          </a:prstGeom>
          <a:noFill/>
          <a:ln w="9525">
            <a:noFill/>
            <a:miter lim="800000"/>
            <a:headEnd/>
            <a:tailEnd/>
          </a:ln>
        </p:spPr>
        <p:txBody>
          <a:bodyPr>
            <a:spAutoFit/>
          </a:bodyPr>
          <a:lstStyle/>
          <a:p>
            <a:r>
              <a:rPr lang="en-US"/>
              <a:t>10%</a:t>
            </a:r>
          </a:p>
        </p:txBody>
      </p:sp>
      <p:sp>
        <p:nvSpPr>
          <p:cNvPr id="271368" name="TextBox 8"/>
          <p:cNvSpPr txBox="1">
            <a:spLocks noChangeArrowheads="1"/>
          </p:cNvSpPr>
          <p:nvPr/>
        </p:nvSpPr>
        <p:spPr bwMode="auto">
          <a:xfrm>
            <a:off x="225425" y="3727450"/>
            <a:ext cx="990600" cy="369888"/>
          </a:xfrm>
          <a:prstGeom prst="rect">
            <a:avLst/>
          </a:prstGeom>
          <a:noFill/>
          <a:ln w="9525">
            <a:noFill/>
            <a:miter lim="800000"/>
            <a:headEnd/>
            <a:tailEnd/>
          </a:ln>
        </p:spPr>
        <p:txBody>
          <a:bodyPr>
            <a:spAutoFit/>
          </a:bodyPr>
          <a:lstStyle/>
          <a:p>
            <a:r>
              <a:rPr lang="en-US"/>
              <a:t>10%</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29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291">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29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pPr eaLnBrk="1" hangingPunct="1"/>
            <a:r>
              <a:rPr lang="en-US" altLang="ja-JP" dirty="0" smtClean="0">
                <a:ea typeface="ＭＳ Ｐゴシック" charset="-128"/>
              </a:rPr>
              <a:t>Swerve Drive</a:t>
            </a:r>
          </a:p>
        </p:txBody>
      </p:sp>
      <p:pic>
        <p:nvPicPr>
          <p:cNvPr id="13315" name="Picture 2"/>
          <p:cNvPicPr>
            <a:picLocks noGrp="1" noChangeAspect="1" noChangeArrowheads="1"/>
          </p:cNvPicPr>
          <p:nvPr>
            <p:ph sz="half" idx="1"/>
          </p:nvPr>
        </p:nvPicPr>
        <p:blipFill>
          <a:blip r:embed="rId3" cstate="print"/>
          <a:stretch>
            <a:fillRect/>
          </a:stretch>
        </p:blipFill>
        <p:spPr>
          <a:xfrm>
            <a:off x="465138" y="2518569"/>
            <a:ext cx="4038600" cy="3028950"/>
          </a:xfrm>
        </p:spPr>
      </p:pic>
      <p:sp>
        <p:nvSpPr>
          <p:cNvPr id="13316" name="Content Placeholder 5"/>
          <p:cNvSpPr>
            <a:spLocks noGrp="1"/>
          </p:cNvSpPr>
          <p:nvPr>
            <p:ph sz="half" idx="2"/>
          </p:nvPr>
        </p:nvSpPr>
        <p:spPr>
          <a:xfrm>
            <a:off x="457200" y="1371600"/>
            <a:ext cx="4038600" cy="4525963"/>
          </a:xfrm>
        </p:spPr>
        <p:txBody>
          <a:bodyPr/>
          <a:lstStyle/>
          <a:p>
            <a:pPr eaLnBrk="1" hangingPunct="1"/>
            <a:r>
              <a:rPr lang="en-US" altLang="ja-JP" dirty="0" smtClean="0">
                <a:ea typeface="ＭＳ Ｐゴシック" charset="-128"/>
              </a:rPr>
              <a:t>Maneuverability</a:t>
            </a:r>
          </a:p>
          <a:p>
            <a:pPr eaLnBrk="1" hangingPunct="1"/>
            <a:r>
              <a:rPr lang="en-US" altLang="ja-JP" dirty="0" smtClean="0">
                <a:ea typeface="ＭＳ Ｐゴシック" charset="-128"/>
              </a:rPr>
              <a:t>Complicated design</a:t>
            </a:r>
          </a:p>
          <a:p>
            <a:pPr eaLnBrk="1" hangingPunct="1"/>
            <a:r>
              <a:rPr lang="en-US" altLang="ja-JP" dirty="0" smtClean="0">
                <a:ea typeface="ＭＳ Ｐゴシック" charset="-128"/>
              </a:rPr>
              <a:t>Inability to turn in place</a:t>
            </a:r>
          </a:p>
        </p:txBody>
      </p:sp>
      <p:sp>
        <p:nvSpPr>
          <p:cNvPr id="13317" name="TextBox 4"/>
          <p:cNvSpPr txBox="1">
            <a:spLocks noChangeArrowheads="1"/>
          </p:cNvSpPr>
          <p:nvPr/>
        </p:nvSpPr>
        <p:spPr bwMode="auto">
          <a:xfrm>
            <a:off x="2667000" y="6324600"/>
            <a:ext cx="3810000" cy="381000"/>
          </a:xfrm>
          <a:prstGeom prst="rect">
            <a:avLst/>
          </a:prstGeom>
          <a:noFill/>
          <a:ln w="9525">
            <a:noFill/>
            <a:miter lim="800000"/>
            <a:headEnd/>
            <a:tailEnd/>
          </a:ln>
        </p:spPr>
        <p:txBody>
          <a:bodyPr>
            <a:spAutoFit/>
          </a:bodyPr>
          <a:lstStyle/>
          <a:p>
            <a:r>
              <a:rPr lang="en-US" altLang="ja-JP" dirty="0">
                <a:latin typeface="Calibri" pitchFamily="34" charset="0"/>
                <a:ea typeface="ＭＳ Ｐゴシック" charset="-128"/>
              </a:rPr>
              <a:t>Craig Hickman’s Design on Chief Delphi</a:t>
            </a:r>
          </a:p>
        </p:txBody>
      </p:sp>
      <p:sp>
        <p:nvSpPr>
          <p:cNvPr id="9" name="Content Placeholder 5"/>
          <p:cNvSpPr txBox="1">
            <a:spLocks/>
          </p:cNvSpPr>
          <p:nvPr/>
        </p:nvSpPr>
        <p:spPr>
          <a:xfrm>
            <a:off x="4724400" y="1524000"/>
            <a:ext cx="4038600" cy="4525963"/>
          </a:xfrm>
          <a:prstGeom prst="rect">
            <a:avLst/>
          </a:prstGeom>
        </p:spPr>
        <p:txBody>
          <a:bodyPr vert="horz">
            <a:normAutofit/>
          </a:bodyPr>
          <a:lstStyle/>
          <a:p>
            <a:pPr marL="411480" marR="0" lvl="0" indent="-342900" algn="l" defTabSz="914400" rtl="0" eaLnBrk="1" fontAlgn="auto" latinLnBrk="0" hangingPunct="1">
              <a:lnSpc>
                <a:spcPct val="100000"/>
              </a:lnSpc>
              <a:spcBef>
                <a:spcPts val="700"/>
              </a:spcBef>
              <a:spcAft>
                <a:spcPts val="0"/>
              </a:spcAft>
              <a:buClr>
                <a:schemeClr val="tx2"/>
              </a:buClr>
              <a:buSzPct val="95000"/>
              <a:buFont typeface="Wingdings"/>
              <a:buChar char=""/>
              <a:tabLst/>
              <a:defRPr/>
            </a:pPr>
            <a:r>
              <a:rPr kumimoji="0" lang="en-US" altLang="ja-JP" sz="2800" b="0" i="0" u="none" strike="noStrike" kern="1200" cap="none" spc="0" normalizeH="0" baseline="0" noProof="0" dirty="0" smtClean="0">
                <a:ln>
                  <a:noFill/>
                </a:ln>
                <a:solidFill>
                  <a:schemeClr val="tx1"/>
                </a:solidFill>
                <a:effectLst/>
                <a:uLnTx/>
                <a:uFillTx/>
                <a:latin typeface="+mn-lt"/>
                <a:ea typeface="ＭＳ Ｐゴシック" charset="-128"/>
                <a:cs typeface="+mn-cs"/>
              </a:rPr>
              <a:t>Unless….</a:t>
            </a:r>
          </a:p>
        </p:txBody>
      </p:sp>
      <p:pic>
        <p:nvPicPr>
          <p:cNvPr id="144385" name="Picture 1">
            <a:hlinkClick r:id="rId4"/>
          </p:cNvPr>
          <p:cNvPicPr>
            <a:picLocks noChangeAspect="1" noChangeArrowheads="1"/>
          </p:cNvPicPr>
          <p:nvPr/>
        </p:nvPicPr>
        <p:blipFill>
          <a:blip r:embed="rId5" cstate="print"/>
          <a:srcRect l="10625" t="8226" r="38125" b="25964"/>
          <a:stretch>
            <a:fillRect/>
          </a:stretch>
        </p:blipFill>
        <p:spPr bwMode="auto">
          <a:xfrm>
            <a:off x="4495800" y="2133600"/>
            <a:ext cx="4393406" cy="3429000"/>
          </a:xfrm>
          <a:prstGeom prst="rect">
            <a:avLst/>
          </a:prstGeom>
          <a:noFill/>
          <a:ln w="9525">
            <a:noFill/>
            <a:miter lim="800000"/>
            <a:headEnd/>
            <a:tailEnd/>
          </a:ln>
          <a:effectLst/>
        </p:spPr>
      </p:pic>
      <p:sp>
        <p:nvSpPr>
          <p:cNvPr id="10" name="Freeform 9"/>
          <p:cNvSpPr/>
          <p:nvPr/>
        </p:nvSpPr>
        <p:spPr>
          <a:xfrm>
            <a:off x="966611" y="3030362"/>
            <a:ext cx="3062111" cy="1238249"/>
          </a:xfrm>
          <a:custGeom>
            <a:avLst/>
            <a:gdLst>
              <a:gd name="connsiteX0" fmla="*/ 112889 w 3062111"/>
              <a:gd name="connsiteY0" fmla="*/ 567971 h 1238249"/>
              <a:gd name="connsiteX1" fmla="*/ 1319389 w 3062111"/>
              <a:gd name="connsiteY1" fmla="*/ 38805 h 1238249"/>
              <a:gd name="connsiteX2" fmla="*/ 2949222 w 3062111"/>
              <a:gd name="connsiteY2" fmla="*/ 335138 h 1238249"/>
              <a:gd name="connsiteX3" fmla="*/ 1996722 w 3062111"/>
              <a:gd name="connsiteY3" fmla="*/ 1202971 h 1238249"/>
              <a:gd name="connsiteX4" fmla="*/ 112889 w 3062111"/>
              <a:gd name="connsiteY4" fmla="*/ 567971 h 1238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62111" h="1238249">
                <a:moveTo>
                  <a:pt x="112889" y="567971"/>
                </a:moveTo>
                <a:cubicBezTo>
                  <a:pt x="0" y="373943"/>
                  <a:pt x="846667" y="77611"/>
                  <a:pt x="1319389" y="38805"/>
                </a:cubicBezTo>
                <a:cubicBezTo>
                  <a:pt x="1792111" y="0"/>
                  <a:pt x="2836333" y="141110"/>
                  <a:pt x="2949222" y="335138"/>
                </a:cubicBezTo>
                <a:cubicBezTo>
                  <a:pt x="3062111" y="529166"/>
                  <a:pt x="2476500" y="1167693"/>
                  <a:pt x="1996722" y="1202971"/>
                </a:cubicBezTo>
                <a:cubicBezTo>
                  <a:pt x="1516944" y="1238249"/>
                  <a:pt x="225778" y="761999"/>
                  <a:pt x="112889" y="567971"/>
                </a:cubicBezTo>
                <a:close/>
              </a:path>
            </a:pathLst>
          </a:custGeom>
          <a:noFill/>
          <a:ln w="793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descr="988-revolution_1.jpeg"/>
          <p:cNvPicPr>
            <a:picLocks noChangeAspect="1"/>
          </p:cNvPicPr>
          <p:nvPr/>
        </p:nvPicPr>
        <p:blipFill>
          <a:blip r:embed="rId6" cstate="print"/>
          <a:stretch>
            <a:fillRect/>
          </a:stretch>
        </p:blipFill>
        <p:spPr>
          <a:xfrm>
            <a:off x="5105400" y="1752600"/>
            <a:ext cx="2895600" cy="3934573"/>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144385"/>
                                        </p:tgtEl>
                                        <p:attrNameLst>
                                          <p:attrName>style.visibility</p:attrName>
                                        </p:attrNameLst>
                                      </p:cBhvr>
                                      <p:to>
                                        <p:strVal val="visible"/>
                                      </p:to>
                                    </p:set>
                                  </p:childTnLst>
                                </p:cTn>
                              </p:par>
                              <p:par>
                                <p:cTn id="14" presetID="1" presetClass="exit" presetSubtype="0" fill="hold" nodeType="withEffect">
                                  <p:stCondLst>
                                    <p:cond delay="0"/>
                                  </p:stCondLst>
                                  <p:childTnLst>
                                    <p:set>
                                      <p:cBhvr>
                                        <p:cTn id="15"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Lst>
  </p:timing>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338" name="Title 4"/>
          <p:cNvSpPr>
            <a:spLocks noGrp="1"/>
          </p:cNvSpPr>
          <p:nvPr>
            <p:ph type="title"/>
          </p:nvPr>
        </p:nvSpPr>
        <p:spPr/>
        <p:txBody>
          <a:bodyPr/>
          <a:lstStyle/>
          <a:p>
            <a:pPr eaLnBrk="1" hangingPunct="1"/>
            <a:r>
              <a:rPr lang="en-US" altLang="ja-JP" smtClean="0">
                <a:ea typeface="ＭＳ Ｐゴシック" charset="-128"/>
              </a:rPr>
              <a:t>Wheels</a:t>
            </a:r>
          </a:p>
        </p:txBody>
      </p:sp>
      <p:sp>
        <p:nvSpPr>
          <p:cNvPr id="14339" name="Content Placeholder 5"/>
          <p:cNvSpPr>
            <a:spLocks noGrp="1"/>
          </p:cNvSpPr>
          <p:nvPr>
            <p:ph idx="1"/>
          </p:nvPr>
        </p:nvSpPr>
        <p:spPr/>
        <p:txBody>
          <a:bodyPr/>
          <a:lstStyle/>
          <a:p>
            <a:pPr eaLnBrk="1" hangingPunct="1"/>
            <a:r>
              <a:rPr lang="en-US" altLang="ja-JP" dirty="0" smtClean="0">
                <a:ea typeface="ＭＳ Ｐゴシック" charset="-128"/>
              </a:rPr>
              <a:t>Rubber</a:t>
            </a:r>
          </a:p>
          <a:p>
            <a:pPr eaLnBrk="1" hangingPunct="1"/>
            <a:r>
              <a:rPr lang="en-US" altLang="ja-JP" dirty="0" err="1" smtClean="0">
                <a:ea typeface="ＭＳ Ｐゴシック" charset="-128"/>
              </a:rPr>
              <a:t>Roughtop</a:t>
            </a:r>
            <a:endParaRPr lang="en-US" altLang="ja-JP" dirty="0" smtClean="0">
              <a:ea typeface="ＭＳ Ｐゴシック" charset="-128"/>
            </a:endParaRPr>
          </a:p>
          <a:p>
            <a:pPr eaLnBrk="1" hangingPunct="1"/>
            <a:r>
              <a:rPr lang="en-US" altLang="ja-JP" dirty="0" smtClean="0">
                <a:ea typeface="ＭＳ Ｐゴシック" charset="-128"/>
              </a:rPr>
              <a:t>Omni-wheels</a:t>
            </a:r>
          </a:p>
          <a:p>
            <a:pPr eaLnBrk="1" hangingPunct="1"/>
            <a:r>
              <a:rPr lang="en-US" altLang="ja-JP" dirty="0" smtClean="0">
                <a:ea typeface="ＭＳ Ｐゴシック" charset="-128"/>
              </a:rPr>
              <a:t>Tank Treads</a:t>
            </a:r>
          </a:p>
          <a:p>
            <a:pPr eaLnBrk="1" hangingPunct="1"/>
            <a:r>
              <a:rPr kumimoji="1" lang="en-US" altLang="ja-JP" dirty="0" err="1" smtClean="0"/>
              <a:t>Mecanum</a:t>
            </a:r>
            <a:r>
              <a:rPr kumimoji="1" lang="en-US" altLang="ja-JP" dirty="0" smtClean="0"/>
              <a:t> </a:t>
            </a:r>
            <a:endParaRPr lang="en-US" altLang="ja-JP" dirty="0" smtClean="0">
              <a:ea typeface="ＭＳ Ｐゴシック" charset="-128"/>
            </a:endParaRPr>
          </a:p>
        </p:txBody>
      </p:sp>
      <p:pic>
        <p:nvPicPr>
          <p:cNvPr id="14340" name="Picture 4"/>
          <p:cNvPicPr>
            <a:picLocks noChangeAspect="1" noChangeArrowheads="1"/>
          </p:cNvPicPr>
          <p:nvPr/>
        </p:nvPicPr>
        <p:blipFill>
          <a:blip r:embed="rId3" cstate="print"/>
          <a:srcRect/>
          <a:stretch>
            <a:fillRect/>
          </a:stretch>
        </p:blipFill>
        <p:spPr bwMode="auto">
          <a:xfrm>
            <a:off x="4191000" y="990600"/>
            <a:ext cx="2209800" cy="2100263"/>
          </a:xfrm>
          <a:prstGeom prst="rect">
            <a:avLst/>
          </a:prstGeom>
          <a:noFill/>
          <a:ln w="9525">
            <a:noFill/>
            <a:miter lim="800000"/>
            <a:headEnd/>
            <a:tailEnd/>
          </a:ln>
        </p:spPr>
      </p:pic>
      <p:pic>
        <p:nvPicPr>
          <p:cNvPr id="14341" name="Picture 6"/>
          <p:cNvPicPr>
            <a:picLocks noChangeAspect="1" noChangeArrowheads="1"/>
          </p:cNvPicPr>
          <p:nvPr/>
        </p:nvPicPr>
        <p:blipFill>
          <a:blip r:embed="rId4" cstate="print"/>
          <a:srcRect/>
          <a:stretch>
            <a:fillRect/>
          </a:stretch>
        </p:blipFill>
        <p:spPr bwMode="auto">
          <a:xfrm>
            <a:off x="6477000" y="3810000"/>
            <a:ext cx="2362200" cy="2224088"/>
          </a:xfrm>
          <a:prstGeom prst="rect">
            <a:avLst/>
          </a:prstGeom>
          <a:noFill/>
          <a:ln w="9525">
            <a:noFill/>
            <a:miter lim="800000"/>
            <a:headEnd/>
            <a:tailEnd/>
          </a:ln>
        </p:spPr>
      </p:pic>
      <p:pic>
        <p:nvPicPr>
          <p:cNvPr id="14342" name="Picture 9"/>
          <p:cNvPicPr>
            <a:picLocks noChangeAspect="1" noChangeArrowheads="1"/>
          </p:cNvPicPr>
          <p:nvPr/>
        </p:nvPicPr>
        <p:blipFill>
          <a:blip r:embed="rId5" cstate="print"/>
          <a:srcRect/>
          <a:stretch>
            <a:fillRect/>
          </a:stretch>
        </p:blipFill>
        <p:spPr bwMode="auto">
          <a:xfrm>
            <a:off x="4114800" y="3733800"/>
            <a:ext cx="2209800" cy="2133600"/>
          </a:xfrm>
          <a:prstGeom prst="rect">
            <a:avLst/>
          </a:prstGeom>
          <a:noFill/>
          <a:ln w="9525">
            <a:noFill/>
            <a:miter lim="800000"/>
            <a:headEnd/>
            <a:tailEnd/>
          </a:ln>
        </p:spPr>
      </p:pic>
      <p:pic>
        <p:nvPicPr>
          <p:cNvPr id="14343" name="Picture 10"/>
          <p:cNvPicPr>
            <a:picLocks noChangeAspect="1" noChangeArrowheads="1"/>
          </p:cNvPicPr>
          <p:nvPr/>
        </p:nvPicPr>
        <p:blipFill>
          <a:blip r:embed="rId6" cstate="print"/>
          <a:srcRect/>
          <a:stretch>
            <a:fillRect/>
          </a:stretch>
        </p:blipFill>
        <p:spPr bwMode="auto">
          <a:xfrm>
            <a:off x="6934200" y="762000"/>
            <a:ext cx="1905000" cy="2359025"/>
          </a:xfrm>
          <a:prstGeom prst="rect">
            <a:avLst/>
          </a:prstGeom>
          <a:noFill/>
          <a:ln w="9525">
            <a:noFill/>
            <a:miter lim="800000"/>
            <a:headEnd/>
            <a:tailEnd/>
          </a:ln>
        </p:spPr>
      </p:pic>
      <p:sp>
        <p:nvSpPr>
          <p:cNvPr id="14344" name="TextBox 15"/>
          <p:cNvSpPr txBox="1">
            <a:spLocks noChangeArrowheads="1"/>
          </p:cNvSpPr>
          <p:nvPr/>
        </p:nvSpPr>
        <p:spPr bwMode="auto">
          <a:xfrm>
            <a:off x="4191000" y="6248400"/>
            <a:ext cx="3810000" cy="381000"/>
          </a:xfrm>
          <a:prstGeom prst="rect">
            <a:avLst/>
          </a:prstGeom>
          <a:noFill/>
          <a:ln w="9525">
            <a:noFill/>
            <a:miter lim="800000"/>
            <a:headEnd/>
            <a:tailEnd/>
          </a:ln>
        </p:spPr>
        <p:txBody>
          <a:bodyPr>
            <a:spAutoFit/>
          </a:bodyPr>
          <a:lstStyle/>
          <a:p>
            <a:r>
              <a:rPr lang="en-US" altLang="ja-JP">
                <a:latin typeface="Calibri" pitchFamily="34" charset="0"/>
                <a:ea typeface="ＭＳ Ｐゴシック" charset="-128"/>
              </a:rPr>
              <a:t>AndyMark Wheels</a:t>
            </a:r>
          </a:p>
        </p:txBody>
      </p:sp>
    </p:spTree>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362" name="Title 3"/>
          <p:cNvSpPr>
            <a:spLocks noGrp="1"/>
          </p:cNvSpPr>
          <p:nvPr>
            <p:ph type="title"/>
          </p:nvPr>
        </p:nvSpPr>
        <p:spPr/>
        <p:txBody>
          <a:bodyPr/>
          <a:lstStyle/>
          <a:p>
            <a:r>
              <a:rPr kumimoji="1" lang="en-US" altLang="ja-JP" dirty="0" err="1" smtClean="0"/>
              <a:t>Mecanum</a:t>
            </a:r>
            <a:r>
              <a:rPr kumimoji="1" lang="en-US" altLang="ja-JP" dirty="0" smtClean="0"/>
              <a:t> Wheels</a:t>
            </a:r>
            <a:endParaRPr kumimoji="1" lang="ja-JP" altLang="en-US" dirty="0" smtClean="0"/>
          </a:p>
        </p:txBody>
      </p:sp>
      <p:pic>
        <p:nvPicPr>
          <p:cNvPr id="15363" name="Picture 2"/>
          <p:cNvPicPr>
            <a:picLocks noChangeAspect="1" noChangeArrowheads="1"/>
          </p:cNvPicPr>
          <p:nvPr/>
        </p:nvPicPr>
        <p:blipFill>
          <a:blip r:embed="rId3" cstate="print"/>
          <a:srcRect/>
          <a:stretch>
            <a:fillRect/>
          </a:stretch>
        </p:blipFill>
        <p:spPr bwMode="auto">
          <a:xfrm>
            <a:off x="5791200" y="2133600"/>
            <a:ext cx="2362200" cy="3968750"/>
          </a:xfrm>
          <a:prstGeom prst="rect">
            <a:avLst/>
          </a:prstGeom>
          <a:noFill/>
          <a:ln w="9525">
            <a:noFill/>
            <a:miter lim="800000"/>
            <a:headEnd/>
            <a:tailEnd/>
          </a:ln>
        </p:spPr>
      </p:pic>
      <p:pic>
        <p:nvPicPr>
          <p:cNvPr id="15364" name="Picture 5"/>
          <p:cNvPicPr>
            <a:picLocks noChangeAspect="1" noChangeArrowheads="1"/>
          </p:cNvPicPr>
          <p:nvPr/>
        </p:nvPicPr>
        <p:blipFill>
          <a:blip r:embed="rId4" cstate="print"/>
          <a:srcRect/>
          <a:stretch>
            <a:fillRect/>
          </a:stretch>
        </p:blipFill>
        <p:spPr bwMode="auto">
          <a:xfrm>
            <a:off x="609600" y="2133600"/>
            <a:ext cx="4529138" cy="3962400"/>
          </a:xfrm>
          <a:prstGeom prst="rect">
            <a:avLst/>
          </a:prstGeom>
          <a:noFill/>
          <a:ln w="9525">
            <a:noFill/>
            <a:miter lim="800000"/>
            <a:headEnd/>
            <a:tailEnd/>
          </a:ln>
        </p:spPr>
      </p:pic>
      <p:sp>
        <p:nvSpPr>
          <p:cNvPr id="5" name="TextBox 4"/>
          <p:cNvSpPr txBox="1"/>
          <p:nvPr/>
        </p:nvSpPr>
        <p:spPr>
          <a:xfrm>
            <a:off x="533400" y="1600200"/>
            <a:ext cx="7696200" cy="461665"/>
          </a:xfrm>
          <a:prstGeom prst="rect">
            <a:avLst/>
          </a:prstGeom>
          <a:noFill/>
        </p:spPr>
        <p:txBody>
          <a:bodyPr wrap="square" rtlCol="0">
            <a:spAutoFit/>
          </a:bodyPr>
          <a:lstStyle/>
          <a:p>
            <a:r>
              <a:rPr lang="en-US" sz="2400" dirty="0" smtClean="0"/>
              <a:t>45° Rollers allow lateral movement</a:t>
            </a:r>
            <a:endParaRPr lang="en-US" sz="2400" dirty="0"/>
          </a:p>
        </p:txBody>
      </p:sp>
      <p:pic>
        <p:nvPicPr>
          <p:cNvPr id="139265" name="Picture 1"/>
          <p:cNvPicPr>
            <a:picLocks noChangeAspect="1" noChangeArrowheads="1"/>
          </p:cNvPicPr>
          <p:nvPr/>
        </p:nvPicPr>
        <p:blipFill>
          <a:blip r:embed="rId5" cstate="print"/>
          <a:srcRect l="31875" t="41131" r="45625" b="28021"/>
          <a:stretch>
            <a:fillRect/>
          </a:stretch>
        </p:blipFill>
        <p:spPr bwMode="auto">
          <a:xfrm>
            <a:off x="2133600" y="2057400"/>
            <a:ext cx="5090160" cy="4241800"/>
          </a:xfrm>
          <a:prstGeom prst="rect">
            <a:avLst/>
          </a:prstGeom>
          <a:ln w="5715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139265"/>
                                        </p:tgtEl>
                                        <p:attrNameLst>
                                          <p:attrName>style.visibility</p:attrName>
                                        </p:attrNameLst>
                                      </p:cBhvr>
                                      <p:to>
                                        <p:strVal val="visible"/>
                                      </p:to>
                                    </p:set>
                                    <p:animEffect transition="in" filter="slide(fromBottom)">
                                      <p:cBhvr>
                                        <p:cTn id="7" dur="500"/>
                                        <p:tgtEl>
                                          <p:spTgt spid="1392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9570" name="Picture 2"/>
          <p:cNvPicPr>
            <a:picLocks noChangeAspect="1" noChangeArrowheads="1"/>
          </p:cNvPicPr>
          <p:nvPr/>
        </p:nvPicPr>
        <p:blipFill>
          <a:blip r:embed="rId3" cstate="screen"/>
          <a:srcRect/>
          <a:stretch>
            <a:fillRect/>
          </a:stretch>
        </p:blipFill>
        <p:spPr bwMode="auto">
          <a:xfrm rot="5400000">
            <a:off x="1911191" y="-234791"/>
            <a:ext cx="5169218" cy="6858001"/>
          </a:xfrm>
          <a:prstGeom prst="rect">
            <a:avLst/>
          </a:prstGeom>
          <a:noFill/>
          <a:ln w="9525">
            <a:noFill/>
            <a:miter lim="800000"/>
            <a:headEnd/>
            <a:tailEnd/>
          </a:ln>
          <a:effectLst/>
        </p:spPr>
      </p:pic>
      <p:sp>
        <p:nvSpPr>
          <p:cNvPr id="3" name="TextBox 2"/>
          <p:cNvSpPr txBox="1"/>
          <p:nvPr/>
        </p:nvSpPr>
        <p:spPr>
          <a:xfrm>
            <a:off x="2743200" y="5943600"/>
            <a:ext cx="3657600" cy="369332"/>
          </a:xfrm>
          <a:prstGeom prst="rect">
            <a:avLst/>
          </a:prstGeom>
          <a:noFill/>
        </p:spPr>
        <p:txBody>
          <a:bodyPr wrap="square" rtlCol="0">
            <a:spAutoFit/>
          </a:bodyPr>
          <a:lstStyle/>
          <a:p>
            <a:r>
              <a:rPr lang="en-US" dirty="0" smtClean="0"/>
              <a:t>From FIRST pneumatics manual</a:t>
            </a:r>
            <a:endParaRPr lang="en-US" dirty="0"/>
          </a:p>
        </p:txBody>
      </p:sp>
      <p:sp>
        <p:nvSpPr>
          <p:cNvPr id="6" name="Rectangle 5"/>
          <p:cNvSpPr/>
          <p:nvPr/>
        </p:nvSpPr>
        <p:spPr>
          <a:xfrm>
            <a:off x="1219200" y="5257800"/>
            <a:ext cx="1447800" cy="5334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3276600" y="4800600"/>
            <a:ext cx="1905000" cy="457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724400" y="5334000"/>
            <a:ext cx="1676400" cy="457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6477000" y="5334000"/>
            <a:ext cx="1143000" cy="457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advClick="0"/>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Video</a:t>
            </a:r>
            <a:endParaRPr lang="en-US" dirty="0"/>
          </a:p>
        </p:txBody>
      </p:sp>
      <p:sp>
        <p:nvSpPr>
          <p:cNvPr id="3" name="Content Placeholder 2"/>
          <p:cNvSpPr>
            <a:spLocks noGrp="1"/>
          </p:cNvSpPr>
          <p:nvPr>
            <p:ph idx="1"/>
          </p:nvPr>
        </p:nvSpPr>
        <p:spPr/>
        <p:txBody>
          <a:bodyPr/>
          <a:lstStyle/>
          <a:p>
            <a:r>
              <a:rPr lang="en-US" dirty="0" err="1" smtClean="0"/>
              <a:t>Mechanum</a:t>
            </a:r>
            <a:r>
              <a:rPr lang="en-US" dirty="0" smtClean="0"/>
              <a:t> Wheel Demo</a:t>
            </a:r>
          </a:p>
          <a:p>
            <a:pPr lvl="1"/>
            <a:r>
              <a:rPr lang="en-US" dirty="0" smtClean="0">
                <a:hlinkClick r:id="rId3"/>
              </a:rPr>
              <a:t>http://www.youtube.com/watch?v=JGAlalbpBLA&amp;feature=related</a:t>
            </a:r>
            <a:endParaRPr lang="en-US" dirty="0" smtClean="0"/>
          </a:p>
          <a:p>
            <a:endParaRPr lang="en-US" dirty="0" smtClean="0"/>
          </a:p>
          <a:p>
            <a:pPr>
              <a:buNone/>
            </a:pPr>
            <a:endParaRPr lang="en-US" dirty="0"/>
          </a:p>
        </p:txBody>
      </p:sp>
      <p:pic>
        <p:nvPicPr>
          <p:cNvPr id="6" name="Picture 5" descr="Screen shot 2010-12-08 at 6.06.06 PM 1.png"/>
          <p:cNvPicPr>
            <a:picLocks noChangeAspect="1"/>
          </p:cNvPicPr>
          <p:nvPr/>
        </p:nvPicPr>
        <p:blipFill>
          <a:blip r:embed="rId4" cstate="print"/>
          <a:stretch>
            <a:fillRect/>
          </a:stretch>
        </p:blipFill>
        <p:spPr>
          <a:xfrm>
            <a:off x="2514600" y="3378200"/>
            <a:ext cx="4160256" cy="3479800"/>
          </a:xfrm>
          <a:prstGeom prst="rect">
            <a:avLst/>
          </a:prstGeom>
        </p:spPr>
      </p:pic>
    </p:spTree>
  </p:cSld>
  <p:clrMapOvr>
    <a:masterClrMapping/>
  </p:clrMapOvr>
  <p:transition advClick="0"/>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pPr eaLnBrk="1" fontAlgn="auto" hangingPunct="1">
              <a:spcAft>
                <a:spcPts val="0"/>
              </a:spcAft>
              <a:defRPr/>
            </a:pPr>
            <a:r>
              <a:rPr lang="en-US" sz="4400" dirty="0" smtClean="0"/>
              <a:t>How it works: Forward movement</a:t>
            </a:r>
            <a:endParaRPr lang="en-US" sz="4400" dirty="0"/>
          </a:p>
        </p:txBody>
      </p:sp>
      <p:sp>
        <p:nvSpPr>
          <p:cNvPr id="6" name="Content Placeholder 5"/>
          <p:cNvSpPr>
            <a:spLocks noGrp="1"/>
          </p:cNvSpPr>
          <p:nvPr>
            <p:ph idx="1"/>
          </p:nvPr>
        </p:nvSpPr>
        <p:spPr/>
        <p:txBody>
          <a:bodyPr/>
          <a:lstStyle/>
          <a:p>
            <a:endParaRPr lang="en-US"/>
          </a:p>
        </p:txBody>
      </p:sp>
      <p:pic>
        <p:nvPicPr>
          <p:cNvPr id="137217" name="Picture 1"/>
          <p:cNvPicPr>
            <a:picLocks noChangeAspect="1" noChangeArrowheads="1"/>
          </p:cNvPicPr>
          <p:nvPr/>
        </p:nvPicPr>
        <p:blipFill>
          <a:blip r:embed="rId3" cstate="print"/>
          <a:srcRect l="29375" t="32905" r="37500" b="28021"/>
          <a:stretch>
            <a:fillRect/>
          </a:stretch>
        </p:blipFill>
        <p:spPr bwMode="auto">
          <a:xfrm>
            <a:off x="914399" y="1676400"/>
            <a:ext cx="6966733" cy="4648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extBox 4"/>
          <p:cNvSpPr txBox="1"/>
          <p:nvPr/>
        </p:nvSpPr>
        <p:spPr>
          <a:xfrm>
            <a:off x="304800" y="6488668"/>
            <a:ext cx="5788764" cy="261610"/>
          </a:xfrm>
          <a:prstGeom prst="rect">
            <a:avLst/>
          </a:prstGeom>
          <a:noFill/>
        </p:spPr>
        <p:txBody>
          <a:bodyPr wrap="none" rtlCol="0">
            <a:spAutoFit/>
          </a:bodyPr>
          <a:lstStyle/>
          <a:p>
            <a:r>
              <a:rPr lang="en-US" sz="1100" dirty="0" smtClean="0">
                <a:hlinkClick r:id="rId4"/>
              </a:rPr>
              <a:t>http://wiki.robojackets.org/images/0/08/2007_TE_Session_-_Drive_Trains_(Handouts).pdf</a:t>
            </a:r>
            <a:endParaRPr lang="en-US" sz="1100" dirty="0"/>
          </a:p>
        </p:txBody>
      </p:sp>
    </p:spTree>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8153400" cy="1143000"/>
          </a:xfrm>
        </p:spPr>
        <p:txBody>
          <a:bodyPr>
            <a:noAutofit/>
          </a:bodyPr>
          <a:lstStyle/>
          <a:p>
            <a:pPr eaLnBrk="1" fontAlgn="auto" hangingPunct="1">
              <a:spcAft>
                <a:spcPts val="0"/>
              </a:spcAft>
              <a:defRPr/>
            </a:pPr>
            <a:r>
              <a:rPr lang="en-US" sz="4400" dirty="0" smtClean="0"/>
              <a:t>How it works: Sideways movement</a:t>
            </a:r>
            <a:endParaRPr lang="en-US" sz="4400" dirty="0"/>
          </a:p>
        </p:txBody>
      </p:sp>
      <p:sp>
        <p:nvSpPr>
          <p:cNvPr id="5" name="Content Placeholder 4"/>
          <p:cNvSpPr>
            <a:spLocks noGrp="1"/>
          </p:cNvSpPr>
          <p:nvPr>
            <p:ph idx="1"/>
          </p:nvPr>
        </p:nvSpPr>
        <p:spPr/>
        <p:txBody>
          <a:bodyPr/>
          <a:lstStyle/>
          <a:p>
            <a:endParaRPr lang="en-US"/>
          </a:p>
        </p:txBody>
      </p:sp>
      <p:pic>
        <p:nvPicPr>
          <p:cNvPr id="171010" name="Picture 2"/>
          <p:cNvPicPr>
            <a:picLocks noChangeAspect="1" noChangeArrowheads="1"/>
          </p:cNvPicPr>
          <p:nvPr/>
        </p:nvPicPr>
        <p:blipFill>
          <a:blip r:embed="rId3" cstate="print"/>
          <a:srcRect l="26875" t="28791" r="35625" b="30764"/>
          <a:stretch>
            <a:fillRect/>
          </a:stretch>
        </p:blipFill>
        <p:spPr bwMode="auto">
          <a:xfrm>
            <a:off x="914401" y="1600200"/>
            <a:ext cx="6857999" cy="4495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extBox 5"/>
          <p:cNvSpPr txBox="1"/>
          <p:nvPr/>
        </p:nvSpPr>
        <p:spPr>
          <a:xfrm>
            <a:off x="304800" y="6488668"/>
            <a:ext cx="5788764" cy="261610"/>
          </a:xfrm>
          <a:prstGeom prst="rect">
            <a:avLst/>
          </a:prstGeom>
          <a:noFill/>
        </p:spPr>
        <p:txBody>
          <a:bodyPr wrap="none" rtlCol="0">
            <a:spAutoFit/>
          </a:bodyPr>
          <a:lstStyle/>
          <a:p>
            <a:r>
              <a:rPr lang="en-US" sz="1100" dirty="0" smtClean="0">
                <a:hlinkClick r:id="rId4"/>
              </a:rPr>
              <a:t>http://wiki.robojackets.org/images/0/08/2007_TE_Session_-_Drive_Trains_(Handouts).pdf</a:t>
            </a:r>
            <a:endParaRPr lang="en-US" sz="1100" dirty="0"/>
          </a:p>
        </p:txBody>
      </p:sp>
    </p:spTree>
  </p:cSld>
  <p:clrMapOvr>
    <a:masterClrMapping/>
  </p:clrMapOv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pPr eaLnBrk="1" fontAlgn="auto" hangingPunct="1">
              <a:spcAft>
                <a:spcPts val="0"/>
              </a:spcAft>
              <a:defRPr/>
            </a:pPr>
            <a:r>
              <a:rPr lang="en-US" dirty="0" smtClean="0"/>
              <a:t>How it works: Turn in Place</a:t>
            </a:r>
            <a:endParaRPr lang="en-US" dirty="0"/>
          </a:p>
        </p:txBody>
      </p:sp>
      <p:sp>
        <p:nvSpPr>
          <p:cNvPr id="7" name="Content Placeholder 6"/>
          <p:cNvSpPr>
            <a:spLocks noGrp="1"/>
          </p:cNvSpPr>
          <p:nvPr>
            <p:ph idx="1"/>
          </p:nvPr>
        </p:nvSpPr>
        <p:spPr/>
        <p:txBody>
          <a:bodyPr/>
          <a:lstStyle/>
          <a:p>
            <a:endParaRPr lang="en-US"/>
          </a:p>
        </p:txBody>
      </p:sp>
      <p:sp>
        <p:nvSpPr>
          <p:cNvPr id="6" name="TextBox 5"/>
          <p:cNvSpPr txBox="1"/>
          <p:nvPr/>
        </p:nvSpPr>
        <p:spPr>
          <a:xfrm>
            <a:off x="304800" y="6488668"/>
            <a:ext cx="5788764" cy="261610"/>
          </a:xfrm>
          <a:prstGeom prst="rect">
            <a:avLst/>
          </a:prstGeom>
          <a:noFill/>
        </p:spPr>
        <p:txBody>
          <a:bodyPr wrap="none" rtlCol="0">
            <a:spAutoFit/>
          </a:bodyPr>
          <a:lstStyle/>
          <a:p>
            <a:r>
              <a:rPr lang="en-US" sz="1100" dirty="0" smtClean="0">
                <a:hlinkClick r:id="rId3"/>
              </a:rPr>
              <a:t>http://wiki.robojackets.org/images/0/08/2007_TE_Session_-_Drive_Trains_(Handouts).pdf</a:t>
            </a:r>
            <a:endParaRPr lang="en-US" sz="1100" dirty="0"/>
          </a:p>
        </p:txBody>
      </p:sp>
      <p:pic>
        <p:nvPicPr>
          <p:cNvPr id="172035" name="Picture 3"/>
          <p:cNvPicPr>
            <a:picLocks noChangeAspect="1" noChangeArrowheads="1"/>
          </p:cNvPicPr>
          <p:nvPr/>
        </p:nvPicPr>
        <p:blipFill>
          <a:blip r:embed="rId4" cstate="print"/>
          <a:srcRect l="23750" t="34576" r="39723" b="25321"/>
          <a:stretch>
            <a:fillRect/>
          </a:stretch>
        </p:blipFill>
        <p:spPr bwMode="auto">
          <a:xfrm>
            <a:off x="990600" y="1676400"/>
            <a:ext cx="6858000" cy="45764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Videos</a:t>
            </a:r>
            <a:endParaRPr lang="en-US" dirty="0"/>
          </a:p>
        </p:txBody>
      </p:sp>
      <p:sp>
        <p:nvSpPr>
          <p:cNvPr id="7" name="Content Placeholder 6"/>
          <p:cNvSpPr>
            <a:spLocks noGrp="1"/>
          </p:cNvSpPr>
          <p:nvPr>
            <p:ph idx="1"/>
          </p:nvPr>
        </p:nvSpPr>
        <p:spPr/>
        <p:txBody>
          <a:bodyPr/>
          <a:lstStyle/>
          <a:p>
            <a:r>
              <a:rPr lang="en-US" dirty="0" smtClean="0"/>
              <a:t>Omni, </a:t>
            </a:r>
            <a:r>
              <a:rPr lang="en-US" dirty="0" err="1" smtClean="0"/>
              <a:t>Mechanum</a:t>
            </a:r>
            <a:r>
              <a:rPr lang="en-US" dirty="0" smtClean="0"/>
              <a:t>, Swerve drive examples</a:t>
            </a:r>
            <a:endParaRPr lang="en-US" dirty="0" smtClean="0">
              <a:hlinkClick r:id="rId3"/>
            </a:endParaRPr>
          </a:p>
          <a:p>
            <a:pPr lvl="1"/>
            <a:r>
              <a:rPr lang="en-US" dirty="0" smtClean="0">
                <a:hlinkClick r:id="rId3"/>
              </a:rPr>
              <a:t>http://www.youtube.comatch?v=r5WKgQJtToM&amp;feature=fvw</a:t>
            </a:r>
            <a:endParaRPr lang="en-US" dirty="0" smtClean="0"/>
          </a:p>
          <a:p>
            <a:endParaRPr lang="en-US" dirty="0" smtClean="0"/>
          </a:p>
          <a:p>
            <a:r>
              <a:rPr lang="en-US" dirty="0" smtClean="0"/>
              <a:t>Nona-drive</a:t>
            </a:r>
          </a:p>
          <a:p>
            <a:pPr lvl="1"/>
            <a:r>
              <a:rPr lang="en-US" dirty="0" smtClean="0">
                <a:hlinkClick r:id="rId4"/>
              </a:rPr>
              <a:t>http://www.youtube.com/watch?v=6fLf71xlVhE</a:t>
            </a:r>
            <a:endParaRPr lang="en-US" dirty="0" smtClean="0"/>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6322" name="Title 1"/>
          <p:cNvSpPr>
            <a:spLocks noGrp="1"/>
          </p:cNvSpPr>
          <p:nvPr>
            <p:ph type="title"/>
          </p:nvPr>
        </p:nvSpPr>
        <p:spPr/>
        <p:txBody>
          <a:bodyPr/>
          <a:lstStyle/>
          <a:p>
            <a:pPr eaLnBrk="1" hangingPunct="1"/>
            <a:r>
              <a:rPr lang="en-US" smtClean="0"/>
              <a:t>Conclusion</a:t>
            </a:r>
          </a:p>
        </p:txBody>
      </p:sp>
      <p:sp>
        <p:nvSpPr>
          <p:cNvPr id="56323" name="Content Placeholder 2"/>
          <p:cNvSpPr>
            <a:spLocks noGrp="1"/>
          </p:cNvSpPr>
          <p:nvPr>
            <p:ph idx="1"/>
          </p:nvPr>
        </p:nvSpPr>
        <p:spPr/>
        <p:txBody>
          <a:bodyPr/>
          <a:lstStyle/>
          <a:p>
            <a:pPr eaLnBrk="1" hangingPunct="1"/>
            <a:r>
              <a:rPr lang="en-US" dirty="0" smtClean="0"/>
              <a:t>Covered major components of FIRST robots</a:t>
            </a:r>
          </a:p>
          <a:p>
            <a:pPr eaLnBrk="1" hangingPunct="1"/>
            <a:r>
              <a:rPr lang="en-US" dirty="0" smtClean="0"/>
              <a:t>Slides available at </a:t>
            </a:r>
            <a:r>
              <a:rPr lang="en-US" dirty="0" smtClean="0">
                <a:hlinkClick r:id="rId3"/>
              </a:rPr>
              <a:t>lynbrookrobotics.com</a:t>
            </a:r>
            <a:endParaRPr lang="en-US" dirty="0" smtClean="0"/>
          </a:p>
          <a:p>
            <a:pPr lvl="1" eaLnBrk="1" hangingPunct="1"/>
            <a:r>
              <a:rPr lang="en-US" dirty="0" smtClean="0"/>
              <a:t>Resources &gt; “WRRF Presentations”</a:t>
            </a:r>
          </a:p>
        </p:txBody>
      </p:sp>
    </p:spTree>
  </p:cSld>
  <p:clrMapOvr>
    <a:masterClrMapping/>
  </p:clrMapOvr>
  <p:transition advClick="0"/>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pPr eaLnBrk="1" hangingPunct="1"/>
            <a:r>
              <a:rPr lang="en-US" dirty="0" smtClean="0"/>
              <a:t>Actuators</a:t>
            </a:r>
          </a:p>
        </p:txBody>
      </p:sp>
      <p:sp>
        <p:nvSpPr>
          <p:cNvPr id="22530" name="Content Placeholder 2"/>
          <p:cNvSpPr>
            <a:spLocks noGrp="1"/>
          </p:cNvSpPr>
          <p:nvPr>
            <p:ph idx="1"/>
          </p:nvPr>
        </p:nvSpPr>
        <p:spPr>
          <a:xfrm>
            <a:off x="457200" y="1600201"/>
            <a:ext cx="7467600" cy="2362199"/>
          </a:xfrm>
        </p:spPr>
        <p:txBody>
          <a:bodyPr/>
          <a:lstStyle/>
          <a:p>
            <a:pPr eaLnBrk="1" hangingPunct="1"/>
            <a:r>
              <a:rPr lang="en-US" sz="2800" dirty="0" smtClean="0"/>
              <a:t>Actuators convert the difference in air pressure to mechanical motion</a:t>
            </a:r>
          </a:p>
          <a:p>
            <a:pPr eaLnBrk="1" hangingPunct="1"/>
            <a:r>
              <a:rPr lang="en-US" sz="2800" dirty="0" smtClean="0"/>
              <a:t>Linear actuators (also known as cylinders)</a:t>
            </a:r>
          </a:p>
          <a:p>
            <a:pPr eaLnBrk="1" hangingPunct="1"/>
            <a:r>
              <a:rPr lang="en-US" sz="2800" dirty="0" smtClean="0"/>
              <a:t>Narrower actuators move more quickly</a:t>
            </a:r>
          </a:p>
        </p:txBody>
      </p:sp>
      <p:pic>
        <p:nvPicPr>
          <p:cNvPr id="5" name="Picture 10" descr="ActuatorPrincipleofOperation"/>
          <p:cNvPicPr>
            <a:picLocks noChangeAspect="1" noChangeArrowheads="1"/>
          </p:cNvPicPr>
          <p:nvPr/>
        </p:nvPicPr>
        <p:blipFill>
          <a:blip r:embed="rId3" cstate="screen"/>
          <a:srcRect/>
          <a:stretch>
            <a:fillRect/>
          </a:stretch>
        </p:blipFill>
        <p:spPr bwMode="auto">
          <a:xfrm>
            <a:off x="1219200" y="4419600"/>
            <a:ext cx="6648196" cy="1752600"/>
          </a:xfrm>
          <a:prstGeom prst="rect">
            <a:avLst/>
          </a:prstGeom>
          <a:noFill/>
        </p:spPr>
      </p:pic>
    </p:spTree>
  </p:cSld>
  <p:clrMapOvr>
    <a:masterClrMapping/>
  </p:clrMapOvr>
  <p:transition advClick="0"/>
  <p:timing>
    <p:tnLst>
      <p:par>
        <p:cTn id="1" dur="indefinite" restart="never" nodeType="tmRoot"/>
      </p:par>
    </p:tnLst>
  </p:timing>
</p:sld>
</file>

<file path=ppt/theme/theme1.xml><?xml version="1.0" encoding="utf-8"?>
<a:theme xmlns:a="http://schemas.openxmlformats.org/drawingml/2006/main" name="Technic">
  <a:themeElements>
    <a:clrScheme name="Custom 1">
      <a:dk1>
        <a:srgbClr val="FFFFFF"/>
      </a:dk1>
      <a:lt1>
        <a:srgbClr val="000000"/>
      </a:lt1>
      <a:dk2>
        <a:srgbClr val="FFFFFF"/>
      </a:dk2>
      <a:lt2>
        <a:srgbClr val="A5A5A5"/>
      </a:lt2>
      <a:accent1>
        <a:srgbClr val="E2A200"/>
      </a:accent1>
      <a:accent2>
        <a:srgbClr val="AD1F1F"/>
      </a:accent2>
      <a:accent3>
        <a:srgbClr val="B58B80"/>
      </a:accent3>
      <a:accent4>
        <a:srgbClr val="C3986D"/>
      </a:accent4>
      <a:accent5>
        <a:srgbClr val="A19574"/>
      </a:accent5>
      <a:accent6>
        <a:srgbClr val="C17529"/>
      </a:accent6>
      <a:hlink>
        <a:srgbClr val="AD1F1F"/>
      </a:hlink>
      <a:folHlink>
        <a:srgbClr val="FFC42F"/>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Technic">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Technic</Template>
  <TotalTime>11479</TotalTime>
  <Words>3458</Words>
  <Application>Microsoft Office PowerPoint</Application>
  <PresentationFormat>On-screen Show (4:3)</PresentationFormat>
  <Paragraphs>640</Paragraphs>
  <Slides>85</Slides>
  <Notes>84</Notes>
  <HiddenSlides>0</HiddenSlides>
  <MMClips>0</MMClips>
  <ScaleCrop>false</ScaleCrop>
  <HeadingPairs>
    <vt:vector size="6" baseType="variant">
      <vt:variant>
        <vt:lpstr>Design Template</vt:lpstr>
      </vt:variant>
      <vt:variant>
        <vt:i4>1</vt:i4>
      </vt:variant>
      <vt:variant>
        <vt:lpstr>Embedded OLE Servers</vt:lpstr>
      </vt:variant>
      <vt:variant>
        <vt:i4>2</vt:i4>
      </vt:variant>
      <vt:variant>
        <vt:lpstr>Slide Titles</vt:lpstr>
      </vt:variant>
      <vt:variant>
        <vt:i4>85</vt:i4>
      </vt:variant>
    </vt:vector>
  </HeadingPairs>
  <TitlesOfParts>
    <vt:vector size="88" baseType="lpstr">
      <vt:lpstr>Technic</vt:lpstr>
      <vt:lpstr>Equation</vt:lpstr>
      <vt:lpstr>Microsoft Equation</vt:lpstr>
      <vt:lpstr>Introduction to Robot Subsystems</vt:lpstr>
      <vt:lpstr>Pneumatics</vt:lpstr>
      <vt:lpstr>Pneumatics - Definition</vt:lpstr>
      <vt:lpstr>Slide 4</vt:lpstr>
      <vt:lpstr>Slide 5</vt:lpstr>
      <vt:lpstr>Compressor</vt:lpstr>
      <vt:lpstr>Diaphragm pump</vt:lpstr>
      <vt:lpstr>Slide 8</vt:lpstr>
      <vt:lpstr>Actuators</vt:lpstr>
      <vt:lpstr>Electric Valves</vt:lpstr>
      <vt:lpstr>Slide 11</vt:lpstr>
      <vt:lpstr>Regulator</vt:lpstr>
      <vt:lpstr>The Force of Linear Actuators</vt:lpstr>
      <vt:lpstr>Forces of Different Bore Cylinders at 40 psi and 60 psi</vt:lpstr>
      <vt:lpstr>Common Valves and Fittings</vt:lpstr>
      <vt:lpstr>Tank</vt:lpstr>
      <vt:lpstr>Slide 17</vt:lpstr>
      <vt:lpstr>Electrical Components</vt:lpstr>
      <vt:lpstr>Power Distribution Diagram</vt:lpstr>
      <vt:lpstr>Battery</vt:lpstr>
      <vt:lpstr>Power Distribution Diagram</vt:lpstr>
      <vt:lpstr>Robot Power Switch</vt:lpstr>
      <vt:lpstr>Power Distribution Diagram</vt:lpstr>
      <vt:lpstr>Power Distribution Board</vt:lpstr>
      <vt:lpstr>Power Distribution Diagram</vt:lpstr>
      <vt:lpstr>Power Distribution Diagram</vt:lpstr>
      <vt:lpstr>Power Distribution Diagram</vt:lpstr>
      <vt:lpstr>CPU</vt:lpstr>
      <vt:lpstr>Power Distribution Diagram</vt:lpstr>
      <vt:lpstr>Motors</vt:lpstr>
      <vt:lpstr>CPU</vt:lpstr>
      <vt:lpstr>Spike Relay Specifics</vt:lpstr>
      <vt:lpstr>H-Bridge</vt:lpstr>
      <vt:lpstr>Speed Controller</vt:lpstr>
      <vt:lpstr>Pulse-Width Modulation</vt:lpstr>
      <vt:lpstr>ESC Communications</vt:lpstr>
      <vt:lpstr>CAN-Bus</vt:lpstr>
      <vt:lpstr>CAN-Bus Wiring</vt:lpstr>
      <vt:lpstr>CAN-Bus Software</vt:lpstr>
      <vt:lpstr>Sensors and Electronics</vt:lpstr>
      <vt:lpstr>Limit switch</vt:lpstr>
      <vt:lpstr>Potentiometers (Pots)</vt:lpstr>
      <vt:lpstr>Potentiometers</vt:lpstr>
      <vt:lpstr>Reading the Value</vt:lpstr>
      <vt:lpstr>Pots: Uses</vt:lpstr>
      <vt:lpstr>Pots</vt:lpstr>
      <vt:lpstr>Hall effect sensor</vt:lpstr>
      <vt:lpstr>Gear tooth sensor</vt:lpstr>
      <vt:lpstr>Optical Encoders</vt:lpstr>
      <vt:lpstr>Optical Encoders</vt:lpstr>
      <vt:lpstr>Optical Encoders</vt:lpstr>
      <vt:lpstr>Optical Encoders</vt:lpstr>
      <vt:lpstr>Optical Encoders</vt:lpstr>
      <vt:lpstr>Other Encoders</vt:lpstr>
      <vt:lpstr>Yaw Rate Sensor/Gyro</vt:lpstr>
      <vt:lpstr>Accelerometer</vt:lpstr>
      <vt:lpstr>Sensing Distance: Ultrasonic Sensors</vt:lpstr>
      <vt:lpstr>Infrared Proximity Sensors</vt:lpstr>
      <vt:lpstr>Camera</vt:lpstr>
      <vt:lpstr>Conclusion</vt:lpstr>
      <vt:lpstr>Choosing the Right DriveTrain</vt:lpstr>
      <vt:lpstr>Required Capabilities</vt:lpstr>
      <vt:lpstr>Ackerman Steering</vt:lpstr>
      <vt:lpstr>Differential/Tank Steering</vt:lpstr>
      <vt:lpstr>4 Wheels Differential Steering</vt:lpstr>
      <vt:lpstr>Ability to Turn</vt:lpstr>
      <vt:lpstr>Terminology: </vt:lpstr>
      <vt:lpstr>Maximum Turning Force Per Wheel  (FTMax)</vt:lpstr>
      <vt:lpstr>Maximum Turning Torque of robot  (TTMax)</vt:lpstr>
      <vt:lpstr>Maximum Resisting Torque (TResisting)</vt:lpstr>
      <vt:lpstr>Turning Torque v. Resisting Torque</vt:lpstr>
      <vt:lpstr> Wheel layouts</vt:lpstr>
      <vt:lpstr>6 Wheel Layout</vt:lpstr>
      <vt:lpstr>Turning Torque v. Resisting Torque</vt:lpstr>
      <vt:lpstr>6 Wheel Layout</vt:lpstr>
      <vt:lpstr>6 Wheels dropped center</vt:lpstr>
      <vt:lpstr>Swerve Drive</vt:lpstr>
      <vt:lpstr>Wheels</vt:lpstr>
      <vt:lpstr>Mecanum Wheels</vt:lpstr>
      <vt:lpstr>Video</vt:lpstr>
      <vt:lpstr>How it works: Forward movement</vt:lpstr>
      <vt:lpstr>How it works: Sideways movement</vt:lpstr>
      <vt:lpstr>How it works: Turn in Place</vt:lpstr>
      <vt:lpstr>Videos</vt:lpstr>
      <vt:lpstr>Conclusion</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Robot Subsystems</dc:title>
  <dc:creator>David Liu</dc:creator>
  <cp:lastModifiedBy>Karthik</cp:lastModifiedBy>
  <cp:revision>190</cp:revision>
  <dcterms:created xsi:type="dcterms:W3CDTF">2010-12-13T02:01:02Z</dcterms:created>
  <dcterms:modified xsi:type="dcterms:W3CDTF">2010-12-13T02:07:48Z</dcterms:modified>
</cp:coreProperties>
</file>