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83"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82" r:id="rId18"/>
    <p:sldId id="273" r:id="rId19"/>
    <p:sldId id="274" r:id="rId20"/>
    <p:sldId id="275" r:id="rId21"/>
    <p:sldId id="276" r:id="rId22"/>
    <p:sldId id="277" r:id="rId23"/>
    <p:sldId id="280" r:id="rId24"/>
    <p:sldId id="279"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56" r:id="rId51"/>
    <p:sldId id="309" r:id="rId52"/>
    <p:sldId id="310" r:id="rId53"/>
    <p:sldId id="311" r:id="rId54"/>
    <p:sldId id="312" r:id="rId55"/>
    <p:sldId id="313" r:id="rId56"/>
    <p:sldId id="314" r:id="rId57"/>
    <p:sldId id="315" r:id="rId58"/>
    <p:sldId id="316" r:id="rId59"/>
    <p:sldId id="317" r:id="rId60"/>
    <p:sldId id="318" r:id="rId61"/>
    <p:sldId id="320" r:id="rId62"/>
    <p:sldId id="321" r:id="rId63"/>
    <p:sldId id="322" r:id="rId64"/>
    <p:sldId id="323" r:id="rId65"/>
    <p:sldId id="325" r:id="rId66"/>
    <p:sldId id="326" r:id="rId67"/>
    <p:sldId id="327" r:id="rId68"/>
    <p:sldId id="328" r:id="rId69"/>
    <p:sldId id="329" r:id="rId70"/>
    <p:sldId id="330" r:id="rId71"/>
    <p:sldId id="331" r:id="rId72"/>
    <p:sldId id="332" r:id="rId73"/>
    <p:sldId id="334" r:id="rId74"/>
    <p:sldId id="335" r:id="rId75"/>
    <p:sldId id="336" r:id="rId76"/>
    <p:sldId id="337" r:id="rId77"/>
    <p:sldId id="338" r:id="rId78"/>
    <p:sldId id="339" r:id="rId79"/>
    <p:sldId id="340" r:id="rId80"/>
    <p:sldId id="341" r:id="rId81"/>
    <p:sldId id="342" r:id="rId82"/>
    <p:sldId id="343" r:id="rId83"/>
    <p:sldId id="344" r:id="rId84"/>
    <p:sldId id="345" r:id="rId85"/>
    <p:sldId id="346" r:id="rId86"/>
    <p:sldId id="347" r:id="rId87"/>
    <p:sldId id="348" r:id="rId88"/>
    <p:sldId id="349" r:id="rId89"/>
    <p:sldId id="350" r:id="rId90"/>
    <p:sldId id="351" r:id="rId91"/>
    <p:sldId id="352" r:id="rId92"/>
    <p:sldId id="353" r:id="rId93"/>
    <p:sldId id="354" r:id="rId94"/>
    <p:sldId id="355" r:id="rId95"/>
    <p:sldId id="333"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43" autoAdjust="0"/>
    <p:restoredTop sz="91759" autoAdjust="0"/>
  </p:normalViewPr>
  <p:slideViewPr>
    <p:cSldViewPr>
      <p:cViewPr>
        <p:scale>
          <a:sx n="100" d="100"/>
          <a:sy n="100" d="100"/>
        </p:scale>
        <p:origin x="-533" y="3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5" Type="http://schemas.openxmlformats.org/officeDocument/2006/relationships/image" Target="../media/image13.wmf"/><Relationship Id="rId4"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 Id="rId6" Type="http://schemas.openxmlformats.org/officeDocument/2006/relationships/image" Target="../media/image99.wmf"/><Relationship Id="rId5" Type="http://schemas.openxmlformats.org/officeDocument/2006/relationships/image" Target="../media/image98.wmf"/><Relationship Id="rId4" Type="http://schemas.openxmlformats.org/officeDocument/2006/relationships/image" Target="../media/image97.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image" Target="../media/image96.wmf"/><Relationship Id="rId7" Type="http://schemas.openxmlformats.org/officeDocument/2006/relationships/image" Target="../media/image103.wmf"/><Relationship Id="rId2" Type="http://schemas.openxmlformats.org/officeDocument/2006/relationships/image" Target="../media/image95.wmf"/><Relationship Id="rId1" Type="http://schemas.openxmlformats.org/officeDocument/2006/relationships/image" Target="../media/image94.wmf"/><Relationship Id="rId6" Type="http://schemas.openxmlformats.org/officeDocument/2006/relationships/image" Target="../media/image102.wmf"/><Relationship Id="rId5" Type="http://schemas.openxmlformats.org/officeDocument/2006/relationships/image" Target="../media/image101.wmf"/><Relationship Id="rId4" Type="http://schemas.openxmlformats.org/officeDocument/2006/relationships/image" Target="../media/image97.wmf"/><Relationship Id="rId9" Type="http://schemas.openxmlformats.org/officeDocument/2006/relationships/image" Target="../media/image10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4.wmf"/><Relationship Id="rId1" Type="http://schemas.openxmlformats.org/officeDocument/2006/relationships/image" Target="../media/image102.wmf"/><Relationship Id="rId6" Type="http://schemas.openxmlformats.org/officeDocument/2006/relationships/image" Target="../media/image110.wmf"/><Relationship Id="rId5" Type="http://schemas.openxmlformats.org/officeDocument/2006/relationships/image" Target="../media/image109.wmf"/><Relationship Id="rId4" Type="http://schemas.openxmlformats.org/officeDocument/2006/relationships/image" Target="../media/image10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CE6EDF-974E-4AED-9479-92B73078A523}" type="datetimeFigureOut">
              <a:rPr lang="en-US" smtClean="0"/>
              <a:pPr/>
              <a:t>12/12/2011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793529-CB48-4560-BAEF-55A21BDF272C}" type="slidenum">
              <a:rPr lang="en-US" smtClean="0"/>
              <a:pPr/>
              <a:t>‹#›</a:t>
            </a:fld>
            <a:endParaRPr lang="en-US"/>
          </a:p>
        </p:txBody>
      </p:sp>
    </p:spTree>
    <p:extLst>
      <p:ext uri="{BB962C8B-B14F-4D97-AF65-F5344CB8AC3E}">
        <p14:creationId xmlns="" xmlns:p14="http://schemas.microsoft.com/office/powerpoint/2010/main" val="948548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youtube.com/watch?v=JGAlalbpBLA&amp;feature=related"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p:cNvSpPr>
          <p:nvPr>
            <p:ph type="sldImg"/>
          </p:nvPr>
        </p:nvSpPr>
        <p:spPr bwMode="auto">
          <a:noFill/>
          <a:ln>
            <a:solidFill>
              <a:srgbClr val="000000"/>
            </a:solidFill>
            <a:miter lim="800000"/>
            <a:headEnd/>
            <a:tailEnd/>
          </a:ln>
        </p:spPr>
      </p:sp>
      <p:sp>
        <p:nvSpPr>
          <p:cNvPr id="2662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Loosely speaking, torque is a measure of the turning force on an object such as a bolt or a flywheel. For example, pushing or pulling the handle of a wrench connected to a nut or bolt produces a torque (turning force) that loosens or tightens the nut or bolt.</a:t>
            </a:r>
          </a:p>
        </p:txBody>
      </p:sp>
      <p:sp>
        <p:nvSpPr>
          <p:cNvPr id="4" name="Slide Number Placeholder 3"/>
          <p:cNvSpPr>
            <a:spLocks noGrp="1"/>
          </p:cNvSpPr>
          <p:nvPr>
            <p:ph type="sldNum" sz="quarter" idx="5"/>
          </p:nvPr>
        </p:nvSpPr>
        <p:spPr/>
        <p:txBody>
          <a:bodyPr/>
          <a:lstStyle/>
          <a:p>
            <a:pPr>
              <a:defRPr/>
            </a:pPr>
            <a:fld id="{297BDAE3-F383-4F34-9E27-909FA23297C6}"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are the disadvantages of having a short</a:t>
            </a:r>
            <a:r>
              <a:rPr lang="en-US" baseline="0" dirty="0" smtClean="0"/>
              <a:t> wheelbase? How can you have the stability of a long wheelbase with the ability to turn of a short wheelbase?</a:t>
            </a:r>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View the slide</a:t>
            </a:r>
            <a:r>
              <a:rPr lang="en-US" baseline="0" dirty="0" smtClean="0"/>
              <a:t> with the animations.</a:t>
            </a:r>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p:cNvSpPr>
            <a:spLocks noGrp="1" noRot="1" noChangeAspect="1"/>
          </p:cNvSpPr>
          <p:nvPr>
            <p:ph type="sldImg"/>
          </p:nvPr>
        </p:nvSpPr>
        <p:spPr bwMode="auto">
          <a:noFill/>
          <a:ln>
            <a:solidFill>
              <a:srgbClr val="000000"/>
            </a:solidFill>
            <a:miter lim="800000"/>
            <a:headEnd/>
            <a:tailEnd/>
          </a:ln>
        </p:spPr>
      </p:sp>
      <p:sp>
        <p:nvSpPr>
          <p:cNvPr id="27238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But now lets look at some other ways to make robots turn more easily</a:t>
            </a:r>
          </a:p>
        </p:txBody>
      </p:sp>
      <p:sp>
        <p:nvSpPr>
          <p:cNvPr id="4" name="Slide Number Placeholder 3"/>
          <p:cNvSpPr>
            <a:spLocks noGrp="1"/>
          </p:cNvSpPr>
          <p:nvPr>
            <p:ph type="sldNum" sz="quarter" idx="5"/>
          </p:nvPr>
        </p:nvSpPr>
        <p:spPr/>
        <p:txBody>
          <a:bodyPr/>
          <a:lstStyle/>
          <a:p>
            <a:pPr>
              <a:defRPr/>
            </a:pPr>
            <a:fld id="{9C7ED4B3-4A45-4560-A1AD-FCCD8A9AFC0C}"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view this slide as</a:t>
            </a:r>
            <a:r>
              <a:rPr lang="en-US" baseline="0" dirty="0" smtClean="0"/>
              <a:t> it will be animated during the presentation </a:t>
            </a:r>
            <a:r>
              <a:rPr lang="en-US" dirty="0" smtClean="0"/>
              <a:t>or</a:t>
            </a:r>
            <a:r>
              <a:rPr lang="en-US" baseline="0" dirty="0" smtClean="0"/>
              <a:t> slide the </a:t>
            </a:r>
            <a:r>
              <a:rPr lang="en-US" baseline="0" dirty="0" err="1" smtClean="0"/>
              <a:t>omniwheel</a:t>
            </a:r>
            <a:r>
              <a:rPr lang="en-US" baseline="0" dirty="0" smtClean="0"/>
              <a:t> over to see the text.</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18436" name="Slide Number Placeholder 3"/>
          <p:cNvSpPr>
            <a:spLocks noGrp="1"/>
          </p:cNvSpPr>
          <p:nvPr>
            <p:ph type="sldNum" sz="quarter" idx="5"/>
          </p:nvPr>
        </p:nvSpPr>
        <p:spPr bwMode="auto">
          <a:noFill/>
          <a:ln>
            <a:miter lim="800000"/>
            <a:headEnd/>
            <a:tailEnd/>
          </a:ln>
        </p:spPr>
        <p:txBody>
          <a:bodyPr/>
          <a:lstStyle/>
          <a:p>
            <a:fld id="{03796349-CD7D-44EE-A0D2-18C090436340}" type="slidenum">
              <a:rPr lang="en-US" altLang="ja-JP"/>
              <a:pPr/>
              <a:t>19</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I am Miles</a:t>
            </a:r>
            <a:r>
              <a:rPr lang="en-US" baseline="0" dirty="0" smtClean="0"/>
              <a:t> Chan, and I would like to talk to you about choosing the right </a:t>
            </a:r>
            <a:r>
              <a:rPr lang="en-US" baseline="0" dirty="0" err="1" smtClean="0"/>
              <a:t>drivetrain</a:t>
            </a:r>
            <a:r>
              <a:rPr lang="en-US" baseline="0" dirty="0" smtClean="0"/>
              <a:t> for your FRC robot. A </a:t>
            </a:r>
            <a:r>
              <a:rPr lang="en-US" baseline="0" dirty="0" err="1" smtClean="0"/>
              <a:t>drivetrain</a:t>
            </a:r>
            <a:r>
              <a:rPr lang="en-US" baseline="0" dirty="0" smtClean="0"/>
              <a:t> is the system responsible for moving your robot.</a:t>
            </a:r>
            <a:endParaRPr lang="en-US" dirty="0" smtClean="0"/>
          </a:p>
        </p:txBody>
      </p:sp>
      <p:sp>
        <p:nvSpPr>
          <p:cNvPr id="4" name="Slide Number Placeholder 3"/>
          <p:cNvSpPr>
            <a:spLocks noGrp="1"/>
          </p:cNvSpPr>
          <p:nvPr>
            <p:ph type="sldNum" sz="quarter" idx="5"/>
          </p:nvPr>
        </p:nvSpPr>
        <p:spPr/>
        <p:txBody>
          <a:bodyPr/>
          <a:lstStyle/>
          <a:p>
            <a:pPr>
              <a:defRPr/>
            </a:pPr>
            <a:fld id="{9D2681DE-35E9-422F-983D-9062287629BC}"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http://www.youtube.com/watch?v=JGAlalbpBLA&amp;feature=related</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Irfanview</a:t>
            </a:r>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Electrical</a:t>
            </a:r>
            <a:r>
              <a:rPr lang="en-US" baseline="0" dirty="0" smtClean="0"/>
              <a:t> = power distribution  + power control</a:t>
            </a:r>
          </a:p>
          <a:p>
            <a:r>
              <a:rPr lang="en-US" baseline="0" dirty="0" smtClean="0"/>
              <a:t>Electronics = low power sensors and circuits</a:t>
            </a:r>
          </a:p>
          <a:p>
            <a:r>
              <a:rPr lang="en-US" baseline="0" dirty="0" err="1" smtClean="0"/>
              <a:t>BDCComm</a:t>
            </a:r>
            <a:endParaRPr lang="en-US" baseline="0"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battery safety</a:t>
            </a:r>
          </a:p>
          <a:p>
            <a:r>
              <a:rPr lang="en-US" dirty="0" smtClean="0"/>
              <a:t>	Two</a:t>
            </a:r>
            <a:r>
              <a:rPr lang="en-US" baseline="0" dirty="0" smtClean="0"/>
              <a:t> hands because it is heavy</a:t>
            </a:r>
          </a:p>
          <a:p>
            <a:endParaRPr lang="en-US" dirty="0" smtClean="0"/>
          </a:p>
          <a:p>
            <a:r>
              <a:rPr lang="en-US" dirty="0" smtClean="0"/>
              <a:t>Nylon stop nut is</a:t>
            </a:r>
            <a:r>
              <a:rPr lang="en-US" baseline="0" dirty="0" smtClean="0"/>
              <a:t> a tip</a:t>
            </a:r>
          </a:p>
          <a:p>
            <a:r>
              <a:rPr lang="en-US" baseline="0" dirty="0" smtClean="0"/>
              <a:t>Remove #10 screw - done</a:t>
            </a:r>
          </a:p>
          <a:p>
            <a:r>
              <a:rPr lang="en-US" baseline="0" dirty="0" smtClean="0"/>
              <a:t>Smaller than a car battery</a:t>
            </a:r>
          </a:p>
          <a:p>
            <a:r>
              <a:rPr lang="en-US" baseline="0" dirty="0" smtClean="0"/>
              <a:t>Fix spacing</a:t>
            </a:r>
          </a:p>
          <a:p>
            <a:r>
              <a:rPr lang="en-US" baseline="0" dirty="0" smtClean="0"/>
              <a:t>Remove bullet point for take precautions</a:t>
            </a:r>
          </a:p>
          <a:p>
            <a:r>
              <a:rPr lang="en-US" baseline="0" dirty="0" smtClean="0"/>
              <a:t>	Change text</a:t>
            </a:r>
          </a:p>
          <a:p>
            <a:endParaRPr lang="en-US" baseline="0" dirty="0" smtClean="0"/>
          </a:p>
          <a:p>
            <a:r>
              <a:rPr lang="en-US" baseline="0" dirty="0" smtClean="0"/>
              <a:t>NEED TO SAY</a:t>
            </a:r>
          </a:p>
          <a:p>
            <a:r>
              <a:rPr lang="en-US" baseline="0" dirty="0" smtClean="0"/>
              <a:t>Terminals are separate</a:t>
            </a:r>
          </a:p>
          <a:p>
            <a:r>
              <a:rPr lang="en-US" baseline="0" dirty="0" smtClean="0"/>
              <a:t>Wrench</a:t>
            </a:r>
          </a:p>
          <a:p>
            <a:r>
              <a:rPr lang="en-US" baseline="0" dirty="0" smtClean="0"/>
              <a:t>Welded together</a:t>
            </a:r>
          </a:p>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located</a:t>
            </a:r>
            <a:r>
              <a:rPr lang="en-US" baseline="0" dirty="0" smtClean="0"/>
              <a:t> accessibly</a:t>
            </a:r>
          </a:p>
          <a:p>
            <a:r>
              <a:rPr lang="en-US" baseline="0" dirty="0" smtClean="0"/>
              <a:t>	Should be in an easy-to-access area</a:t>
            </a:r>
          </a:p>
          <a:p>
            <a:r>
              <a:rPr lang="en-US" baseline="0" dirty="0" smtClean="0"/>
              <a:t>On/Off switch</a:t>
            </a:r>
          </a:p>
          <a:p>
            <a:r>
              <a:rPr lang="en-US" baseline="0" dirty="0" smtClean="0"/>
              <a:t>Fire hazard</a:t>
            </a:r>
          </a:p>
          <a:p>
            <a:r>
              <a:rPr lang="en-US" baseline="0" dirty="0" err="1" smtClean="0"/>
              <a:t>Retitle</a:t>
            </a:r>
            <a:r>
              <a:rPr lang="en-US" baseline="0" dirty="0" smtClean="0"/>
              <a:t> to robot power switch</a:t>
            </a:r>
          </a:p>
          <a:p>
            <a:r>
              <a:rPr lang="en-US" baseline="0" dirty="0" smtClean="0"/>
              <a:t>	120 amp circuit breaker</a:t>
            </a:r>
          </a:p>
          <a:p>
            <a:r>
              <a:rPr lang="en-US" baseline="0" dirty="0" smtClean="0"/>
              <a:t>Control should be changed to limit</a:t>
            </a:r>
          </a:p>
          <a:p>
            <a:r>
              <a:rPr lang="en-US" baseline="0" dirty="0" smtClean="0"/>
              <a:t>	Exceed 120 amps and it will break</a:t>
            </a:r>
          </a:p>
          <a:p>
            <a:r>
              <a:rPr lang="en-US" baseline="0" dirty="0" smtClean="0"/>
              <a:t>Remove bullet points when not necessary</a:t>
            </a:r>
          </a:p>
          <a:p>
            <a:endParaRPr lang="en-US" baseline="0" dirty="0" smtClean="0"/>
          </a:p>
          <a:p>
            <a:endParaRPr lang="en-US" baseline="0" dirty="0" smtClean="0"/>
          </a:p>
          <a:p>
            <a:r>
              <a:rPr lang="en-US" baseline="0" dirty="0" smtClean="0"/>
              <a:t>High current switch</a:t>
            </a:r>
          </a:p>
          <a:p>
            <a:r>
              <a:rPr lang="en-US" baseline="0" dirty="0" smtClean="0"/>
              <a:t>	Handles high enough current</a:t>
            </a:r>
          </a:p>
          <a:p>
            <a:r>
              <a:rPr lang="en-US" baseline="0" dirty="0" smtClean="0"/>
              <a:t>	Primary importance</a:t>
            </a:r>
          </a:p>
          <a:p>
            <a:r>
              <a:rPr lang="en-US" baseline="0" dirty="0" smtClean="0"/>
              <a:t>	Doubles as a circuit breaker</a:t>
            </a:r>
          </a:p>
          <a:p>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CC42AE22-5F20-447E-89EE-7A7B6D3F337F}"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a:t>
            </a:r>
            <a:r>
              <a:rPr lang="en-US" baseline="0" dirty="0" smtClean="0"/>
              <a:t> safety concerns when using smaller diameter wires</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Replace</a:t>
            </a:r>
            <a:r>
              <a:rPr lang="en-US" baseline="0" dirty="0" smtClean="0"/>
              <a:t> with collection of motors</a:t>
            </a:r>
          </a:p>
          <a:p>
            <a:r>
              <a:rPr lang="en-US" baseline="0" dirty="0" smtClean="0"/>
              <a:t>Only allowed to use motors inside the kit</a:t>
            </a:r>
          </a:p>
          <a:p>
            <a:r>
              <a:rPr lang="en-US" baseline="0" dirty="0" smtClean="0"/>
              <a:t>	Be aware that the rules may specify that you can buy extra motors (of the same type)</a:t>
            </a:r>
          </a:p>
          <a:p>
            <a:r>
              <a:rPr lang="en-US" dirty="0" smtClean="0"/>
              <a:t>Discuss</a:t>
            </a:r>
            <a:r>
              <a:rPr lang="en-US" baseline="0" dirty="0" smtClean="0"/>
              <a:t> major types of motors</a:t>
            </a:r>
          </a:p>
          <a:p>
            <a:endParaRPr lang="en-US" baseline="0" dirty="0" smtClean="0"/>
          </a:p>
          <a:p>
            <a:r>
              <a:rPr lang="en-US" b="1" baseline="0" dirty="0" smtClean="0"/>
              <a:t>FIX:</a:t>
            </a:r>
          </a:p>
          <a:p>
            <a:r>
              <a:rPr lang="en-US" b="0" baseline="0" dirty="0" smtClean="0"/>
              <a:t>scaling of pictures</a:t>
            </a:r>
            <a:endParaRPr lang="en-US" b="1" baseline="0" dirty="0" smtClean="0"/>
          </a:p>
          <a:p>
            <a:endParaRPr lang="en-US" b="0" baseline="0" dirty="0" smtClean="0"/>
          </a:p>
          <a:p>
            <a:r>
              <a:rPr lang="en-US" b="0" baseline="0" dirty="0" smtClean="0"/>
              <a:t>Mabuchi is the motor on the left</a:t>
            </a:r>
          </a:p>
          <a:p>
            <a:r>
              <a:rPr lang="en-US" b="0" baseline="0" dirty="0" smtClean="0"/>
              <a:t>	Caption</a:t>
            </a:r>
          </a:p>
          <a:p>
            <a:r>
              <a:rPr lang="en-US" b="0" baseline="0" dirty="0" smtClean="0"/>
              <a:t>	Properly identify with companies</a:t>
            </a:r>
          </a:p>
          <a:p>
            <a:r>
              <a:rPr lang="en-US" b="0" baseline="0" dirty="0" smtClean="0"/>
              <a:t>		CIM = CCL industrial motor</a:t>
            </a:r>
          </a:p>
          <a:p>
            <a:r>
              <a:rPr lang="en-US" b="0" baseline="0" dirty="0" smtClean="0"/>
              <a:t>		Johnson electric motors for FP</a:t>
            </a:r>
          </a:p>
          <a:p>
            <a:r>
              <a:rPr lang="en-US" b="0" baseline="0" dirty="0" smtClean="0"/>
              <a:t>		Mabuchi</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solidFill>
                  <a:prstClr val="black"/>
                </a:solidFill>
              </a:rPr>
              <a:pPr>
                <a:defRPr/>
              </a:pPr>
              <a:t>33</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Servo testers at hobby stores to generate control signal for </a:t>
            </a:r>
            <a:r>
              <a:rPr lang="en-US" dirty="0" err="1" smtClean="0"/>
              <a:t>ESCs</a:t>
            </a:r>
            <a:endParaRPr lang="en-US" dirty="0" smtClean="0"/>
          </a:p>
          <a:p>
            <a:r>
              <a:rPr lang="en-US" dirty="0" smtClean="0"/>
              <a:t>Speaking</a:t>
            </a:r>
          </a:p>
          <a:p>
            <a:r>
              <a:rPr lang="en-US" dirty="0" smtClean="0"/>
              <a:t>	Servo is closed</a:t>
            </a:r>
            <a:r>
              <a:rPr lang="en-US" baseline="0" dirty="0" smtClean="0"/>
              <a:t> loop motor control</a:t>
            </a:r>
          </a:p>
          <a:p>
            <a:r>
              <a:rPr lang="en-US" baseline="0" dirty="0" smtClean="0"/>
              <a:t>Expand ESC</a:t>
            </a:r>
          </a:p>
          <a:p>
            <a:endParaRPr lang="en-US" baseline="0" dirty="0" smtClean="0"/>
          </a:p>
          <a:p>
            <a:r>
              <a:rPr lang="en-US" b="1" baseline="0" dirty="0" smtClean="0"/>
              <a:t>Fix</a:t>
            </a:r>
          </a:p>
          <a:p>
            <a:r>
              <a:rPr lang="en-US" b="0" baseline="0" dirty="0" smtClean="0"/>
              <a:t>CPU darkness</a:t>
            </a:r>
            <a:endParaRPr lang="en-US" b="1"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2004+ Victor</a:t>
            </a:r>
          </a:p>
          <a:p>
            <a:r>
              <a:rPr lang="en-US" dirty="0" smtClean="0"/>
              <a:t>2009+</a:t>
            </a:r>
            <a:r>
              <a:rPr lang="en-US" baseline="0" dirty="0" smtClean="0"/>
              <a:t> Jaguar</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39</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2004+ Victor</a:t>
            </a:r>
          </a:p>
          <a:p>
            <a:r>
              <a:rPr lang="en-US" dirty="0" smtClean="0"/>
              <a:t>2009+</a:t>
            </a:r>
            <a:r>
              <a:rPr lang="en-US" baseline="0" dirty="0" smtClean="0"/>
              <a:t> Jaguar</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40</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Voltage applied only 50% instead of power</a:t>
            </a:r>
          </a:p>
          <a:p>
            <a:r>
              <a:rPr lang="en-US" dirty="0" smtClean="0"/>
              <a:t>Variable resistor first</a:t>
            </a:r>
          </a:p>
          <a:p>
            <a:r>
              <a:rPr lang="en-US" dirty="0" smtClean="0"/>
              <a:t>On and off so no mechanical</a:t>
            </a:r>
            <a:r>
              <a:rPr lang="en-US" baseline="0" dirty="0" smtClean="0"/>
              <a:t> switch</a:t>
            </a:r>
          </a:p>
          <a:p>
            <a:r>
              <a:rPr lang="en-US" baseline="0" dirty="0" smtClean="0"/>
              <a:t>	Transistor</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Introduce new slide for communication (see bottom of these notes)</a:t>
            </a:r>
          </a:p>
          <a:p>
            <a:r>
              <a:rPr lang="en-US" baseline="0" dirty="0" smtClean="0"/>
              <a:t>	Remove odd picture</a:t>
            </a:r>
          </a:p>
          <a:p>
            <a:r>
              <a:rPr lang="en-US" baseline="0" dirty="0" smtClean="0"/>
              <a:t>Radio control signal for the Victor</a:t>
            </a:r>
          </a:p>
          <a:p>
            <a:r>
              <a:rPr lang="en-US" baseline="0" dirty="0" smtClean="0"/>
              <a:t>	Describe frame from 20ms to 40ms</a:t>
            </a:r>
          </a:p>
          <a:p>
            <a:r>
              <a:rPr lang="en-US" baseline="0" dirty="0" smtClean="0"/>
              <a:t>PWM communication</a:t>
            </a:r>
          </a:p>
          <a:p>
            <a:r>
              <a:rPr lang="en-US" baseline="0" dirty="0" smtClean="0"/>
              <a:t>	Immune to electronic noise</a:t>
            </a:r>
          </a:p>
          <a:p>
            <a:endParaRPr lang="en-US" baseline="0" dirty="0" smtClean="0"/>
          </a:p>
          <a:p>
            <a:r>
              <a:rPr lang="en-US" baseline="0" dirty="0" smtClean="0"/>
              <a:t>Introduce slide for communication</a:t>
            </a:r>
          </a:p>
          <a:p>
            <a:r>
              <a:rPr lang="en-US" baseline="0" dirty="0" smtClean="0"/>
              <a:t>	Spike with three wires - 3 wire servo cable</a:t>
            </a:r>
          </a:p>
          <a:p>
            <a:r>
              <a:rPr lang="en-US" baseline="0" dirty="0" smtClean="0"/>
              <a:t>	Victor/Jag use PWM data signal + description</a:t>
            </a:r>
          </a:p>
          <a:p>
            <a:r>
              <a:rPr lang="en-US" baseline="0" dirty="0" smtClean="0"/>
              <a:t>	Jaguar also has data communication port for the CAN-Bus</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44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Called</a:t>
            </a:r>
            <a:r>
              <a:rPr lang="en-US" baseline="0" dirty="0" smtClean="0"/>
              <a:t> servo wire because it is used to connect to the servos of remote-controlled vehicles</a:t>
            </a:r>
          </a:p>
          <a:p>
            <a:endParaRPr lang="en-US" baseline="0" dirty="0" smtClean="0"/>
          </a:p>
          <a:p>
            <a:r>
              <a:rPr lang="en-US" baseline="0" dirty="0" smtClean="0"/>
              <a:t>NEED TO SAY</a:t>
            </a:r>
          </a:p>
          <a:p>
            <a:r>
              <a:rPr lang="en-US" baseline="0" dirty="0" smtClean="0"/>
              <a:t>Servo wire coming loose</a:t>
            </a:r>
          </a:p>
          <a:p>
            <a:r>
              <a:rPr lang="en-US" baseline="0" dirty="0" smtClean="0"/>
              <a:t>Crimper cheap at Radio Shack/Home Depot</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47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motor in</a:t>
            </a:r>
            <a:r>
              <a:rPr lang="en-US" baseline="0" dirty="0" smtClean="0"/>
              <a:t> the corner smaller to resemble scaling</a:t>
            </a:r>
          </a:p>
          <a:p>
            <a:r>
              <a:rPr lang="en-US" baseline="0" dirty="0" smtClean="0"/>
              <a:t>Make CPU darker</a:t>
            </a:r>
          </a:p>
          <a:p>
            <a:r>
              <a:rPr lang="en-US" baseline="0" dirty="0" smtClean="0"/>
              <a:t>Put red/black lines closer together</a:t>
            </a:r>
          </a:p>
          <a:p>
            <a:r>
              <a:rPr lang="en-US" baseline="0" dirty="0" smtClean="0"/>
              <a:t>Put currents for the branches – CPU = 20 A, Spike = 20 A, Speed Controller = 40 A,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48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Manual </a:t>
            </a:r>
            <a:r>
              <a:rPr lang="en-US" baseline="0" dirty="0" err="1" smtClean="0"/>
              <a:t>vs</a:t>
            </a:r>
            <a:r>
              <a:rPr lang="en-US" baseline="0" dirty="0" smtClean="0"/>
              <a:t> Automation</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Distinction between common for </a:t>
            </a:r>
            <a:r>
              <a:rPr lang="en-US" dirty="0" err="1" smtClean="0"/>
              <a:t>frc</a:t>
            </a:r>
            <a:r>
              <a:rPr lang="en-US" dirty="0" smtClean="0"/>
              <a:t> and everyday</a:t>
            </a:r>
          </a:p>
          <a:p>
            <a:endParaRPr lang="en-US" dirty="0" smtClean="0"/>
          </a:p>
        </p:txBody>
      </p:sp>
      <p:sp>
        <p:nvSpPr>
          <p:cNvPr id="4" name="Slide Number Placeholder 3"/>
          <p:cNvSpPr>
            <a:spLocks noGrp="1"/>
          </p:cNvSpPr>
          <p:nvPr>
            <p:ph type="sldNum" sz="quarter" idx="5"/>
          </p:nvPr>
        </p:nvSpPr>
        <p:spPr/>
        <p:txBody>
          <a:bodyPr/>
          <a:lstStyle/>
          <a:p>
            <a:pPr>
              <a:defRPr/>
            </a:pPr>
            <a:fld id="{AD226FB1-CC51-4F6A-BB27-56D6B3860CB6}"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Manual </a:t>
            </a:r>
            <a:r>
              <a:rPr lang="en-US" baseline="0" dirty="0" err="1" smtClean="0"/>
              <a:t>vs</a:t>
            </a:r>
            <a:r>
              <a:rPr lang="en-US" baseline="0" dirty="0" smtClean="0"/>
              <a:t> Automation</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93529-CB48-4560-BAEF-55A21BDF272C}" type="slidenum">
              <a:rPr lang="en-US" smtClean="0"/>
              <a:pPr/>
              <a:t>51</a:t>
            </a:fld>
            <a:endParaRPr lang="en-US"/>
          </a:p>
        </p:txBody>
      </p:sp>
    </p:spTree>
    <p:extLst>
      <p:ext uri="{BB962C8B-B14F-4D97-AF65-F5344CB8AC3E}">
        <p14:creationId xmlns="" xmlns:p14="http://schemas.microsoft.com/office/powerpoint/2010/main" val="5059219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59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Move pot picture</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Improve animation and show waveform</a:t>
            </a:r>
          </a:p>
          <a:p>
            <a:r>
              <a:rPr lang="en-US" dirty="0" smtClean="0"/>
              <a:t>Angles?</a:t>
            </a:r>
          </a:p>
          <a:p>
            <a:r>
              <a:rPr lang="en-US" dirty="0" smtClean="0"/>
              <a:t>More than one tick</a:t>
            </a:r>
          </a:p>
          <a:p>
            <a:r>
              <a:rPr lang="en-US" dirty="0" smtClean="0"/>
              <a:t>Directions</a:t>
            </a:r>
          </a:p>
          <a:p>
            <a:r>
              <a:rPr lang="en-US" dirty="0" smtClean="0"/>
              <a:t>Spin</a:t>
            </a:r>
            <a:r>
              <a:rPr lang="en-US" baseline="0" dirty="0" smtClean="0"/>
              <a:t> animation</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Swap picture… comment that not only treads we have wheels same concept</a:t>
            </a:r>
          </a:p>
        </p:txBody>
      </p:sp>
      <p:sp>
        <p:nvSpPr>
          <p:cNvPr id="4" name="Slide Number Placeholder 3"/>
          <p:cNvSpPr>
            <a:spLocks noGrp="1"/>
          </p:cNvSpPr>
          <p:nvPr>
            <p:ph type="sldNum" sz="quarter" idx="5"/>
          </p:nvPr>
        </p:nvSpPr>
        <p:spPr/>
        <p:txBody>
          <a:bodyPr/>
          <a:lstStyle/>
          <a:p>
            <a:pPr>
              <a:defRPr/>
            </a:pPr>
            <a:fld id="{BADBC9D8-B72D-4C2F-B865-C7D74456D182}"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Brush over</a:t>
            </a:r>
          </a:p>
          <a:p>
            <a:r>
              <a:rPr lang="en-US" dirty="0" smtClean="0"/>
              <a:t>Just more ticks </a:t>
            </a:r>
          </a:p>
          <a:p>
            <a:r>
              <a:rPr lang="en-US" dirty="0" smtClean="0"/>
              <a:t>Remove optical sensor </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63</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a:t>
            </a:r>
            <a:r>
              <a:rPr lang="en-US" baseline="0" dirty="0" smtClean="0"/>
              <a:t> in one slide just say two different ways</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a:t>
            </a:r>
            <a:r>
              <a:rPr lang="en-US" baseline="0" dirty="0" smtClean="0"/>
              <a:t> your own encoders</a:t>
            </a:r>
          </a:p>
          <a:p>
            <a:r>
              <a:rPr lang="en-US" baseline="0" dirty="0" smtClean="0"/>
              <a:t>Don’t need </a:t>
            </a:r>
            <a:r>
              <a:rPr lang="en-US" baseline="0" dirty="0" err="1" smtClean="0"/>
              <a:t>quadrature</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65</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 such</a:t>
            </a:r>
            <a:r>
              <a:rPr lang="en-US" baseline="0" dirty="0" smtClean="0"/>
              <a:t> as  sensitivity to soft and irregular surfaces</a:t>
            </a:r>
          </a:p>
          <a:p>
            <a:r>
              <a:rPr lang="en-US" baseline="0" dirty="0" smtClean="0"/>
              <a:t>Noisy environment may cause problems</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Sensing game pieces inside your robot</a:t>
            </a:r>
          </a:p>
          <a:p>
            <a:r>
              <a:rPr lang="en-US" dirty="0" smtClean="0"/>
              <a:t>Short</a:t>
            </a:r>
            <a:r>
              <a:rPr lang="en-US" baseline="0" dirty="0" smtClean="0"/>
              <a:t> range non contact sensing</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69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CAUTION</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CAUTION</a:t>
            </a:r>
            <a:endParaRPr lang="en-US" dirty="0"/>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11B2C32-9D4D-4EA2-AED0-70C648FDE76A}" type="slidenum">
              <a:rPr lang="en-US" smtClean="0"/>
              <a:pPr>
                <a:defRPr/>
              </a:pPr>
              <a:t>72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Bt how well does this work???? Lets look at some math.</a:t>
            </a:r>
          </a:p>
        </p:txBody>
      </p:sp>
      <p:sp>
        <p:nvSpPr>
          <p:cNvPr id="4" name="Slide Number Placeholder 3"/>
          <p:cNvSpPr>
            <a:spLocks noGrp="1"/>
          </p:cNvSpPr>
          <p:nvPr>
            <p:ph type="sldNum" sz="quarter" idx="5"/>
          </p:nvPr>
        </p:nvSpPr>
        <p:spPr/>
        <p:txBody>
          <a:bodyPr/>
          <a:lstStyle/>
          <a:p>
            <a:pPr>
              <a:defRPr/>
            </a:pPr>
            <a:fld id="{AB9AE16F-F383-49F8-A999-1D0DF87C6321}"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Michael Lin +</a:t>
            </a:r>
            <a:r>
              <a:rPr lang="en-US" baseline="0" dirty="0" smtClean="0"/>
              <a:t> Eric</a:t>
            </a:r>
          </a:p>
          <a:p>
            <a:r>
              <a:rPr lang="en-US" baseline="0" dirty="0" smtClean="0"/>
              <a:t>EY:  Hello My name is Eric</a:t>
            </a:r>
          </a:p>
          <a:p>
            <a:r>
              <a:rPr lang="en-US" baseline="0" dirty="0" smtClean="0"/>
              <a:t>ML: Hello My name is Michael, and we are here today to talk about the pneumatics subsystem.</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Michael Lin</a:t>
            </a:r>
          </a:p>
          <a:p>
            <a:r>
              <a:rPr lang="en-US" dirty="0" smtClean="0"/>
              <a:t>Pneumatics</a:t>
            </a:r>
            <a:r>
              <a:rPr lang="en-US" baseline="0" dirty="0" smtClean="0"/>
              <a:t> is commonly confused with hydraulics.</a:t>
            </a:r>
          </a:p>
          <a:p>
            <a:r>
              <a:rPr lang="en-US" baseline="0" dirty="0" smtClean="0"/>
              <a:t>  - Difference = pneumatics uses are and Hydraulics uses oil. </a:t>
            </a:r>
            <a:r>
              <a:rPr lang="en-US" b="1" baseline="0" dirty="0" smtClean="0"/>
              <a:t>Key difference</a:t>
            </a:r>
            <a:r>
              <a:rPr lang="en-US" b="0" baseline="0" dirty="0" smtClean="0"/>
              <a:t> FIRST does not allow use of hydraulics. But they do allow use of pneumatics</a:t>
            </a:r>
            <a:endParaRPr lang="en-US" b="0" baseline="0"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74</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fontAlgn="base"/>
            <a:r>
              <a:rPr lang="en-US" dirty="0" smtClean="0"/>
              <a:t>Presenter: </a:t>
            </a:r>
            <a:r>
              <a:rPr lang="en-US" sz="1200" b="0" i="0" u="none" strike="noStrike" kern="1200" dirty="0" smtClean="0">
                <a:solidFill>
                  <a:schemeClr val="tx1"/>
                </a:solidFill>
                <a:effectLst/>
                <a:latin typeface="+mn-lt"/>
                <a:ea typeface="+mn-ea"/>
                <a:cs typeface="+mn-cs"/>
              </a:rPr>
              <a:t>Michael Lin</a:t>
            </a:r>
          </a:p>
          <a:p>
            <a:pPr lvl="2" fontAlgn="base"/>
            <a:r>
              <a:rPr lang="en-US" sz="1200" b="0" i="0" u="none" strike="noStrike" kern="1200" dirty="0" smtClean="0">
                <a:solidFill>
                  <a:schemeClr val="tx1"/>
                </a:solidFill>
                <a:effectLst/>
                <a:latin typeface="+mn-lt"/>
                <a:ea typeface="+mn-ea"/>
                <a:cs typeface="+mn-cs"/>
              </a:rPr>
              <a:t>-compressor generate pressure</a:t>
            </a:r>
          </a:p>
          <a:p>
            <a:pPr lvl="2" fontAlgn="base"/>
            <a:r>
              <a:rPr lang="en-US" sz="1200" b="0" i="0" u="none" strike="noStrike" kern="1200" dirty="0" smtClean="0">
                <a:solidFill>
                  <a:schemeClr val="tx1"/>
                </a:solidFill>
                <a:effectLst/>
                <a:latin typeface="+mn-lt"/>
                <a:ea typeface="+mn-ea"/>
                <a:cs typeface="+mn-cs"/>
              </a:rPr>
              <a:t>-actuator transform pressure to motion</a:t>
            </a:r>
          </a:p>
          <a:p>
            <a:pPr lvl="2" fontAlgn="base"/>
            <a:r>
              <a:rPr lang="en-US" sz="1200" b="0" i="0" u="none" strike="noStrike" kern="1200" dirty="0" smtClean="0">
                <a:solidFill>
                  <a:schemeClr val="tx1"/>
                </a:solidFill>
                <a:effectLst/>
                <a:latin typeface="+mn-lt"/>
                <a:ea typeface="+mn-ea"/>
                <a:cs typeface="+mn-cs"/>
              </a:rPr>
              <a:t>-solenoid controls the motion</a:t>
            </a:r>
          </a:p>
          <a:p>
            <a:pPr lvl="2" fontAlgn="base"/>
            <a:r>
              <a:rPr lang="en-US" sz="1200" b="0" i="0" u="none" strike="noStrike" kern="1200" dirty="0"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rPr>
              <a:t>tubings</a:t>
            </a:r>
            <a:r>
              <a:rPr lang="en-US" sz="1200" b="0" i="0" u="none" strike="noStrike" kern="1200" dirty="0" smtClean="0">
                <a:solidFill>
                  <a:schemeClr val="tx1"/>
                </a:solidFill>
                <a:effectLst/>
                <a:latin typeface="+mn-lt"/>
                <a:ea typeface="+mn-ea"/>
                <a:cs typeface="+mn-cs"/>
              </a:rPr>
              <a:t> and fittings to let the air flow</a:t>
            </a:r>
          </a:p>
          <a:p>
            <a:pPr lvl="2" fontAlgn="base"/>
            <a:r>
              <a:rPr lang="en-US" sz="1200" b="0" i="0" u="none" strike="noStrike" kern="1200" dirty="0" smtClean="0">
                <a:solidFill>
                  <a:schemeClr val="tx1"/>
                </a:solidFill>
                <a:effectLst/>
                <a:latin typeface="+mn-lt"/>
                <a:ea typeface="+mn-ea"/>
                <a:cs typeface="+mn-cs"/>
              </a:rPr>
              <a:t>-above is everything we need, to generate motion, but it is not safe and reliable</a:t>
            </a:r>
          </a:p>
          <a:p>
            <a:pPr lvl="2" fontAlgn="base"/>
            <a:r>
              <a:rPr lang="en-US" sz="1200" b="0" i="0" u="none" strike="noStrike" kern="1200" dirty="0" smtClean="0">
                <a:solidFill>
                  <a:schemeClr val="tx1"/>
                </a:solidFill>
                <a:effectLst/>
                <a:latin typeface="+mn-lt"/>
                <a:ea typeface="+mn-ea"/>
                <a:cs typeface="+mn-cs"/>
              </a:rPr>
              <a:t>-regulators are used to transform stored air pressure to working pressure</a:t>
            </a:r>
          </a:p>
          <a:p>
            <a:pPr lvl="2" fontAlgn="base"/>
            <a:r>
              <a:rPr lang="en-US" sz="1200" b="0" i="0" u="none" strike="noStrike" kern="1200" dirty="0" smtClean="0">
                <a:solidFill>
                  <a:schemeClr val="tx1"/>
                </a:solidFill>
                <a:effectLst/>
                <a:latin typeface="+mn-lt"/>
                <a:ea typeface="+mn-ea"/>
                <a:cs typeface="+mn-cs"/>
              </a:rPr>
              <a:t>-value for safety, is the pressure’s sensor which if sense too much pressure it will release the air, so the system won’t explode</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75</a:t>
            </a:fld>
            <a:endParaRPr lang="en-US"/>
          </a:p>
        </p:txBody>
      </p:sp>
    </p:spTree>
    <p:extLst>
      <p:ext uri="{BB962C8B-B14F-4D97-AF65-F5344CB8AC3E}">
        <p14:creationId xmlns="" xmlns:p14="http://schemas.microsoft.com/office/powerpoint/2010/main" val="34180066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Michael Lin</a:t>
            </a:r>
          </a:p>
          <a:p>
            <a:r>
              <a:rPr lang="en-US" dirty="0" smtClean="0"/>
              <a:t>Lets</a:t>
            </a:r>
            <a:r>
              <a:rPr lang="en-US" baseline="0" dirty="0" smtClean="0"/>
              <a:t> start with what powers the entire system; the compressor.</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76</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Michael Lin</a:t>
            </a:r>
          </a:p>
          <a:p>
            <a:r>
              <a:rPr lang="en-US" dirty="0" smtClean="0"/>
              <a:t>This is the Compressor (Denver Gardner Thomas pump) that FIRST provides to rookie teams. This is what gives the pneumatic</a:t>
            </a:r>
            <a:r>
              <a:rPr lang="en-US" baseline="0" dirty="0" smtClean="0"/>
              <a:t> system its energy by compacting air. </a:t>
            </a:r>
          </a:p>
          <a:p>
            <a:r>
              <a:rPr lang="en-US" dirty="0" smtClean="0"/>
              <a:t>Diaphragm</a:t>
            </a:r>
            <a:r>
              <a:rPr lang="en-US" baseline="0" dirty="0" smtClean="0"/>
              <a:t> compressor, axial compressor (turbine), piston compressor</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77</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Michael Lin</a:t>
            </a:r>
          </a:p>
          <a:p>
            <a:r>
              <a:rPr lang="en-US" dirty="0" smtClean="0"/>
              <a:t>DEMO notes: Lets see the pump in</a:t>
            </a:r>
            <a:r>
              <a:rPr lang="en-US" baseline="0" dirty="0" smtClean="0"/>
              <a:t> action. What we have here is your typical compressor that’s powered by a battery. This is the output of the compressor, and when I turn this plug valve to seal this port, we have an enclosed space that the compressor pumps air into. *hits the switch* This pressure gauge here indicates the pressure at the output of the compressor. When the pressure of the output has reached a certain limit, typically 120 psi, this electrical pressure switch here would open, and that would turn off the compressor. You can hear the compressor pulsing every now and then. We unfortunately have small leaks in the system that vents pressurized air. When this pressure switch detects that the pressure has dropped below a certain value, typically 115 psi, it would close and turn the compressor back on.</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78</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Michael Lin</a:t>
            </a:r>
          </a:p>
          <a:p>
            <a:r>
              <a:rPr lang="en-US" dirty="0" smtClean="0"/>
              <a:t>Lets</a:t>
            </a:r>
            <a:r>
              <a:rPr lang="en-US" baseline="0" dirty="0" smtClean="0"/>
              <a:t> start with what powers the entire system; the compressor.</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79</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Michael Lin</a:t>
            </a:r>
          </a:p>
          <a:p>
            <a:r>
              <a:rPr lang="en-US" dirty="0" smtClean="0"/>
              <a:t>Notice</a:t>
            </a:r>
            <a:r>
              <a:rPr lang="en-US" baseline="0" dirty="0" smtClean="0"/>
              <a:t> this cylinder. On this end it has a common L join, but the one on this side has a screw on top. This is a flow-rate valve. &lt;explanation&gt; </a:t>
            </a:r>
            <a:r>
              <a:rPr lang="en-US" dirty="0" smtClean="0"/>
              <a:t>Because</a:t>
            </a:r>
            <a:r>
              <a:rPr lang="en-US" baseline="0" dirty="0" smtClean="0"/>
              <a:t> of this, you can fit two of these valves on the cylinder and that allows you to independently control the extending and retracting speeds.</a:t>
            </a:r>
          </a:p>
          <a:p>
            <a:endParaRPr lang="en-US" baseline="0" dirty="0" smtClean="0"/>
          </a:p>
          <a:p>
            <a:r>
              <a:rPr lang="en-US" baseline="0" dirty="0" smtClean="0"/>
              <a:t>*Make sure to make it a point that a team will only </a:t>
            </a:r>
            <a:r>
              <a:rPr lang="en-US" b="1" baseline="0" dirty="0" smtClean="0"/>
              <a:t>need</a:t>
            </a:r>
            <a:r>
              <a:rPr lang="en-US" baseline="0" dirty="0" smtClean="0"/>
              <a:t> to use on type of valve. All valves here are just types of valves that can be used.</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80</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Michael Lin</a:t>
            </a:r>
          </a:p>
          <a:p>
            <a:r>
              <a:rPr lang="en-US" dirty="0" smtClean="0"/>
              <a:t>Now</a:t>
            </a:r>
            <a:r>
              <a:rPr lang="en-US" baseline="0" dirty="0" smtClean="0"/>
              <a:t> lets say we want 60 psi but from before we know that if we feed the pressurized air directly to the system we would be outputting more than that. How would we achieve this daunting task? By adding a regulator!</a:t>
            </a:r>
            <a:endParaRPr lang="en-US" dirty="0" smtClean="0"/>
          </a:p>
          <a:p>
            <a:endParaRPr lang="en-US" dirty="0" smtClean="0"/>
          </a:p>
          <a:p>
            <a:r>
              <a:rPr lang="en-US" dirty="0" smtClean="0"/>
              <a:t>Now that we see the basics behind pneumatics, we want to</a:t>
            </a:r>
            <a:r>
              <a:rPr lang="en-US" baseline="0" dirty="0" smtClean="0"/>
              <a:t> know how to usefully incorporate it into our robot when we’re designing it. To do this, we need to control several factors that affect the mechanics of actuators. The first factor is output pressure.</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81</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Michael Lin</a:t>
            </a:r>
          </a:p>
          <a:p>
            <a:r>
              <a:rPr lang="en-US" dirty="0" smtClean="0"/>
              <a:t>You can see here that the pressure at the output</a:t>
            </a:r>
            <a:r>
              <a:rPr lang="en-US" baseline="0" dirty="0" smtClean="0"/>
              <a:t> of the compressor is at 120 psi, but FIRST only allows us to operate our actuators at a maximum of 60 psi. We achieve this pressure drop by using a regulator. It drops the input pressure to an output pressure that you can set by turning this knob. This gauge above the regulator shows pressure that being outputted.</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a:t>
            </a:r>
            <a:r>
              <a:rPr lang="en-US" baseline="0" dirty="0" smtClean="0"/>
              <a:t>: Eric </a:t>
            </a:r>
            <a:r>
              <a:rPr lang="en-US" baseline="0" dirty="0" err="1" smtClean="0"/>
              <a:t>Yeh</a:t>
            </a:r>
            <a:endParaRPr lang="en-US" dirty="0" smtClean="0"/>
          </a:p>
          <a:p>
            <a:r>
              <a:rPr lang="en-US" dirty="0" smtClean="0"/>
              <a:t>Now lets</a:t>
            </a:r>
            <a:r>
              <a:rPr lang="en-US" baseline="0" dirty="0" smtClean="0"/>
              <a:t> see where the energy of the compressed air is used to get mechanical motion. It’s achieved through these objects, called actuators.</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83</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a:t>
            </a:r>
            <a:r>
              <a:rPr lang="en-US" baseline="0" dirty="0" smtClean="0"/>
              <a:t> Eric </a:t>
            </a:r>
            <a:r>
              <a:rPr lang="en-US" baseline="0" dirty="0" err="1" smtClean="0"/>
              <a:t>Yeh</a:t>
            </a:r>
            <a:endParaRPr lang="en-US" dirty="0" smtClean="0"/>
          </a:p>
          <a:p>
            <a:r>
              <a:rPr lang="en-US" dirty="0" smtClean="0"/>
              <a:t>An</a:t>
            </a:r>
            <a:r>
              <a:rPr lang="en-US" baseline="0" dirty="0" smtClean="0"/>
              <a:t> important note to remember is that the actuator applies full force when the piston isn’t moving.</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84</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a:t>
            </a:r>
            <a:r>
              <a:rPr lang="en-US" baseline="0" dirty="0" smtClean="0"/>
              <a:t> </a:t>
            </a:r>
            <a:r>
              <a:rPr lang="en-US" dirty="0" smtClean="0"/>
              <a:t>Eric </a:t>
            </a:r>
            <a:r>
              <a:rPr lang="en-US" dirty="0" err="1" smtClean="0"/>
              <a:t>Yeh</a:t>
            </a:r>
            <a:endParaRPr lang="en-US" dirty="0" smtClean="0"/>
          </a:p>
          <a:p>
            <a:r>
              <a:rPr lang="en-US" dirty="0" smtClean="0"/>
              <a:t>Now that we see the basics behind pneumatics, we want to</a:t>
            </a:r>
            <a:r>
              <a:rPr lang="en-US" baseline="0" dirty="0" smtClean="0"/>
              <a:t> know how to usefully incorporate it into our robot when we’re designing it. To do this, we need to control several factors that affect the mechanics of actuators. The first factor is output pressure.</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85</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a:t>
            </a:r>
            <a:r>
              <a:rPr lang="en-US" baseline="0" dirty="0" smtClean="0"/>
              <a:t> Eric </a:t>
            </a:r>
            <a:r>
              <a:rPr lang="en-US" baseline="0" dirty="0" err="1" smtClean="0"/>
              <a:t>Yeh</a:t>
            </a:r>
            <a:endParaRPr lang="en-US" dirty="0" smtClean="0"/>
          </a:p>
          <a:p>
            <a:r>
              <a:rPr lang="en-US" dirty="0" smtClean="0"/>
              <a:t>You see how we controlled</a:t>
            </a:r>
            <a:r>
              <a:rPr lang="en-US" baseline="0" dirty="0" smtClean="0"/>
              <a:t> which way the cylinder moves with a click of a button. Often times we also want to control when we send compressed air to the cylinders or through which ports. For example, suppose you have a pneumatic pistons that you want to use a cylinder to lift something at the finale. We do this with electric solenoid valves. Although these valves are controlled electrically by the robot’s CPU, they can also be mechanically operated by pressing these buttons. A single solenoid valve allows you to open one port of a cylinder to pressure when voltage is applied, or when I press this button, causing the cylinder to either extend or retract. When voltage is no longer applied, the valve releases the pressure to atmosphere, and whatever load is on the piston will cause it to return to its original position. A double solenoid valve allows you to use the cylinder in both directions. When I press this button or when voltage is applied to this solenoid, the valve would open the blue side to atmosphere and the white side to pressurized air, causing the cylinder have an extending force. When the other solenoid is activated, the white side is open to atmosphere and the blue side to pressurized air, causing the cylinder to have a retracting force.</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86</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Michael Lin</a:t>
            </a:r>
          </a:p>
          <a:p>
            <a:r>
              <a:rPr lang="en-US" dirty="0" smtClean="0"/>
              <a:t>When</a:t>
            </a:r>
            <a:r>
              <a:rPr lang="en-US" baseline="0" dirty="0" smtClean="0"/>
              <a:t> we try and apply pneumatics to our FIRST Robots we can not have a compressor on the robot compressing air constantly to meet our demands. So how can we get compressed air on our robots? We use tanks to store the air we need!</a:t>
            </a:r>
          </a:p>
          <a:p>
            <a:r>
              <a:rPr lang="en-US" baseline="0" dirty="0" smtClean="0"/>
              <a:t>   </a:t>
            </a:r>
            <a:r>
              <a:rPr lang="en-US" dirty="0" smtClean="0"/>
              <a:t>we want to</a:t>
            </a:r>
            <a:r>
              <a:rPr lang="en-US" baseline="0" dirty="0" smtClean="0"/>
              <a:t> know how to usefully incorporate it into our robot when we’re designing it. To do this, we need to control several factors that affect the      </a:t>
            </a:r>
          </a:p>
          <a:p>
            <a:r>
              <a:rPr lang="en-US" baseline="0" dirty="0" smtClean="0"/>
              <a:t>   mechanics of actuators. The first factor is output pressure.</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87</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Michael Lin</a:t>
            </a:r>
          </a:p>
          <a:p>
            <a:r>
              <a:rPr lang="en-US" dirty="0" smtClean="0"/>
              <a:t>Plastic</a:t>
            </a:r>
            <a:r>
              <a:rPr lang="en-US" baseline="0" dirty="0" smtClean="0"/>
              <a:t> vs. Metal = weight concern</a:t>
            </a:r>
          </a:p>
          <a:p>
            <a:r>
              <a:rPr lang="en-US" baseline="0" dirty="0" smtClean="0"/>
              <a:t>How many movements can we do with one tank?</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88</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 Eric </a:t>
            </a:r>
            <a:r>
              <a:rPr lang="en-US" dirty="0" err="1" smtClean="0"/>
              <a:t>Yeh</a:t>
            </a:r>
            <a:endParaRPr lang="en-US" dirty="0" smtClean="0"/>
          </a:p>
          <a:p>
            <a:r>
              <a:rPr lang="en-US" dirty="0" smtClean="0"/>
              <a:t>What</a:t>
            </a:r>
            <a:r>
              <a:rPr lang="en-US" baseline="0" dirty="0" smtClean="0"/>
              <a:t> is area – pi x radius squared</a:t>
            </a:r>
          </a:p>
          <a:p>
            <a:r>
              <a:rPr lang="en-US" baseline="0" dirty="0" smtClean="0"/>
              <a:t>What is pressure – force divided by area</a:t>
            </a:r>
          </a:p>
          <a:p>
            <a:r>
              <a:rPr lang="en-US" baseline="0" dirty="0" smtClean="0"/>
              <a:t>What is force – pressure times area</a:t>
            </a:r>
          </a:p>
          <a:p>
            <a:r>
              <a:rPr lang="en-US" baseline="0" dirty="0" smtClean="0"/>
              <a:t>  Lets calculate the amount of force which will be needed…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89</a:t>
            </a:fld>
            <a:endParaRPr lang="en-US"/>
          </a:p>
        </p:txBody>
      </p:sp>
    </p:spTree>
    <p:extLst>
      <p:ext uri="{BB962C8B-B14F-4D97-AF65-F5344CB8AC3E}">
        <p14:creationId xmlns="" xmlns:p14="http://schemas.microsoft.com/office/powerpoint/2010/main" val="32755814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 Eric </a:t>
            </a:r>
            <a:r>
              <a:rPr lang="en-US" dirty="0" err="1" smtClean="0"/>
              <a:t>Yeh</a:t>
            </a:r>
            <a:endParaRPr lang="en-US" dirty="0" smtClean="0"/>
          </a:p>
          <a:p>
            <a:r>
              <a:rPr lang="en-US" dirty="0" smtClean="0"/>
              <a:t>What</a:t>
            </a:r>
            <a:r>
              <a:rPr lang="en-US" baseline="0" dirty="0" smtClean="0"/>
              <a:t> is area – pi x radius squared</a:t>
            </a:r>
          </a:p>
          <a:p>
            <a:r>
              <a:rPr lang="en-US" baseline="0" dirty="0" smtClean="0"/>
              <a:t>What is pressure – force divided by area</a:t>
            </a:r>
          </a:p>
          <a:p>
            <a:r>
              <a:rPr lang="en-US" baseline="0" dirty="0" smtClean="0"/>
              <a:t>What is force – pressure times area</a:t>
            </a:r>
          </a:p>
          <a:p>
            <a:r>
              <a:rPr lang="en-US" baseline="0" dirty="0" smtClean="0"/>
              <a:t>  Lets calculate the amount of force which will be needed…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90</a:t>
            </a:fld>
            <a:endParaRPr lang="en-US"/>
          </a:p>
        </p:txBody>
      </p:sp>
    </p:spTree>
    <p:extLst>
      <p:ext uri="{BB962C8B-B14F-4D97-AF65-F5344CB8AC3E}">
        <p14:creationId xmlns="" xmlns:p14="http://schemas.microsoft.com/office/powerpoint/2010/main" val="32755814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 Eric </a:t>
            </a:r>
            <a:r>
              <a:rPr lang="en-US" dirty="0" err="1" smtClean="0"/>
              <a:t>Yeh</a:t>
            </a:r>
            <a:endParaRPr lang="en-US" dirty="0" smtClean="0"/>
          </a:p>
          <a:p>
            <a:r>
              <a:rPr lang="en-US" dirty="0" smtClean="0"/>
              <a:t>What</a:t>
            </a:r>
            <a:r>
              <a:rPr lang="en-US" baseline="0" dirty="0" smtClean="0"/>
              <a:t> is area – pi x radius squared</a:t>
            </a:r>
          </a:p>
          <a:p>
            <a:r>
              <a:rPr lang="en-US" baseline="0" dirty="0" smtClean="0"/>
              <a:t>What is pressure – force divided by area</a:t>
            </a:r>
          </a:p>
          <a:p>
            <a:r>
              <a:rPr lang="en-US" baseline="0" dirty="0" smtClean="0"/>
              <a:t>What is force – pressure times area</a:t>
            </a:r>
          </a:p>
          <a:p>
            <a:r>
              <a:rPr lang="en-US" baseline="0" dirty="0" smtClean="0"/>
              <a:t>  Lets calculate the amount of force which will be needed…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91</a:t>
            </a:fld>
            <a:endParaRPr lang="en-US"/>
          </a:p>
        </p:txBody>
      </p:sp>
    </p:spTree>
    <p:extLst>
      <p:ext uri="{BB962C8B-B14F-4D97-AF65-F5344CB8AC3E}">
        <p14:creationId xmlns="" xmlns:p14="http://schemas.microsoft.com/office/powerpoint/2010/main" val="32755814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Eric </a:t>
            </a:r>
            <a:r>
              <a:rPr lang="en-US" dirty="0" err="1" smtClean="0"/>
              <a:t>Yeh</a:t>
            </a:r>
            <a:endParaRPr lang="en-US" dirty="0" smtClean="0"/>
          </a:p>
          <a:p>
            <a:r>
              <a:rPr lang="en-US" dirty="0" smtClean="0"/>
              <a:t>Wasn’t</a:t>
            </a:r>
            <a:r>
              <a:rPr lang="en-US" baseline="0" dirty="0" smtClean="0"/>
              <a:t> doing all that math fun!? Well here is a table with basic numbers so you don’t need to do all that math again.</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Presenter: Michael Lin</a:t>
            </a:r>
          </a:p>
          <a:p>
            <a:r>
              <a:rPr lang="en-US" dirty="0" smtClean="0"/>
              <a:t>When</a:t>
            </a:r>
            <a:r>
              <a:rPr lang="en-US" baseline="0" dirty="0" smtClean="0"/>
              <a:t> we try and apply pneumatics to our FIRST Robots we can not have a compressor on the robot compressing air constantly to meet our demands. So how can we get compressed air on our robots? We use tanks to store the air we need!</a:t>
            </a:r>
          </a:p>
          <a:p>
            <a:r>
              <a:rPr lang="en-US" baseline="0" dirty="0" smtClean="0"/>
              <a:t>   </a:t>
            </a:r>
            <a:r>
              <a:rPr lang="en-US" dirty="0" smtClean="0"/>
              <a:t>we want to</a:t>
            </a:r>
            <a:r>
              <a:rPr lang="en-US" baseline="0" dirty="0" smtClean="0"/>
              <a:t> know how to usefully incorporate it into our robot when we’re designing it. To do this, we need to control several factors that affect the      </a:t>
            </a:r>
          </a:p>
          <a:p>
            <a:r>
              <a:rPr lang="en-US" baseline="0" dirty="0" smtClean="0"/>
              <a:t>   mechanics of actuators. The first factor is output pressure.</a:t>
            </a:r>
            <a:endParaRPr lang="en-US" dirty="0"/>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93</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 Eric </a:t>
            </a:r>
            <a:r>
              <a:rPr lang="en-US" dirty="0" err="1" smtClean="0"/>
              <a:t>Yeh</a:t>
            </a:r>
            <a:endParaRPr lang="en-US" dirty="0" smtClean="0"/>
          </a:p>
          <a:p>
            <a:r>
              <a:rPr lang="en-US" dirty="0" smtClean="0"/>
              <a:t>What</a:t>
            </a:r>
            <a:r>
              <a:rPr lang="en-US" baseline="0" dirty="0" smtClean="0"/>
              <a:t> is area – pi x radius squared</a:t>
            </a:r>
          </a:p>
          <a:p>
            <a:r>
              <a:rPr lang="en-US" baseline="0" dirty="0" smtClean="0"/>
              <a:t>What is pressure – force divided by area</a:t>
            </a:r>
          </a:p>
          <a:p>
            <a:r>
              <a:rPr lang="en-US" baseline="0" dirty="0" smtClean="0"/>
              <a:t>What is force – pressure times area</a:t>
            </a:r>
          </a:p>
          <a:p>
            <a:r>
              <a:rPr lang="en-US" baseline="0" dirty="0" smtClean="0"/>
              <a:t>  Lets calculate the amount of force which will be needed… </a:t>
            </a:r>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94</a:t>
            </a:fld>
            <a:endParaRPr lang="en-US"/>
          </a:p>
        </p:txBody>
      </p:sp>
    </p:spTree>
    <p:extLst>
      <p:ext uri="{BB962C8B-B14F-4D97-AF65-F5344CB8AC3E}">
        <p14:creationId xmlns="" xmlns:p14="http://schemas.microsoft.com/office/powerpoint/2010/main" val="32755814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BDD1A5C-76CE-4465-975F-19CBB461B580}" type="slidenum">
              <a:rPr lang="en-US" smtClean="0"/>
              <a:pPr>
                <a:defRPr/>
              </a:pPr>
              <a:t>95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say that the maximum </a:t>
            </a:r>
            <a:r>
              <a:rPr lang="en-US" dirty="0" err="1" smtClean="0"/>
              <a:t>tractive</a:t>
            </a:r>
            <a:r>
              <a:rPr lang="en-US" dirty="0" smtClean="0"/>
              <a:t> force that your robot exerts on the ground is 80 pounds. If your</a:t>
            </a:r>
            <a:r>
              <a:rPr lang="en-US" baseline="0" dirty="0" smtClean="0"/>
              <a:t> </a:t>
            </a:r>
            <a:r>
              <a:rPr lang="en-US" baseline="0" dirty="0" err="1" smtClean="0"/>
              <a:t>gearmotors</a:t>
            </a:r>
            <a:r>
              <a:rPr lang="en-US" baseline="0" dirty="0" smtClean="0"/>
              <a:t> can apply 150 pounds of force, what’s going to happen?</a:t>
            </a:r>
            <a:endParaRPr lang="en-US" dirty="0"/>
          </a:p>
        </p:txBody>
      </p:sp>
      <p:sp>
        <p:nvSpPr>
          <p:cNvPr id="4" name="Slide Number Placeholder 3"/>
          <p:cNvSpPr>
            <a:spLocks noGrp="1"/>
          </p:cNvSpPr>
          <p:nvPr>
            <p:ph type="sldNum" sz="quarter" idx="10"/>
          </p:nvPr>
        </p:nvSpPr>
        <p:spPr/>
        <p:txBody>
          <a:bodyPr/>
          <a:lstStyle/>
          <a:p>
            <a:pPr>
              <a:defRPr/>
            </a:pPr>
            <a:fld id="{89B7F1D3-774F-4190-AEC0-B240C3B1D235}"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fld id="{79387BA6-84A5-4C80-BFC3-D62A3155DEBD}" type="datetimeFigureOut">
              <a:rPr lang="en-US" smtClean="0"/>
              <a:pPr/>
              <a:t>12/12/2011</a:t>
            </a:fld>
            <a:endParaRPr lang="en-US"/>
          </a:p>
        </p:txBody>
      </p:sp>
      <p:sp>
        <p:nvSpPr>
          <p:cNvPr id="7" name="Footer Placeholder 18"/>
          <p:cNvSpPr>
            <a:spLocks noGrp="1"/>
          </p:cNvSpPr>
          <p:nvPr>
            <p:ph type="ftr" sz="quarter" idx="11"/>
          </p:nvPr>
        </p:nvSpPr>
        <p:spPr/>
        <p:txBody>
          <a:bodyPr/>
          <a:lstStyle>
            <a:lvl1pPr>
              <a:defRPr/>
            </a:lvl1pPr>
          </a:lstStyle>
          <a:p>
            <a:endParaRPr lang="en-US"/>
          </a:p>
        </p:txBody>
      </p:sp>
      <p:sp>
        <p:nvSpPr>
          <p:cNvPr id="8" name="Slide Number Placeholder 26"/>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79387BA6-84A5-4C80-BFC3-D62A3155DEBD}" type="datetimeFigureOut">
              <a:rPr lang="en-US" smtClean="0"/>
              <a:pPr/>
              <a:t>12/12/2011</a:t>
            </a:fld>
            <a:endParaRPr lang="en-US"/>
          </a:p>
        </p:txBody>
      </p:sp>
      <p:sp>
        <p:nvSpPr>
          <p:cNvPr id="5" name="Footer Placeholder 21"/>
          <p:cNvSpPr>
            <a:spLocks noGrp="1"/>
          </p:cNvSpPr>
          <p:nvPr>
            <p:ph type="ftr" sz="quarter" idx="11"/>
          </p:nvPr>
        </p:nvSpPr>
        <p:spPr/>
        <p:txBody>
          <a:bodyPr/>
          <a:lstStyle>
            <a:lvl1pPr>
              <a:defRPr/>
            </a:lvl1pPr>
          </a:lstStyle>
          <a:p>
            <a:endParaRPr lang="en-US"/>
          </a:p>
        </p:txBody>
      </p:sp>
      <p:sp>
        <p:nvSpPr>
          <p:cNvPr id="6" name="Slide Number Placeholder 17"/>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79387BA6-84A5-4C80-BFC3-D62A3155DEBD}" type="datetimeFigureOut">
              <a:rPr lang="en-US" smtClean="0"/>
              <a:pPr/>
              <a:t>12/12/2011</a:t>
            </a:fld>
            <a:endParaRPr lang="en-US"/>
          </a:p>
        </p:txBody>
      </p:sp>
      <p:sp>
        <p:nvSpPr>
          <p:cNvPr id="5" name="Footer Placeholder 21"/>
          <p:cNvSpPr>
            <a:spLocks noGrp="1"/>
          </p:cNvSpPr>
          <p:nvPr>
            <p:ph type="ftr" sz="quarter" idx="11"/>
          </p:nvPr>
        </p:nvSpPr>
        <p:spPr/>
        <p:txBody>
          <a:bodyPr/>
          <a:lstStyle>
            <a:lvl1pPr>
              <a:defRPr/>
            </a:lvl1pPr>
          </a:lstStyle>
          <a:p>
            <a:endParaRPr lang="en-US"/>
          </a:p>
        </p:txBody>
      </p:sp>
      <p:sp>
        <p:nvSpPr>
          <p:cNvPr id="6" name="Slide Number Placeholder 17"/>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fld id="{79387BA6-84A5-4C80-BFC3-D62A3155DEBD}" type="datetimeFigureOut">
              <a:rPr lang="en-US" smtClean="0"/>
              <a:pPr/>
              <a:t>12/12/2011</a:t>
            </a:fld>
            <a:endParaRPr lang="en-US"/>
          </a:p>
        </p:txBody>
      </p:sp>
      <p:sp>
        <p:nvSpPr>
          <p:cNvPr id="5" name="Footer Placeholder 21"/>
          <p:cNvSpPr>
            <a:spLocks noGrp="1"/>
          </p:cNvSpPr>
          <p:nvPr>
            <p:ph type="ftr" sz="quarter" idx="11"/>
          </p:nvPr>
        </p:nvSpPr>
        <p:spPr/>
        <p:txBody>
          <a:bodyPr/>
          <a:lstStyle>
            <a:lvl1pPr>
              <a:defRPr/>
            </a:lvl1pPr>
          </a:lstStyle>
          <a:p>
            <a:endParaRPr lang="en-US"/>
          </a:p>
        </p:txBody>
      </p:sp>
      <p:sp>
        <p:nvSpPr>
          <p:cNvPr id="6" name="Slide Number Placeholder 17"/>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fld id="{79387BA6-84A5-4C80-BFC3-D62A3155DEBD}" type="datetimeFigureOut">
              <a:rPr lang="en-US" smtClean="0"/>
              <a:pPr/>
              <a:t>12/12/2011</a:t>
            </a:fld>
            <a:endParaRPr lang="en-US"/>
          </a:p>
        </p:txBody>
      </p:sp>
      <p:sp>
        <p:nvSpPr>
          <p:cNvPr id="7" name="Footer Placeholder 4"/>
          <p:cNvSpPr>
            <a:spLocks noGrp="1"/>
          </p:cNvSpPr>
          <p:nvPr>
            <p:ph type="ftr" sz="quarter" idx="11"/>
          </p:nvPr>
        </p:nvSpPr>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fld id="{79387BA6-84A5-4C80-BFC3-D62A3155DEBD}" type="datetimeFigureOut">
              <a:rPr lang="en-US" smtClean="0"/>
              <a:pPr/>
              <a:t>12/12/2011</a:t>
            </a:fld>
            <a:endParaRPr lang="en-US"/>
          </a:p>
        </p:txBody>
      </p:sp>
      <p:sp>
        <p:nvSpPr>
          <p:cNvPr id="6" name="Footer Placeholder 21"/>
          <p:cNvSpPr>
            <a:spLocks noGrp="1"/>
          </p:cNvSpPr>
          <p:nvPr>
            <p:ph type="ftr" sz="quarter" idx="11"/>
          </p:nvPr>
        </p:nvSpPr>
        <p:spPr/>
        <p:txBody>
          <a:bodyPr/>
          <a:lstStyle>
            <a:lvl1pPr>
              <a:defRPr/>
            </a:lvl1pPr>
          </a:lstStyle>
          <a:p>
            <a:endParaRPr lang="en-US"/>
          </a:p>
        </p:txBody>
      </p:sp>
      <p:sp>
        <p:nvSpPr>
          <p:cNvPr id="7" name="Slide Number Placeholder 17"/>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79387BA6-84A5-4C80-BFC3-D62A3155DEBD}" type="datetimeFigureOut">
              <a:rPr lang="en-US" smtClean="0"/>
              <a:pPr/>
              <a:t>12/12/2011</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fld id="{79387BA6-84A5-4C80-BFC3-D62A3155DEBD}" type="datetimeFigureOut">
              <a:rPr lang="en-US" smtClean="0"/>
              <a:pPr/>
              <a:t>12/12/2011</a:t>
            </a:fld>
            <a:endParaRPr lang="en-US"/>
          </a:p>
        </p:txBody>
      </p:sp>
      <p:sp>
        <p:nvSpPr>
          <p:cNvPr id="4" name="Footer Placeholder 21"/>
          <p:cNvSpPr>
            <a:spLocks noGrp="1"/>
          </p:cNvSpPr>
          <p:nvPr>
            <p:ph type="ftr" sz="quarter" idx="11"/>
          </p:nvPr>
        </p:nvSpPr>
        <p:spPr/>
        <p:txBody>
          <a:bodyPr/>
          <a:lstStyle>
            <a:lvl1pPr>
              <a:defRPr/>
            </a:lvl1pPr>
          </a:lstStyle>
          <a:p>
            <a:endParaRPr lang="en-US"/>
          </a:p>
        </p:txBody>
      </p:sp>
      <p:sp>
        <p:nvSpPr>
          <p:cNvPr id="5" name="Slide Number Placeholder 17"/>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79387BA6-84A5-4C80-BFC3-D62A3155DEBD}" type="datetimeFigureOut">
              <a:rPr lang="en-US" smtClean="0"/>
              <a:pPr/>
              <a:t>12/12/2011</a:t>
            </a:fld>
            <a:endParaRPr lang="en-US"/>
          </a:p>
        </p:txBody>
      </p:sp>
      <p:sp>
        <p:nvSpPr>
          <p:cNvPr id="3" name="Footer Placeholder 21"/>
          <p:cNvSpPr>
            <a:spLocks noGrp="1"/>
          </p:cNvSpPr>
          <p:nvPr>
            <p:ph type="ftr" sz="quarter" idx="11"/>
          </p:nvPr>
        </p:nvSpPr>
        <p:spPr/>
        <p:txBody>
          <a:bodyPr/>
          <a:lstStyle>
            <a:lvl1pPr>
              <a:defRPr/>
            </a:lvl1pPr>
          </a:lstStyle>
          <a:p>
            <a:endParaRPr lang="en-US"/>
          </a:p>
        </p:txBody>
      </p:sp>
      <p:sp>
        <p:nvSpPr>
          <p:cNvPr id="4" name="Slide Number Placeholder 17"/>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79387BA6-84A5-4C80-BFC3-D62A3155DEBD}" type="datetimeFigureOut">
              <a:rPr lang="en-US" smtClean="0"/>
              <a:pPr/>
              <a:t>12/12/2011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79387BA6-84A5-4C80-BFC3-D62A3155DEBD}" type="datetimeFigureOut">
              <a:rPr lang="en-US" smtClean="0"/>
              <a:pPr/>
              <a:t>12/12/2011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674BF1-81AC-460E-8829-F078D16ADE9A}" type="slidenum">
              <a:rPr lang="en-US" smtClean="0"/>
              <a:pPr/>
              <a:t>‹#›</a:t>
            </a:fld>
            <a:endParaRPr lang="en-US"/>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auto">
              <a:spcBef>
                <a:spcPts val="0"/>
              </a:spcBef>
              <a:spcAft>
                <a:spcPts val="0"/>
              </a:spcAft>
              <a:defRPr/>
            </a:pPr>
            <a:endParaRPr lang="en-US">
              <a:latin typeface="+mn-lt"/>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auto">
              <a:spcBef>
                <a:spcPts val="0"/>
              </a:spcBef>
              <a:spcAft>
                <a:spcPts val="0"/>
              </a:spcAft>
              <a:defRPr/>
            </a:pPr>
            <a:endParaRPr lang="en-US">
              <a:latin typeface="+mn-lt"/>
            </a:endParaRPr>
          </a:p>
        </p:txBody>
      </p:sp>
      <p:sp>
        <p:nvSpPr>
          <p:cNvPr id="3076"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smtClean="0"/>
              <a:t>Click to edit Master title style</a:t>
            </a:r>
            <a:endParaRPr lang="en-US" dirty="0" smtClean="0"/>
          </a:p>
        </p:txBody>
      </p:sp>
      <p:sp>
        <p:nvSpPr>
          <p:cNvPr id="3077"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br>
              <a:rPr lang="en-US" dirty="0" smtClean="0"/>
            </a:br>
            <a:r>
              <a:rPr lang="en-US" dirty="0" err="1" smtClean="0"/>
              <a:t>klasdjflak;fj;asfja;fja</a:t>
            </a:r>
            <a:r>
              <a:rPr lang="en-US" dirty="0" smtClean="0"/>
              <a:t>;</a:t>
            </a:r>
          </a:p>
          <a:p>
            <a:pPr lvl="1"/>
            <a:r>
              <a:rPr lang="en-US" dirty="0" err="1" smtClean="0"/>
              <a:t>Klajdsf</a:t>
            </a:r>
            <a:endParaRPr lang="en-US" dirty="0" smtClean="0"/>
          </a:p>
          <a:p>
            <a:pPr lvl="2"/>
            <a:r>
              <a:rPr lang="en-US" dirty="0" smtClean="0"/>
              <a:t>Third level</a:t>
            </a:r>
          </a:p>
          <a:p>
            <a:pPr lvl="3"/>
            <a:r>
              <a:rPr lang="en-US" dirty="0" smtClean="0"/>
              <a:t>Fourth level</a:t>
            </a:r>
          </a:p>
          <a:p>
            <a:pPr lvl="4"/>
            <a:r>
              <a:rPr lang="en-US" dirty="0"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fontAlgn="auto" latinLnBrk="0" hangingPunct="1">
              <a:spcBef>
                <a:spcPts val="0"/>
              </a:spcBef>
              <a:spcAft>
                <a:spcPts val="0"/>
              </a:spcAft>
              <a:defRPr kumimoji="0" sz="1000">
                <a:solidFill>
                  <a:schemeClr val="tx2">
                    <a:shade val="50000"/>
                  </a:schemeClr>
                </a:solidFill>
                <a:latin typeface="+mn-lt"/>
              </a:defRPr>
            </a:lvl1pPr>
          </a:lstStyle>
          <a:p>
            <a:fld id="{79387BA6-84A5-4C80-BFC3-D62A3155DEBD}" type="datetimeFigureOut">
              <a:rPr lang="en-US" smtClean="0"/>
              <a:pPr/>
              <a:t>12/12/2011</a:t>
            </a:fld>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fontAlgn="auto" latinLnBrk="0" hangingPunct="1">
              <a:spcBef>
                <a:spcPts val="0"/>
              </a:spcBef>
              <a:spcAft>
                <a:spcPts val="0"/>
              </a:spcAft>
              <a:defRPr kumimoji="0" sz="1000">
                <a:solidFill>
                  <a:schemeClr val="tx2">
                    <a:shade val="50000"/>
                  </a:schemeClr>
                </a:solidFill>
                <a:latin typeface="+mn-lt"/>
              </a:defRPr>
            </a:lvl1pPr>
          </a:lstStyle>
          <a:p>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000">
                <a:solidFill>
                  <a:schemeClr val="tx2">
                    <a:shade val="50000"/>
                  </a:schemeClr>
                </a:solidFill>
                <a:latin typeface="+mn-lt"/>
              </a:defRPr>
            </a:lvl1pPr>
          </a:lstStyle>
          <a:p>
            <a:fld id="{E3674BF1-81AC-460E-8829-F078D16ADE9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p:txStyles>
    <p:titleStyle>
      <a:lvl1pPr algn="l" rtl="0" eaLnBrk="1" fontAlgn="base" hangingPunct="1">
        <a:spcBef>
          <a:spcPct val="0"/>
        </a:spcBef>
        <a:spcAft>
          <a:spcPct val="0"/>
        </a:spcAft>
        <a:defRPr sz="4600" kern="1200">
          <a:solidFill>
            <a:schemeClr val="tx1"/>
          </a:solidFill>
          <a:latin typeface="+mj-lt"/>
          <a:ea typeface="+mj-ea"/>
          <a:cs typeface="+mj-cs"/>
        </a:defRPr>
      </a:lvl1pPr>
      <a:lvl2pPr algn="l" rtl="0" eaLnBrk="1" fontAlgn="base" hangingPunct="1">
        <a:spcBef>
          <a:spcPct val="0"/>
        </a:spcBef>
        <a:spcAft>
          <a:spcPct val="0"/>
        </a:spcAft>
        <a:defRPr sz="4600">
          <a:solidFill>
            <a:schemeClr val="tx1"/>
          </a:solidFill>
          <a:latin typeface="Tw Cen MT" pitchFamily="34" charset="0"/>
        </a:defRPr>
      </a:lvl2pPr>
      <a:lvl3pPr algn="l" rtl="0" eaLnBrk="1" fontAlgn="base" hangingPunct="1">
        <a:spcBef>
          <a:spcPct val="0"/>
        </a:spcBef>
        <a:spcAft>
          <a:spcPct val="0"/>
        </a:spcAft>
        <a:defRPr sz="4600">
          <a:solidFill>
            <a:schemeClr val="tx1"/>
          </a:solidFill>
          <a:latin typeface="Tw Cen MT" pitchFamily="34" charset="0"/>
        </a:defRPr>
      </a:lvl3pPr>
      <a:lvl4pPr algn="l" rtl="0" eaLnBrk="1" fontAlgn="base" hangingPunct="1">
        <a:spcBef>
          <a:spcPct val="0"/>
        </a:spcBef>
        <a:spcAft>
          <a:spcPct val="0"/>
        </a:spcAft>
        <a:defRPr sz="4600">
          <a:solidFill>
            <a:schemeClr val="tx1"/>
          </a:solidFill>
          <a:latin typeface="Tw Cen MT" pitchFamily="34" charset="0"/>
        </a:defRPr>
      </a:lvl4pPr>
      <a:lvl5pPr algn="l" rtl="0" eaLnBrk="1" fontAlgn="base" hangingPunct="1">
        <a:spcBef>
          <a:spcPct val="0"/>
        </a:spcBef>
        <a:spcAft>
          <a:spcPct val="0"/>
        </a:spcAft>
        <a:defRPr sz="4600">
          <a:solidFill>
            <a:schemeClr val="tx1"/>
          </a:solidFill>
          <a:latin typeface="Tw Cen MT" pitchFamily="34" charset="0"/>
        </a:defRPr>
      </a:lvl5pPr>
      <a:lvl6pPr marL="457200" algn="l" rtl="0" eaLnBrk="1" fontAlgn="base" hangingPunct="1">
        <a:spcBef>
          <a:spcPct val="0"/>
        </a:spcBef>
        <a:spcAft>
          <a:spcPct val="0"/>
        </a:spcAft>
        <a:defRPr sz="4600">
          <a:solidFill>
            <a:schemeClr val="tx1"/>
          </a:solidFill>
          <a:latin typeface="Tw Cen MT" pitchFamily="34" charset="0"/>
        </a:defRPr>
      </a:lvl6pPr>
      <a:lvl7pPr marL="914400" algn="l" rtl="0" eaLnBrk="1" fontAlgn="base" hangingPunct="1">
        <a:spcBef>
          <a:spcPct val="0"/>
        </a:spcBef>
        <a:spcAft>
          <a:spcPct val="0"/>
        </a:spcAft>
        <a:defRPr sz="4600">
          <a:solidFill>
            <a:schemeClr val="tx1"/>
          </a:solidFill>
          <a:latin typeface="Tw Cen MT" pitchFamily="34" charset="0"/>
        </a:defRPr>
      </a:lvl7pPr>
      <a:lvl8pPr marL="1371600" algn="l" rtl="0" eaLnBrk="1" fontAlgn="base" hangingPunct="1">
        <a:spcBef>
          <a:spcPct val="0"/>
        </a:spcBef>
        <a:spcAft>
          <a:spcPct val="0"/>
        </a:spcAft>
        <a:defRPr sz="4600">
          <a:solidFill>
            <a:schemeClr val="tx1"/>
          </a:solidFill>
          <a:latin typeface="Tw Cen MT" pitchFamily="34" charset="0"/>
        </a:defRPr>
      </a:lvl8pPr>
      <a:lvl9pPr marL="1828800" algn="l" rtl="0" eaLnBrk="1" fontAlgn="base" hangingPunct="1">
        <a:spcBef>
          <a:spcPct val="0"/>
        </a:spcBef>
        <a:spcAft>
          <a:spcPct val="0"/>
        </a:spcAft>
        <a:defRPr sz="4600">
          <a:solidFill>
            <a:schemeClr val="tx1"/>
          </a:solidFill>
          <a:latin typeface="Tw Cen MT" pitchFamily="34" charset="0"/>
        </a:defRPr>
      </a:lvl9pPr>
    </p:titleStyle>
    <p:bodyStyle>
      <a:lvl1pPr marL="419100" indent="-382588" algn="l" rtl="0" eaLnBrk="1" fontAlgn="base" hangingPunct="1">
        <a:spcBef>
          <a:spcPts val="12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1" fontAlgn="base" hangingPunct="1">
        <a:spcBef>
          <a:spcPts val="12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1" fontAlgn="base" hangingPunct="1">
        <a:spcBef>
          <a:spcPts val="1200"/>
        </a:spcBef>
        <a:spcAft>
          <a:spcPct val="0"/>
        </a:spcAft>
        <a:buClr>
          <a:schemeClr val="accent2"/>
        </a:buClr>
        <a:buSzPct val="85000"/>
        <a:buFont typeface="Courier New"/>
        <a:buChar char="o"/>
        <a:defRPr sz="2400" kern="1200">
          <a:solidFill>
            <a:schemeClr val="tx1"/>
          </a:solidFill>
          <a:latin typeface="+mn-lt"/>
          <a:ea typeface="+mn-ea"/>
          <a:cs typeface="+mn-cs"/>
        </a:defRPr>
      </a:lvl3pPr>
      <a:lvl4pPr marL="1279525" indent="-236538" algn="l" rtl="0" eaLnBrk="1" fontAlgn="base" hangingPunct="1">
        <a:spcBef>
          <a:spcPts val="1200"/>
        </a:spcBef>
        <a:spcAft>
          <a:spcPct val="0"/>
        </a:spcAft>
        <a:buClr>
          <a:srgbClr val="B58B80"/>
        </a:buClr>
        <a:buSzPct val="90000"/>
        <a:buFont typeface="Wingdings 2" pitchFamily="18" charset="2"/>
        <a:buChar char=""/>
        <a:defRPr sz="2000" kern="1200">
          <a:solidFill>
            <a:schemeClr val="tx1"/>
          </a:solidFill>
          <a:latin typeface="+mn-lt"/>
          <a:ea typeface="+mn-ea"/>
          <a:cs typeface="+mn-cs"/>
        </a:defRPr>
      </a:lvl4pPr>
      <a:lvl5pPr marL="1489075" indent="-182563" algn="l" rtl="0" eaLnBrk="1" fontAlgn="base" hangingPunct="1">
        <a:spcBef>
          <a:spcPts val="1200"/>
        </a:spcBef>
        <a:spcAft>
          <a:spcPct val="0"/>
        </a:spcAft>
        <a:buClr>
          <a:srgbClr val="C3986D"/>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lynbrookrobotic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0.xml"/><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png"/><Relationship Id="rId4" Type="http://schemas.openxmlformats.org/officeDocument/2006/relationships/oleObject" Target="../embeddings/oleObject2.bin"/><Relationship Id="rId9"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oleObject" Target="../embeddings/oleObject13.bin"/><Relationship Id="rId4" Type="http://schemas.openxmlformats.org/officeDocument/2006/relationships/oleObject" Target="../embeddings/oleObject12.bin"/></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file:///C:\Users\Monkey\Downloads\WRRF11\Mecanum.mp4" TargetMode="External"/><Relationship Id="rId5" Type="http://schemas.openxmlformats.org/officeDocument/2006/relationships/image" Target="../media/image30.png"/><Relationship Id="rId4" Type="http://schemas.openxmlformats.org/officeDocument/2006/relationships/hyperlink" Target="http://www.youtube.com/watch?v=JGAlalbpBLA&amp;feature=relat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iki.robojackets.org/images/0/08/2007_TE_Session_-_Drive_Trains_(Handouts).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iki.robojackets.org/images/0/08/2007_TE_Session_-_Drive_Trains_(Handouts).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r5WKgQJtToM&amp;feature=fvw"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www.youtube.com/watch?v=_hTyXQUgYLE&amp;feature=related" TargetMode="External"/><Relationship Id="rId4" Type="http://schemas.openxmlformats.org/officeDocument/2006/relationships/hyperlink" Target="http://www.youtube.com/watch?v=r5WKgQJtToM"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video" Target="file:///C:\Users\Monkey\Downloads\WRRF11\bad.mp4" TargetMode="Externa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4.xml"/><Relationship Id="rId1" Type="http://schemas.openxmlformats.org/officeDocument/2006/relationships/video" Target="file:///C:\Users\Monkey\Downloads\WRRF11\254Good.mp4"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76.xml"/><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5.bin"/><Relationship Id="rId5" Type="http://schemas.openxmlformats.org/officeDocument/2006/relationships/oleObject" Target="../embeddings/oleObject14.bin"/><Relationship Id="rId10" Type="http://schemas.openxmlformats.org/officeDocument/2006/relationships/oleObject" Target="../embeddings/oleObject19.bin"/><Relationship Id="rId4" Type="http://schemas.openxmlformats.org/officeDocument/2006/relationships/image" Target="../media/image100.png"/><Relationship Id="rId9" Type="http://schemas.openxmlformats.org/officeDocument/2006/relationships/oleObject" Target="../embeddings/oleObject18.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oleObject" Target="../embeddings/oleObject27.bin"/><Relationship Id="rId3" Type="http://schemas.openxmlformats.org/officeDocument/2006/relationships/notesSlide" Target="../notesSlides/notesSlide77.xml"/><Relationship Id="rId7" Type="http://schemas.openxmlformats.org/officeDocument/2006/relationships/oleObject" Target="../embeddings/oleObject21.bin"/><Relationship Id="rId12"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0.bin"/><Relationship Id="rId11" Type="http://schemas.openxmlformats.org/officeDocument/2006/relationships/oleObject" Target="../embeddings/oleObject25.bin"/><Relationship Id="rId5" Type="http://schemas.openxmlformats.org/officeDocument/2006/relationships/image" Target="../media/image106.png"/><Relationship Id="rId10" Type="http://schemas.openxmlformats.org/officeDocument/2006/relationships/oleObject" Target="../embeddings/oleObject24.bin"/><Relationship Id="rId4" Type="http://schemas.openxmlformats.org/officeDocument/2006/relationships/image" Target="../media/image100.png"/><Relationship Id="rId9" Type="http://schemas.openxmlformats.org/officeDocument/2006/relationships/oleObject" Target="../embeddings/oleObject23.bin"/><Relationship Id="rId14" Type="http://schemas.openxmlformats.org/officeDocument/2006/relationships/oleObject" Target="../embeddings/oleObject28.bin"/></Relationships>
</file>

<file path=ppt/slides/_rels/slide91.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notesSlide" Target="../notesSlides/notesSlide78.xml"/><Relationship Id="rId7"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9.bin"/><Relationship Id="rId11" Type="http://schemas.openxmlformats.org/officeDocument/2006/relationships/oleObject" Target="../embeddings/oleObject34.bin"/><Relationship Id="rId5" Type="http://schemas.openxmlformats.org/officeDocument/2006/relationships/image" Target="../media/image106.png"/><Relationship Id="rId10" Type="http://schemas.openxmlformats.org/officeDocument/2006/relationships/oleObject" Target="../embeddings/oleObject33.bin"/><Relationship Id="rId4" Type="http://schemas.openxmlformats.org/officeDocument/2006/relationships/image" Target="../media/image100.png"/><Relationship Id="rId9" Type="http://schemas.openxmlformats.org/officeDocument/2006/relationships/oleObject" Target="../embeddings/oleObject32.bin"/></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00.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95.xml.rels><?xml version="1.0" encoding="UTF-8" standalone="yes"?>
<Relationships xmlns="http://schemas.openxmlformats.org/package/2006/relationships"><Relationship Id="rId3" Type="http://schemas.openxmlformats.org/officeDocument/2006/relationships/hyperlink" Target="http://lynbrookrobotics.com/"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9064" y="1676400"/>
            <a:ext cx="6480048" cy="2301240"/>
          </a:xfrm>
        </p:spPr>
        <p:txBody>
          <a:bodyPr>
            <a:normAutofit/>
          </a:bodyPr>
          <a:lstStyle/>
          <a:p>
            <a:pPr eaLnBrk="1" fontAlgn="auto" hangingPunct="1">
              <a:spcAft>
                <a:spcPts val="0"/>
              </a:spcAft>
              <a:defRPr/>
            </a:pPr>
            <a:r>
              <a:rPr dirty="0" smtClean="0"/>
              <a:t>Introduction to</a:t>
            </a:r>
            <a:br>
              <a:rPr dirty="0" smtClean="0"/>
            </a:br>
            <a:r>
              <a:rPr dirty="0" smtClean="0"/>
              <a:t>Robot Subsystems</a:t>
            </a:r>
            <a:endParaRPr dirty="0"/>
          </a:p>
        </p:txBody>
      </p:sp>
      <p:sp>
        <p:nvSpPr>
          <p:cNvPr id="10243" name="Subtitle 2"/>
          <p:cNvSpPr>
            <a:spLocks noGrp="1"/>
          </p:cNvSpPr>
          <p:nvPr>
            <p:ph type="subTitle" idx="1"/>
          </p:nvPr>
        </p:nvSpPr>
        <p:spPr>
          <a:xfrm>
            <a:off x="433388" y="3124200"/>
            <a:ext cx="6480175" cy="2819400"/>
          </a:xfrm>
        </p:spPr>
        <p:txBody>
          <a:bodyPr>
            <a:normAutofit/>
          </a:bodyPr>
          <a:lstStyle/>
          <a:p>
            <a:pPr eaLnBrk="1" hangingPunct="1"/>
            <a:r>
              <a:rPr lang="en-US" b="1" dirty="0" smtClean="0"/>
              <a:t>Presented By:</a:t>
            </a:r>
          </a:p>
          <a:p>
            <a:pPr eaLnBrk="1" hangingPunct="1"/>
            <a:r>
              <a:rPr lang="en-US" b="1" dirty="0" smtClean="0"/>
              <a:t>Funky Monkeys, Team 846</a:t>
            </a:r>
          </a:p>
          <a:p>
            <a:pPr eaLnBrk="1" hangingPunct="1"/>
            <a:r>
              <a:rPr lang="en-US" dirty="0" smtClean="0"/>
              <a:t>Available online at </a:t>
            </a:r>
            <a:r>
              <a:rPr lang="en-US" dirty="0" smtClean="0">
                <a:hlinkClick r:id="rId3"/>
              </a:rPr>
              <a:t>lynbrookrobotics.com</a:t>
            </a:r>
            <a:endParaRPr lang="en-US" dirty="0" smtClean="0"/>
          </a:p>
          <a:p>
            <a:pPr eaLnBrk="1" hangingPunct="1"/>
            <a:r>
              <a:rPr lang="en-US" dirty="0" smtClean="0"/>
              <a:t>Resources &gt; WRRF Presentations</a:t>
            </a:r>
          </a:p>
        </p:txBody>
      </p:sp>
    </p:spTree>
    <p:extLst>
      <p:ext uri="{BB962C8B-B14F-4D97-AF65-F5344CB8AC3E}">
        <p14:creationId xmlns="" xmlns:p14="http://schemas.microsoft.com/office/powerpoint/2010/main" val="2219467276"/>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ct 4"/>
          <p:cNvGraphicFramePr>
            <a:graphicFrameLocks noChangeAspect="1"/>
          </p:cNvGraphicFramePr>
          <p:nvPr/>
        </p:nvGraphicFramePr>
        <p:xfrm>
          <a:off x="5334000" y="4648200"/>
          <a:ext cx="3657600" cy="1371599"/>
        </p:xfrm>
        <a:graphic>
          <a:graphicData uri="http://schemas.openxmlformats.org/presentationml/2006/ole">
            <p:oleObj spid="_x0000_s43065" name="Equation" r:id="rId4" imgW="1346200" imgH="431800" progId="Equation.3">
              <p:embed/>
            </p:oleObj>
          </a:graphicData>
        </a:graphic>
      </p:graphicFrame>
      <p:sp>
        <p:nvSpPr>
          <p:cNvPr id="21" name="Rectangle 20"/>
          <p:cNvSpPr/>
          <p:nvPr/>
        </p:nvSpPr>
        <p:spPr>
          <a:xfrm>
            <a:off x="5334000" y="4572000"/>
            <a:ext cx="3657600" cy="1524000"/>
          </a:xfrm>
          <a:prstGeom prst="rect">
            <a:avLst/>
          </a:prstGeom>
          <a:noFill/>
          <a:ln/>
        </p:spPr>
        <p:style>
          <a:lnRef idx="3">
            <a:schemeClr val="lt1"/>
          </a:lnRef>
          <a:fillRef idx="1">
            <a:schemeClr val="dk1"/>
          </a:fillRef>
          <a:effectRef idx="1">
            <a:schemeClr val="dk1"/>
          </a:effectRef>
          <a:fontRef idx="minor">
            <a:schemeClr val="lt1"/>
          </a:fontRef>
        </p:style>
        <p:txBody>
          <a:bodyPr anchor="ctr"/>
          <a:lstStyle/>
          <a:p>
            <a:pPr algn="ctr">
              <a:defRPr/>
            </a:pPr>
            <a:endParaRPr lang="en-US"/>
          </a:p>
        </p:txBody>
      </p:sp>
      <p:sp>
        <p:nvSpPr>
          <p:cNvPr id="118794" name="Title 1"/>
          <p:cNvSpPr>
            <a:spLocks noGrp="1"/>
          </p:cNvSpPr>
          <p:nvPr>
            <p:ph type="title"/>
          </p:nvPr>
        </p:nvSpPr>
        <p:spPr>
          <a:xfrm>
            <a:off x="457200" y="274638"/>
            <a:ext cx="8077200" cy="1143000"/>
          </a:xfrm>
        </p:spPr>
        <p:txBody>
          <a:bodyPr/>
          <a:lstStyle/>
          <a:p>
            <a:r>
              <a:rPr lang="en-US" dirty="0" smtClean="0"/>
              <a:t>Maximum Turning Torque </a:t>
            </a:r>
            <a:r>
              <a:rPr lang="en-US" sz="4400" dirty="0" smtClean="0"/>
              <a:t>(</a:t>
            </a:r>
            <a:r>
              <a:rPr lang="en-US" sz="4400" dirty="0" err="1" smtClean="0"/>
              <a:t>T</a:t>
            </a:r>
            <a:r>
              <a:rPr lang="en-US" sz="4400" baseline="-25000" dirty="0" err="1" smtClean="0"/>
              <a:t>TMax</a:t>
            </a:r>
            <a:r>
              <a:rPr lang="en-US" sz="4400" dirty="0" smtClean="0"/>
              <a:t>)</a:t>
            </a:r>
            <a:endParaRPr lang="en-US" dirty="0" smtClean="0"/>
          </a:p>
        </p:txBody>
      </p:sp>
      <p:pic>
        <p:nvPicPr>
          <p:cNvPr id="3" name="Picture 2"/>
          <p:cNvPicPr>
            <a:picLocks noChangeAspect="1" noChangeArrowheads="1"/>
          </p:cNvPicPr>
          <p:nvPr/>
        </p:nvPicPr>
        <p:blipFill>
          <a:blip r:embed="rId5" cstate="print"/>
          <a:srcRect/>
          <a:stretch>
            <a:fillRect/>
          </a:stretch>
        </p:blipFill>
        <p:spPr bwMode="auto">
          <a:xfrm>
            <a:off x="1371600" y="2209800"/>
            <a:ext cx="3922713" cy="4267200"/>
          </a:xfrm>
          <a:prstGeom prst="rect">
            <a:avLst/>
          </a:prstGeom>
          <a:noFill/>
          <a:ln w="9525">
            <a:noFill/>
            <a:miter lim="800000"/>
            <a:headEnd/>
            <a:tailEnd/>
          </a:ln>
        </p:spPr>
      </p:pic>
      <p:grpSp>
        <p:nvGrpSpPr>
          <p:cNvPr id="2" name="Group 3"/>
          <p:cNvGrpSpPr>
            <a:grpSpLocks/>
          </p:cNvGrpSpPr>
          <p:nvPr/>
        </p:nvGrpSpPr>
        <p:grpSpPr bwMode="auto">
          <a:xfrm>
            <a:off x="1752599" y="1524000"/>
            <a:ext cx="3268663" cy="728663"/>
            <a:chOff x="5029200" y="1150730"/>
            <a:chExt cx="3352802" cy="728000"/>
          </a:xfrm>
        </p:grpSpPr>
        <p:sp>
          <p:nvSpPr>
            <p:cNvPr id="5" name="Left Brace 4"/>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8805" name="TextBox 5"/>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a:t>Track  (W )</a:t>
              </a:r>
            </a:p>
          </p:txBody>
        </p:sp>
      </p:grpSp>
      <p:sp>
        <p:nvSpPr>
          <p:cNvPr id="7" name="Rectangle 6"/>
          <p:cNvSpPr/>
          <p:nvPr/>
        </p:nvSpPr>
        <p:spPr>
          <a:xfrm>
            <a:off x="1447800" y="37338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8" name="Rectangle 7"/>
          <p:cNvSpPr/>
          <p:nvPr/>
        </p:nvSpPr>
        <p:spPr>
          <a:xfrm>
            <a:off x="4816475" y="38100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9" name="Left Brace 8"/>
          <p:cNvSpPr/>
          <p:nvPr/>
        </p:nvSpPr>
        <p:spPr>
          <a:xfrm>
            <a:off x="1219200" y="2590800"/>
            <a:ext cx="228600" cy="3429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 name="TextBox 9"/>
          <p:cNvSpPr txBox="1">
            <a:spLocks noChangeArrowheads="1"/>
          </p:cNvSpPr>
          <p:nvPr/>
        </p:nvSpPr>
        <p:spPr bwMode="auto">
          <a:xfrm>
            <a:off x="0" y="4038600"/>
            <a:ext cx="1828800" cy="646113"/>
          </a:xfrm>
          <a:prstGeom prst="rect">
            <a:avLst/>
          </a:prstGeom>
          <a:noFill/>
          <a:ln w="9525">
            <a:noFill/>
            <a:miter lim="800000"/>
            <a:headEnd/>
            <a:tailEnd/>
          </a:ln>
        </p:spPr>
        <p:txBody>
          <a:bodyPr>
            <a:spAutoFit/>
          </a:bodyPr>
          <a:lstStyle/>
          <a:p>
            <a:r>
              <a:rPr lang="en-US"/>
              <a:t>Wheelbase</a:t>
            </a:r>
          </a:p>
          <a:p>
            <a:r>
              <a:rPr lang="en-US"/>
              <a:t>       (L)</a:t>
            </a:r>
            <a:endParaRPr lang="en-US" sz="1600"/>
          </a:p>
        </p:txBody>
      </p:sp>
      <p:sp>
        <p:nvSpPr>
          <p:cNvPr id="11" name="Up Arrow 10"/>
          <p:cNvSpPr/>
          <p:nvPr/>
        </p:nvSpPr>
        <p:spPr>
          <a:xfrm>
            <a:off x="4953000" y="5105400"/>
            <a:ext cx="152400" cy="990600"/>
          </a:xfrm>
          <a:prstGeom prst="upArrow">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aphicFrame>
        <p:nvGraphicFramePr>
          <p:cNvPr id="118786" name="Object 2"/>
          <p:cNvGraphicFramePr>
            <a:graphicFrameLocks noChangeAspect="1"/>
          </p:cNvGraphicFramePr>
          <p:nvPr/>
        </p:nvGraphicFramePr>
        <p:xfrm>
          <a:off x="5257800" y="1295400"/>
          <a:ext cx="3621397" cy="1143000"/>
        </p:xfrm>
        <a:graphic>
          <a:graphicData uri="http://schemas.openxmlformats.org/presentationml/2006/ole">
            <p:oleObj spid="_x0000_s43066" name="Equation" r:id="rId6" imgW="1193800" imgH="393700" progId="Equation.3">
              <p:embed/>
            </p:oleObj>
          </a:graphicData>
        </a:graphic>
      </p:graphicFrame>
      <p:cxnSp>
        <p:nvCxnSpPr>
          <p:cNvPr id="14" name="Straight Connector 13"/>
          <p:cNvCxnSpPr/>
          <p:nvPr/>
        </p:nvCxnSpPr>
        <p:spPr>
          <a:xfrm>
            <a:off x="3429000" y="4343400"/>
            <a:ext cx="1600200"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3429000" y="3886200"/>
            <a:ext cx="595313" cy="369888"/>
          </a:xfrm>
          <a:prstGeom prst="rect">
            <a:avLst/>
          </a:prstGeom>
          <a:solidFill>
            <a:srgbClr val="FF0000"/>
          </a:solidFill>
          <a:ln w="9525">
            <a:noFill/>
            <a:miter lim="800000"/>
            <a:headEnd/>
            <a:tailEnd/>
          </a:ln>
        </p:spPr>
        <p:txBody>
          <a:bodyPr wrap="none">
            <a:spAutoFit/>
          </a:bodyPr>
          <a:lstStyle/>
          <a:p>
            <a:r>
              <a:rPr lang="en-US"/>
              <a:t>W/2</a:t>
            </a:r>
          </a:p>
        </p:txBody>
      </p:sp>
      <p:graphicFrame>
        <p:nvGraphicFramePr>
          <p:cNvPr id="18" name="Object 3"/>
          <p:cNvGraphicFramePr>
            <a:graphicFrameLocks noChangeAspect="1"/>
          </p:cNvGraphicFramePr>
          <p:nvPr/>
        </p:nvGraphicFramePr>
        <p:xfrm>
          <a:off x="5257800" y="3124200"/>
          <a:ext cx="3698875" cy="1143000"/>
        </p:xfrm>
        <a:graphic>
          <a:graphicData uri="http://schemas.openxmlformats.org/presentationml/2006/ole">
            <p:oleObj spid="_x0000_s43067" name="Equation" r:id="rId7" imgW="7315200" imgH="2261062" progId="Equation.3">
              <p:embed/>
            </p:oleObj>
          </a:graphicData>
        </a:graphic>
      </p:graphicFrame>
      <p:graphicFrame>
        <p:nvGraphicFramePr>
          <p:cNvPr id="118789" name="Object 5"/>
          <p:cNvGraphicFramePr>
            <a:graphicFrameLocks noChangeAspect="1"/>
          </p:cNvGraphicFramePr>
          <p:nvPr/>
        </p:nvGraphicFramePr>
        <p:xfrm>
          <a:off x="6419850" y="4876800"/>
          <a:ext cx="114300" cy="215900"/>
        </p:xfrm>
        <a:graphic>
          <a:graphicData uri="http://schemas.openxmlformats.org/presentationml/2006/ole">
            <p:oleObj spid="_x0000_s43068" name="Equation" r:id="rId8" imgW="3657600" imgH="6908800" progId="Equation.3">
              <p:embed/>
            </p:oleObj>
          </a:graphicData>
        </a:graphic>
      </p:graphicFrame>
      <p:graphicFrame>
        <p:nvGraphicFramePr>
          <p:cNvPr id="22" name="Object 6"/>
          <p:cNvGraphicFramePr>
            <a:graphicFrameLocks noChangeAspect="1"/>
          </p:cNvGraphicFramePr>
          <p:nvPr/>
        </p:nvGraphicFramePr>
        <p:xfrm>
          <a:off x="5638800" y="2514600"/>
          <a:ext cx="2612576" cy="609600"/>
        </p:xfrm>
        <a:graphic>
          <a:graphicData uri="http://schemas.openxmlformats.org/presentationml/2006/ole">
            <p:oleObj spid="_x0000_s43069" name="Equation" r:id="rId9" imgW="901309" imgH="203112" progId="Equation.3">
              <p:embed/>
            </p:oleObj>
          </a:graphicData>
        </a:graphic>
      </p:graphicFrame>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grpId="1" nodeType="clickEffect">
                                  <p:stCondLst>
                                    <p:cond delay="0"/>
                                  </p:stCondLst>
                                  <p:childTnLst>
                                    <p:animMotion origin="layout" path="M 0 3.33333E-6 L 0 -0.25 " pathEditMode="relative" rAng="0" ptsTypes="AA">
                                      <p:cBhvr>
                                        <p:cTn id="30" dur="2000" fill="hold"/>
                                        <p:tgtEl>
                                          <p:spTgt spid="11"/>
                                        </p:tgtEl>
                                        <p:attrNameLst>
                                          <p:attrName>ppt_x</p:attrName>
                                          <p:attrName>ppt_y</p:attrName>
                                        </p:attrNameLst>
                                      </p:cBhvr>
                                      <p:rCtr x="0" y="-125"/>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1" grpId="1"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3" name="Title 1"/>
          <p:cNvSpPr>
            <a:spLocks noGrp="1"/>
          </p:cNvSpPr>
          <p:nvPr>
            <p:ph type="title"/>
          </p:nvPr>
        </p:nvSpPr>
        <p:spPr>
          <a:xfrm>
            <a:off x="381000" y="152400"/>
            <a:ext cx="8305800" cy="1143000"/>
          </a:xfrm>
        </p:spPr>
        <p:txBody>
          <a:bodyPr/>
          <a:lstStyle/>
          <a:p>
            <a:r>
              <a:rPr lang="en-US" dirty="0" smtClean="0"/>
              <a:t>Maximum Resisting Torque (</a:t>
            </a:r>
            <a:r>
              <a:rPr lang="en-US" dirty="0" err="1" smtClean="0"/>
              <a:t>T</a:t>
            </a:r>
            <a:r>
              <a:rPr lang="en-US" baseline="-25000" dirty="0" err="1" smtClean="0"/>
              <a:t>Resisting</a:t>
            </a:r>
            <a:r>
              <a:rPr lang="en-US" dirty="0" smtClean="0"/>
              <a:t>)</a:t>
            </a:r>
          </a:p>
        </p:txBody>
      </p:sp>
      <p:pic>
        <p:nvPicPr>
          <p:cNvPr id="119814" name="Picture 2"/>
          <p:cNvPicPr>
            <a:picLocks noChangeAspect="1" noChangeArrowheads="1"/>
          </p:cNvPicPr>
          <p:nvPr/>
        </p:nvPicPr>
        <p:blipFill>
          <a:blip r:embed="rId4" cstate="print"/>
          <a:srcRect/>
          <a:stretch>
            <a:fillRect/>
          </a:stretch>
        </p:blipFill>
        <p:spPr bwMode="auto">
          <a:xfrm>
            <a:off x="1219200" y="2133600"/>
            <a:ext cx="3922713" cy="4267200"/>
          </a:xfrm>
          <a:prstGeom prst="rect">
            <a:avLst/>
          </a:prstGeom>
          <a:noFill/>
          <a:ln w="9525">
            <a:noFill/>
            <a:miter lim="800000"/>
            <a:headEnd/>
            <a:tailEnd/>
          </a:ln>
        </p:spPr>
      </p:pic>
      <p:grpSp>
        <p:nvGrpSpPr>
          <p:cNvPr id="2" name="Group 3"/>
          <p:cNvGrpSpPr>
            <a:grpSpLocks/>
          </p:cNvGrpSpPr>
          <p:nvPr/>
        </p:nvGrpSpPr>
        <p:grpSpPr bwMode="auto">
          <a:xfrm>
            <a:off x="1516063" y="1447800"/>
            <a:ext cx="3352800" cy="728663"/>
            <a:chOff x="5029200" y="1150730"/>
            <a:chExt cx="3352802" cy="728000"/>
          </a:xfrm>
        </p:grpSpPr>
        <p:sp>
          <p:nvSpPr>
            <p:cNvPr id="5" name="Left Brace 4"/>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9824" name="TextBox 5"/>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dirty="0"/>
                <a:t>Track  (W )</a:t>
              </a:r>
            </a:p>
          </p:txBody>
        </p:sp>
      </p:grpSp>
      <p:sp>
        <p:nvSpPr>
          <p:cNvPr id="7" name="Rectangle 6"/>
          <p:cNvSpPr/>
          <p:nvPr/>
        </p:nvSpPr>
        <p:spPr>
          <a:xfrm>
            <a:off x="1295400" y="36576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8" name="Rectangle 7"/>
          <p:cNvSpPr/>
          <p:nvPr/>
        </p:nvSpPr>
        <p:spPr>
          <a:xfrm>
            <a:off x="4664075" y="37338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9" name="Left Brace 8"/>
          <p:cNvSpPr/>
          <p:nvPr/>
        </p:nvSpPr>
        <p:spPr>
          <a:xfrm>
            <a:off x="1143000" y="2514600"/>
            <a:ext cx="228600" cy="3505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9819" name="TextBox 9"/>
          <p:cNvSpPr txBox="1">
            <a:spLocks noChangeArrowheads="1"/>
          </p:cNvSpPr>
          <p:nvPr/>
        </p:nvSpPr>
        <p:spPr bwMode="auto">
          <a:xfrm>
            <a:off x="0" y="3962400"/>
            <a:ext cx="1828800" cy="646113"/>
          </a:xfrm>
          <a:prstGeom prst="rect">
            <a:avLst/>
          </a:prstGeom>
          <a:noFill/>
          <a:ln w="9525">
            <a:noFill/>
            <a:miter lim="800000"/>
            <a:headEnd/>
            <a:tailEnd/>
          </a:ln>
        </p:spPr>
        <p:txBody>
          <a:bodyPr>
            <a:spAutoFit/>
          </a:bodyPr>
          <a:lstStyle/>
          <a:p>
            <a:r>
              <a:rPr lang="en-US" dirty="0"/>
              <a:t>Wheelbase</a:t>
            </a:r>
          </a:p>
          <a:p>
            <a:r>
              <a:rPr lang="en-US" dirty="0"/>
              <a:t>       (L)</a:t>
            </a:r>
            <a:endParaRPr lang="en-US" sz="1600" dirty="0"/>
          </a:p>
        </p:txBody>
      </p:sp>
      <p:graphicFrame>
        <p:nvGraphicFramePr>
          <p:cNvPr id="13" name="Object 2"/>
          <p:cNvGraphicFramePr>
            <a:graphicFrameLocks noChangeAspect="1"/>
          </p:cNvGraphicFramePr>
          <p:nvPr/>
        </p:nvGraphicFramePr>
        <p:xfrm>
          <a:off x="4711700" y="4267200"/>
          <a:ext cx="4432300" cy="1143000"/>
        </p:xfrm>
        <a:graphic>
          <a:graphicData uri="http://schemas.openxmlformats.org/presentationml/2006/ole">
            <p:oleObj spid="_x0000_s44067" name="Equation" r:id="rId5" imgW="1917700" imgH="431800" progId="Equation.3">
              <p:embed/>
            </p:oleObj>
          </a:graphicData>
        </a:graphic>
      </p:graphicFrame>
      <p:graphicFrame>
        <p:nvGraphicFramePr>
          <p:cNvPr id="14" name="Object 3"/>
          <p:cNvGraphicFramePr>
            <a:graphicFrameLocks noChangeAspect="1"/>
          </p:cNvGraphicFramePr>
          <p:nvPr/>
        </p:nvGraphicFramePr>
        <p:xfrm>
          <a:off x="5410200" y="1524000"/>
          <a:ext cx="3526013" cy="1371600"/>
        </p:xfrm>
        <a:graphic>
          <a:graphicData uri="http://schemas.openxmlformats.org/presentationml/2006/ole">
            <p:oleObj spid="_x0000_s44068" name="Equation" r:id="rId6" imgW="1574800" imgH="609600" progId="Equation.3">
              <p:embed/>
            </p:oleObj>
          </a:graphicData>
        </a:graphic>
      </p:graphicFrame>
      <p:sp>
        <p:nvSpPr>
          <p:cNvPr id="15" name="Right Arrow 14"/>
          <p:cNvSpPr/>
          <p:nvPr/>
        </p:nvSpPr>
        <p:spPr>
          <a:xfrm>
            <a:off x="3657600" y="2501900"/>
            <a:ext cx="8382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p:nvPr/>
        </p:nvCxnSpPr>
        <p:spPr>
          <a:xfrm rot="5400000">
            <a:off x="2362201" y="3352800"/>
            <a:ext cx="1676400" cy="3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9822" name="TextBox 17"/>
          <p:cNvSpPr txBox="1">
            <a:spLocks noChangeArrowheads="1"/>
          </p:cNvSpPr>
          <p:nvPr/>
        </p:nvSpPr>
        <p:spPr bwMode="auto">
          <a:xfrm>
            <a:off x="2743200" y="3124200"/>
            <a:ext cx="685800" cy="369888"/>
          </a:xfrm>
          <a:prstGeom prst="rect">
            <a:avLst/>
          </a:prstGeom>
          <a:noFill/>
          <a:ln w="9525">
            <a:noFill/>
            <a:miter lim="800000"/>
            <a:headEnd/>
            <a:tailEnd/>
          </a:ln>
        </p:spPr>
        <p:txBody>
          <a:bodyPr>
            <a:spAutoFit/>
          </a:bodyPr>
          <a:lstStyle/>
          <a:p>
            <a:r>
              <a:rPr lang="en-US" dirty="0"/>
              <a:t>L/2</a:t>
            </a:r>
          </a:p>
        </p:txBody>
      </p:sp>
      <p:graphicFrame>
        <p:nvGraphicFramePr>
          <p:cNvPr id="119812" name="Object 4"/>
          <p:cNvGraphicFramePr>
            <a:graphicFrameLocks noChangeAspect="1"/>
          </p:cNvGraphicFramePr>
          <p:nvPr/>
        </p:nvGraphicFramePr>
        <p:xfrm>
          <a:off x="5735638" y="3200400"/>
          <a:ext cx="2930525" cy="609600"/>
        </p:xfrm>
        <a:graphic>
          <a:graphicData uri="http://schemas.openxmlformats.org/presentationml/2006/ole">
            <p:oleObj spid="_x0000_s44069" name="Equation" r:id="rId7" imgW="888614" imgH="203112" progId="Equation.3">
              <p:embed/>
            </p:oleObj>
          </a:graphicData>
        </a:graphic>
      </p:graphicFrame>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98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98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0.00625 -0.01065 L -0.05208 -0.00695 " pathEditMode="relative" rAng="0" ptsTypes="AA">
                                      <p:cBhvr>
                                        <p:cTn id="26" dur="2000" fill="hold"/>
                                        <p:tgtEl>
                                          <p:spTgt spid="15"/>
                                        </p:tgtEl>
                                        <p:attrNameLst>
                                          <p:attrName>ppt_x</p:attrName>
                                          <p:attrName>ppt_y</p:attrName>
                                        </p:attrNameLst>
                                      </p:cBhvr>
                                      <p:rCtr x="-2900" y="200"/>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8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19814"/>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1981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9819" grpId="0"/>
      <p:bldP spid="15" grpId="0" animBg="1"/>
      <p:bldP spid="15" grpId="1" animBg="1"/>
      <p:bldP spid="1198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58000" y="2362200"/>
            <a:ext cx="482704" cy="6858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graphicFrame>
        <p:nvGraphicFramePr>
          <p:cNvPr id="163843" name="Object 3"/>
          <p:cNvGraphicFramePr>
            <a:graphicFrameLocks noChangeAspect="1"/>
          </p:cNvGraphicFramePr>
          <p:nvPr/>
        </p:nvGraphicFramePr>
        <p:xfrm>
          <a:off x="1676400" y="2362200"/>
          <a:ext cx="6019800" cy="1295400"/>
        </p:xfrm>
        <a:graphic>
          <a:graphicData uri="http://schemas.openxmlformats.org/presentationml/2006/ole">
            <p:oleObj spid="_x0000_s45080" name="Equation" r:id="rId4" imgW="1854200" imgH="431800" progId="Equation.3">
              <p:embed/>
            </p:oleObj>
          </a:graphicData>
        </a:graphic>
      </p:graphicFrame>
      <p:sp>
        <p:nvSpPr>
          <p:cNvPr id="7" name="Rectangle 6"/>
          <p:cNvSpPr/>
          <p:nvPr/>
        </p:nvSpPr>
        <p:spPr>
          <a:xfrm>
            <a:off x="6781800" y="3962400"/>
            <a:ext cx="628373" cy="688848"/>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graphicFrame>
        <p:nvGraphicFramePr>
          <p:cNvPr id="163844" name="Object 4"/>
          <p:cNvGraphicFramePr>
            <a:graphicFrameLocks noChangeAspect="1"/>
          </p:cNvGraphicFramePr>
          <p:nvPr/>
        </p:nvGraphicFramePr>
        <p:xfrm>
          <a:off x="1143000" y="3962400"/>
          <a:ext cx="6477000" cy="1328738"/>
        </p:xfrm>
        <a:graphic>
          <a:graphicData uri="http://schemas.openxmlformats.org/presentationml/2006/ole">
            <p:oleObj spid="_x0000_s45081" name="Equation" r:id="rId5" imgW="1917700" imgH="431800" progId="Equation.3">
              <p:embed/>
            </p:oleObj>
          </a:graphicData>
        </a:graphic>
      </p:graphicFrame>
      <p:sp>
        <p:nvSpPr>
          <p:cNvPr id="163851" name="Title 1"/>
          <p:cNvSpPr>
            <a:spLocks noGrp="1"/>
          </p:cNvSpPr>
          <p:nvPr>
            <p:ph type="title"/>
          </p:nvPr>
        </p:nvSpPr>
        <p:spPr>
          <a:xfrm>
            <a:off x="457200" y="274638"/>
            <a:ext cx="8077200" cy="1143000"/>
          </a:xfrm>
        </p:spPr>
        <p:txBody>
          <a:bodyPr/>
          <a:lstStyle/>
          <a:p>
            <a:r>
              <a:rPr lang="en-US" dirty="0" smtClean="0"/>
              <a:t>Turning Torque v. Resisting Torque</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457200" y="0"/>
            <a:ext cx="7467600" cy="1143000"/>
          </a:xfrm>
        </p:spPr>
        <p:txBody>
          <a:bodyPr/>
          <a:lstStyle/>
          <a:p>
            <a:r>
              <a:rPr lang="en-US" dirty="0" smtClean="0"/>
              <a:t/>
            </a:r>
            <a:br>
              <a:rPr lang="en-US" dirty="0" smtClean="0"/>
            </a:br>
            <a:r>
              <a:rPr lang="en-US" dirty="0" smtClean="0"/>
              <a:t>4 Wheel Layout</a:t>
            </a:r>
          </a:p>
        </p:txBody>
      </p:sp>
      <p:sp>
        <p:nvSpPr>
          <p:cNvPr id="269314" name="Content Placeholder 2"/>
          <p:cNvSpPr>
            <a:spLocks noGrp="1"/>
          </p:cNvSpPr>
          <p:nvPr>
            <p:ph sz="half" idx="1"/>
          </p:nvPr>
        </p:nvSpPr>
        <p:spPr>
          <a:xfrm>
            <a:off x="457200" y="1295400"/>
            <a:ext cx="7772400" cy="4525963"/>
          </a:xfrm>
        </p:spPr>
        <p:txBody>
          <a:bodyPr/>
          <a:lstStyle/>
          <a:p>
            <a:r>
              <a:rPr lang="en-US" altLang="ja-JP" sz="3200" dirty="0" smtClean="0">
                <a:ea typeface="ＭＳ Ｐゴシック" pitchFamily="34" charset="-128"/>
              </a:rPr>
              <a:t>Remember: Turning Force – Resisting Force </a:t>
            </a:r>
          </a:p>
          <a:p>
            <a:pPr lvl="1"/>
            <a:r>
              <a:rPr lang="en-US" altLang="ja-JP" sz="2800" dirty="0" smtClean="0">
                <a:ea typeface="ＭＳ Ｐゴシック" pitchFamily="34" charset="-128"/>
              </a:rPr>
              <a:t>Only wide robots can turn</a:t>
            </a:r>
          </a:p>
          <a:p>
            <a:endParaRPr lang="en-US" dirty="0" smtClean="0"/>
          </a:p>
        </p:txBody>
      </p:sp>
      <p:pic>
        <p:nvPicPr>
          <p:cNvPr id="6146" name="Picture 2"/>
          <p:cNvPicPr>
            <a:picLocks noChangeAspect="1" noChangeArrowheads="1"/>
          </p:cNvPicPr>
          <p:nvPr/>
        </p:nvPicPr>
        <p:blipFill>
          <a:blip r:embed="rId3" cstate="print"/>
          <a:srcRect/>
          <a:stretch>
            <a:fillRect/>
          </a:stretch>
        </p:blipFill>
        <p:spPr bwMode="auto">
          <a:xfrm>
            <a:off x="1981200" y="2667000"/>
            <a:ext cx="4724400" cy="3543300"/>
          </a:xfrm>
          <a:prstGeom prst="rect">
            <a:avLst/>
          </a:prstGeom>
          <a:noFill/>
          <a:ln w="9525">
            <a:noFill/>
            <a:miter lim="800000"/>
            <a:headEnd/>
            <a:tailEnd/>
          </a:ln>
          <a:effectLst/>
        </p:spPr>
      </p:pic>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a:lstStyle/>
          <a:p>
            <a:r>
              <a:rPr lang="en-US" dirty="0" smtClean="0"/>
              <a:t>6 Wheel Layout</a:t>
            </a:r>
          </a:p>
        </p:txBody>
      </p:sp>
      <p:sp>
        <p:nvSpPr>
          <p:cNvPr id="270338" name="Content Placeholder 2"/>
          <p:cNvSpPr>
            <a:spLocks noGrp="1"/>
          </p:cNvSpPr>
          <p:nvPr>
            <p:ph sz="half" idx="1"/>
          </p:nvPr>
        </p:nvSpPr>
        <p:spPr>
          <a:xfrm>
            <a:off x="457200" y="1600200"/>
            <a:ext cx="3886200" cy="4525963"/>
          </a:xfrm>
        </p:spPr>
        <p:txBody>
          <a:bodyPr/>
          <a:lstStyle/>
          <a:p>
            <a:pPr>
              <a:buNone/>
            </a:pPr>
            <a:endParaRPr lang="en-US" sz="3200" dirty="0" smtClean="0"/>
          </a:p>
          <a:p>
            <a:r>
              <a:rPr lang="en-US" sz="3200" dirty="0" smtClean="0"/>
              <a:t>Weight spread over 6 wheels</a:t>
            </a:r>
          </a:p>
          <a:p>
            <a:endParaRPr lang="en-US" sz="3200" dirty="0" smtClean="0"/>
          </a:p>
          <a:p>
            <a:r>
              <a:rPr lang="en-US" sz="3200" dirty="0" smtClean="0"/>
              <a:t>Only 4 wheels resist turning</a:t>
            </a:r>
          </a:p>
        </p:txBody>
      </p:sp>
      <p:sp>
        <p:nvSpPr>
          <p:cNvPr id="8" name="Donut 7"/>
          <p:cNvSpPr/>
          <p:nvPr/>
        </p:nvSpPr>
        <p:spPr>
          <a:xfrm>
            <a:off x="4724400" y="2362200"/>
            <a:ext cx="2895600" cy="2895600"/>
          </a:xfrm>
          <a:prstGeom prst="donut">
            <a:avLst>
              <a:gd name="adj" fmla="val 22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chassis3.gif"/>
          <p:cNvPicPr>
            <a:picLocks noChangeAspect="1"/>
          </p:cNvPicPr>
          <p:nvPr/>
        </p:nvPicPr>
        <p:blipFill>
          <a:blip r:embed="rId3" cstate="print"/>
          <a:stretch>
            <a:fillRect/>
          </a:stretch>
        </p:blipFill>
        <p:spPr>
          <a:xfrm>
            <a:off x="4495800" y="1981200"/>
            <a:ext cx="3352800" cy="3676316"/>
          </a:xfrm>
          <a:prstGeom prst="rect">
            <a:avLst/>
          </a:prstGeom>
        </p:spPr>
      </p:pic>
      <p:sp>
        <p:nvSpPr>
          <p:cNvPr id="13" name="Content Placeholder 12"/>
          <p:cNvSpPr>
            <a:spLocks noGrp="1"/>
          </p:cNvSpPr>
          <p:nvPr>
            <p:ph sz="half" idx="2"/>
          </p:nvPr>
        </p:nvSpPr>
        <p:spPr/>
        <p:txBody>
          <a:bodyPr/>
          <a:lstStyle/>
          <a:p>
            <a:endParaRPr lang="en-US" dirty="0"/>
          </a:p>
        </p:txBody>
      </p:sp>
      <p:sp>
        <p:nvSpPr>
          <p:cNvPr id="9" name="Multiply 8"/>
          <p:cNvSpPr/>
          <p:nvPr/>
        </p:nvSpPr>
        <p:spPr>
          <a:xfrm>
            <a:off x="6858000" y="3048000"/>
            <a:ext cx="1524000" cy="1524000"/>
          </a:xfrm>
          <a:prstGeom prst="mathMultiply">
            <a:avLst>
              <a:gd name="adj1" fmla="val 183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p:cNvSpPr/>
          <p:nvPr/>
        </p:nvSpPr>
        <p:spPr>
          <a:xfrm>
            <a:off x="3962400" y="3048000"/>
            <a:ext cx="1524000" cy="1524000"/>
          </a:xfrm>
          <a:prstGeom prst="mathMultiply">
            <a:avLst>
              <a:gd name="adj1" fmla="val 183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033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033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nodeType="clickEffect">
                                  <p:stCondLst>
                                    <p:cond delay="0"/>
                                  </p:stCondLst>
                                  <p:childTnLst>
                                    <p:animRot by="21600000">
                                      <p:cBhvr>
                                        <p:cTn id="19" dur="2000" fill="hold"/>
                                        <p:tgtEl>
                                          <p:spTgt spid="1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build="p"/>
      <p:bldP spid="8" grpId="0" animBg="1"/>
      <p:bldP spid="8" grpId="1"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248400" y="2362200"/>
            <a:ext cx="609600" cy="6858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graphicFrame>
        <p:nvGraphicFramePr>
          <p:cNvPr id="12" name="Object 3"/>
          <p:cNvGraphicFramePr>
            <a:graphicFrameLocks noChangeAspect="1"/>
          </p:cNvGraphicFramePr>
          <p:nvPr/>
        </p:nvGraphicFramePr>
        <p:xfrm>
          <a:off x="1295400" y="1981200"/>
          <a:ext cx="6857999" cy="1447800"/>
        </p:xfrm>
        <a:graphic>
          <a:graphicData uri="http://schemas.openxmlformats.org/presentationml/2006/ole">
            <p:oleObj spid="_x0000_s46104" name="Equation" r:id="rId4" imgW="1816100" imgH="431800" progId="Equation.3">
              <p:embed/>
            </p:oleObj>
          </a:graphicData>
        </a:graphic>
      </p:graphicFrame>
      <p:sp>
        <p:nvSpPr>
          <p:cNvPr id="13" name="Rectangle 12"/>
          <p:cNvSpPr/>
          <p:nvPr/>
        </p:nvSpPr>
        <p:spPr>
          <a:xfrm>
            <a:off x="6248400" y="3962400"/>
            <a:ext cx="609600" cy="685800"/>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p>
        </p:txBody>
      </p:sp>
      <p:sp>
        <p:nvSpPr>
          <p:cNvPr id="163851" name="Title 1"/>
          <p:cNvSpPr>
            <a:spLocks noGrp="1"/>
          </p:cNvSpPr>
          <p:nvPr>
            <p:ph type="title"/>
          </p:nvPr>
        </p:nvSpPr>
        <p:spPr>
          <a:xfrm>
            <a:off x="457200" y="274638"/>
            <a:ext cx="8077200" cy="1143000"/>
          </a:xfrm>
        </p:spPr>
        <p:txBody>
          <a:bodyPr/>
          <a:lstStyle/>
          <a:p>
            <a:r>
              <a:rPr lang="en-US" dirty="0" smtClean="0"/>
              <a:t>Turning Torque v. Resisting Torque</a:t>
            </a:r>
          </a:p>
        </p:txBody>
      </p:sp>
      <p:graphicFrame>
        <p:nvGraphicFramePr>
          <p:cNvPr id="11" name="Object 4"/>
          <p:cNvGraphicFramePr>
            <a:graphicFrameLocks noChangeAspect="1"/>
          </p:cNvGraphicFramePr>
          <p:nvPr/>
        </p:nvGraphicFramePr>
        <p:xfrm>
          <a:off x="762000" y="3657600"/>
          <a:ext cx="7239000" cy="1371600"/>
        </p:xfrm>
        <a:graphic>
          <a:graphicData uri="http://schemas.openxmlformats.org/presentationml/2006/ole">
            <p:oleObj spid="_x0000_s46105" name="Equation" r:id="rId5" imgW="1892300" imgH="431800" progId="Equation.3">
              <p:embed/>
            </p:oleObj>
          </a:graphicData>
        </a:graphic>
      </p:graphicFrame>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eaLnBrk="1" hangingPunct="1"/>
            <a:r>
              <a:rPr lang="en-US" altLang="ja-JP" dirty="0" smtClean="0">
                <a:ea typeface="ＭＳ Ｐゴシック" pitchFamily="34" charset="-128"/>
              </a:rPr>
              <a:t>6 Wheels Dropped Center</a:t>
            </a:r>
          </a:p>
        </p:txBody>
      </p:sp>
      <p:sp>
        <p:nvSpPr>
          <p:cNvPr id="12291" name="Content Placeholder 2"/>
          <p:cNvSpPr>
            <a:spLocks noGrp="1"/>
          </p:cNvSpPr>
          <p:nvPr>
            <p:ph idx="1"/>
          </p:nvPr>
        </p:nvSpPr>
        <p:spPr>
          <a:xfrm>
            <a:off x="457200" y="1219200"/>
            <a:ext cx="7467600" cy="4525963"/>
          </a:xfrm>
        </p:spPr>
        <p:txBody>
          <a:bodyPr/>
          <a:lstStyle/>
          <a:p>
            <a:pPr eaLnBrk="1" hangingPunct="1"/>
            <a:r>
              <a:rPr lang="en-US" altLang="ja-JP" dirty="0" smtClean="0">
                <a:ea typeface="ＭＳ Ｐゴシック" pitchFamily="34" charset="-128"/>
              </a:rPr>
              <a:t>Center wheels dropped about 1/8 inch</a:t>
            </a:r>
          </a:p>
          <a:p>
            <a:pPr lvl="1"/>
            <a:r>
              <a:rPr lang="en-US" altLang="ja-JP" dirty="0" smtClean="0">
                <a:ea typeface="ＭＳ Ｐゴシック" pitchFamily="34" charset="-128"/>
              </a:rPr>
              <a:t>Improvement of 33% - 100% </a:t>
            </a:r>
          </a:p>
          <a:p>
            <a:pPr lvl="1" eaLnBrk="1" hangingPunct="1"/>
            <a:r>
              <a:rPr lang="en-US" altLang="ja-JP" dirty="0" smtClean="0">
                <a:ea typeface="ＭＳ Ｐゴシック" pitchFamily="34" charset="-128"/>
              </a:rPr>
              <a:t>Rocks on center when turning</a:t>
            </a:r>
          </a:p>
        </p:txBody>
      </p:sp>
      <p:pic>
        <p:nvPicPr>
          <p:cNvPr id="271363" name="Picture 2"/>
          <p:cNvPicPr>
            <a:picLocks noChangeAspect="1" noChangeArrowheads="1"/>
          </p:cNvPicPr>
          <p:nvPr/>
        </p:nvPicPr>
        <p:blipFill>
          <a:blip r:embed="rId3" cstate="print"/>
          <a:srcRect/>
          <a:stretch>
            <a:fillRect/>
          </a:stretch>
        </p:blipFill>
        <p:spPr bwMode="auto">
          <a:xfrm>
            <a:off x="685800" y="3048000"/>
            <a:ext cx="3048000" cy="3314700"/>
          </a:xfrm>
          <a:prstGeom prst="rect">
            <a:avLst/>
          </a:prstGeom>
          <a:noFill/>
          <a:ln w="9525">
            <a:noFill/>
            <a:miter lim="800000"/>
            <a:headEnd/>
            <a:tailEnd/>
          </a:ln>
        </p:spPr>
      </p:pic>
      <p:pic>
        <p:nvPicPr>
          <p:cNvPr id="271364" name="Picture 3" descr="D:\My Pictures\LRT\2007 Season\robot.bmp"/>
          <p:cNvPicPr>
            <a:picLocks noChangeAspect="1" noChangeArrowheads="1"/>
          </p:cNvPicPr>
          <p:nvPr/>
        </p:nvPicPr>
        <p:blipFill>
          <a:blip r:embed="rId4" cstate="print"/>
          <a:srcRect/>
          <a:stretch>
            <a:fillRect/>
          </a:stretch>
        </p:blipFill>
        <p:spPr bwMode="auto">
          <a:xfrm>
            <a:off x="4114800" y="3048000"/>
            <a:ext cx="4267200" cy="3200400"/>
          </a:xfrm>
          <a:prstGeom prst="rect">
            <a:avLst/>
          </a:prstGeom>
          <a:noFill/>
          <a:ln w="9525">
            <a:noFill/>
            <a:miter lim="800000"/>
            <a:headEnd/>
            <a:tailEnd/>
          </a:ln>
        </p:spPr>
      </p:pic>
      <p:sp>
        <p:nvSpPr>
          <p:cNvPr id="6" name="Down Arrow 5"/>
          <p:cNvSpPr/>
          <p:nvPr/>
        </p:nvSpPr>
        <p:spPr>
          <a:xfrm>
            <a:off x="5943600" y="5791200"/>
            <a:ext cx="4572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1366" name="TextBox 6"/>
          <p:cNvSpPr txBox="1">
            <a:spLocks noChangeArrowheads="1"/>
          </p:cNvSpPr>
          <p:nvPr/>
        </p:nvSpPr>
        <p:spPr bwMode="auto">
          <a:xfrm>
            <a:off x="228600" y="4495800"/>
            <a:ext cx="990600" cy="369888"/>
          </a:xfrm>
          <a:prstGeom prst="rect">
            <a:avLst/>
          </a:prstGeom>
          <a:noFill/>
          <a:ln w="9525">
            <a:noFill/>
            <a:miter lim="800000"/>
            <a:headEnd/>
            <a:tailEnd/>
          </a:ln>
        </p:spPr>
        <p:txBody>
          <a:bodyPr>
            <a:spAutoFit/>
          </a:bodyPr>
          <a:lstStyle/>
          <a:p>
            <a:r>
              <a:rPr lang="en-US" dirty="0"/>
              <a:t>30%</a:t>
            </a:r>
          </a:p>
        </p:txBody>
      </p:sp>
      <p:sp>
        <p:nvSpPr>
          <p:cNvPr id="271367" name="TextBox 7"/>
          <p:cNvSpPr txBox="1">
            <a:spLocks noChangeArrowheads="1"/>
          </p:cNvSpPr>
          <p:nvPr/>
        </p:nvSpPr>
        <p:spPr bwMode="auto">
          <a:xfrm>
            <a:off x="228600" y="5791200"/>
            <a:ext cx="990600" cy="369888"/>
          </a:xfrm>
          <a:prstGeom prst="rect">
            <a:avLst/>
          </a:prstGeom>
          <a:noFill/>
          <a:ln w="9525">
            <a:noFill/>
            <a:miter lim="800000"/>
            <a:headEnd/>
            <a:tailEnd/>
          </a:ln>
        </p:spPr>
        <p:txBody>
          <a:bodyPr>
            <a:spAutoFit/>
          </a:bodyPr>
          <a:lstStyle/>
          <a:p>
            <a:r>
              <a:rPr lang="en-US"/>
              <a:t>10%</a:t>
            </a:r>
          </a:p>
        </p:txBody>
      </p:sp>
      <p:sp>
        <p:nvSpPr>
          <p:cNvPr id="271368" name="TextBox 8"/>
          <p:cNvSpPr txBox="1">
            <a:spLocks noChangeArrowheads="1"/>
          </p:cNvSpPr>
          <p:nvPr/>
        </p:nvSpPr>
        <p:spPr bwMode="auto">
          <a:xfrm>
            <a:off x="228600" y="3200400"/>
            <a:ext cx="990600" cy="369888"/>
          </a:xfrm>
          <a:prstGeom prst="rect">
            <a:avLst/>
          </a:prstGeom>
          <a:noFill/>
          <a:ln w="9525">
            <a:noFill/>
            <a:miter lim="800000"/>
            <a:headEnd/>
            <a:tailEnd/>
          </a:ln>
        </p:spPr>
        <p:txBody>
          <a:bodyPr>
            <a:spAutoFit/>
          </a:bodyPr>
          <a:lstStyle/>
          <a:p>
            <a:r>
              <a:rPr lang="en-US" dirty="0"/>
              <a:t>10%</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Wheels, 2 </a:t>
            </a:r>
            <a:r>
              <a:rPr lang="en-US" dirty="0" err="1" smtClean="0"/>
              <a:t>Omniwheels</a:t>
            </a:r>
            <a:endParaRPr lang="en-US" dirty="0"/>
          </a:p>
        </p:txBody>
      </p:sp>
      <p:sp>
        <p:nvSpPr>
          <p:cNvPr id="4" name="Content Placeholder 3"/>
          <p:cNvSpPr>
            <a:spLocks noGrp="1"/>
          </p:cNvSpPr>
          <p:nvPr>
            <p:ph sz="half" idx="2"/>
          </p:nvPr>
        </p:nvSpPr>
        <p:spPr>
          <a:xfrm>
            <a:off x="4572000" y="1524000"/>
            <a:ext cx="3657600" cy="4525963"/>
          </a:xfrm>
        </p:spPr>
        <p:txBody>
          <a:bodyPr/>
          <a:lstStyle/>
          <a:p>
            <a:r>
              <a:rPr lang="en-US" dirty="0" err="1" smtClean="0"/>
              <a:t>Omniwheels</a:t>
            </a:r>
            <a:endParaRPr lang="en-US" dirty="0" smtClean="0"/>
          </a:p>
          <a:p>
            <a:pPr lvl="1"/>
            <a:r>
              <a:rPr lang="en-US" sz="2000" dirty="0" smtClean="0"/>
              <a:t>90° rollers allow sideways motion</a:t>
            </a:r>
          </a:p>
          <a:p>
            <a:r>
              <a:rPr lang="en-US" dirty="0" smtClean="0"/>
              <a:t>Center of rotation between non-</a:t>
            </a:r>
            <a:r>
              <a:rPr lang="en-US" dirty="0" err="1" smtClean="0"/>
              <a:t>omni</a:t>
            </a:r>
            <a:r>
              <a:rPr lang="en-US" dirty="0" smtClean="0"/>
              <a:t> wheels</a:t>
            </a:r>
          </a:p>
          <a:p>
            <a:pPr>
              <a:spcAft>
                <a:spcPts val="600"/>
              </a:spcAft>
            </a:pPr>
            <a:r>
              <a:rPr lang="en-US" dirty="0" smtClean="0"/>
              <a:t>4 wheels provide </a:t>
            </a:r>
            <a:r>
              <a:rPr lang="en-US" dirty="0" err="1" smtClean="0"/>
              <a:t>tractive</a:t>
            </a:r>
            <a:r>
              <a:rPr lang="en-US" dirty="0" smtClean="0"/>
              <a:t> force</a:t>
            </a:r>
          </a:p>
          <a:p>
            <a:r>
              <a:rPr lang="en-US" dirty="0" smtClean="0"/>
              <a:t>No Wheels Resist</a:t>
            </a:r>
          </a:p>
          <a:p>
            <a:endParaRPr lang="en-US" dirty="0" smtClean="0"/>
          </a:p>
          <a:p>
            <a:endParaRPr lang="en-US" dirty="0"/>
          </a:p>
        </p:txBody>
      </p:sp>
      <p:sp>
        <p:nvSpPr>
          <p:cNvPr id="26" name="Oval 25"/>
          <p:cNvSpPr/>
          <p:nvPr/>
        </p:nvSpPr>
        <p:spPr>
          <a:xfrm>
            <a:off x="-1828800" y="-1371600"/>
            <a:ext cx="8229600" cy="822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1447800" y="-990600"/>
            <a:ext cx="7467600" cy="7467600"/>
            <a:chOff x="-1447800" y="-990600"/>
            <a:chExt cx="7467600" cy="7467600"/>
          </a:xfrm>
        </p:grpSpPr>
        <p:grpSp>
          <p:nvGrpSpPr>
            <p:cNvPr id="24" name="Group 23"/>
            <p:cNvGrpSpPr/>
            <p:nvPr/>
          </p:nvGrpSpPr>
          <p:grpSpPr>
            <a:xfrm>
              <a:off x="609600" y="2362200"/>
              <a:ext cx="3299460" cy="3589020"/>
              <a:chOff x="609600" y="2362200"/>
              <a:chExt cx="3299460" cy="3589020"/>
            </a:xfrm>
          </p:grpSpPr>
          <p:pic>
            <p:nvPicPr>
              <p:cNvPr id="5" name="Picture 2"/>
              <p:cNvPicPr>
                <a:picLocks noChangeAspect="1" noChangeArrowheads="1"/>
              </p:cNvPicPr>
              <p:nvPr/>
            </p:nvPicPr>
            <p:blipFill>
              <a:blip r:embed="rId3" cstate="print"/>
              <a:stretch>
                <a:fillRect/>
              </a:stretch>
            </p:blipFill>
            <p:spPr bwMode="auto">
              <a:xfrm>
                <a:off x="609600" y="2362200"/>
                <a:ext cx="3299460" cy="3589020"/>
              </a:xfrm>
              <a:prstGeom prst="rect">
                <a:avLst/>
              </a:prstGeom>
              <a:noFill/>
              <a:ln w="9525">
                <a:noFill/>
                <a:miter lim="800000"/>
                <a:headEnd/>
                <a:tailEnd/>
              </a:ln>
            </p:spPr>
          </p:pic>
          <p:sp>
            <p:nvSpPr>
              <p:cNvPr id="6" name="Rectangle 5"/>
              <p:cNvSpPr/>
              <p:nvPr/>
            </p:nvSpPr>
            <p:spPr>
              <a:xfrm>
                <a:off x="685800" y="3657600"/>
                <a:ext cx="3810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05200" y="3657600"/>
                <a:ext cx="381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81400" y="5181600"/>
                <a:ext cx="152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81400" y="5257800"/>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2" name="Rectangle 11"/>
              <p:cNvSpPr/>
              <p:nvPr/>
            </p:nvSpPr>
            <p:spPr>
              <a:xfrm>
                <a:off x="3581400" y="5486400"/>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3" name="Rectangle 12"/>
              <p:cNvSpPr/>
              <p:nvPr/>
            </p:nvSpPr>
            <p:spPr>
              <a:xfrm>
                <a:off x="3581400" y="5715000"/>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5" name="Rectangle 14"/>
              <p:cNvSpPr/>
              <p:nvPr/>
            </p:nvSpPr>
            <p:spPr>
              <a:xfrm>
                <a:off x="838200" y="5181600"/>
                <a:ext cx="152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38200" y="5257800"/>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7" name="Rectangle 16"/>
              <p:cNvSpPr/>
              <p:nvPr/>
            </p:nvSpPr>
            <p:spPr>
              <a:xfrm>
                <a:off x="838200" y="5486400"/>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8" name="Rectangle 17"/>
              <p:cNvSpPr/>
              <p:nvPr/>
            </p:nvSpPr>
            <p:spPr>
              <a:xfrm>
                <a:off x="838200" y="5715000"/>
                <a:ext cx="152400" cy="152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grpSp>
        <p:sp>
          <p:nvSpPr>
            <p:cNvPr id="25" name="Oval 24"/>
            <p:cNvSpPr/>
            <p:nvPr/>
          </p:nvSpPr>
          <p:spPr>
            <a:xfrm>
              <a:off x="-1447800" y="-990600"/>
              <a:ext cx="7467600" cy="7467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onut 21"/>
          <p:cNvSpPr/>
          <p:nvPr/>
        </p:nvSpPr>
        <p:spPr>
          <a:xfrm>
            <a:off x="838200" y="1295400"/>
            <a:ext cx="2895600" cy="2971800"/>
          </a:xfrm>
          <a:prstGeom prst="donut">
            <a:avLst>
              <a:gd name="adj" fmla="val 21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Multiply 28"/>
          <p:cNvSpPr/>
          <p:nvPr/>
        </p:nvSpPr>
        <p:spPr>
          <a:xfrm>
            <a:off x="152400" y="4724400"/>
            <a:ext cx="1524000" cy="1524000"/>
          </a:xfrm>
          <a:prstGeom prst="mathMultiply">
            <a:avLst>
              <a:gd name="adj1" fmla="val 183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ultiply 29"/>
          <p:cNvSpPr/>
          <p:nvPr/>
        </p:nvSpPr>
        <p:spPr>
          <a:xfrm>
            <a:off x="2895600" y="4800600"/>
            <a:ext cx="1524000" cy="1524000"/>
          </a:xfrm>
          <a:prstGeom prst="mathMultiply">
            <a:avLst>
              <a:gd name="adj1" fmla="val 183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y 30"/>
          <p:cNvSpPr/>
          <p:nvPr/>
        </p:nvSpPr>
        <p:spPr>
          <a:xfrm>
            <a:off x="152400" y="1981200"/>
            <a:ext cx="1524000" cy="1524000"/>
          </a:xfrm>
          <a:prstGeom prst="mathMultiply">
            <a:avLst>
              <a:gd name="adj1" fmla="val 183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ultiply 31"/>
          <p:cNvSpPr/>
          <p:nvPr/>
        </p:nvSpPr>
        <p:spPr>
          <a:xfrm>
            <a:off x="2895600" y="1981200"/>
            <a:ext cx="1524000" cy="1524000"/>
          </a:xfrm>
          <a:prstGeom prst="mathMultiply">
            <a:avLst>
              <a:gd name="adj1" fmla="val 183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6"/>
          <p:cNvPicPr>
            <a:picLocks noChangeAspect="1" noChangeArrowheads="1"/>
          </p:cNvPicPr>
          <p:nvPr/>
        </p:nvPicPr>
        <p:blipFill>
          <a:blip r:embed="rId4" cstate="print"/>
          <a:srcRect/>
          <a:stretch>
            <a:fillRect/>
          </a:stretch>
        </p:blipFill>
        <p:spPr bwMode="auto">
          <a:xfrm>
            <a:off x="1981200" y="1295400"/>
            <a:ext cx="5413462" cy="5096951"/>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0-ppt_w/2"/>
                                          </p:val>
                                        </p:tav>
                                      </p:tavLst>
                                    </p:anim>
                                    <p:anim calcmode="lin" valueType="num">
                                      <p:cBhvr additive="base">
                                        <p:cTn id="7" dur="500"/>
                                        <p:tgtEl>
                                          <p:spTgt spid="10"/>
                                        </p:tgtEl>
                                        <p:attrNameLst>
                                          <p:attrName>ppt_y</p:attrName>
                                        </p:attrNameLst>
                                      </p:cBhvr>
                                      <p:tavLst>
                                        <p:tav tm="0">
                                          <p:val>
                                            <p:strVal val="ppt_y"/>
                                          </p:val>
                                        </p:tav>
                                        <p:tav tm="100000">
                                          <p:val>
                                            <p:strVal val="ppt_y"/>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linds(horizontal)">
                                      <p:cBhvr>
                                        <p:cTn id="19" dur="500"/>
                                        <p:tgtEl>
                                          <p:spTgt spid="4">
                                            <p:txEl>
                                              <p:pRg st="0" end="0"/>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linds(horizont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linds(horizont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linds(horizontal)">
                                      <p:cBhvr>
                                        <p:cTn id="32" dur="500"/>
                                        <p:tgtEl>
                                          <p:spTgt spid="4">
                                            <p:txEl>
                                              <p:pRg st="3" end="3"/>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nodeType="clickEffect">
                                  <p:stCondLst>
                                    <p:cond delay="0"/>
                                  </p:stCondLst>
                                  <p:childTnLst>
                                    <p:animRot by="21600000">
                                      <p:cBhvr>
                                        <p:cTn id="39" dur="2000" fill="hold"/>
                                        <p:tgtEl>
                                          <p:spTgt spid="28"/>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blinds(horizontal)">
                                      <p:cBhvr>
                                        <p:cTn id="44" dur="500"/>
                                        <p:tgtEl>
                                          <p:spTgt spid="4">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dissolve">
                                      <p:cBhvr>
                                        <p:cTn id="49" dur="500"/>
                                        <p:tgtEl>
                                          <p:spTgt spid="30"/>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dissolv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dissolve">
                                      <p:cBhvr>
                                        <p:cTn id="57" dur="500"/>
                                        <p:tgtEl>
                                          <p:spTgt spid="32"/>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dissolve">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9"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Content Placeholder 5"/>
          <p:cNvSpPr>
            <a:spLocks noGrp="1"/>
          </p:cNvSpPr>
          <p:nvPr>
            <p:ph sz="half" idx="2"/>
          </p:nvPr>
        </p:nvSpPr>
        <p:spPr>
          <a:xfrm>
            <a:off x="457200" y="1371600"/>
            <a:ext cx="4038600" cy="4525963"/>
          </a:xfrm>
        </p:spPr>
        <p:txBody>
          <a:bodyPr/>
          <a:lstStyle/>
          <a:p>
            <a:pPr eaLnBrk="1" hangingPunct="1"/>
            <a:r>
              <a:rPr lang="en-US" altLang="ja-JP" sz="3000" dirty="0" smtClean="0">
                <a:ea typeface="ＭＳ Ｐゴシック" charset="-128"/>
              </a:rPr>
              <a:t>Wheel modules rotate</a:t>
            </a:r>
          </a:p>
          <a:p>
            <a:pPr>
              <a:spcAft>
                <a:spcPts val="0"/>
              </a:spcAft>
            </a:pPr>
            <a:r>
              <a:rPr lang="en-US" altLang="ja-JP" sz="3000" dirty="0" smtClean="0">
                <a:ea typeface="ＭＳ Ｐゴシック" charset="-128"/>
              </a:rPr>
              <a:t>Advantages</a:t>
            </a:r>
          </a:p>
          <a:p>
            <a:pPr lvl="1">
              <a:spcBef>
                <a:spcPts val="0"/>
              </a:spcBef>
              <a:spcAft>
                <a:spcPts val="0"/>
              </a:spcAft>
            </a:pPr>
            <a:r>
              <a:rPr lang="en-US" altLang="ja-JP" sz="2600" dirty="0" smtClean="0">
                <a:ea typeface="ＭＳ Ｐゴシック" charset="-128"/>
              </a:rPr>
              <a:t>Translational movement</a:t>
            </a:r>
          </a:p>
          <a:p>
            <a:pPr lvl="1">
              <a:spcBef>
                <a:spcPts val="0"/>
              </a:spcBef>
              <a:spcAft>
                <a:spcPts val="1200"/>
              </a:spcAft>
            </a:pPr>
            <a:r>
              <a:rPr lang="en-US" altLang="ja-JP" sz="2600" dirty="0" smtClean="0">
                <a:ea typeface="ＭＳ Ｐゴシック" charset="-128"/>
              </a:rPr>
              <a:t>Pushes hard</a:t>
            </a:r>
          </a:p>
          <a:p>
            <a:pPr>
              <a:spcBef>
                <a:spcPts val="0"/>
              </a:spcBef>
              <a:spcAft>
                <a:spcPts val="0"/>
              </a:spcAft>
            </a:pPr>
            <a:r>
              <a:rPr lang="en-US" altLang="ja-JP" sz="3000" dirty="0" smtClean="0">
                <a:ea typeface="ＭＳ Ｐゴシック" charset="-128"/>
              </a:rPr>
              <a:t>Disadvantages</a:t>
            </a:r>
          </a:p>
          <a:p>
            <a:pPr lvl="1">
              <a:spcBef>
                <a:spcPts val="0"/>
              </a:spcBef>
            </a:pPr>
            <a:r>
              <a:rPr lang="en-US" altLang="ja-JP" sz="2600" dirty="0" smtClean="0">
                <a:ea typeface="ＭＳ Ｐゴシック" charset="-128"/>
              </a:rPr>
              <a:t>Complicated design</a:t>
            </a:r>
          </a:p>
          <a:p>
            <a:pPr lvl="1">
              <a:spcBef>
                <a:spcPts val="0"/>
              </a:spcBef>
            </a:pPr>
            <a:r>
              <a:rPr lang="en-US" altLang="ja-JP" sz="2600" dirty="0" smtClean="0">
                <a:ea typeface="ＭＳ Ｐゴシック" charset="-128"/>
              </a:rPr>
              <a:t>Increased need for driver training</a:t>
            </a:r>
          </a:p>
          <a:p>
            <a:pPr lvl="1">
              <a:spcBef>
                <a:spcPts val="0"/>
              </a:spcBef>
            </a:pPr>
            <a:r>
              <a:rPr lang="en-US" altLang="ja-JP" sz="2600" dirty="0" smtClean="0">
                <a:ea typeface="ＭＳ Ｐゴシック" charset="-128"/>
              </a:rPr>
              <a:t>Requires additional steering motor</a:t>
            </a:r>
          </a:p>
        </p:txBody>
      </p:sp>
      <p:sp>
        <p:nvSpPr>
          <p:cNvPr id="13314" name="Title 1"/>
          <p:cNvSpPr>
            <a:spLocks noGrp="1"/>
          </p:cNvSpPr>
          <p:nvPr>
            <p:ph type="title"/>
          </p:nvPr>
        </p:nvSpPr>
        <p:spPr/>
        <p:txBody>
          <a:bodyPr/>
          <a:lstStyle/>
          <a:p>
            <a:pPr eaLnBrk="1" hangingPunct="1"/>
            <a:r>
              <a:rPr lang="en-US" altLang="ja-JP" dirty="0" smtClean="0">
                <a:ea typeface="ＭＳ Ｐゴシック" charset="-128"/>
              </a:rPr>
              <a:t>Swerve Drive</a:t>
            </a:r>
          </a:p>
        </p:txBody>
      </p:sp>
      <p:pic>
        <p:nvPicPr>
          <p:cNvPr id="13315" name="Picture 2"/>
          <p:cNvPicPr>
            <a:picLocks noGrp="1" noChangeAspect="1" noChangeArrowheads="1"/>
          </p:cNvPicPr>
          <p:nvPr>
            <p:ph sz="half" idx="1"/>
          </p:nvPr>
        </p:nvPicPr>
        <p:blipFill>
          <a:blip r:embed="rId3" cstate="print"/>
          <a:stretch>
            <a:fillRect/>
          </a:stretch>
        </p:blipFill>
        <p:spPr>
          <a:xfrm>
            <a:off x="4572000" y="2895600"/>
            <a:ext cx="3657600" cy="2743200"/>
          </a:xfrm>
        </p:spPr>
      </p:pic>
      <p:sp>
        <p:nvSpPr>
          <p:cNvPr id="13317" name="TextBox 4"/>
          <p:cNvSpPr txBox="1">
            <a:spLocks noChangeArrowheads="1"/>
          </p:cNvSpPr>
          <p:nvPr/>
        </p:nvSpPr>
        <p:spPr bwMode="auto">
          <a:xfrm>
            <a:off x="2667000" y="6248400"/>
            <a:ext cx="3810000" cy="381000"/>
          </a:xfrm>
          <a:prstGeom prst="rect">
            <a:avLst/>
          </a:prstGeom>
          <a:noFill/>
          <a:ln w="9525">
            <a:noFill/>
            <a:miter lim="800000"/>
            <a:headEnd/>
            <a:tailEnd/>
          </a:ln>
        </p:spPr>
        <p:txBody>
          <a:bodyPr>
            <a:spAutoFit/>
          </a:bodyPr>
          <a:lstStyle/>
          <a:p>
            <a:r>
              <a:rPr lang="en-US" altLang="ja-JP" dirty="0">
                <a:latin typeface="Calibri" pitchFamily="34" charset="0"/>
                <a:ea typeface="ＭＳ Ｐゴシック" charset="-128"/>
              </a:rPr>
              <a:t>Craig Hickman’s Design on Chief Delphi</a:t>
            </a:r>
          </a:p>
        </p:txBody>
      </p:sp>
      <p:sp>
        <p:nvSpPr>
          <p:cNvPr id="10" name="Freeform 9"/>
          <p:cNvSpPr/>
          <p:nvPr/>
        </p:nvSpPr>
        <p:spPr>
          <a:xfrm>
            <a:off x="4876800" y="3276600"/>
            <a:ext cx="3062111" cy="1238249"/>
          </a:xfrm>
          <a:custGeom>
            <a:avLst/>
            <a:gdLst>
              <a:gd name="connsiteX0" fmla="*/ 112889 w 3062111"/>
              <a:gd name="connsiteY0" fmla="*/ 567971 h 1238249"/>
              <a:gd name="connsiteX1" fmla="*/ 1319389 w 3062111"/>
              <a:gd name="connsiteY1" fmla="*/ 38805 h 1238249"/>
              <a:gd name="connsiteX2" fmla="*/ 2949222 w 3062111"/>
              <a:gd name="connsiteY2" fmla="*/ 335138 h 1238249"/>
              <a:gd name="connsiteX3" fmla="*/ 1996722 w 3062111"/>
              <a:gd name="connsiteY3" fmla="*/ 1202971 h 1238249"/>
              <a:gd name="connsiteX4" fmla="*/ 112889 w 3062111"/>
              <a:gd name="connsiteY4" fmla="*/ 567971 h 123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2111" h="1238249">
                <a:moveTo>
                  <a:pt x="112889" y="567971"/>
                </a:moveTo>
                <a:cubicBezTo>
                  <a:pt x="0" y="373943"/>
                  <a:pt x="846667" y="77611"/>
                  <a:pt x="1319389" y="38805"/>
                </a:cubicBezTo>
                <a:cubicBezTo>
                  <a:pt x="1792111" y="0"/>
                  <a:pt x="2836333" y="141110"/>
                  <a:pt x="2949222" y="335138"/>
                </a:cubicBezTo>
                <a:cubicBezTo>
                  <a:pt x="3062111" y="529166"/>
                  <a:pt x="2476500" y="1167693"/>
                  <a:pt x="1996722" y="1202971"/>
                </a:cubicBezTo>
                <a:cubicBezTo>
                  <a:pt x="1516944" y="1238249"/>
                  <a:pt x="225778" y="761999"/>
                  <a:pt x="112889" y="567971"/>
                </a:cubicBezTo>
                <a:close/>
              </a:path>
            </a:pathLst>
          </a:custGeom>
          <a:noFill/>
          <a:ln w="793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988-revolution_1.jpeg"/>
          <p:cNvPicPr>
            <a:picLocks noChangeAspect="1"/>
          </p:cNvPicPr>
          <p:nvPr/>
        </p:nvPicPr>
        <p:blipFill>
          <a:blip r:embed="rId4" cstate="print"/>
          <a:stretch>
            <a:fillRect/>
          </a:stretch>
        </p:blipFill>
        <p:spPr>
          <a:xfrm>
            <a:off x="5943600" y="381000"/>
            <a:ext cx="1981200" cy="2692076"/>
          </a:xfrm>
          <a:prstGeom prst="rect">
            <a:avLst/>
          </a:prstGeom>
        </p:spPr>
      </p:pic>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r>
              <a:rPr kumimoji="1" lang="en-US" altLang="ja-JP" dirty="0" err="1" smtClean="0"/>
              <a:t>Mecanum</a:t>
            </a:r>
            <a:r>
              <a:rPr kumimoji="1" lang="en-US" altLang="ja-JP" dirty="0" smtClean="0"/>
              <a:t> Wheels</a:t>
            </a:r>
            <a:endParaRPr kumimoji="1" lang="ja-JP" altLang="en-US" dirty="0" smtClean="0"/>
          </a:p>
        </p:txBody>
      </p:sp>
      <p:pic>
        <p:nvPicPr>
          <p:cNvPr id="15363" name="Picture 2"/>
          <p:cNvPicPr>
            <a:picLocks noChangeAspect="1" noChangeArrowheads="1"/>
          </p:cNvPicPr>
          <p:nvPr/>
        </p:nvPicPr>
        <p:blipFill>
          <a:blip r:embed="rId3" cstate="print"/>
          <a:srcRect/>
          <a:stretch>
            <a:fillRect/>
          </a:stretch>
        </p:blipFill>
        <p:spPr bwMode="auto">
          <a:xfrm>
            <a:off x="5791200" y="2133600"/>
            <a:ext cx="2362200" cy="3968750"/>
          </a:xfrm>
          <a:prstGeom prst="rect">
            <a:avLst/>
          </a:prstGeom>
          <a:noFill/>
          <a:ln w="9525">
            <a:noFill/>
            <a:miter lim="800000"/>
            <a:headEnd/>
            <a:tailEnd/>
          </a:ln>
        </p:spPr>
      </p:pic>
      <p:pic>
        <p:nvPicPr>
          <p:cNvPr id="15364" name="Picture 5"/>
          <p:cNvPicPr>
            <a:picLocks noChangeAspect="1" noChangeArrowheads="1"/>
          </p:cNvPicPr>
          <p:nvPr/>
        </p:nvPicPr>
        <p:blipFill>
          <a:blip r:embed="rId4" cstate="print"/>
          <a:srcRect/>
          <a:stretch>
            <a:fillRect/>
          </a:stretch>
        </p:blipFill>
        <p:spPr bwMode="auto">
          <a:xfrm>
            <a:off x="609600" y="2133600"/>
            <a:ext cx="4529138" cy="3962400"/>
          </a:xfrm>
          <a:prstGeom prst="rect">
            <a:avLst/>
          </a:prstGeom>
          <a:noFill/>
          <a:ln w="9525">
            <a:noFill/>
            <a:miter lim="800000"/>
            <a:headEnd/>
            <a:tailEnd/>
          </a:ln>
        </p:spPr>
      </p:pic>
      <p:sp>
        <p:nvSpPr>
          <p:cNvPr id="5" name="TextBox 4"/>
          <p:cNvSpPr txBox="1"/>
          <p:nvPr/>
        </p:nvSpPr>
        <p:spPr>
          <a:xfrm>
            <a:off x="533400" y="1600200"/>
            <a:ext cx="7696200" cy="461665"/>
          </a:xfrm>
          <a:prstGeom prst="rect">
            <a:avLst/>
          </a:prstGeom>
          <a:noFill/>
        </p:spPr>
        <p:txBody>
          <a:bodyPr wrap="square" rtlCol="0">
            <a:spAutoFit/>
          </a:bodyPr>
          <a:lstStyle/>
          <a:p>
            <a:r>
              <a:rPr lang="en-US" sz="2400" dirty="0" smtClean="0"/>
              <a:t>45° Rollers allow lateral movement</a:t>
            </a:r>
            <a:endParaRPr lang="en-US" sz="2400" dirty="0"/>
          </a:p>
        </p:txBody>
      </p:sp>
      <p:grpSp>
        <p:nvGrpSpPr>
          <p:cNvPr id="58" name="Group 57"/>
          <p:cNvGrpSpPr/>
          <p:nvPr/>
        </p:nvGrpSpPr>
        <p:grpSpPr>
          <a:xfrm>
            <a:off x="2895600" y="2133600"/>
            <a:ext cx="3581400" cy="3581400"/>
            <a:chOff x="2895600" y="2133600"/>
            <a:chExt cx="3581400" cy="3581400"/>
          </a:xfrm>
        </p:grpSpPr>
        <p:sp>
          <p:nvSpPr>
            <p:cNvPr id="42" name="Rectangle 41"/>
            <p:cNvSpPr/>
            <p:nvPr/>
          </p:nvSpPr>
          <p:spPr>
            <a:xfrm>
              <a:off x="2895600" y="2133600"/>
              <a:ext cx="3581400" cy="3581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rot="5400000" flipH="1" flipV="1">
              <a:off x="3353595" y="3961605"/>
              <a:ext cx="2590798" cy="1588"/>
            </a:xfrm>
            <a:prstGeom prst="straightConnector1">
              <a:avLst/>
            </a:prstGeom>
            <a:ln w="139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1" name="Picture 40" descr="mecanumcrop.jpg"/>
            <p:cNvPicPr>
              <a:picLocks noChangeAspect="1"/>
            </p:cNvPicPr>
            <p:nvPr/>
          </p:nvPicPr>
          <p:blipFill>
            <a:blip r:embed="rId5" cstate="print"/>
            <a:stretch>
              <a:fillRect/>
            </a:stretch>
          </p:blipFill>
          <p:spPr>
            <a:xfrm>
              <a:off x="3124200" y="2667000"/>
              <a:ext cx="1143000" cy="2689992"/>
            </a:xfrm>
            <a:prstGeom prst="rect">
              <a:avLst/>
            </a:prstGeom>
          </p:spPr>
        </p:pic>
      </p:grpSp>
      <p:sp>
        <p:nvSpPr>
          <p:cNvPr id="33" name="Diamond 32"/>
          <p:cNvSpPr/>
          <p:nvPr/>
        </p:nvSpPr>
        <p:spPr>
          <a:xfrm>
            <a:off x="5334000" y="3733800"/>
            <a:ext cx="533400" cy="533400"/>
          </a:xfrm>
          <a:prstGeom prst="diamon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rot="16200000" flipV="1">
            <a:off x="4648200" y="2667000"/>
            <a:ext cx="1371600" cy="1371600"/>
          </a:xfrm>
          <a:prstGeom prst="straightConnector1">
            <a:avLst/>
          </a:prstGeom>
          <a:ln w="139700">
            <a:solidFill>
              <a:schemeClr val="bg2">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4724400" y="3962400"/>
            <a:ext cx="1295400" cy="1295400"/>
          </a:xfrm>
          <a:prstGeom prst="straightConnector1">
            <a:avLst/>
          </a:prstGeom>
          <a:ln w="1397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ppt_x</p:attrName>
                                        </p:attrNameLst>
                                      </p:cBhvr>
                                      <p:tavLst>
                                        <p:tav tm="0">
                                          <p:val>
                                            <p:strVal val="#ppt_x-.2"/>
                                          </p:val>
                                        </p:tav>
                                        <p:tav tm="100000">
                                          <p:val>
                                            <p:strVal val="#ppt_x"/>
                                          </p:val>
                                        </p:tav>
                                      </p:tavLst>
                                    </p:anim>
                                    <p:anim calcmode="lin" valueType="num">
                                      <p:cBhvr>
                                        <p:cTn id="14" dur="5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lide(fromBottom)">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7298" y="3352800"/>
            <a:ext cx="8333936" cy="2301240"/>
          </a:xfrm>
        </p:spPr>
        <p:txBody>
          <a:bodyPr>
            <a:normAutofit/>
          </a:bodyPr>
          <a:lstStyle/>
          <a:p>
            <a:pPr eaLnBrk="1" fontAlgn="auto" hangingPunct="1">
              <a:spcAft>
                <a:spcPts val="0"/>
              </a:spcAft>
              <a:defRPr/>
            </a:pPr>
            <a:r>
              <a:rPr sz="4000" dirty="0" smtClean="0"/>
              <a:t>Choosing the Right </a:t>
            </a:r>
            <a:r>
              <a:rPr sz="4000" dirty="0" err="1" smtClean="0"/>
              <a:t>DriveTrain</a:t>
            </a:r>
            <a:endParaRPr sz="4000" dirty="0"/>
          </a:p>
        </p:txBody>
      </p:sp>
      <p:sp>
        <p:nvSpPr>
          <p:cNvPr id="251906" name="Text Placeholder 4"/>
          <p:cNvSpPr>
            <a:spLocks noGrp="1"/>
          </p:cNvSpPr>
          <p:nvPr>
            <p:ph type="subTitle" idx="1"/>
          </p:nvPr>
        </p:nvSpPr>
        <p:spPr>
          <a:xfrm>
            <a:off x="1295400" y="4191000"/>
            <a:ext cx="6480175" cy="914400"/>
          </a:xfrm>
        </p:spPr>
        <p:txBody>
          <a:bodyPr>
            <a:noAutofit/>
          </a:bodyPr>
          <a:lstStyle/>
          <a:p>
            <a:pPr algn="l" eaLnBrk="1" hangingPunct="1"/>
            <a:r>
              <a:rPr lang="en-US" altLang="ja-JP" sz="2800" i="1" dirty="0" smtClean="0">
                <a:ea typeface="ＭＳ Ｐゴシック" pitchFamily="34" charset="-128"/>
              </a:rPr>
              <a:t>Presented by:</a:t>
            </a:r>
          </a:p>
          <a:p>
            <a:pPr algn="l" eaLnBrk="1" hangingPunct="1"/>
            <a:r>
              <a:rPr lang="en-US" altLang="ja-JP" sz="2800" i="1" dirty="0" smtClean="0">
                <a:ea typeface="ＭＳ Ｐゴシック" pitchFamily="34" charset="-128"/>
              </a:rPr>
              <a:t>	Miles Chan</a:t>
            </a: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Mecanum</a:t>
            </a:r>
            <a:r>
              <a:rPr lang="en-US" dirty="0" smtClean="0"/>
              <a:t> Drive</a:t>
            </a:r>
            <a:endParaRPr lang="en-US" dirty="0"/>
          </a:p>
        </p:txBody>
      </p:sp>
      <p:sp>
        <p:nvSpPr>
          <p:cNvPr id="3" name="Content Placeholder 2"/>
          <p:cNvSpPr>
            <a:spLocks noGrp="1"/>
          </p:cNvSpPr>
          <p:nvPr>
            <p:ph idx="1"/>
          </p:nvPr>
        </p:nvSpPr>
        <p:spPr>
          <a:xfrm>
            <a:off x="457200" y="1447800"/>
            <a:ext cx="7467600" cy="4525963"/>
          </a:xfrm>
        </p:spPr>
        <p:txBody>
          <a:bodyPr/>
          <a:lstStyle/>
          <a:p>
            <a:pPr marL="419100" lvl="1" indent="-382588">
              <a:spcAft>
                <a:spcPts val="600"/>
              </a:spcAft>
              <a:buSzPct val="80000"/>
              <a:buFont typeface="Wingdings 2" pitchFamily="18" charset="2"/>
              <a:buChar char=""/>
            </a:pPr>
            <a:r>
              <a:rPr lang="en-US" dirty="0" smtClean="0"/>
              <a:t>Demo: </a:t>
            </a:r>
            <a:r>
              <a:rPr lang="en-US" dirty="0" smtClean="0">
                <a:hlinkClick r:id="rId4"/>
              </a:rPr>
              <a:t>http://www.youtube.com/watch?v=JGAlalbpBLA&amp;feature=related</a:t>
            </a:r>
            <a:endParaRPr lang="en-US" dirty="0" smtClean="0"/>
          </a:p>
          <a:p>
            <a:pPr>
              <a:spcBef>
                <a:spcPts val="1800"/>
              </a:spcBef>
            </a:pPr>
            <a:r>
              <a:rPr lang="en-US" dirty="0" smtClean="0"/>
              <a:t>Advantage</a:t>
            </a:r>
          </a:p>
          <a:p>
            <a:pPr lvl="1">
              <a:spcBef>
                <a:spcPts val="0"/>
              </a:spcBef>
            </a:pPr>
            <a:r>
              <a:rPr lang="en-US" dirty="0" smtClean="0"/>
              <a:t>Translational movement</a:t>
            </a:r>
          </a:p>
          <a:p>
            <a:pPr>
              <a:spcBef>
                <a:spcPts val="1800"/>
              </a:spcBef>
              <a:spcAft>
                <a:spcPts val="0"/>
              </a:spcAft>
            </a:pPr>
            <a:r>
              <a:rPr lang="en-US" dirty="0" smtClean="0"/>
              <a:t>Disadvantage</a:t>
            </a:r>
          </a:p>
          <a:p>
            <a:pPr lvl="1">
              <a:spcBef>
                <a:spcPts val="0"/>
              </a:spcBef>
            </a:pPr>
            <a:r>
              <a:rPr lang="en-US" dirty="0" smtClean="0"/>
              <a:t>More gearboxes</a:t>
            </a:r>
          </a:p>
          <a:p>
            <a:pPr lvl="1">
              <a:spcBef>
                <a:spcPts val="0"/>
              </a:spcBef>
            </a:pPr>
            <a:r>
              <a:rPr lang="en-US" dirty="0" smtClean="0"/>
              <a:t>Expensive wheels</a:t>
            </a:r>
          </a:p>
          <a:p>
            <a:pPr lvl="1">
              <a:spcBef>
                <a:spcPts val="0"/>
              </a:spcBef>
            </a:pPr>
            <a:r>
              <a:rPr lang="en-US" dirty="0" smtClean="0"/>
              <a:t>Low pushing force</a:t>
            </a:r>
          </a:p>
          <a:p>
            <a:pPr lvl="1">
              <a:spcBef>
                <a:spcPts val="600"/>
              </a:spcBef>
            </a:pPr>
            <a:endParaRPr lang="en-US" dirty="0" smtClean="0"/>
          </a:p>
          <a:p>
            <a:pPr>
              <a:buNone/>
            </a:pPr>
            <a:endParaRPr lang="en-US" dirty="0" smtClean="0"/>
          </a:p>
          <a:p>
            <a:pPr>
              <a:buNone/>
            </a:pPr>
            <a:endParaRPr lang="en-US" dirty="0"/>
          </a:p>
        </p:txBody>
      </p:sp>
      <p:pic>
        <p:nvPicPr>
          <p:cNvPr id="5" name="Mecanum.mp4">
            <a:hlinkClick r:id="" action="ppaction://media"/>
          </p:cNvPr>
          <p:cNvPicPr>
            <a:picLocks noRot="1" noChangeAspect="1"/>
          </p:cNvPicPr>
          <p:nvPr>
            <a:videoFile r:link="rId1"/>
          </p:nvPr>
        </p:nvPicPr>
        <p:blipFill>
          <a:blip r:embed="rId5" cstate="print"/>
          <a:stretch>
            <a:fillRect/>
          </a:stretch>
        </p:blipFill>
        <p:spPr>
          <a:xfrm>
            <a:off x="4572000" y="2362200"/>
            <a:ext cx="4368800" cy="3276600"/>
          </a:xfrm>
          <a:prstGeom prst="rect">
            <a:avLst/>
          </a:prstGeom>
        </p:spPr>
      </p:pic>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eaLnBrk="1" fontAlgn="auto" hangingPunct="1">
              <a:spcAft>
                <a:spcPts val="0"/>
              </a:spcAft>
              <a:defRPr/>
            </a:pPr>
            <a:r>
              <a:rPr lang="en-US" sz="4400" dirty="0" smtClean="0"/>
              <a:t>How it works: Forward movement</a:t>
            </a:r>
            <a:endParaRPr lang="en-US" sz="4400" dirty="0"/>
          </a:p>
        </p:txBody>
      </p:sp>
      <p:sp>
        <p:nvSpPr>
          <p:cNvPr id="6" name="Content Placeholder 5"/>
          <p:cNvSpPr>
            <a:spLocks noGrp="1"/>
          </p:cNvSpPr>
          <p:nvPr>
            <p:ph idx="1"/>
          </p:nvPr>
        </p:nvSpPr>
        <p:spPr/>
        <p:txBody>
          <a:bodyPr/>
          <a:lstStyle/>
          <a:p>
            <a:endParaRPr lang="en-US"/>
          </a:p>
        </p:txBody>
      </p:sp>
      <p:pic>
        <p:nvPicPr>
          <p:cNvPr id="137217" name="Picture 1"/>
          <p:cNvPicPr>
            <a:picLocks noChangeAspect="1" noChangeArrowheads="1"/>
          </p:cNvPicPr>
          <p:nvPr/>
        </p:nvPicPr>
        <p:blipFill>
          <a:blip r:embed="rId3" cstate="print"/>
          <a:srcRect l="29375" t="32905" r="37500" b="28021"/>
          <a:stretch>
            <a:fillRect/>
          </a:stretch>
        </p:blipFill>
        <p:spPr bwMode="auto">
          <a:xfrm>
            <a:off x="914399" y="1676400"/>
            <a:ext cx="6966733"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04800" y="6488668"/>
            <a:ext cx="5788764" cy="261610"/>
          </a:xfrm>
          <a:prstGeom prst="rect">
            <a:avLst/>
          </a:prstGeom>
          <a:noFill/>
        </p:spPr>
        <p:txBody>
          <a:bodyPr wrap="none" rtlCol="0">
            <a:spAutoFit/>
          </a:bodyPr>
          <a:lstStyle/>
          <a:p>
            <a:r>
              <a:rPr lang="en-US" sz="1100" dirty="0" smtClean="0">
                <a:hlinkClick r:id="rId4"/>
              </a:rPr>
              <a:t>http://wiki.robojackets.org/images/0/08/2007_TE_Session_-_Drive_Trains_(Handouts).pdf</a:t>
            </a:r>
            <a:endParaRPr lang="en-US" sz="1100" dirty="0"/>
          </a:p>
        </p:txBody>
      </p:sp>
    </p:spTree>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153400" cy="1143000"/>
          </a:xfrm>
        </p:spPr>
        <p:txBody>
          <a:bodyPr>
            <a:noAutofit/>
          </a:bodyPr>
          <a:lstStyle/>
          <a:p>
            <a:pPr eaLnBrk="1" fontAlgn="auto" hangingPunct="1">
              <a:spcAft>
                <a:spcPts val="0"/>
              </a:spcAft>
              <a:defRPr/>
            </a:pPr>
            <a:r>
              <a:rPr lang="en-US" sz="4400" dirty="0" smtClean="0"/>
              <a:t>How it works: Sideways movement</a:t>
            </a:r>
            <a:endParaRPr lang="en-US" sz="4400" dirty="0"/>
          </a:p>
        </p:txBody>
      </p:sp>
      <p:sp>
        <p:nvSpPr>
          <p:cNvPr id="5" name="Content Placeholder 4"/>
          <p:cNvSpPr>
            <a:spLocks noGrp="1"/>
          </p:cNvSpPr>
          <p:nvPr>
            <p:ph idx="1"/>
          </p:nvPr>
        </p:nvSpPr>
        <p:spPr/>
        <p:txBody>
          <a:bodyPr/>
          <a:lstStyle/>
          <a:p>
            <a:endParaRPr lang="en-US"/>
          </a:p>
        </p:txBody>
      </p:sp>
      <p:pic>
        <p:nvPicPr>
          <p:cNvPr id="171010" name="Picture 2"/>
          <p:cNvPicPr>
            <a:picLocks noChangeAspect="1" noChangeArrowheads="1"/>
          </p:cNvPicPr>
          <p:nvPr/>
        </p:nvPicPr>
        <p:blipFill>
          <a:blip r:embed="rId3" cstate="print"/>
          <a:srcRect l="26875" t="28791" r="35625" b="30764"/>
          <a:stretch>
            <a:fillRect/>
          </a:stretch>
        </p:blipFill>
        <p:spPr bwMode="auto">
          <a:xfrm>
            <a:off x="914401" y="1600200"/>
            <a:ext cx="6857999"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04800" y="6488668"/>
            <a:ext cx="5788764" cy="261610"/>
          </a:xfrm>
          <a:prstGeom prst="rect">
            <a:avLst/>
          </a:prstGeom>
          <a:noFill/>
        </p:spPr>
        <p:txBody>
          <a:bodyPr wrap="none" rtlCol="0">
            <a:spAutoFit/>
          </a:bodyPr>
          <a:lstStyle/>
          <a:p>
            <a:r>
              <a:rPr lang="en-US" sz="1100" dirty="0" smtClean="0">
                <a:hlinkClick r:id="rId4"/>
              </a:rPr>
              <a:t>http://wiki.robojackets.org/images/0/08/2007_TE_Session_-_Drive_Trains_(Handouts).pdf</a:t>
            </a:r>
            <a:endParaRPr lang="en-US" sz="1100" dirty="0"/>
          </a:p>
        </p:txBody>
      </p:sp>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Videos</a:t>
            </a:r>
            <a:endParaRPr lang="en-US" dirty="0"/>
          </a:p>
        </p:txBody>
      </p:sp>
      <p:sp>
        <p:nvSpPr>
          <p:cNvPr id="7" name="Content Placeholder 6"/>
          <p:cNvSpPr>
            <a:spLocks noGrp="1"/>
          </p:cNvSpPr>
          <p:nvPr>
            <p:ph idx="1"/>
          </p:nvPr>
        </p:nvSpPr>
        <p:spPr>
          <a:xfrm>
            <a:off x="457200" y="1600200"/>
            <a:ext cx="7696200" cy="4525963"/>
          </a:xfrm>
        </p:spPr>
        <p:txBody>
          <a:bodyPr/>
          <a:lstStyle/>
          <a:p>
            <a:r>
              <a:rPr lang="en-US" dirty="0" smtClean="0"/>
              <a:t>Omni, </a:t>
            </a:r>
            <a:r>
              <a:rPr lang="en-US" dirty="0" err="1" smtClean="0"/>
              <a:t>Mecanum</a:t>
            </a:r>
            <a:r>
              <a:rPr lang="en-US" dirty="0" smtClean="0"/>
              <a:t>, Swerve drive examples</a:t>
            </a:r>
            <a:endParaRPr lang="en-US" dirty="0" smtClean="0">
              <a:hlinkClick r:id="rId3"/>
            </a:endParaRPr>
          </a:p>
          <a:p>
            <a:pPr lvl="1"/>
            <a:r>
              <a:rPr lang="en-US" dirty="0" smtClean="0">
                <a:hlinkClick r:id="rId4"/>
              </a:rPr>
              <a:t>http://www.youtube.com/watch?v=r5WKgQJtToM</a:t>
            </a:r>
            <a:endParaRPr lang="en-US" dirty="0" smtClean="0"/>
          </a:p>
          <a:p>
            <a:r>
              <a:rPr lang="en-US" dirty="0" smtClean="0"/>
              <a:t>Nona-drive (variant of Slide Drive)</a:t>
            </a:r>
          </a:p>
          <a:p>
            <a:pPr lvl="1"/>
            <a:r>
              <a:rPr lang="en-US" dirty="0" smtClean="0">
                <a:hlinkClick r:id="rId5"/>
              </a:rPr>
              <a:t>http://www.youtube.com/watch?v=_hTyXQUgYLE&amp;feature=related</a:t>
            </a:r>
            <a:endParaRPr lang="en-US" dirty="0" smtClean="0"/>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pPr>
              <a:spcBef>
                <a:spcPts val="0"/>
              </a:spcBef>
            </a:pPr>
            <a:r>
              <a:rPr lang="en-US" dirty="0" smtClean="0"/>
              <a:t>Exotic Drives</a:t>
            </a:r>
          </a:p>
          <a:p>
            <a:pPr lvl="1">
              <a:spcBef>
                <a:spcPts val="0"/>
              </a:spcBef>
            </a:pPr>
            <a:r>
              <a:rPr lang="en-US" dirty="0" smtClean="0"/>
              <a:t>Cool factor</a:t>
            </a:r>
          </a:p>
          <a:p>
            <a:pPr lvl="1">
              <a:spcBef>
                <a:spcPts val="0"/>
              </a:spcBef>
            </a:pPr>
            <a:r>
              <a:rPr lang="en-US" dirty="0" smtClean="0"/>
              <a:t>May give key advantage in a particular game.</a:t>
            </a:r>
          </a:p>
          <a:p>
            <a:pPr lvl="1">
              <a:spcBef>
                <a:spcPts val="0"/>
              </a:spcBef>
              <a:buNone/>
            </a:pPr>
            <a:endParaRPr lang="en-US" dirty="0" smtClean="0"/>
          </a:p>
          <a:p>
            <a:pPr>
              <a:spcBef>
                <a:spcPts val="0"/>
              </a:spcBef>
            </a:pPr>
            <a:r>
              <a:rPr lang="en-US" dirty="0" smtClean="0"/>
              <a:t>Tank Drivetrain</a:t>
            </a:r>
          </a:p>
          <a:p>
            <a:pPr lvl="1">
              <a:spcBef>
                <a:spcPts val="0"/>
              </a:spcBef>
            </a:pPr>
            <a:r>
              <a:rPr lang="en-US" dirty="0" smtClean="0"/>
              <a:t>Simple solution - rugged &amp; reliable</a:t>
            </a:r>
          </a:p>
          <a:p>
            <a:pPr lvl="1">
              <a:spcBef>
                <a:spcPts val="0"/>
              </a:spcBef>
              <a:buNone/>
            </a:pPr>
            <a:endParaRPr lang="en-US" dirty="0" smtClean="0"/>
          </a:p>
          <a:p>
            <a:pPr lvl="1"/>
            <a:endParaRPr lang="en-US" dirty="0"/>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572843"/>
            <a:ext cx="7803107" cy="1826363"/>
          </a:xfrm>
        </p:spPr>
        <p:txBody>
          <a:bodyPr>
            <a:normAutofit/>
          </a:bodyPr>
          <a:lstStyle/>
          <a:p>
            <a:pPr fontAlgn="auto">
              <a:spcAft>
                <a:spcPts val="0"/>
              </a:spcAft>
              <a:defRPr/>
            </a:pPr>
            <a:r>
              <a:rPr lang="en-US" sz="6600" dirty="0" smtClean="0"/>
              <a:t>Electrical Subsystem</a:t>
            </a:r>
            <a:endParaRPr lang="en-US" sz="6600" dirty="0"/>
          </a:p>
        </p:txBody>
      </p:sp>
      <p:sp>
        <p:nvSpPr>
          <p:cNvPr id="24579" name="Text Placeholder 2"/>
          <p:cNvSpPr>
            <a:spLocks noGrp="1"/>
          </p:cNvSpPr>
          <p:nvPr>
            <p:ph type="body" idx="1"/>
          </p:nvPr>
        </p:nvSpPr>
        <p:spPr>
          <a:xfrm>
            <a:off x="685800" y="3019425"/>
            <a:ext cx="2275764" cy="638176"/>
          </a:xfrm>
        </p:spPr>
        <p:txBody>
          <a:bodyPr/>
          <a:lstStyle/>
          <a:p>
            <a:endParaRPr lang="en-US" dirty="0" smtClean="0"/>
          </a:p>
          <a:p>
            <a:endParaRPr lang="en-US" dirty="0" smtClean="0"/>
          </a:p>
        </p:txBody>
      </p:sp>
      <p:sp>
        <p:nvSpPr>
          <p:cNvPr id="4" name="TextBox 3"/>
          <p:cNvSpPr txBox="1"/>
          <p:nvPr/>
        </p:nvSpPr>
        <p:spPr>
          <a:xfrm>
            <a:off x="736977" y="3019425"/>
            <a:ext cx="2620370" cy="523220"/>
          </a:xfrm>
          <a:prstGeom prst="rect">
            <a:avLst/>
          </a:prstGeom>
          <a:noFill/>
        </p:spPr>
        <p:txBody>
          <a:bodyPr wrap="square" rtlCol="0">
            <a:spAutoFit/>
          </a:bodyPr>
          <a:lstStyle/>
          <a:p>
            <a:r>
              <a:rPr lang="en-US" sz="2800" i="1" dirty="0" smtClean="0">
                <a:latin typeface="+mn-lt"/>
              </a:rPr>
              <a:t>Presented by: </a:t>
            </a:r>
            <a:endParaRPr lang="en-US" sz="2800" i="1" dirty="0">
              <a:latin typeface="+mn-lt"/>
            </a:endParaRPr>
          </a:p>
        </p:txBody>
      </p:sp>
      <p:sp>
        <p:nvSpPr>
          <p:cNvPr id="5" name="TextBox 4"/>
          <p:cNvSpPr txBox="1"/>
          <p:nvPr/>
        </p:nvSpPr>
        <p:spPr>
          <a:xfrm>
            <a:off x="941700" y="3657601"/>
            <a:ext cx="5554639" cy="1438855"/>
          </a:xfrm>
          <a:prstGeom prst="rect">
            <a:avLst/>
          </a:prstGeom>
          <a:noFill/>
        </p:spPr>
        <p:txBody>
          <a:bodyPr wrap="square" rtlCol="0">
            <a:spAutoFit/>
          </a:bodyPr>
          <a:lstStyle/>
          <a:p>
            <a:r>
              <a:rPr lang="en-US" sz="2650" dirty="0" smtClean="0">
                <a:latin typeface="+mn-lt"/>
              </a:rPr>
              <a:t>The Funky Monkeys Team 846</a:t>
            </a:r>
          </a:p>
          <a:p>
            <a:endParaRPr lang="en-US" sz="800" dirty="0" smtClean="0">
              <a:latin typeface="+mn-lt"/>
            </a:endParaRPr>
          </a:p>
          <a:p>
            <a:r>
              <a:rPr lang="en-US" sz="2650" dirty="0" smtClean="0">
                <a:latin typeface="+mn-lt"/>
              </a:rPr>
              <a:t>Akshat Agrawal, </a:t>
            </a:r>
            <a:r>
              <a:rPr lang="en-US" sz="2650" dirty="0" err="1" smtClean="0">
                <a:latin typeface="+mn-lt"/>
              </a:rPr>
              <a:t>Anurag</a:t>
            </a:r>
            <a:r>
              <a:rPr lang="en-US" sz="2650" dirty="0" smtClean="0">
                <a:latin typeface="+mn-lt"/>
              </a:rPr>
              <a:t> </a:t>
            </a:r>
            <a:r>
              <a:rPr lang="en-US" sz="2650" dirty="0" err="1" smtClean="0">
                <a:latin typeface="+mn-lt"/>
              </a:rPr>
              <a:t>Makineni</a:t>
            </a:r>
            <a:r>
              <a:rPr lang="en-US" sz="2650" dirty="0" smtClean="0">
                <a:latin typeface="+mn-lt"/>
              </a:rPr>
              <a:t>,</a:t>
            </a:r>
            <a:br>
              <a:rPr lang="en-US" sz="2650" dirty="0" smtClean="0">
                <a:latin typeface="+mn-lt"/>
              </a:rPr>
            </a:br>
            <a:r>
              <a:rPr lang="en-US" sz="2650" dirty="0" smtClean="0">
                <a:latin typeface="+mn-lt"/>
              </a:rPr>
              <a:t>and Jackie Zhang</a:t>
            </a:r>
          </a:p>
        </p:txBody>
      </p:sp>
    </p:spTree>
    <p:extLst>
      <p:ext uri="{BB962C8B-B14F-4D97-AF65-F5344CB8AC3E}">
        <p14:creationId xmlns="" xmlns:p14="http://schemas.microsoft.com/office/powerpoint/2010/main" val="470781048"/>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Arrow Connector 79"/>
          <p:cNvCxnSpPr/>
          <p:nvPr/>
        </p:nvCxnSpPr>
        <p:spPr>
          <a:xfrm rot="10800000">
            <a:off x="1653648" y="5803704"/>
            <a:ext cx="40386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76" name="Straight Arrow Connector 75"/>
          <p:cNvCxnSpPr/>
          <p:nvPr/>
        </p:nvCxnSpPr>
        <p:spPr>
          <a:xfrm rot="10800000">
            <a:off x="1803776" y="4418456"/>
            <a:ext cx="2133600" cy="1588"/>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sp>
        <p:nvSpPr>
          <p:cNvPr id="5" name="Title 4"/>
          <p:cNvSpPr>
            <a:spLocks noGrp="1"/>
          </p:cNvSpPr>
          <p:nvPr>
            <p:ph type="title"/>
          </p:nvPr>
        </p:nvSpPr>
        <p:spPr/>
        <p:txBody>
          <a:bodyPr/>
          <a:lstStyle/>
          <a:p>
            <a:r>
              <a:rPr lang="en-US" dirty="0" smtClean="0"/>
              <a:t>Power Distribution Diagram</a:t>
            </a:r>
            <a:endParaRPr lang="en-US" dirty="0"/>
          </a:p>
        </p:txBody>
      </p:sp>
      <p:pic>
        <p:nvPicPr>
          <p:cNvPr id="80899" name="Picture 3"/>
          <p:cNvPicPr>
            <a:picLocks noChangeAspect="1" noChangeArrowheads="1"/>
          </p:cNvPicPr>
          <p:nvPr/>
        </p:nvPicPr>
        <p:blipFill>
          <a:blip r:embed="rId3" cstate="print"/>
          <a:stretch>
            <a:fillRect/>
          </a:stretch>
        </p:blipFill>
        <p:spPr bwMode="auto">
          <a:xfrm>
            <a:off x="287736" y="1455760"/>
            <a:ext cx="1285875" cy="1733550"/>
          </a:xfrm>
          <a:prstGeom prst="rect">
            <a:avLst/>
          </a:prstGeom>
          <a:noFill/>
          <a:ln>
            <a:noFill/>
          </a:ln>
        </p:spPr>
      </p:pic>
      <p:pic>
        <p:nvPicPr>
          <p:cNvPr id="80900" name="Picture 4"/>
          <p:cNvPicPr>
            <a:picLocks noChangeAspect="1" noChangeArrowheads="1"/>
          </p:cNvPicPr>
          <p:nvPr/>
        </p:nvPicPr>
        <p:blipFill>
          <a:blip r:embed="rId4" cstate="print"/>
          <a:stretch>
            <a:fillRect/>
          </a:stretch>
        </p:blipFill>
        <p:spPr bwMode="auto">
          <a:xfrm>
            <a:off x="2025184" y="1490265"/>
            <a:ext cx="1388337" cy="1017588"/>
          </a:xfrm>
          <a:prstGeom prst="rect">
            <a:avLst/>
          </a:prstGeom>
          <a:noFill/>
          <a:ln>
            <a:noFill/>
          </a:ln>
        </p:spPr>
      </p:pic>
      <p:pic>
        <p:nvPicPr>
          <p:cNvPr id="80901" name="Picture 5"/>
          <p:cNvPicPr>
            <a:picLocks noChangeAspect="1" noChangeArrowheads="1"/>
          </p:cNvPicPr>
          <p:nvPr/>
        </p:nvPicPr>
        <p:blipFill>
          <a:blip r:embed="rId5" cstate="print"/>
          <a:stretch>
            <a:fillRect/>
          </a:stretch>
        </p:blipFill>
        <p:spPr bwMode="auto">
          <a:xfrm>
            <a:off x="4039454" y="4055186"/>
            <a:ext cx="1092200" cy="1143000"/>
          </a:xfrm>
          <a:prstGeom prst="rect">
            <a:avLst/>
          </a:prstGeom>
          <a:noFill/>
          <a:ln>
            <a:noFill/>
          </a:ln>
        </p:spPr>
      </p:pic>
      <p:cxnSp>
        <p:nvCxnSpPr>
          <p:cNvPr id="30" name="Straight Arrow Connector 29"/>
          <p:cNvCxnSpPr/>
          <p:nvPr/>
        </p:nvCxnSpPr>
        <p:spPr>
          <a:xfrm>
            <a:off x="1651376" y="1989160"/>
            <a:ext cx="3048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480176" y="1989160"/>
            <a:ext cx="4572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651376" y="2751160"/>
            <a:ext cx="2286000" cy="1588"/>
          </a:xfrm>
          <a:prstGeom prst="straightConnector1">
            <a:avLst/>
          </a:prstGeom>
          <a:ln w="15875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a:off x="4394576" y="3034352"/>
            <a:ext cx="0" cy="922360"/>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a:off x="4713024" y="3034352"/>
            <a:ext cx="0" cy="922360"/>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772681" y="3510265"/>
            <a:ext cx="2231408" cy="1279582"/>
          </a:xfrm>
          <a:prstGeom prst="bentConnector3">
            <a:avLst>
              <a:gd name="adj1" fmla="val 59174"/>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67" name="Elbow Connector 66"/>
          <p:cNvCxnSpPr/>
          <p:nvPr/>
        </p:nvCxnSpPr>
        <p:spPr>
          <a:xfrm rot="16200000" flipH="1">
            <a:off x="5016702" y="3449483"/>
            <a:ext cx="2231405" cy="1401145"/>
          </a:xfrm>
          <a:prstGeom prst="bentConnector3">
            <a:avLst>
              <a:gd name="adj1" fmla="val 50000"/>
            </a:avLst>
          </a:prstGeom>
          <a:ln w="28575">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6" cstate="print"/>
          <a:srcRect/>
          <a:stretch>
            <a:fillRect/>
          </a:stretch>
        </p:blipFill>
        <p:spPr bwMode="auto">
          <a:xfrm>
            <a:off x="279776" y="3970360"/>
            <a:ext cx="1419665" cy="1066800"/>
          </a:xfrm>
          <a:prstGeom prst="rect">
            <a:avLst/>
          </a:prstGeom>
          <a:noFill/>
          <a:ln w="9525">
            <a:noFill/>
            <a:miter lim="800000"/>
            <a:headEnd/>
            <a:tailEnd/>
          </a:ln>
          <a:effectLst/>
        </p:spPr>
      </p:pic>
      <p:cxnSp>
        <p:nvCxnSpPr>
          <p:cNvPr id="72" name="Straight Arrow Connector 71"/>
          <p:cNvCxnSpPr/>
          <p:nvPr/>
        </p:nvCxnSpPr>
        <p:spPr>
          <a:xfrm rot="10800000">
            <a:off x="1803776" y="4782408"/>
            <a:ext cx="2133600" cy="1588"/>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8" name="Straight Arrow Connector 77"/>
          <p:cNvCxnSpPr/>
          <p:nvPr/>
        </p:nvCxnSpPr>
        <p:spPr>
          <a:xfrm rot="10800000">
            <a:off x="1653648" y="6126712"/>
            <a:ext cx="40386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6" name="Straight Arrow Connector 85"/>
          <p:cNvCxnSpPr/>
          <p:nvPr/>
        </p:nvCxnSpPr>
        <p:spPr>
          <a:xfrm>
            <a:off x="5248594" y="2150112"/>
            <a:ext cx="23622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248594" y="2270080"/>
            <a:ext cx="23622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pic>
        <p:nvPicPr>
          <p:cNvPr id="1026" name="Picture 2"/>
          <p:cNvPicPr>
            <a:picLocks noChangeAspect="1" noChangeArrowheads="1"/>
          </p:cNvPicPr>
          <p:nvPr/>
        </p:nvPicPr>
        <p:blipFill>
          <a:blip r:embed="rId7" cstate="print"/>
          <a:stretch>
            <a:fillRect/>
          </a:stretch>
        </p:blipFill>
        <p:spPr bwMode="auto">
          <a:xfrm rot="16200000">
            <a:off x="4046632" y="1118091"/>
            <a:ext cx="1540015" cy="2156021"/>
          </a:xfrm>
          <a:prstGeom prst="rect">
            <a:avLst/>
          </a:prstGeom>
          <a:noFill/>
          <a:ln>
            <a:noFill/>
          </a:ln>
        </p:spPr>
      </p:pic>
      <p:cxnSp>
        <p:nvCxnSpPr>
          <p:cNvPr id="29" name="Elbow Connector 28"/>
          <p:cNvCxnSpPr/>
          <p:nvPr/>
        </p:nvCxnSpPr>
        <p:spPr>
          <a:xfrm rot="5400000">
            <a:off x="6341469" y="3781755"/>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7" name="Picture 26" descr="Screen shot 2010-09-27 at 3.43.37 PM.png"/>
          <p:cNvPicPr>
            <a:picLocks noChangeAspect="1"/>
          </p:cNvPicPr>
          <p:nvPr/>
        </p:nvPicPr>
        <p:blipFill>
          <a:blip r:embed="rId8" cstate="print"/>
          <a:stretch>
            <a:fillRect/>
          </a:stretch>
        </p:blipFill>
        <p:spPr>
          <a:xfrm>
            <a:off x="475392" y="5562600"/>
            <a:ext cx="1074616" cy="762000"/>
          </a:xfrm>
          <a:prstGeom prst="rect">
            <a:avLst/>
          </a:prstGeom>
        </p:spPr>
      </p:pic>
      <p:cxnSp>
        <p:nvCxnSpPr>
          <p:cNvPr id="31" name="Elbow Connector 30"/>
          <p:cNvCxnSpPr/>
          <p:nvPr/>
        </p:nvCxnSpPr>
        <p:spPr>
          <a:xfrm rot="10800000" flipV="1">
            <a:off x="5273720" y="2626056"/>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33" name="Picture 32" descr="IFIW-SP1_lg.jpg"/>
          <p:cNvPicPr>
            <a:picLocks noChangeAspect="1"/>
          </p:cNvPicPr>
          <p:nvPr/>
        </p:nvPicPr>
        <p:blipFill>
          <a:blip r:embed="rId9" cstate="print"/>
          <a:stretch>
            <a:fillRect/>
          </a:stretch>
        </p:blipFill>
        <p:spPr>
          <a:xfrm>
            <a:off x="5801432" y="5312392"/>
            <a:ext cx="1600200" cy="1343025"/>
          </a:xfrm>
          <a:prstGeom prst="rect">
            <a:avLst/>
          </a:prstGeom>
        </p:spPr>
      </p:pic>
      <p:sp>
        <p:nvSpPr>
          <p:cNvPr id="35" name="Rectangle 34"/>
          <p:cNvSpPr/>
          <p:nvPr/>
        </p:nvSpPr>
        <p:spPr>
          <a:xfrm>
            <a:off x="7700650" y="1616477"/>
            <a:ext cx="1219200" cy="954985"/>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solidFill>
                  <a:srgbClr val="000000"/>
                </a:solidFill>
              </a:rPr>
              <a:t>Robot Controller</a:t>
            </a:r>
          </a:p>
        </p:txBody>
      </p:sp>
    </p:spTree>
    <p:extLst>
      <p:ext uri="{BB962C8B-B14F-4D97-AF65-F5344CB8AC3E}">
        <p14:creationId xmlns="" xmlns:p14="http://schemas.microsoft.com/office/powerpoint/2010/main" val="3746284011"/>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Battery</a:t>
            </a:r>
            <a:endParaRPr lang="en-US" dirty="0"/>
          </a:p>
        </p:txBody>
      </p:sp>
      <p:sp>
        <p:nvSpPr>
          <p:cNvPr id="3" name="Content Placeholder 2"/>
          <p:cNvSpPr>
            <a:spLocks noGrp="1"/>
          </p:cNvSpPr>
          <p:nvPr>
            <p:ph idx="1"/>
          </p:nvPr>
        </p:nvSpPr>
        <p:spPr>
          <a:xfrm>
            <a:off x="375312" y="1545608"/>
            <a:ext cx="6400800" cy="4572000"/>
          </a:xfrm>
        </p:spPr>
        <p:txBody>
          <a:bodyPr/>
          <a:lstStyle/>
          <a:p>
            <a:r>
              <a:rPr lang="en-US" dirty="0" smtClean="0"/>
              <a:t>12V Lead Acid Battery (18Ah) </a:t>
            </a:r>
          </a:p>
          <a:p>
            <a:r>
              <a:rPr lang="en-US" dirty="0" smtClean="0"/>
              <a:t>13 Pounds </a:t>
            </a:r>
          </a:p>
          <a:p>
            <a:r>
              <a:rPr lang="en-US" dirty="0" smtClean="0"/>
              <a:t>Provides over 100 amperes of current. Total output of over 1200 watts of power. </a:t>
            </a:r>
            <a:endParaRPr lang="en-US" sz="3600" dirty="0" smtClean="0">
              <a:latin typeface="Times New Roman" pitchFamily="18" charset="0"/>
              <a:cs typeface="Times New Roman" pitchFamily="18" charset="0"/>
            </a:endParaRPr>
          </a:p>
          <a:p>
            <a:r>
              <a:rPr lang="en-US" dirty="0" smtClean="0"/>
              <a:t>Can supply over 700 amperes of current when terminals are shorted.</a:t>
            </a: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723514" y="432558"/>
            <a:ext cx="3190875" cy="2952750"/>
          </a:xfrm>
          <a:prstGeom prst="rect">
            <a:avLst/>
          </a:prstGeom>
        </p:spPr>
      </p:pic>
    </p:spTree>
    <p:extLst>
      <p:ext uri="{BB962C8B-B14F-4D97-AF65-F5344CB8AC3E}">
        <p14:creationId xmlns="" xmlns:p14="http://schemas.microsoft.com/office/powerpoint/2010/main" val="1244853647"/>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Robot Power Switch</a:t>
            </a:r>
            <a:endParaRPr lang="en-US" dirty="0"/>
          </a:p>
        </p:txBody>
      </p:sp>
      <p:sp>
        <p:nvSpPr>
          <p:cNvPr id="3" name="Content Placeholder 2"/>
          <p:cNvSpPr>
            <a:spLocks noGrp="1"/>
          </p:cNvSpPr>
          <p:nvPr>
            <p:ph idx="1"/>
          </p:nvPr>
        </p:nvSpPr>
        <p:spPr>
          <a:xfrm>
            <a:off x="533400" y="1411400"/>
            <a:ext cx="4724400" cy="4373563"/>
          </a:xfrm>
        </p:spPr>
        <p:txBody>
          <a:bodyPr/>
          <a:lstStyle/>
          <a:p>
            <a:r>
              <a:rPr lang="en-US" dirty="0" smtClean="0"/>
              <a:t>Used to turn robot on and off, including emergency shut off</a:t>
            </a:r>
          </a:p>
          <a:p>
            <a:r>
              <a:rPr lang="en-US" dirty="0" smtClean="0"/>
              <a:t>Also a 120 amp circuit breaker</a:t>
            </a:r>
          </a:p>
          <a:p>
            <a:r>
              <a:rPr lang="en-US" dirty="0" smtClean="0"/>
              <a:t>Must be placed in an accessible location</a:t>
            </a:r>
          </a:p>
        </p:txBody>
      </p:sp>
      <p:pic>
        <p:nvPicPr>
          <p:cNvPr id="5" name="Picture 3"/>
          <p:cNvPicPr>
            <a:picLocks noChangeAspect="1" noChangeArrowheads="1"/>
          </p:cNvPicPr>
          <p:nvPr/>
        </p:nvPicPr>
        <p:blipFill>
          <a:blip r:embed="rId3" cstate="print"/>
          <a:stretch>
            <a:fillRect/>
          </a:stretch>
        </p:blipFill>
        <p:spPr bwMode="auto">
          <a:xfrm>
            <a:off x="5448871" y="1820837"/>
            <a:ext cx="3129133" cy="2786418"/>
          </a:xfrm>
          <a:prstGeom prst="rect">
            <a:avLst/>
          </a:prstGeom>
          <a:noFill/>
          <a:ln>
            <a:noFill/>
          </a:ln>
        </p:spPr>
      </p:pic>
    </p:spTree>
    <p:extLst>
      <p:ext uri="{BB962C8B-B14F-4D97-AF65-F5344CB8AC3E}">
        <p14:creationId xmlns="" xmlns:p14="http://schemas.microsoft.com/office/powerpoint/2010/main" val="3913297658"/>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609600"/>
            <a:ext cx="9372600" cy="8075906"/>
          </a:xfrm>
          <a:prstGeom prst="rect">
            <a:avLst/>
          </a:prstGeom>
          <a:noFill/>
          <a:ln w="9525">
            <a:noFill/>
            <a:miter lim="800000"/>
            <a:headEnd/>
            <a:tailEnd/>
          </a:ln>
        </p:spPr>
      </p:pic>
      <p:cxnSp>
        <p:nvCxnSpPr>
          <p:cNvPr id="4" name="Straight Arrow Connector 3"/>
          <p:cNvCxnSpPr/>
          <p:nvPr/>
        </p:nvCxnSpPr>
        <p:spPr>
          <a:xfrm>
            <a:off x="533400" y="2209800"/>
            <a:ext cx="990600" cy="12954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7467600" y="3657600"/>
            <a:ext cx="381000" cy="15240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7" idx="2"/>
          </p:cNvCxnSpPr>
          <p:nvPr/>
        </p:nvCxnSpPr>
        <p:spPr>
          <a:xfrm>
            <a:off x="3390900" y="914400"/>
            <a:ext cx="4381500" cy="10668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7" idx="2"/>
          </p:cNvCxnSpPr>
          <p:nvPr/>
        </p:nvCxnSpPr>
        <p:spPr>
          <a:xfrm flipV="1">
            <a:off x="3390900" y="609600"/>
            <a:ext cx="2857500" cy="3048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0" y="1295400"/>
            <a:ext cx="2819400" cy="830997"/>
          </a:xfrm>
          <a:prstGeom prst="rect">
            <a:avLst/>
          </a:prstGeom>
          <a:noFill/>
        </p:spPr>
        <p:txBody>
          <a:bodyPr wrap="square" rtlCol="0">
            <a:spAutoFit/>
          </a:bodyPr>
          <a:lstStyle/>
          <a:p>
            <a:pPr algn="ctr"/>
            <a:r>
              <a:rPr lang="en-US" sz="2400" dirty="0" smtClean="0">
                <a:latin typeface="+mn-lt"/>
              </a:rPr>
              <a:t>20-40 Ampere Fuse Location</a:t>
            </a:r>
            <a:endParaRPr lang="en-US" sz="2400" dirty="0">
              <a:latin typeface="+mn-lt"/>
            </a:endParaRPr>
          </a:p>
        </p:txBody>
      </p:sp>
      <p:pic>
        <p:nvPicPr>
          <p:cNvPr id="2051" name="Picture 3"/>
          <p:cNvPicPr>
            <a:picLocks noChangeAspect="1" noChangeArrowheads="1"/>
          </p:cNvPicPr>
          <p:nvPr/>
        </p:nvPicPr>
        <p:blipFill>
          <a:blip r:embed="rId3" cstate="print"/>
          <a:srcRect/>
          <a:stretch>
            <a:fillRect/>
          </a:stretch>
        </p:blipFill>
        <p:spPr bwMode="auto">
          <a:xfrm>
            <a:off x="3429000" y="5410200"/>
            <a:ext cx="2305210" cy="1828800"/>
          </a:xfrm>
          <a:prstGeom prst="rect">
            <a:avLst/>
          </a:prstGeom>
          <a:noFill/>
          <a:ln w="9525">
            <a:noFill/>
            <a:miter lim="800000"/>
            <a:headEnd/>
            <a:tailEnd/>
          </a:ln>
        </p:spPr>
      </p:pic>
      <p:cxnSp>
        <p:nvCxnSpPr>
          <p:cNvPr id="22" name="Straight Connector 21"/>
          <p:cNvCxnSpPr/>
          <p:nvPr/>
        </p:nvCxnSpPr>
        <p:spPr>
          <a:xfrm flipH="1" flipV="1">
            <a:off x="1752600" y="3733800"/>
            <a:ext cx="1752600" cy="1752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1752600" y="3733800"/>
            <a:ext cx="3886200" cy="1752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477000" y="5257800"/>
            <a:ext cx="2667000" cy="830997"/>
          </a:xfrm>
          <a:prstGeom prst="rect">
            <a:avLst/>
          </a:prstGeom>
          <a:noFill/>
        </p:spPr>
        <p:txBody>
          <a:bodyPr wrap="square" rtlCol="0">
            <a:spAutoFit/>
          </a:bodyPr>
          <a:lstStyle/>
          <a:p>
            <a:pPr algn="ctr"/>
            <a:r>
              <a:rPr lang="en-US" sz="2400" dirty="0" smtClean="0">
                <a:latin typeface="+mn-lt"/>
              </a:rPr>
              <a:t>Branch circuit power connection</a:t>
            </a:r>
            <a:endParaRPr lang="en-US" sz="2400" dirty="0">
              <a:latin typeface="+mn-lt"/>
            </a:endParaRPr>
          </a:p>
        </p:txBody>
      </p:sp>
      <p:sp>
        <p:nvSpPr>
          <p:cNvPr id="37" name="TextBox 36"/>
          <p:cNvSpPr txBox="1"/>
          <p:nvPr/>
        </p:nvSpPr>
        <p:spPr>
          <a:xfrm>
            <a:off x="2133600" y="83403"/>
            <a:ext cx="2514600" cy="830997"/>
          </a:xfrm>
          <a:prstGeom prst="rect">
            <a:avLst/>
          </a:prstGeom>
          <a:noFill/>
        </p:spPr>
        <p:txBody>
          <a:bodyPr wrap="square" rtlCol="0">
            <a:spAutoFit/>
          </a:bodyPr>
          <a:lstStyle/>
          <a:p>
            <a:pPr algn="ctr"/>
            <a:r>
              <a:rPr lang="en-US" sz="2400" dirty="0" smtClean="0">
                <a:latin typeface="+mn-lt"/>
              </a:rPr>
              <a:t>Main Power Circuit connection</a:t>
            </a:r>
          </a:p>
        </p:txBody>
      </p:sp>
      <p:sp>
        <p:nvSpPr>
          <p:cNvPr id="15" name="Frame 14"/>
          <p:cNvSpPr/>
          <p:nvPr/>
        </p:nvSpPr>
        <p:spPr>
          <a:xfrm rot="3182347">
            <a:off x="93387" y="4494528"/>
            <a:ext cx="3581400" cy="6858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a:off x="2133600" y="1905000"/>
            <a:ext cx="2362200" cy="53340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3400" y="-36731"/>
            <a:ext cx="5791200" cy="646331"/>
          </a:xfrm>
          <a:prstGeom prst="rect">
            <a:avLst/>
          </a:prstGeom>
          <a:noFill/>
        </p:spPr>
        <p:txBody>
          <a:bodyPr wrap="square" rtlCol="0">
            <a:spAutoFit/>
          </a:bodyPr>
          <a:lstStyle/>
          <a:p>
            <a:pPr algn="ctr"/>
            <a:r>
              <a:rPr lang="en-US" sz="3600" dirty="0" smtClean="0">
                <a:latin typeface="+mn-lt"/>
              </a:rPr>
              <a:t>Power Distribution Board</a:t>
            </a:r>
          </a:p>
        </p:txBody>
      </p:sp>
    </p:spTree>
    <p:extLst>
      <p:ext uri="{BB962C8B-B14F-4D97-AF65-F5344CB8AC3E}">
        <p14:creationId xmlns="" xmlns:p14="http://schemas.microsoft.com/office/powerpoint/2010/main" val="152608273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051"/>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4"/>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32" grpId="0"/>
      <p:bldP spid="32" grpId="1"/>
      <p:bldP spid="37" grpId="0"/>
      <p:bldP spid="37" grpId="1"/>
      <p:bldP spid="15"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pPr eaLnBrk="1" hangingPunct="1"/>
            <a:r>
              <a:rPr lang="en-US" altLang="ja-JP" dirty="0" smtClean="0">
                <a:ea typeface="ＭＳ Ｐゴシック" pitchFamily="34" charset="-128"/>
              </a:rPr>
              <a:t>Drivetrain Requirements</a:t>
            </a:r>
          </a:p>
        </p:txBody>
      </p:sp>
      <p:sp>
        <p:nvSpPr>
          <p:cNvPr id="253954" name="Content Placeholder 2"/>
          <p:cNvSpPr>
            <a:spLocks noGrp="1"/>
          </p:cNvSpPr>
          <p:nvPr>
            <p:ph idx="1"/>
          </p:nvPr>
        </p:nvSpPr>
        <p:spPr/>
        <p:txBody>
          <a:bodyPr/>
          <a:lstStyle/>
          <a:p>
            <a:pPr>
              <a:spcAft>
                <a:spcPts val="0"/>
              </a:spcAft>
            </a:pPr>
            <a:r>
              <a:rPr lang="en-US" altLang="ja-JP" dirty="0" smtClean="0">
                <a:ea typeface="ＭＳ Ｐゴシック" pitchFamily="34" charset="-128"/>
              </a:rPr>
              <a:t>Common Features:</a:t>
            </a:r>
          </a:p>
          <a:p>
            <a:pPr lvl="1">
              <a:spcBef>
                <a:spcPts val="600"/>
              </a:spcBef>
              <a:spcAft>
                <a:spcPts val="0"/>
              </a:spcAft>
            </a:pPr>
            <a:r>
              <a:rPr lang="en-US" altLang="ja-JP" dirty="0" smtClean="0">
                <a:ea typeface="ＭＳ Ｐゴシック" pitchFamily="34" charset="-128"/>
              </a:rPr>
              <a:t>Fast</a:t>
            </a:r>
          </a:p>
          <a:p>
            <a:pPr lvl="1">
              <a:spcBef>
                <a:spcPts val="600"/>
              </a:spcBef>
              <a:spcAft>
                <a:spcPts val="0"/>
              </a:spcAft>
            </a:pPr>
            <a:r>
              <a:rPr lang="en-US" altLang="ja-JP" dirty="0" smtClean="0">
                <a:ea typeface="ＭＳ Ｐゴシック" pitchFamily="34" charset="-128"/>
              </a:rPr>
              <a:t>Easy to turn</a:t>
            </a:r>
          </a:p>
          <a:p>
            <a:pPr lvl="1">
              <a:spcBef>
                <a:spcPts val="600"/>
              </a:spcBef>
              <a:spcAft>
                <a:spcPts val="0"/>
              </a:spcAft>
            </a:pPr>
            <a:r>
              <a:rPr lang="en-US" altLang="ja-JP" dirty="0" smtClean="0">
                <a:ea typeface="ＭＳ Ｐゴシック" pitchFamily="34" charset="-128"/>
              </a:rPr>
              <a:t>High acceleration</a:t>
            </a:r>
          </a:p>
          <a:p>
            <a:pPr>
              <a:spcBef>
                <a:spcPts val="2400"/>
              </a:spcBef>
              <a:spcAft>
                <a:spcPts val="0"/>
              </a:spcAft>
            </a:pPr>
            <a:r>
              <a:rPr lang="en-US" altLang="ja-JP" i="1" dirty="0" smtClean="0">
                <a:ea typeface="ＭＳ Ｐゴシック" pitchFamily="34" charset="-128"/>
              </a:rPr>
              <a:t>FIRST</a:t>
            </a:r>
            <a:r>
              <a:rPr lang="en-US" altLang="ja-JP" dirty="0" smtClean="0">
                <a:ea typeface="ＭＳ Ｐゴシック" pitchFamily="34" charset="-128"/>
              </a:rPr>
              <a:t> Competition Demands:</a:t>
            </a:r>
          </a:p>
          <a:p>
            <a:pPr lvl="1" eaLnBrk="1" hangingPunct="1">
              <a:spcBef>
                <a:spcPts val="600"/>
              </a:spcBef>
              <a:spcAft>
                <a:spcPts val="0"/>
              </a:spcAft>
            </a:pPr>
            <a:r>
              <a:rPr lang="en-US" altLang="ja-JP" dirty="0" smtClean="0">
                <a:ea typeface="ＭＳ Ｐゴシック" pitchFamily="34" charset="-128"/>
              </a:rPr>
              <a:t>Point-to-point movement</a:t>
            </a:r>
          </a:p>
          <a:p>
            <a:pPr lvl="1">
              <a:spcBef>
                <a:spcPts val="600"/>
              </a:spcBef>
              <a:spcAft>
                <a:spcPts val="0"/>
              </a:spcAft>
            </a:pPr>
            <a:r>
              <a:rPr lang="en-US" altLang="ja-JP" dirty="0" smtClean="0">
                <a:ea typeface="ＭＳ Ｐゴシック" pitchFamily="34" charset="-128"/>
              </a:rPr>
              <a:t>Turn in place</a:t>
            </a:r>
          </a:p>
          <a:p>
            <a:pPr lvl="1">
              <a:spcBef>
                <a:spcPts val="600"/>
              </a:spcBef>
              <a:spcAft>
                <a:spcPts val="0"/>
              </a:spcAft>
            </a:pPr>
            <a:r>
              <a:rPr lang="en-US" altLang="ja-JP" dirty="0" smtClean="0">
                <a:ea typeface="ＭＳ Ｐゴシック" pitchFamily="34" charset="-128"/>
              </a:rPr>
              <a:t>Push hard</a:t>
            </a:r>
          </a:p>
          <a:p>
            <a:pPr lvl="1" eaLnBrk="1" hangingPunct="1">
              <a:spcBef>
                <a:spcPts val="600"/>
              </a:spcBef>
            </a:pPr>
            <a:endParaRPr lang="en-US" altLang="ja-JP" dirty="0" smtClean="0">
              <a:ea typeface="ＭＳ Ｐゴシック" pitchFamily="34" charset="-128"/>
            </a:endParaRPr>
          </a:p>
          <a:p>
            <a:pPr lvl="1"/>
            <a:endParaRPr lang="en-US" altLang="ja-JP" dirty="0" smtClean="0">
              <a:ea typeface="ＭＳ Ｐゴシック" pitchFamily="34" charset="-128"/>
            </a:endParaRPr>
          </a:p>
          <a:p>
            <a:pPr lvl="1"/>
            <a:endParaRPr lang="en-US" altLang="ja-JP" dirty="0" smtClean="0">
              <a:ea typeface="ＭＳ Ｐゴシック" pitchFamily="34" charset="-128"/>
            </a:endParaRPr>
          </a:p>
          <a:p>
            <a:endParaRPr lang="en-US" altLang="ja-JP" dirty="0" smtClean="0">
              <a:ea typeface="ＭＳ Ｐゴシック" pitchFamily="34" charset="-128"/>
            </a:endParaRPr>
          </a:p>
          <a:p>
            <a:pPr lvl="1" eaLnBrk="1" hangingPunct="1"/>
            <a:endParaRPr lang="en-US" altLang="ja-JP" dirty="0" smtClean="0">
              <a:ea typeface="ＭＳ Ｐゴシック" pitchFamily="34" charset="-128"/>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9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39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39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39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395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395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395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395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789073" y="340056"/>
            <a:ext cx="5153623" cy="4267200"/>
          </a:xfrm>
          <a:prstGeom prst="rect">
            <a:avLst/>
          </a:prstGeom>
          <a:noFill/>
          <a:ln w="9525">
            <a:noFill/>
            <a:miter lim="800000"/>
            <a:headEnd/>
            <a:tailEnd/>
          </a:ln>
        </p:spPr>
      </p:pic>
      <p:sp>
        <p:nvSpPr>
          <p:cNvPr id="6" name="Content Placeholder 2"/>
          <p:cNvSpPr txBox="1">
            <a:spLocks/>
          </p:cNvSpPr>
          <p:nvPr/>
        </p:nvSpPr>
        <p:spPr>
          <a:xfrm>
            <a:off x="43793" y="762000"/>
            <a:ext cx="4132421" cy="6019800"/>
          </a:xfrm>
          <a:prstGeom prst="rect">
            <a:avLst/>
          </a:prstGeom>
        </p:spPr>
        <p:txBody>
          <a:bodyPr/>
          <a:lstStyle/>
          <a:p>
            <a:r>
              <a:rPr lang="en-US" sz="3000" dirty="0" smtClean="0">
                <a:latin typeface="+mn-lt"/>
              </a:rPr>
              <a:t>DC</a:t>
            </a:r>
            <a:r>
              <a:rPr lang="en-US" sz="3000" dirty="0">
                <a:latin typeface="+mn-lt"/>
              </a:rPr>
              <a:t> </a:t>
            </a:r>
            <a:r>
              <a:rPr lang="en-US" sz="3000" dirty="0" smtClean="0">
                <a:latin typeface="+mn-lt"/>
                <a:sym typeface="Wingdings" pitchFamily="2" charset="2"/>
              </a:rPr>
              <a:t>To DC Converters</a:t>
            </a: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a:p>
            <a:pPr marL="419100" marR="0" lvl="0" indent="-382588" algn="l" defTabSz="914400" rtl="0" eaLnBrk="0" fontAlgn="base" latinLnBrk="0" hangingPunct="0">
              <a:lnSpc>
                <a:spcPct val="100000"/>
              </a:lnSpc>
              <a:spcBef>
                <a:spcPts val="1200"/>
              </a:spcBef>
              <a:spcAft>
                <a:spcPct val="0"/>
              </a:spcAft>
              <a:buClr>
                <a:schemeClr val="accent1"/>
              </a:buClr>
              <a:buSzPct val="80000"/>
              <a:buFont typeface="Wingdings 2" pitchFamily="18" charset="2"/>
              <a:buChar char=""/>
              <a:tabLst/>
              <a:defRPr/>
            </a:pPr>
            <a:r>
              <a:rPr kumimoji="0" lang="en-US" sz="3000" b="0" i="0" u="none" strike="noStrike" kern="1200" cap="none" spc="0" normalizeH="0" baseline="0" noProof="0" dirty="0" smtClean="0">
                <a:ln>
                  <a:noFill/>
                </a:ln>
                <a:solidFill>
                  <a:schemeClr val="tx1"/>
                </a:solidFill>
                <a:effectLst/>
                <a:uLnTx/>
                <a:uFillTx/>
                <a:latin typeface="+mn-lt"/>
                <a:ea typeface="+mn-ea"/>
                <a:cs typeface="+mn-cs"/>
              </a:rPr>
              <a:t>Used to change</a:t>
            </a:r>
            <a:r>
              <a:rPr kumimoji="0" lang="en-US" sz="3000" b="0" i="0" u="none" strike="noStrike" kern="1200" cap="none" spc="0" normalizeH="0" noProof="0" dirty="0" smtClean="0">
                <a:ln>
                  <a:noFill/>
                </a:ln>
                <a:solidFill>
                  <a:schemeClr val="tx1"/>
                </a:solidFill>
                <a:effectLst/>
                <a:uLnTx/>
                <a:uFillTx/>
                <a:latin typeface="+mn-lt"/>
                <a:ea typeface="+mn-ea"/>
                <a:cs typeface="+mn-cs"/>
              </a:rPr>
              <a:t> voltage coming from battery to specific voltage required in branch circuit</a:t>
            </a:r>
          </a:p>
          <a:p>
            <a:pPr marL="950912" lvl="1" indent="-457200" eaLnBrk="0" hangingPunct="0">
              <a:lnSpc>
                <a:spcPct val="70000"/>
              </a:lnSpc>
              <a:spcBef>
                <a:spcPts val="1200"/>
              </a:spcBef>
              <a:buClr>
                <a:schemeClr val="accent1"/>
              </a:buClr>
              <a:buSzPct val="80000"/>
              <a:buFont typeface="Arial"/>
              <a:buChar char="•"/>
              <a:defRPr/>
            </a:pPr>
            <a:r>
              <a:rPr lang="en-US" sz="2800" dirty="0" smtClean="0">
                <a:latin typeface="+mn-lt"/>
              </a:rPr>
              <a:t>12V-5V</a:t>
            </a:r>
          </a:p>
          <a:p>
            <a:pPr marL="950912" lvl="1" indent="-457200" eaLnBrk="0" hangingPunct="0">
              <a:lnSpc>
                <a:spcPct val="70000"/>
              </a:lnSpc>
              <a:spcBef>
                <a:spcPts val="1200"/>
              </a:spcBef>
              <a:buClr>
                <a:schemeClr val="accent1"/>
              </a:buClr>
              <a:buSzPct val="80000"/>
              <a:buFont typeface="Arial"/>
              <a:buChar char="•"/>
              <a:defRPr/>
            </a:pPr>
            <a:r>
              <a:rPr kumimoji="0" lang="en-US" sz="2800" b="0" i="0" u="none" strike="noStrike" kern="1200" cap="none" spc="0" normalizeH="0" noProof="0" dirty="0" smtClean="0">
                <a:ln>
                  <a:noFill/>
                </a:ln>
                <a:solidFill>
                  <a:schemeClr val="tx1"/>
                </a:solidFill>
                <a:effectLst/>
                <a:uLnTx/>
                <a:uFillTx/>
                <a:latin typeface="+mn-lt"/>
              </a:rPr>
              <a:t>12V-24V </a:t>
            </a:r>
            <a:r>
              <a:rPr lang="en-US" sz="2800" dirty="0" smtClean="0">
                <a:latin typeface="+mn-lt"/>
              </a:rPr>
              <a:t/>
            </a:r>
            <a:br>
              <a:rPr lang="en-US" sz="2800" dirty="0" smtClean="0">
                <a:latin typeface="+mn-lt"/>
              </a:rPr>
            </a:br>
            <a:r>
              <a:rPr kumimoji="0" lang="en-US" sz="2800" b="0" i="0" u="none" strike="noStrike" kern="1200" cap="none" spc="0" normalizeH="0" noProof="0" dirty="0" smtClean="0">
                <a:ln>
                  <a:noFill/>
                </a:ln>
                <a:solidFill>
                  <a:schemeClr val="tx1"/>
                </a:solidFill>
                <a:effectLst/>
                <a:uLnTx/>
                <a:uFillTx/>
                <a:latin typeface="+mn-lt"/>
              </a:rPr>
              <a:t>(for robot controller)</a:t>
            </a:r>
          </a:p>
        </p:txBody>
      </p:sp>
      <p:cxnSp>
        <p:nvCxnSpPr>
          <p:cNvPr id="7" name="Straight Arrow Connector 6"/>
          <p:cNvCxnSpPr/>
          <p:nvPr/>
        </p:nvCxnSpPr>
        <p:spPr>
          <a:xfrm flipV="1">
            <a:off x="3276600" y="1023582"/>
            <a:ext cx="1418230" cy="42421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276600" y="2756848"/>
            <a:ext cx="2742063" cy="139207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153930812"/>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Arrow Connector 79"/>
          <p:cNvCxnSpPr/>
          <p:nvPr/>
        </p:nvCxnSpPr>
        <p:spPr>
          <a:xfrm rot="10800000">
            <a:off x="1653648" y="5803704"/>
            <a:ext cx="40386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76" name="Straight Arrow Connector 75"/>
          <p:cNvCxnSpPr/>
          <p:nvPr/>
        </p:nvCxnSpPr>
        <p:spPr>
          <a:xfrm rot="10800000">
            <a:off x="1803776" y="4418456"/>
            <a:ext cx="2133600" cy="1588"/>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sp>
        <p:nvSpPr>
          <p:cNvPr id="5" name="Title 4"/>
          <p:cNvSpPr>
            <a:spLocks noGrp="1"/>
          </p:cNvSpPr>
          <p:nvPr>
            <p:ph type="title"/>
          </p:nvPr>
        </p:nvSpPr>
        <p:spPr/>
        <p:txBody>
          <a:bodyPr/>
          <a:lstStyle/>
          <a:p>
            <a:r>
              <a:rPr lang="en-US" dirty="0" smtClean="0"/>
              <a:t>Power Distribution Diagram</a:t>
            </a:r>
            <a:endParaRPr lang="en-US" dirty="0"/>
          </a:p>
        </p:txBody>
      </p:sp>
      <p:pic>
        <p:nvPicPr>
          <p:cNvPr id="80899" name="Picture 3"/>
          <p:cNvPicPr>
            <a:picLocks noChangeAspect="1" noChangeArrowheads="1"/>
          </p:cNvPicPr>
          <p:nvPr/>
        </p:nvPicPr>
        <p:blipFill>
          <a:blip r:embed="rId3" cstate="print"/>
          <a:stretch>
            <a:fillRect/>
          </a:stretch>
        </p:blipFill>
        <p:spPr bwMode="auto">
          <a:xfrm>
            <a:off x="287736" y="1455760"/>
            <a:ext cx="1285875" cy="1733550"/>
          </a:xfrm>
          <a:prstGeom prst="rect">
            <a:avLst/>
          </a:prstGeom>
          <a:noFill/>
          <a:ln>
            <a:noFill/>
          </a:ln>
        </p:spPr>
      </p:pic>
      <p:pic>
        <p:nvPicPr>
          <p:cNvPr id="80900" name="Picture 4"/>
          <p:cNvPicPr>
            <a:picLocks noChangeAspect="1" noChangeArrowheads="1"/>
          </p:cNvPicPr>
          <p:nvPr/>
        </p:nvPicPr>
        <p:blipFill>
          <a:blip r:embed="rId4" cstate="print"/>
          <a:stretch>
            <a:fillRect/>
          </a:stretch>
        </p:blipFill>
        <p:spPr bwMode="auto">
          <a:xfrm>
            <a:off x="2025184" y="1490265"/>
            <a:ext cx="1388337" cy="1017588"/>
          </a:xfrm>
          <a:prstGeom prst="rect">
            <a:avLst/>
          </a:prstGeom>
          <a:noFill/>
          <a:ln>
            <a:noFill/>
          </a:ln>
        </p:spPr>
      </p:pic>
      <p:pic>
        <p:nvPicPr>
          <p:cNvPr id="80901" name="Picture 5"/>
          <p:cNvPicPr>
            <a:picLocks noChangeAspect="1" noChangeArrowheads="1"/>
          </p:cNvPicPr>
          <p:nvPr/>
        </p:nvPicPr>
        <p:blipFill>
          <a:blip r:embed="rId5" cstate="print"/>
          <a:stretch>
            <a:fillRect/>
          </a:stretch>
        </p:blipFill>
        <p:spPr bwMode="auto">
          <a:xfrm>
            <a:off x="4039454" y="4055186"/>
            <a:ext cx="1092200" cy="1143000"/>
          </a:xfrm>
          <a:prstGeom prst="rect">
            <a:avLst/>
          </a:prstGeom>
          <a:noFill/>
          <a:ln>
            <a:noFill/>
          </a:ln>
        </p:spPr>
      </p:pic>
      <p:cxnSp>
        <p:nvCxnSpPr>
          <p:cNvPr id="30" name="Straight Arrow Connector 29"/>
          <p:cNvCxnSpPr/>
          <p:nvPr/>
        </p:nvCxnSpPr>
        <p:spPr>
          <a:xfrm>
            <a:off x="1651376" y="1989160"/>
            <a:ext cx="3048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480176" y="1989160"/>
            <a:ext cx="4572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651376" y="2751160"/>
            <a:ext cx="2286000" cy="1588"/>
          </a:xfrm>
          <a:prstGeom prst="straightConnector1">
            <a:avLst/>
          </a:prstGeom>
          <a:ln w="15875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a:off x="4394576" y="3034352"/>
            <a:ext cx="0" cy="922360"/>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a:off x="4713024" y="3034352"/>
            <a:ext cx="0" cy="922360"/>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772681" y="3510265"/>
            <a:ext cx="2231408" cy="1279582"/>
          </a:xfrm>
          <a:prstGeom prst="bentConnector3">
            <a:avLst>
              <a:gd name="adj1" fmla="val 59174"/>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67" name="Elbow Connector 66"/>
          <p:cNvCxnSpPr/>
          <p:nvPr/>
        </p:nvCxnSpPr>
        <p:spPr>
          <a:xfrm rot="16200000" flipH="1">
            <a:off x="5016702" y="3449483"/>
            <a:ext cx="2231405" cy="1401145"/>
          </a:xfrm>
          <a:prstGeom prst="bentConnector3">
            <a:avLst>
              <a:gd name="adj1" fmla="val 50000"/>
            </a:avLst>
          </a:prstGeom>
          <a:ln w="28575">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6" cstate="print"/>
          <a:srcRect/>
          <a:stretch>
            <a:fillRect/>
          </a:stretch>
        </p:blipFill>
        <p:spPr bwMode="auto">
          <a:xfrm>
            <a:off x="279776" y="3970360"/>
            <a:ext cx="1419665" cy="1066800"/>
          </a:xfrm>
          <a:prstGeom prst="rect">
            <a:avLst/>
          </a:prstGeom>
          <a:noFill/>
          <a:ln w="9525">
            <a:noFill/>
            <a:miter lim="800000"/>
            <a:headEnd/>
            <a:tailEnd/>
          </a:ln>
          <a:effectLst/>
        </p:spPr>
      </p:pic>
      <p:cxnSp>
        <p:nvCxnSpPr>
          <p:cNvPr id="72" name="Straight Arrow Connector 71"/>
          <p:cNvCxnSpPr/>
          <p:nvPr/>
        </p:nvCxnSpPr>
        <p:spPr>
          <a:xfrm rot="10800000">
            <a:off x="1803776" y="4782408"/>
            <a:ext cx="2133600" cy="1588"/>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8" name="Straight Arrow Connector 77"/>
          <p:cNvCxnSpPr/>
          <p:nvPr/>
        </p:nvCxnSpPr>
        <p:spPr>
          <a:xfrm rot="10800000">
            <a:off x="1653648" y="6126712"/>
            <a:ext cx="40386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6" name="Straight Arrow Connector 85"/>
          <p:cNvCxnSpPr/>
          <p:nvPr/>
        </p:nvCxnSpPr>
        <p:spPr>
          <a:xfrm>
            <a:off x="5248594" y="2178334"/>
            <a:ext cx="23622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248594" y="2270080"/>
            <a:ext cx="23622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pic>
        <p:nvPicPr>
          <p:cNvPr id="1026" name="Picture 2"/>
          <p:cNvPicPr>
            <a:picLocks noChangeAspect="1" noChangeArrowheads="1"/>
          </p:cNvPicPr>
          <p:nvPr/>
        </p:nvPicPr>
        <p:blipFill>
          <a:blip r:embed="rId7" cstate="print"/>
          <a:stretch>
            <a:fillRect/>
          </a:stretch>
        </p:blipFill>
        <p:spPr bwMode="auto">
          <a:xfrm rot="16200000">
            <a:off x="4046632" y="1118091"/>
            <a:ext cx="1540015" cy="2156021"/>
          </a:xfrm>
          <a:prstGeom prst="rect">
            <a:avLst/>
          </a:prstGeom>
          <a:noFill/>
          <a:ln>
            <a:noFill/>
          </a:ln>
        </p:spPr>
      </p:pic>
      <p:cxnSp>
        <p:nvCxnSpPr>
          <p:cNvPr id="29" name="Elbow Connector 28"/>
          <p:cNvCxnSpPr/>
          <p:nvPr/>
        </p:nvCxnSpPr>
        <p:spPr>
          <a:xfrm rot="5400000">
            <a:off x="6341469" y="3781755"/>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7" name="Picture 26" descr="Screen shot 2010-09-27 at 3.43.37 PM.png"/>
          <p:cNvPicPr>
            <a:picLocks noChangeAspect="1"/>
          </p:cNvPicPr>
          <p:nvPr/>
        </p:nvPicPr>
        <p:blipFill>
          <a:blip r:embed="rId8" cstate="print"/>
          <a:stretch>
            <a:fillRect/>
          </a:stretch>
        </p:blipFill>
        <p:spPr>
          <a:xfrm>
            <a:off x="475392" y="5562600"/>
            <a:ext cx="1074616" cy="762000"/>
          </a:xfrm>
          <a:prstGeom prst="rect">
            <a:avLst/>
          </a:prstGeom>
        </p:spPr>
      </p:pic>
      <p:cxnSp>
        <p:nvCxnSpPr>
          <p:cNvPr id="31" name="Elbow Connector 30"/>
          <p:cNvCxnSpPr/>
          <p:nvPr/>
        </p:nvCxnSpPr>
        <p:spPr>
          <a:xfrm rot="10800000" flipV="1">
            <a:off x="5273720" y="2626056"/>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33" name="Picture 32" descr="IFIW-SP1_lg.jpg"/>
          <p:cNvPicPr>
            <a:picLocks noChangeAspect="1"/>
          </p:cNvPicPr>
          <p:nvPr/>
        </p:nvPicPr>
        <p:blipFill>
          <a:blip r:embed="rId9" cstate="print"/>
          <a:stretch>
            <a:fillRect/>
          </a:stretch>
        </p:blipFill>
        <p:spPr>
          <a:xfrm>
            <a:off x="5801432" y="5312392"/>
            <a:ext cx="1600200" cy="1343025"/>
          </a:xfrm>
          <a:prstGeom prst="rect">
            <a:avLst/>
          </a:prstGeom>
        </p:spPr>
      </p:pic>
      <p:sp>
        <p:nvSpPr>
          <p:cNvPr id="35" name="Rectangle 34"/>
          <p:cNvSpPr/>
          <p:nvPr/>
        </p:nvSpPr>
        <p:spPr>
          <a:xfrm>
            <a:off x="7700650" y="1616477"/>
            <a:ext cx="1219200" cy="954985"/>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solidFill>
                  <a:srgbClr val="000000"/>
                </a:solidFill>
              </a:rPr>
              <a:t>Robot Controller</a:t>
            </a:r>
          </a:p>
        </p:txBody>
      </p:sp>
      <p:sp>
        <p:nvSpPr>
          <p:cNvPr id="38" name="TextBox 37"/>
          <p:cNvSpPr txBox="1"/>
          <p:nvPr/>
        </p:nvSpPr>
        <p:spPr>
          <a:xfrm>
            <a:off x="3663014" y="3263031"/>
            <a:ext cx="758864" cy="461665"/>
          </a:xfrm>
          <a:prstGeom prst="rect">
            <a:avLst/>
          </a:prstGeom>
          <a:noFill/>
        </p:spPr>
        <p:txBody>
          <a:bodyPr wrap="square" rtlCol="0">
            <a:spAutoFit/>
          </a:bodyPr>
          <a:lstStyle/>
          <a:p>
            <a:pPr algn="ctr"/>
            <a:r>
              <a:rPr lang="en-US" sz="2400" b="1" dirty="0" smtClean="0">
                <a:latin typeface="+mn-lt"/>
              </a:rPr>
              <a:t>40A</a:t>
            </a:r>
          </a:p>
        </p:txBody>
      </p:sp>
      <p:sp>
        <p:nvSpPr>
          <p:cNvPr id="39" name="TextBox 38"/>
          <p:cNvSpPr txBox="1"/>
          <p:nvPr/>
        </p:nvSpPr>
        <p:spPr>
          <a:xfrm>
            <a:off x="5225292" y="3249383"/>
            <a:ext cx="1031544" cy="461665"/>
          </a:xfrm>
          <a:prstGeom prst="rect">
            <a:avLst/>
          </a:prstGeom>
          <a:noFill/>
        </p:spPr>
        <p:txBody>
          <a:bodyPr wrap="square" rtlCol="0">
            <a:spAutoFit/>
          </a:bodyPr>
          <a:lstStyle/>
          <a:p>
            <a:pPr algn="ctr"/>
            <a:r>
              <a:rPr lang="en-US" sz="2400" b="1" dirty="0" smtClean="0">
                <a:latin typeface="+mn-lt"/>
              </a:rPr>
              <a:t>20A</a:t>
            </a:r>
          </a:p>
        </p:txBody>
      </p:sp>
      <p:sp>
        <p:nvSpPr>
          <p:cNvPr id="40" name="TextBox 39"/>
          <p:cNvSpPr txBox="1"/>
          <p:nvPr/>
        </p:nvSpPr>
        <p:spPr>
          <a:xfrm>
            <a:off x="2218201" y="2815014"/>
            <a:ext cx="1031544" cy="461665"/>
          </a:xfrm>
          <a:prstGeom prst="rect">
            <a:avLst/>
          </a:prstGeom>
          <a:noFill/>
        </p:spPr>
        <p:txBody>
          <a:bodyPr wrap="square" rtlCol="0">
            <a:spAutoFit/>
          </a:bodyPr>
          <a:lstStyle/>
          <a:p>
            <a:pPr algn="ctr"/>
            <a:r>
              <a:rPr lang="en-US" sz="2400" b="1" dirty="0" smtClean="0">
                <a:latin typeface="+mn-lt"/>
              </a:rPr>
              <a:t>100A</a:t>
            </a:r>
          </a:p>
        </p:txBody>
      </p:sp>
      <p:sp>
        <p:nvSpPr>
          <p:cNvPr id="41" name="TextBox 40"/>
          <p:cNvSpPr txBox="1"/>
          <p:nvPr/>
        </p:nvSpPr>
        <p:spPr>
          <a:xfrm>
            <a:off x="6382592" y="1402351"/>
            <a:ext cx="1307914" cy="461665"/>
          </a:xfrm>
          <a:prstGeom prst="rect">
            <a:avLst/>
          </a:prstGeom>
          <a:noFill/>
        </p:spPr>
        <p:txBody>
          <a:bodyPr wrap="square" rtlCol="0">
            <a:spAutoFit/>
          </a:bodyPr>
          <a:lstStyle/>
          <a:p>
            <a:pPr algn="ctr"/>
            <a:r>
              <a:rPr lang="en-US" sz="2400" b="1" dirty="0" smtClean="0">
                <a:solidFill>
                  <a:srgbClr val="002060"/>
                </a:solidFill>
                <a:latin typeface="+mn-lt"/>
              </a:rPr>
              <a:t>18AWG</a:t>
            </a:r>
          </a:p>
        </p:txBody>
      </p:sp>
      <p:sp>
        <p:nvSpPr>
          <p:cNvPr id="43" name="TextBox 42"/>
          <p:cNvSpPr txBox="1"/>
          <p:nvPr/>
        </p:nvSpPr>
        <p:spPr>
          <a:xfrm>
            <a:off x="5298750" y="3620246"/>
            <a:ext cx="1307914" cy="461665"/>
          </a:xfrm>
          <a:prstGeom prst="rect">
            <a:avLst/>
          </a:prstGeom>
          <a:noFill/>
        </p:spPr>
        <p:txBody>
          <a:bodyPr wrap="square" rtlCol="0">
            <a:spAutoFit/>
          </a:bodyPr>
          <a:lstStyle/>
          <a:p>
            <a:pPr algn="ctr"/>
            <a:r>
              <a:rPr lang="en-US" sz="2400" b="1" dirty="0" smtClean="0">
                <a:solidFill>
                  <a:srgbClr val="002060"/>
                </a:solidFill>
                <a:latin typeface="+mn-lt"/>
              </a:rPr>
              <a:t>18AWG</a:t>
            </a:r>
          </a:p>
        </p:txBody>
      </p:sp>
      <p:sp>
        <p:nvSpPr>
          <p:cNvPr id="44" name="TextBox 43"/>
          <p:cNvSpPr txBox="1"/>
          <p:nvPr/>
        </p:nvSpPr>
        <p:spPr>
          <a:xfrm>
            <a:off x="3177606" y="3636261"/>
            <a:ext cx="1307914" cy="461665"/>
          </a:xfrm>
          <a:prstGeom prst="rect">
            <a:avLst/>
          </a:prstGeom>
          <a:noFill/>
        </p:spPr>
        <p:txBody>
          <a:bodyPr wrap="square" rtlCol="0">
            <a:spAutoFit/>
          </a:bodyPr>
          <a:lstStyle/>
          <a:p>
            <a:pPr algn="ctr"/>
            <a:r>
              <a:rPr lang="en-US" sz="2400" b="1" dirty="0" smtClean="0">
                <a:solidFill>
                  <a:srgbClr val="002060"/>
                </a:solidFill>
                <a:latin typeface="+mn-lt"/>
              </a:rPr>
              <a:t>12AWG</a:t>
            </a:r>
          </a:p>
        </p:txBody>
      </p:sp>
      <p:sp>
        <p:nvSpPr>
          <p:cNvPr id="45" name="TextBox 44"/>
          <p:cNvSpPr txBox="1"/>
          <p:nvPr/>
        </p:nvSpPr>
        <p:spPr>
          <a:xfrm>
            <a:off x="2074390" y="3174501"/>
            <a:ext cx="1307914" cy="461665"/>
          </a:xfrm>
          <a:prstGeom prst="rect">
            <a:avLst/>
          </a:prstGeom>
          <a:noFill/>
        </p:spPr>
        <p:txBody>
          <a:bodyPr wrap="square" rtlCol="0">
            <a:spAutoFit/>
          </a:bodyPr>
          <a:lstStyle/>
          <a:p>
            <a:pPr algn="ctr"/>
            <a:r>
              <a:rPr lang="en-US" sz="2400" b="1" dirty="0" smtClean="0">
                <a:solidFill>
                  <a:srgbClr val="002060"/>
                </a:solidFill>
                <a:latin typeface="+mn-lt"/>
              </a:rPr>
              <a:t>6AWG</a:t>
            </a:r>
          </a:p>
        </p:txBody>
      </p:sp>
    </p:spTree>
    <p:extLst>
      <p:ext uri="{BB962C8B-B14F-4D97-AF65-F5344CB8AC3E}">
        <p14:creationId xmlns="" xmlns:p14="http://schemas.microsoft.com/office/powerpoint/2010/main" val="371790607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3" grpId="0"/>
      <p:bldP spid="44" grpId="0"/>
      <p:bldP spid="4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467600" cy="1143000"/>
          </a:xfrm>
        </p:spPr>
        <p:txBody>
          <a:bodyPr/>
          <a:lstStyle/>
          <a:p>
            <a:r>
              <a:rPr lang="en-US" dirty="0" smtClean="0"/>
              <a:t>American Wire Gauge</a:t>
            </a:r>
            <a:endParaRPr lang="en-US" dirty="0"/>
          </a:p>
        </p:txBody>
      </p:sp>
      <p:sp>
        <p:nvSpPr>
          <p:cNvPr id="3" name="Content Placeholder 2"/>
          <p:cNvSpPr>
            <a:spLocks noGrp="1"/>
          </p:cNvSpPr>
          <p:nvPr>
            <p:ph idx="1"/>
          </p:nvPr>
        </p:nvSpPr>
        <p:spPr>
          <a:xfrm>
            <a:off x="457199" y="1295400"/>
            <a:ext cx="8495731" cy="4525963"/>
          </a:xfrm>
        </p:spPr>
        <p:txBody>
          <a:bodyPr/>
          <a:lstStyle/>
          <a:p>
            <a:r>
              <a:rPr lang="en-US" sz="3600" dirty="0" smtClean="0"/>
              <a:t>Sizes are based on the AWG (American Wire Gauge) System</a:t>
            </a:r>
          </a:p>
          <a:p>
            <a:pPr lvl="1"/>
            <a:r>
              <a:rPr lang="en-US" sz="2800" dirty="0" smtClean="0"/>
              <a:t>AWG sizes are based on number of wire draws – Higher gauge = </a:t>
            </a:r>
            <a:r>
              <a:rPr lang="en-US" sz="2800" i="1" dirty="0" smtClean="0"/>
              <a:t>thinner</a:t>
            </a:r>
            <a:r>
              <a:rPr lang="en-US" sz="2800" dirty="0" smtClean="0"/>
              <a:t> wire</a:t>
            </a:r>
          </a:p>
          <a:p>
            <a:endParaRPr lang="en-US" sz="2400" dirty="0"/>
          </a:p>
        </p:txBody>
      </p:sp>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874" y="3807643"/>
            <a:ext cx="9144000" cy="3033101"/>
          </a:xfrm>
          <a:prstGeom prst="rect">
            <a:avLst/>
          </a:prstGeom>
        </p:spPr>
      </p:pic>
    </p:spTree>
    <p:extLst>
      <p:ext uri="{BB962C8B-B14F-4D97-AF65-F5344CB8AC3E}">
        <p14:creationId xmlns="" xmlns:p14="http://schemas.microsoft.com/office/powerpoint/2010/main" val="298573195"/>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467600" cy="1143000"/>
          </a:xfrm>
        </p:spPr>
        <p:txBody>
          <a:bodyPr/>
          <a:lstStyle/>
          <a:p>
            <a:r>
              <a:rPr lang="en-US" dirty="0" smtClean="0"/>
              <a:t>Motors (FRC 2011)</a:t>
            </a:r>
            <a:endParaRPr lang="en-US" dirty="0"/>
          </a:p>
        </p:txBody>
      </p:sp>
      <p:graphicFrame>
        <p:nvGraphicFramePr>
          <p:cNvPr id="12" name="Table 11"/>
          <p:cNvGraphicFramePr>
            <a:graphicFrameLocks noGrp="1"/>
          </p:cNvGraphicFramePr>
          <p:nvPr>
            <p:extLst>
              <p:ext uri="{D42A27DB-BD31-4B8C-83A1-F6EECF244321}">
                <p14:modId xmlns="" xmlns:p14="http://schemas.microsoft.com/office/powerpoint/2010/main" val="3410810772"/>
              </p:ext>
            </p:extLst>
          </p:nvPr>
        </p:nvGraphicFramePr>
        <p:xfrm>
          <a:off x="152400" y="1219200"/>
          <a:ext cx="8763000" cy="1875904"/>
        </p:xfrm>
        <a:graphic>
          <a:graphicData uri="http://schemas.openxmlformats.org/drawingml/2006/table">
            <a:tbl>
              <a:tblPr firstRow="1" bandRow="1">
                <a:tableStyleId>{5C22544A-7EE6-4342-B048-85BDC9FD1C3A}</a:tableStyleId>
              </a:tblPr>
              <a:tblGrid>
                <a:gridCol w="2190750"/>
                <a:gridCol w="2190750"/>
                <a:gridCol w="2190750"/>
                <a:gridCol w="2190750"/>
              </a:tblGrid>
              <a:tr h="381000">
                <a:tc>
                  <a:txBody>
                    <a:bodyPr/>
                    <a:lstStyle/>
                    <a:p>
                      <a:pPr algn="ctr"/>
                      <a:r>
                        <a:rPr lang="en-US" dirty="0" smtClean="0">
                          <a:solidFill>
                            <a:schemeClr val="tx1"/>
                          </a:solidFill>
                        </a:rPr>
                        <a:t>Name</a:t>
                      </a:r>
                      <a:endParaRPr lang="en-US" dirty="0">
                        <a:solidFill>
                          <a:schemeClr val="tx1"/>
                        </a:solidFill>
                      </a:endParaRPr>
                    </a:p>
                  </a:txBody>
                  <a:tcPr/>
                </a:tc>
                <a:tc>
                  <a:txBody>
                    <a:bodyPr/>
                    <a:lstStyle/>
                    <a:p>
                      <a:pPr algn="ctr"/>
                      <a:r>
                        <a:rPr lang="en-US" dirty="0" smtClean="0">
                          <a:solidFill>
                            <a:schemeClr val="tx1"/>
                          </a:solidFill>
                        </a:rPr>
                        <a:t># in KOP</a:t>
                      </a:r>
                      <a:endParaRPr lang="en-US" dirty="0">
                        <a:solidFill>
                          <a:schemeClr val="tx1"/>
                        </a:solidFill>
                      </a:endParaRPr>
                    </a:p>
                  </a:txBody>
                  <a:tcPr/>
                </a:tc>
                <a:tc>
                  <a:txBody>
                    <a:bodyPr/>
                    <a:lstStyle/>
                    <a:p>
                      <a:pPr algn="ctr"/>
                      <a:r>
                        <a:rPr lang="en-US" dirty="0" smtClean="0">
                          <a:solidFill>
                            <a:schemeClr val="tx1"/>
                          </a:solidFill>
                        </a:rPr>
                        <a:t>Additional</a:t>
                      </a:r>
                      <a:r>
                        <a:rPr lang="en-US" baseline="0" dirty="0" smtClean="0">
                          <a:solidFill>
                            <a:schemeClr val="tx1"/>
                          </a:solidFill>
                        </a:rPr>
                        <a:t> Allowed</a:t>
                      </a:r>
                      <a:endParaRPr lang="en-US" dirty="0">
                        <a:solidFill>
                          <a:schemeClr val="tx1"/>
                        </a:solidFill>
                      </a:endParaRPr>
                    </a:p>
                  </a:txBody>
                  <a:tcPr/>
                </a:tc>
                <a:tc>
                  <a:txBody>
                    <a:bodyPr/>
                    <a:lstStyle/>
                    <a:p>
                      <a:pPr algn="ctr"/>
                      <a:r>
                        <a:rPr lang="en-US" dirty="0" smtClean="0">
                          <a:solidFill>
                            <a:schemeClr val="tx1"/>
                          </a:solidFill>
                        </a:rPr>
                        <a:t>Total</a:t>
                      </a:r>
                      <a:endParaRPr lang="en-US" dirty="0">
                        <a:solidFill>
                          <a:schemeClr val="tx1"/>
                        </a:solidFill>
                      </a:endParaRPr>
                    </a:p>
                  </a:txBody>
                  <a:tcPr/>
                </a:tc>
              </a:tr>
              <a:tr h="373726">
                <a:tc>
                  <a:txBody>
                    <a:bodyPr/>
                    <a:lstStyle/>
                    <a:p>
                      <a:pPr algn="ctr"/>
                      <a:r>
                        <a:rPr lang="en-US" dirty="0" smtClean="0">
                          <a:solidFill>
                            <a:schemeClr val="tx1"/>
                          </a:solidFill>
                        </a:rPr>
                        <a:t>CIM</a:t>
                      </a:r>
                      <a:endParaRPr lang="en-US" dirty="0">
                        <a:solidFill>
                          <a:schemeClr val="tx1"/>
                        </a:solidFill>
                      </a:endParaRPr>
                    </a:p>
                  </a:txBody>
                  <a:tcPr/>
                </a:tc>
                <a:tc>
                  <a:txBody>
                    <a:bodyPr/>
                    <a:lstStyle/>
                    <a:p>
                      <a:pPr algn="ctr"/>
                      <a:r>
                        <a:rPr lang="en-US" dirty="0" smtClean="0">
                          <a:solidFill>
                            <a:schemeClr val="tx1"/>
                          </a:solidFill>
                        </a:rPr>
                        <a:t>2</a:t>
                      </a:r>
                      <a:endParaRPr lang="en-US" dirty="0">
                        <a:solidFill>
                          <a:schemeClr val="tx1"/>
                        </a:solidFill>
                      </a:endParaRPr>
                    </a:p>
                  </a:txBody>
                  <a:tcPr/>
                </a:tc>
                <a:tc>
                  <a:txBody>
                    <a:bodyPr/>
                    <a:lstStyle/>
                    <a:p>
                      <a:pPr algn="ctr"/>
                      <a:r>
                        <a:rPr lang="en-US" dirty="0" smtClean="0">
                          <a:solidFill>
                            <a:schemeClr val="tx1"/>
                          </a:solidFill>
                        </a:rPr>
                        <a:t>2</a:t>
                      </a:r>
                      <a:endParaRPr lang="en-US" dirty="0">
                        <a:solidFill>
                          <a:schemeClr val="tx1"/>
                        </a:solidFill>
                      </a:endParaRPr>
                    </a:p>
                  </a:txBody>
                  <a:tcPr/>
                </a:tc>
                <a:tc>
                  <a:txBody>
                    <a:bodyPr/>
                    <a:lstStyle/>
                    <a:p>
                      <a:pPr algn="ctr"/>
                      <a:r>
                        <a:rPr lang="en-US" dirty="0" smtClean="0">
                          <a:solidFill>
                            <a:schemeClr val="tx1"/>
                          </a:solidFill>
                        </a:rPr>
                        <a:t>4</a:t>
                      </a:r>
                      <a:endParaRPr lang="en-US" dirty="0">
                        <a:solidFill>
                          <a:schemeClr val="tx1"/>
                        </a:solidFill>
                      </a:endParaRPr>
                    </a:p>
                  </a:txBody>
                  <a:tcPr/>
                </a:tc>
              </a:tr>
              <a:tr h="373726">
                <a:tc>
                  <a:txBody>
                    <a:bodyPr/>
                    <a:lstStyle/>
                    <a:p>
                      <a:pPr algn="ctr"/>
                      <a:r>
                        <a:rPr lang="en-US" dirty="0" err="1" smtClean="0">
                          <a:solidFill>
                            <a:schemeClr val="tx1"/>
                          </a:solidFill>
                        </a:rPr>
                        <a:t>BaneBots</a:t>
                      </a:r>
                      <a:endParaRPr lang="en-US" dirty="0">
                        <a:solidFill>
                          <a:schemeClr val="tx1"/>
                        </a:solidFill>
                      </a:endParaRPr>
                    </a:p>
                  </a:txBody>
                  <a:tcPr/>
                </a:tc>
                <a:tc>
                  <a:txBody>
                    <a:bodyPr/>
                    <a:lstStyle/>
                    <a:p>
                      <a:pPr algn="ctr"/>
                      <a:r>
                        <a:rPr lang="en-US" dirty="0" smtClean="0">
                          <a:solidFill>
                            <a:schemeClr val="tx1"/>
                          </a:solidFill>
                        </a:rPr>
                        <a:t>4</a:t>
                      </a:r>
                      <a:endParaRPr lang="en-US" dirty="0">
                        <a:solidFill>
                          <a:schemeClr val="tx1"/>
                        </a:solidFill>
                      </a:endParaRPr>
                    </a:p>
                  </a:txBody>
                  <a:tcPr/>
                </a:tc>
                <a:tc>
                  <a:txBody>
                    <a:bodyPr/>
                    <a:lstStyle/>
                    <a:p>
                      <a:pPr algn="ctr"/>
                      <a:r>
                        <a:rPr lang="en-US" dirty="0" smtClean="0">
                          <a:solidFill>
                            <a:schemeClr val="tx1"/>
                          </a:solidFill>
                        </a:rPr>
                        <a:t>0</a:t>
                      </a:r>
                      <a:endParaRPr lang="en-US" dirty="0">
                        <a:solidFill>
                          <a:schemeClr val="tx1"/>
                        </a:solidFill>
                      </a:endParaRPr>
                    </a:p>
                  </a:txBody>
                  <a:tcPr/>
                </a:tc>
                <a:tc>
                  <a:txBody>
                    <a:bodyPr/>
                    <a:lstStyle/>
                    <a:p>
                      <a:pPr algn="ctr"/>
                      <a:r>
                        <a:rPr lang="en-US" dirty="0" smtClean="0">
                          <a:solidFill>
                            <a:schemeClr val="tx1"/>
                          </a:solidFill>
                        </a:rPr>
                        <a:t>4</a:t>
                      </a:r>
                      <a:endParaRPr lang="en-US" dirty="0">
                        <a:solidFill>
                          <a:schemeClr val="tx1"/>
                        </a:solidFill>
                      </a:endParaRPr>
                    </a:p>
                  </a:txBody>
                  <a:tcPr/>
                </a:tc>
              </a:tr>
              <a:tr h="373726">
                <a:tc>
                  <a:txBody>
                    <a:bodyPr/>
                    <a:lstStyle/>
                    <a:p>
                      <a:pPr algn="ctr"/>
                      <a:r>
                        <a:rPr lang="en-US" dirty="0" smtClean="0">
                          <a:solidFill>
                            <a:schemeClr val="tx1"/>
                          </a:solidFill>
                        </a:rPr>
                        <a:t>Fisher Price</a:t>
                      </a:r>
                      <a:endParaRPr lang="en-US" dirty="0">
                        <a:solidFill>
                          <a:schemeClr val="tx1"/>
                        </a:solidFill>
                      </a:endParaRPr>
                    </a:p>
                  </a:txBody>
                  <a:tcPr/>
                </a:tc>
                <a:tc>
                  <a:txBody>
                    <a:bodyPr/>
                    <a:lstStyle/>
                    <a:p>
                      <a:pPr algn="ctr"/>
                      <a:r>
                        <a:rPr lang="en-US" dirty="0" smtClean="0">
                          <a:solidFill>
                            <a:schemeClr val="tx1"/>
                          </a:solidFill>
                        </a:rPr>
                        <a:t>1</a:t>
                      </a:r>
                      <a:endParaRPr lang="en-US" dirty="0">
                        <a:solidFill>
                          <a:schemeClr val="tx1"/>
                        </a:solidFill>
                      </a:endParaRPr>
                    </a:p>
                  </a:txBody>
                  <a:tcPr/>
                </a:tc>
                <a:tc>
                  <a:txBody>
                    <a:bodyPr/>
                    <a:lstStyle/>
                    <a:p>
                      <a:pPr algn="ctr"/>
                      <a:r>
                        <a:rPr lang="en-US" dirty="0" smtClean="0">
                          <a:solidFill>
                            <a:schemeClr val="tx1"/>
                          </a:solidFill>
                        </a:rPr>
                        <a:t>0</a:t>
                      </a:r>
                      <a:endParaRPr lang="en-US" dirty="0">
                        <a:solidFill>
                          <a:schemeClr val="tx1"/>
                        </a:solidFill>
                      </a:endParaRPr>
                    </a:p>
                  </a:txBody>
                  <a:tcPr/>
                </a:tc>
                <a:tc>
                  <a:txBody>
                    <a:bodyPr/>
                    <a:lstStyle/>
                    <a:p>
                      <a:pPr algn="ctr"/>
                      <a:r>
                        <a:rPr lang="en-US" dirty="0" smtClean="0">
                          <a:solidFill>
                            <a:schemeClr val="tx1"/>
                          </a:solidFill>
                        </a:rPr>
                        <a:t>1</a:t>
                      </a:r>
                      <a:endParaRPr lang="en-US" dirty="0">
                        <a:solidFill>
                          <a:schemeClr val="tx1"/>
                        </a:solidFill>
                      </a:endParaRPr>
                    </a:p>
                  </a:txBody>
                  <a:tcPr/>
                </a:tc>
              </a:tr>
              <a:tr h="373726">
                <a:tc>
                  <a:txBody>
                    <a:bodyPr/>
                    <a:lstStyle/>
                    <a:p>
                      <a:pPr algn="ctr"/>
                      <a:r>
                        <a:rPr lang="en-US" dirty="0" smtClean="0">
                          <a:solidFill>
                            <a:schemeClr val="tx1"/>
                          </a:solidFill>
                        </a:rPr>
                        <a:t>Window Motors</a:t>
                      </a:r>
                      <a:endParaRPr lang="en-US" dirty="0">
                        <a:solidFill>
                          <a:schemeClr val="tx1"/>
                        </a:solidFill>
                      </a:endParaRPr>
                    </a:p>
                  </a:txBody>
                  <a:tcPr/>
                </a:tc>
                <a:tc>
                  <a:txBody>
                    <a:bodyPr/>
                    <a:lstStyle/>
                    <a:p>
                      <a:pPr algn="ctr"/>
                      <a:r>
                        <a:rPr lang="en-US" dirty="0" smtClean="0">
                          <a:solidFill>
                            <a:schemeClr val="tx1"/>
                          </a:solidFill>
                        </a:rPr>
                        <a:t>4</a:t>
                      </a:r>
                      <a:endParaRPr lang="en-US" dirty="0">
                        <a:solidFill>
                          <a:schemeClr val="tx1"/>
                        </a:solidFill>
                      </a:endParaRPr>
                    </a:p>
                  </a:txBody>
                  <a:tcPr/>
                </a:tc>
                <a:tc>
                  <a:txBody>
                    <a:bodyPr/>
                    <a:lstStyle/>
                    <a:p>
                      <a:pPr algn="ctr"/>
                      <a:r>
                        <a:rPr lang="en-US" dirty="0" smtClean="0">
                          <a:solidFill>
                            <a:schemeClr val="tx1"/>
                          </a:solidFill>
                        </a:rPr>
                        <a:t>0</a:t>
                      </a:r>
                      <a:endParaRPr lang="en-US" dirty="0">
                        <a:solidFill>
                          <a:schemeClr val="tx1"/>
                        </a:solidFill>
                      </a:endParaRPr>
                    </a:p>
                  </a:txBody>
                  <a:tcPr/>
                </a:tc>
                <a:tc>
                  <a:txBody>
                    <a:bodyPr/>
                    <a:lstStyle/>
                    <a:p>
                      <a:pPr algn="ctr"/>
                      <a:r>
                        <a:rPr lang="en-US" dirty="0" smtClean="0">
                          <a:solidFill>
                            <a:schemeClr val="tx1"/>
                          </a:solidFill>
                        </a:rPr>
                        <a:t>4</a:t>
                      </a:r>
                      <a:endParaRPr lang="en-US" dirty="0">
                        <a:solidFill>
                          <a:schemeClr val="tx1"/>
                        </a:solidFill>
                      </a:endParaRPr>
                    </a:p>
                  </a:txBody>
                  <a:tcPr/>
                </a:tc>
              </a:tr>
            </a:tbl>
          </a:graphicData>
        </a:graphic>
      </p:graphicFrame>
      <p:grpSp>
        <p:nvGrpSpPr>
          <p:cNvPr id="5" name="Group 19"/>
          <p:cNvGrpSpPr/>
          <p:nvPr/>
        </p:nvGrpSpPr>
        <p:grpSpPr>
          <a:xfrm>
            <a:off x="34174" y="3108753"/>
            <a:ext cx="3446008" cy="3568463"/>
            <a:chOff x="-14785" y="3959589"/>
            <a:chExt cx="2514600" cy="2606833"/>
          </a:xfrm>
        </p:grpSpPr>
        <p:sp>
          <p:nvSpPr>
            <p:cNvPr id="16" name="TextBox 15"/>
            <p:cNvSpPr txBox="1"/>
            <p:nvPr/>
          </p:nvSpPr>
          <p:spPr>
            <a:xfrm>
              <a:off x="99515" y="6274134"/>
              <a:ext cx="2286000" cy="292288"/>
            </a:xfrm>
            <a:prstGeom prst="rect">
              <a:avLst/>
            </a:prstGeom>
            <a:noFill/>
          </p:spPr>
          <p:txBody>
            <a:bodyPr wrap="square" rtlCol="0">
              <a:spAutoFit/>
            </a:bodyPr>
            <a:lstStyle/>
            <a:p>
              <a:pPr defTabSz="914400" fontAlgn="base">
                <a:spcBef>
                  <a:spcPct val="0"/>
                </a:spcBef>
                <a:spcAft>
                  <a:spcPct val="0"/>
                </a:spcAft>
              </a:pPr>
              <a:r>
                <a:rPr lang="en-US" sz="2000" dirty="0">
                  <a:solidFill>
                    <a:srgbClr val="000000"/>
                  </a:solidFill>
                  <a:latin typeface="Tw Cen MT"/>
                </a:rPr>
                <a:t>Automotive Window Motor</a:t>
              </a:r>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4785" y="3959589"/>
              <a:ext cx="2514600" cy="2514600"/>
            </a:xfrm>
            <a:prstGeom prst="rect">
              <a:avLst/>
            </a:prstGeom>
          </p:spPr>
        </p:pic>
      </p:grpSp>
      <p:pic>
        <p:nvPicPr>
          <p:cNvPr id="10" name="Picture 9"/>
          <p:cNvPicPr>
            <a:picLocks noChangeAspect="1"/>
          </p:cNvPicPr>
          <p:nvPr/>
        </p:nvPicPr>
        <p:blipFill rotWithShape="1">
          <a:blip r:embed="rId4" cstate="print">
            <a:extLst>
              <a:ext uri="{28A0092B-C50C-407E-A947-70E740481C1C}">
                <a14:useLocalDpi xmlns="" xmlns:a14="http://schemas.microsoft.com/office/drawing/2010/main" val="0"/>
              </a:ext>
            </a:extLst>
          </a:blip>
          <a:srcRect b="18108"/>
          <a:stretch/>
        </p:blipFill>
        <p:spPr>
          <a:xfrm>
            <a:off x="3684894" y="4206683"/>
            <a:ext cx="2598557" cy="2221240"/>
          </a:xfrm>
          <a:prstGeom prst="rect">
            <a:avLst/>
          </a:prstGeom>
        </p:spPr>
      </p:pic>
      <p:grpSp>
        <p:nvGrpSpPr>
          <p:cNvPr id="7" name="Group 18"/>
          <p:cNvGrpSpPr/>
          <p:nvPr/>
        </p:nvGrpSpPr>
        <p:grpSpPr>
          <a:xfrm>
            <a:off x="2306479" y="2904033"/>
            <a:ext cx="2743200" cy="2168562"/>
            <a:chOff x="1994956" y="3599869"/>
            <a:chExt cx="2564414" cy="2014540"/>
          </a:xfrm>
        </p:grpSpPr>
        <p:pic>
          <p:nvPicPr>
            <p:cNvPr id="4" name="Picture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994956" y="3599869"/>
              <a:ext cx="2154051" cy="2014540"/>
            </a:xfrm>
            <a:prstGeom prst="rect">
              <a:avLst/>
            </a:prstGeom>
          </p:spPr>
        </p:pic>
        <p:sp>
          <p:nvSpPr>
            <p:cNvPr id="18" name="TextBox 17"/>
            <p:cNvSpPr txBox="1"/>
            <p:nvPr/>
          </p:nvSpPr>
          <p:spPr>
            <a:xfrm>
              <a:off x="2499814" y="5130052"/>
              <a:ext cx="2059556" cy="371692"/>
            </a:xfrm>
            <a:prstGeom prst="rect">
              <a:avLst/>
            </a:prstGeom>
            <a:noFill/>
          </p:spPr>
          <p:txBody>
            <a:bodyPr wrap="square" rtlCol="0">
              <a:spAutoFit/>
            </a:bodyPr>
            <a:lstStyle/>
            <a:p>
              <a:pPr defTabSz="914400" fontAlgn="base">
                <a:spcBef>
                  <a:spcPct val="0"/>
                </a:spcBef>
                <a:spcAft>
                  <a:spcPct val="0"/>
                </a:spcAft>
              </a:pPr>
              <a:r>
                <a:rPr lang="en-US" sz="2000" dirty="0">
                  <a:solidFill>
                    <a:srgbClr val="000000"/>
                  </a:solidFill>
                  <a:latin typeface="Tw Cen MT"/>
                </a:rPr>
                <a:t>Worm Gear</a:t>
              </a:r>
            </a:p>
          </p:txBody>
        </p:sp>
      </p:grpSp>
      <p:sp>
        <p:nvSpPr>
          <p:cNvPr id="13" name="TextBox 12"/>
          <p:cNvSpPr txBox="1"/>
          <p:nvPr/>
        </p:nvSpPr>
        <p:spPr>
          <a:xfrm>
            <a:off x="3783534" y="6227868"/>
            <a:ext cx="2203144" cy="400110"/>
          </a:xfrm>
          <a:prstGeom prst="rect">
            <a:avLst/>
          </a:prstGeom>
          <a:noFill/>
        </p:spPr>
        <p:txBody>
          <a:bodyPr wrap="square" rtlCol="0">
            <a:spAutoFit/>
          </a:bodyPr>
          <a:lstStyle/>
          <a:p>
            <a:pPr algn="ctr" defTabSz="914400" fontAlgn="base">
              <a:spcBef>
                <a:spcPct val="0"/>
              </a:spcBef>
              <a:spcAft>
                <a:spcPct val="0"/>
              </a:spcAft>
            </a:pPr>
            <a:r>
              <a:rPr lang="en-US" sz="2000" dirty="0">
                <a:solidFill>
                  <a:srgbClr val="000000"/>
                </a:solidFill>
                <a:latin typeface="Tw Cen MT"/>
              </a:rPr>
              <a:t>RS Series Motor</a:t>
            </a:r>
          </a:p>
        </p:txBody>
      </p:sp>
      <p:grpSp>
        <p:nvGrpSpPr>
          <p:cNvPr id="8" name="Group 4"/>
          <p:cNvGrpSpPr/>
          <p:nvPr/>
        </p:nvGrpSpPr>
        <p:grpSpPr>
          <a:xfrm>
            <a:off x="5111689" y="3122400"/>
            <a:ext cx="4196087" cy="3305522"/>
            <a:chOff x="5111689" y="3122400"/>
            <a:chExt cx="4196087" cy="3305522"/>
          </a:xfrm>
        </p:grpSpPr>
        <p:pic>
          <p:nvPicPr>
            <p:cNvPr id="11" name="Picture 1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111689" y="3122400"/>
              <a:ext cx="4196087" cy="3305522"/>
            </a:xfrm>
            <a:prstGeom prst="rect">
              <a:avLst/>
            </a:prstGeom>
          </p:spPr>
        </p:pic>
        <p:sp>
          <p:nvSpPr>
            <p:cNvPr id="3" name="Rectangle 2"/>
            <p:cNvSpPr/>
            <p:nvPr/>
          </p:nvSpPr>
          <p:spPr>
            <a:xfrm>
              <a:off x="5277104" y="3821987"/>
              <a:ext cx="1775474" cy="5178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noFill/>
                <a:effectLst/>
                <a:latin typeface="Tw Cen MT"/>
              </a:endParaRPr>
            </a:p>
          </p:txBody>
        </p:sp>
      </p:grpSp>
      <p:sp>
        <p:nvSpPr>
          <p:cNvPr id="15" name="TextBox 14"/>
          <p:cNvSpPr txBox="1"/>
          <p:nvPr/>
        </p:nvSpPr>
        <p:spPr>
          <a:xfrm>
            <a:off x="5700467" y="6150114"/>
            <a:ext cx="3325177" cy="707886"/>
          </a:xfrm>
          <a:prstGeom prst="rect">
            <a:avLst/>
          </a:prstGeom>
          <a:noFill/>
        </p:spPr>
        <p:txBody>
          <a:bodyPr wrap="square" rtlCol="0">
            <a:spAutoFit/>
          </a:bodyPr>
          <a:lstStyle/>
          <a:p>
            <a:pPr algn="ctr" defTabSz="914400" fontAlgn="base">
              <a:spcBef>
                <a:spcPct val="0"/>
              </a:spcBef>
              <a:spcAft>
                <a:spcPct val="0"/>
              </a:spcAft>
            </a:pPr>
            <a:r>
              <a:rPr lang="en-US" sz="2000" dirty="0">
                <a:solidFill>
                  <a:srgbClr val="000000"/>
                </a:solidFill>
                <a:latin typeface="Tw Cen MT"/>
              </a:rPr>
              <a:t>CCL Industrial Motors Limited (CIM)</a:t>
            </a:r>
          </a:p>
        </p:txBody>
      </p:sp>
    </p:spTree>
    <p:extLst>
      <p:ext uri="{BB962C8B-B14F-4D97-AF65-F5344CB8AC3E}">
        <p14:creationId xmlns="" xmlns:p14="http://schemas.microsoft.com/office/powerpoint/2010/main" val="3021976074"/>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Robot Controller</a:t>
            </a:r>
            <a:br>
              <a:rPr lang="en-US" dirty="0" smtClean="0"/>
            </a:br>
            <a:r>
              <a:rPr lang="en-US" sz="2000" i="1" dirty="0" err="1" smtClean="0"/>
              <a:t>CompactRio</a:t>
            </a:r>
            <a:r>
              <a:rPr lang="en-US" sz="2000" i="1" dirty="0" smtClean="0"/>
              <a:t> National Instruments Embedded Controller</a:t>
            </a:r>
            <a:endParaRPr lang="en-US" sz="2000" i="1" dirty="0"/>
          </a:p>
        </p:txBody>
      </p:sp>
      <p:sp>
        <p:nvSpPr>
          <p:cNvPr id="3" name="Content Placeholder 2"/>
          <p:cNvSpPr>
            <a:spLocks noGrp="1"/>
          </p:cNvSpPr>
          <p:nvPr>
            <p:ph idx="1"/>
          </p:nvPr>
        </p:nvSpPr>
        <p:spPr>
          <a:xfrm>
            <a:off x="304799" y="1601328"/>
            <a:ext cx="5127009" cy="4724400"/>
          </a:xfrm>
        </p:spPr>
        <p:txBody>
          <a:bodyPr/>
          <a:lstStyle/>
          <a:p>
            <a:r>
              <a:rPr lang="en-US" dirty="0" smtClean="0"/>
              <a:t>The “Brain” of the robot</a:t>
            </a:r>
          </a:p>
          <a:p>
            <a:pPr lvl="1"/>
            <a:r>
              <a:rPr lang="en-US" dirty="0" smtClean="0"/>
              <a:t>Sends control signals to components</a:t>
            </a:r>
          </a:p>
          <a:p>
            <a:r>
              <a:rPr lang="en-US" dirty="0" smtClean="0"/>
              <a:t>In 2012, rookie teams will receive new smaller cRIO</a:t>
            </a:r>
            <a:r>
              <a:rPr lang="en-US" sz="3600" dirty="0" smtClean="0">
                <a:latin typeface="Times New Roman" pitchFamily="18" charset="0"/>
                <a:cs typeface="Times New Roman" pitchFamily="18" charset="0"/>
              </a:rPr>
              <a:t>.</a:t>
            </a:r>
          </a:p>
          <a:p>
            <a:pPr lvl="1"/>
            <a:r>
              <a:rPr lang="en-US" dirty="0"/>
              <a:t>Costs $</a:t>
            </a:r>
            <a:r>
              <a:rPr lang="en-US" dirty="0" smtClean="0"/>
              <a:t>525 </a:t>
            </a:r>
            <a:r>
              <a:rPr lang="en-US" dirty="0"/>
              <a:t>for veteran </a:t>
            </a:r>
            <a:r>
              <a:rPr lang="en-US" dirty="0" smtClean="0"/>
              <a:t>teams</a:t>
            </a:r>
          </a:p>
          <a:p>
            <a:pPr lvl="1"/>
            <a:r>
              <a:rPr lang="en-US" dirty="0" smtClean="0"/>
              <a:t>Costs $285 without I/O modules</a:t>
            </a:r>
          </a:p>
          <a:p>
            <a:endParaRPr lang="en-US" dirty="0"/>
          </a:p>
        </p:txBody>
      </p:sp>
      <p:pic>
        <p:nvPicPr>
          <p:cNvPr id="9" name="Picture 8" descr="Screen shot 2011-12-01 at 6.55.30 PM.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81600" y="1649869"/>
            <a:ext cx="3670300" cy="3140843"/>
          </a:xfrm>
          <a:prstGeom prst="rect">
            <a:avLst/>
          </a:prstGeom>
        </p:spPr>
      </p:pic>
    </p:spTree>
    <p:extLst>
      <p:ext uri="{BB962C8B-B14F-4D97-AF65-F5344CB8AC3E}">
        <p14:creationId xmlns="" xmlns:p14="http://schemas.microsoft.com/office/powerpoint/2010/main" val="2837559822"/>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58"/>
            <a:ext cx="7467600" cy="1143000"/>
          </a:xfrm>
        </p:spPr>
        <p:txBody>
          <a:bodyPr/>
          <a:lstStyle/>
          <a:p>
            <a:r>
              <a:rPr lang="en-US" dirty="0" smtClean="0"/>
              <a:t>cRIO Specs</a:t>
            </a:r>
            <a:endParaRPr lang="en-US" dirty="0"/>
          </a:p>
        </p:txBody>
      </p:sp>
      <p:sp>
        <p:nvSpPr>
          <p:cNvPr id="3" name="Content Placeholder 2"/>
          <p:cNvSpPr>
            <a:spLocks noGrp="1"/>
          </p:cNvSpPr>
          <p:nvPr>
            <p:ph idx="1"/>
          </p:nvPr>
        </p:nvSpPr>
        <p:spPr>
          <a:xfrm>
            <a:off x="457200" y="1074760"/>
            <a:ext cx="7467600" cy="4525963"/>
          </a:xfrm>
        </p:spPr>
        <p:txBody>
          <a:bodyPr/>
          <a:lstStyle/>
          <a:p>
            <a:r>
              <a:rPr lang="en-US" sz="2800" dirty="0" smtClean="0"/>
              <a:t>2012 cRIO-4 Slots</a:t>
            </a:r>
          </a:p>
          <a:p>
            <a:pPr lvl="1">
              <a:lnSpc>
                <a:spcPct val="70000"/>
              </a:lnSpc>
            </a:pPr>
            <a:r>
              <a:rPr lang="en-US" sz="2400" dirty="0" smtClean="0"/>
              <a:t>Power</a:t>
            </a:r>
          </a:p>
          <a:p>
            <a:pPr lvl="2">
              <a:lnSpc>
                <a:spcPct val="70000"/>
              </a:lnSpc>
            </a:pPr>
            <a:r>
              <a:rPr lang="en-US" sz="2000" dirty="0" smtClean="0"/>
              <a:t>24V Power via PD Board</a:t>
            </a:r>
          </a:p>
          <a:p>
            <a:pPr lvl="1">
              <a:lnSpc>
                <a:spcPct val="70000"/>
              </a:lnSpc>
            </a:pPr>
            <a:r>
              <a:rPr lang="en-US" sz="2400" dirty="0" err="1" smtClean="0"/>
              <a:t>Proccessor</a:t>
            </a:r>
            <a:endParaRPr lang="en-US" sz="2400" dirty="0" smtClean="0"/>
          </a:p>
          <a:p>
            <a:pPr lvl="2">
              <a:lnSpc>
                <a:spcPct val="70000"/>
              </a:lnSpc>
            </a:pPr>
            <a:r>
              <a:rPr lang="en-US" sz="2000" dirty="0" smtClean="0"/>
              <a:t>400 MHz</a:t>
            </a:r>
          </a:p>
          <a:p>
            <a:pPr lvl="2">
              <a:lnSpc>
                <a:spcPct val="70000"/>
              </a:lnSpc>
            </a:pPr>
            <a:r>
              <a:rPr lang="en-US" sz="2000" dirty="0" err="1" smtClean="0"/>
              <a:t>Freescale</a:t>
            </a:r>
            <a:r>
              <a:rPr lang="en-US" sz="2000" dirty="0" smtClean="0"/>
              <a:t> MPC5125</a:t>
            </a:r>
          </a:p>
          <a:p>
            <a:pPr lvl="1">
              <a:lnSpc>
                <a:spcPct val="70000"/>
              </a:lnSpc>
            </a:pPr>
            <a:r>
              <a:rPr lang="en-US" sz="2400" dirty="0" smtClean="0"/>
              <a:t>Memory</a:t>
            </a:r>
          </a:p>
          <a:p>
            <a:pPr lvl="2">
              <a:lnSpc>
                <a:spcPct val="70000"/>
              </a:lnSpc>
            </a:pPr>
            <a:r>
              <a:rPr lang="en-US" sz="2000" dirty="0" smtClean="0"/>
              <a:t>256MB System Memory</a:t>
            </a:r>
          </a:p>
          <a:p>
            <a:pPr lvl="2">
              <a:lnSpc>
                <a:spcPct val="70000"/>
              </a:lnSpc>
            </a:pPr>
            <a:r>
              <a:rPr lang="en-US" sz="2000" dirty="0" smtClean="0"/>
              <a:t>512MB Storage Memory</a:t>
            </a:r>
          </a:p>
          <a:p>
            <a:pPr lvl="1">
              <a:lnSpc>
                <a:spcPct val="70000"/>
              </a:lnSpc>
            </a:pPr>
            <a:r>
              <a:rPr lang="en-US" sz="2400" dirty="0" smtClean="0"/>
              <a:t>Software</a:t>
            </a:r>
          </a:p>
          <a:p>
            <a:pPr lvl="2">
              <a:lnSpc>
                <a:spcPct val="70000"/>
              </a:lnSpc>
            </a:pPr>
            <a:r>
              <a:rPr lang="en-US" sz="2000" dirty="0" err="1" smtClean="0"/>
              <a:t>VXWorks</a:t>
            </a:r>
            <a:r>
              <a:rPr lang="en-US" sz="2000" dirty="0" smtClean="0"/>
              <a:t> Operating System</a:t>
            </a:r>
            <a:endParaRPr lang="en-US" sz="2000" dirty="0"/>
          </a:p>
          <a:p>
            <a:pPr lvl="2">
              <a:lnSpc>
                <a:spcPct val="70000"/>
              </a:lnSpc>
            </a:pPr>
            <a:r>
              <a:rPr lang="en-US" sz="2000" dirty="0" smtClean="0"/>
              <a:t> Lab View, C++, Java</a:t>
            </a:r>
          </a:p>
          <a:p>
            <a:pPr lvl="2">
              <a:lnSpc>
                <a:spcPct val="70000"/>
              </a:lnSpc>
            </a:pPr>
            <a:r>
              <a:rPr lang="en-US" sz="2000" dirty="0" smtClean="0"/>
              <a:t>Has an Field Programmable Gate Array (FPGA) allows for real time access to the robot</a:t>
            </a:r>
          </a:p>
          <a:p>
            <a:pPr lvl="1"/>
            <a:endParaRPr lang="en-US" sz="2400" dirty="0" smtClean="0"/>
          </a:p>
          <a:p>
            <a:pPr lvl="1"/>
            <a:endParaRPr lang="en-US" sz="2400" dirty="0"/>
          </a:p>
        </p:txBody>
      </p:sp>
      <p:pic>
        <p:nvPicPr>
          <p:cNvPr id="4" name="Picture 3" descr="Screen shot 2011-12-01 at 6.55.30 PM.p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440075" y="1224887"/>
            <a:ext cx="4325999" cy="3701955"/>
          </a:xfrm>
          <a:prstGeom prst="rect">
            <a:avLst/>
          </a:prstGeom>
        </p:spPr>
      </p:pic>
    </p:spTree>
    <p:extLst>
      <p:ext uri="{BB962C8B-B14F-4D97-AF65-F5344CB8AC3E}">
        <p14:creationId xmlns="" xmlns:p14="http://schemas.microsoft.com/office/powerpoint/2010/main" val="109532913"/>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640" y="274638"/>
            <a:ext cx="7467600" cy="1143000"/>
          </a:xfrm>
        </p:spPr>
        <p:txBody>
          <a:bodyPr/>
          <a:lstStyle/>
          <a:p>
            <a:pPr algn="ctr"/>
            <a:r>
              <a:rPr lang="en-US" dirty="0" smtClean="0"/>
              <a:t>PROBLEM!</a:t>
            </a:r>
            <a:endParaRPr lang="en-US" dirty="0"/>
          </a:p>
        </p:txBody>
      </p:sp>
      <p:sp>
        <p:nvSpPr>
          <p:cNvPr id="3" name="Content Placeholder 2"/>
          <p:cNvSpPr>
            <a:spLocks noGrp="1"/>
          </p:cNvSpPr>
          <p:nvPr>
            <p:ph idx="1"/>
          </p:nvPr>
        </p:nvSpPr>
        <p:spPr/>
        <p:txBody>
          <a:bodyPr/>
          <a:lstStyle/>
          <a:p>
            <a:r>
              <a:rPr lang="en-US" dirty="0" smtClean="0"/>
              <a:t>The cRIO cannot directly control the motors.</a:t>
            </a:r>
          </a:p>
          <a:p>
            <a:pPr lvl="1"/>
            <a:r>
              <a:rPr lang="en-US" dirty="0" smtClean="0"/>
              <a:t>Cannot provide enough power – will get fried if that much power runs through it. </a:t>
            </a:r>
          </a:p>
          <a:p>
            <a:r>
              <a:rPr lang="en-US" dirty="0" smtClean="0"/>
              <a:t>Solution</a:t>
            </a:r>
          </a:p>
          <a:p>
            <a:pPr lvl="1"/>
            <a:r>
              <a:rPr lang="en-US" dirty="0" smtClean="0"/>
              <a:t>Intermediary Motor Controllers</a:t>
            </a:r>
          </a:p>
          <a:p>
            <a:pPr lvl="2"/>
            <a:r>
              <a:rPr lang="en-US" dirty="0" smtClean="0"/>
              <a:t>Relays</a:t>
            </a:r>
          </a:p>
          <a:p>
            <a:pPr lvl="2"/>
            <a:r>
              <a:rPr lang="en-US" dirty="0" smtClean="0"/>
              <a:t>Electronic Speed Controllers</a:t>
            </a:r>
            <a:endParaRPr lang="en-US" dirty="0"/>
          </a:p>
        </p:txBody>
      </p:sp>
    </p:spTree>
    <p:extLst>
      <p:ext uri="{BB962C8B-B14F-4D97-AF65-F5344CB8AC3E}">
        <p14:creationId xmlns="" xmlns:p14="http://schemas.microsoft.com/office/powerpoint/2010/main" val="279524233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Spike</a:t>
            </a:r>
            <a:r>
              <a:rPr lang="en-US" dirty="0" smtClean="0"/>
              <a:t> Relays</a:t>
            </a:r>
            <a:endParaRPr lang="en-US" dirty="0"/>
          </a:p>
        </p:txBody>
      </p:sp>
      <p:sp>
        <p:nvSpPr>
          <p:cNvPr id="3" name="Content Placeholder 2"/>
          <p:cNvSpPr>
            <a:spLocks noGrp="1"/>
          </p:cNvSpPr>
          <p:nvPr>
            <p:ph idx="1"/>
          </p:nvPr>
        </p:nvSpPr>
        <p:spPr>
          <a:xfrm>
            <a:off x="457200" y="1600200"/>
            <a:ext cx="4724400" cy="4525963"/>
          </a:xfrm>
        </p:spPr>
        <p:txBody>
          <a:bodyPr/>
          <a:lstStyle/>
          <a:p>
            <a:r>
              <a:rPr lang="en-US" dirty="0" smtClean="0"/>
              <a:t>Relays close or open the circuit based on signals from the cRIO. </a:t>
            </a:r>
            <a:endParaRPr lang="en-US" dirty="0"/>
          </a:p>
          <a:p>
            <a:r>
              <a:rPr lang="en-US" dirty="0" smtClean="0"/>
              <a:t>Use an H-Bridge</a:t>
            </a:r>
          </a:p>
          <a:p>
            <a:pPr lvl="1"/>
            <a:endParaRPr lang="en-US" dirty="0" smtClean="0"/>
          </a:p>
          <a:p>
            <a:endParaRPr lang="en-US" sz="3200" dirty="0" smtClean="0">
              <a:latin typeface="Times New Roman" pitchFamily="18" charset="0"/>
              <a:cs typeface="Times New Roman" pitchFamily="18" charset="0"/>
            </a:endParaRPr>
          </a:p>
          <a:p>
            <a:endParaRPr lang="en-US" sz="3200" dirty="0" smtClean="0">
              <a:latin typeface="Times New Roman" pitchFamily="18" charset="0"/>
              <a:cs typeface="Times New Roman" pitchFamily="18" charset="0"/>
            </a:endParaRPr>
          </a:p>
          <a:p>
            <a:endParaRPr lang="en-US" sz="3200" dirty="0" smtClean="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p:txBody>
      </p:sp>
      <p:pic>
        <p:nvPicPr>
          <p:cNvPr id="6" name="Picture 5" descr="IFIW-SP1_lg.jpg"/>
          <p:cNvPicPr>
            <a:picLocks noChangeAspect="1"/>
          </p:cNvPicPr>
          <p:nvPr/>
        </p:nvPicPr>
        <p:blipFill>
          <a:blip r:embed="rId3" cstate="print"/>
          <a:stretch>
            <a:fillRect/>
          </a:stretch>
        </p:blipFill>
        <p:spPr>
          <a:xfrm>
            <a:off x="4467029" y="2924584"/>
            <a:ext cx="4032115" cy="3384096"/>
          </a:xfrm>
          <a:prstGeom prst="rect">
            <a:avLst/>
          </a:prstGeom>
        </p:spPr>
      </p:pic>
    </p:spTree>
    <p:extLst>
      <p:ext uri="{BB962C8B-B14F-4D97-AF65-F5344CB8AC3E}">
        <p14:creationId xmlns="" xmlns:p14="http://schemas.microsoft.com/office/powerpoint/2010/main" val="3677323417"/>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467600" cy="1143000"/>
          </a:xfrm>
        </p:spPr>
        <p:txBody>
          <a:bodyPr/>
          <a:lstStyle/>
          <a:p>
            <a:r>
              <a:rPr lang="en-US" dirty="0" smtClean="0">
                <a:latin typeface="+mn-lt"/>
              </a:rPr>
              <a:t>How an H-Bridge Works</a:t>
            </a:r>
            <a:br>
              <a:rPr lang="en-US" dirty="0" smtClean="0">
                <a:latin typeface="+mn-lt"/>
              </a:rPr>
            </a:br>
            <a:endParaRPr lang="en-US" dirty="0">
              <a:latin typeface="+mn-lt"/>
            </a:endParaRPr>
          </a:p>
        </p:txBody>
      </p:sp>
      <p:cxnSp>
        <p:nvCxnSpPr>
          <p:cNvPr id="4" name="Straight Connector 3"/>
          <p:cNvCxnSpPr/>
          <p:nvPr/>
        </p:nvCxnSpPr>
        <p:spPr>
          <a:xfrm>
            <a:off x="1828800" y="2260716"/>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flipH="1">
            <a:off x="1600200" y="2794116"/>
            <a:ext cx="22860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1828800" y="3175116"/>
            <a:ext cx="0" cy="6096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1828800" y="2794116"/>
            <a:ext cx="0" cy="3810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1828800" y="2260716"/>
            <a:ext cx="27432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4572000" y="3251316"/>
            <a:ext cx="0" cy="6096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4572000" y="2260716"/>
            <a:ext cx="0" cy="6096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flipH="1">
            <a:off x="4343400" y="2870316"/>
            <a:ext cx="22860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4572000" y="2870316"/>
            <a:ext cx="0" cy="3810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1828800" y="5232516"/>
            <a:ext cx="27432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1828800" y="3784716"/>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a:off x="1600200" y="4318116"/>
            <a:ext cx="22860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1828800" y="4318116"/>
            <a:ext cx="0" cy="3810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4572000" y="3860916"/>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a:off x="4343400" y="4394316"/>
            <a:ext cx="22860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4572000" y="4394316"/>
            <a:ext cx="0" cy="3048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a:off x="1828800" y="4699116"/>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4572000" y="4699116"/>
            <a:ext cx="0" cy="533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1831181" y="3780035"/>
            <a:ext cx="9144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3657600" y="3780216"/>
            <a:ext cx="9144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sp>
        <p:nvSpPr>
          <p:cNvPr id="24" name="Flowchart: Connector 23"/>
          <p:cNvSpPr/>
          <p:nvPr/>
        </p:nvSpPr>
        <p:spPr>
          <a:xfrm>
            <a:off x="3159444" y="2212489"/>
            <a:ext cx="91440" cy="91440"/>
          </a:xfrm>
          <a:prstGeom prst="flowChartConnector">
            <a:avLst/>
          </a:prstGeom>
          <a:solidFill>
            <a:srgbClr val="FF0000"/>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grpSp>
        <p:nvGrpSpPr>
          <p:cNvPr id="25" name="Group 24"/>
          <p:cNvGrpSpPr/>
          <p:nvPr/>
        </p:nvGrpSpPr>
        <p:grpSpPr>
          <a:xfrm>
            <a:off x="2743200" y="3347168"/>
            <a:ext cx="914400" cy="874780"/>
            <a:chOff x="4114800" y="2970339"/>
            <a:chExt cx="914400" cy="914400"/>
          </a:xfrm>
        </p:grpSpPr>
        <p:cxnSp>
          <p:nvCxnSpPr>
            <p:cNvPr id="26" name="Straight Connector 25"/>
            <p:cNvCxnSpPr/>
            <p:nvPr/>
          </p:nvCxnSpPr>
          <p:spPr>
            <a:xfrm>
              <a:off x="4572000" y="2970339"/>
              <a:ext cx="0" cy="91440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4114800" y="3427539"/>
              <a:ext cx="914400" cy="0"/>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grpSp>
      <p:sp>
        <p:nvSpPr>
          <p:cNvPr id="28" name="Flowchart: Connector 27"/>
          <p:cNvSpPr/>
          <p:nvPr/>
        </p:nvSpPr>
        <p:spPr>
          <a:xfrm>
            <a:off x="2768483" y="3325365"/>
            <a:ext cx="869979" cy="914400"/>
          </a:xfrm>
          <a:prstGeom prst="flowChartConnector">
            <a:avLst/>
          </a:prstGeom>
          <a:noFill/>
          <a:ln w="762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grpSp>
        <p:nvGrpSpPr>
          <p:cNvPr id="29" name="Group 28"/>
          <p:cNvGrpSpPr/>
          <p:nvPr/>
        </p:nvGrpSpPr>
        <p:grpSpPr>
          <a:xfrm>
            <a:off x="1905000" y="2362200"/>
            <a:ext cx="2590800" cy="2819400"/>
            <a:chOff x="2057399" y="1600201"/>
            <a:chExt cx="3124200" cy="4191000"/>
          </a:xfrm>
        </p:grpSpPr>
        <p:grpSp>
          <p:nvGrpSpPr>
            <p:cNvPr id="30" name="Group 198"/>
            <p:cNvGrpSpPr/>
            <p:nvPr/>
          </p:nvGrpSpPr>
          <p:grpSpPr>
            <a:xfrm>
              <a:off x="2057399" y="3886202"/>
              <a:ext cx="0" cy="1904999"/>
              <a:chOff x="2057399" y="1600202"/>
              <a:chExt cx="0" cy="1904999"/>
            </a:xfrm>
          </p:grpSpPr>
          <p:cxnSp>
            <p:nvCxnSpPr>
              <p:cNvPr id="49" name="Straight Arrow Connector 48"/>
              <p:cNvCxnSpPr/>
              <p:nvPr/>
            </p:nvCxnSpPr>
            <p:spPr>
              <a:xfrm>
                <a:off x="2057399" y="1600202"/>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057399" y="1981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2057399" y="2362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057399" y="2743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057399" y="3124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204"/>
            <p:cNvGrpSpPr/>
            <p:nvPr/>
          </p:nvGrpSpPr>
          <p:grpSpPr>
            <a:xfrm rot="10800000">
              <a:off x="2057399" y="3886202"/>
              <a:ext cx="3124200" cy="1"/>
              <a:chOff x="2057401" y="3505197"/>
              <a:chExt cx="3124200" cy="1"/>
            </a:xfrm>
          </p:grpSpPr>
          <p:cxnSp>
            <p:nvCxnSpPr>
              <p:cNvPr id="39" name="Straight Arrow Connector 38"/>
              <p:cNvCxnSpPr/>
              <p:nvPr/>
            </p:nvCxnSpPr>
            <p:spPr>
              <a:xfrm>
                <a:off x="20574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3622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6670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9718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32004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5052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8100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114801"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4419602" y="3505198"/>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4648201" y="3505197"/>
                <a:ext cx="533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Group 215"/>
            <p:cNvGrpSpPr/>
            <p:nvPr/>
          </p:nvGrpSpPr>
          <p:grpSpPr>
            <a:xfrm flipH="1">
              <a:off x="5181597" y="1981201"/>
              <a:ext cx="2" cy="1904999"/>
              <a:chOff x="2057401" y="1600201"/>
              <a:chExt cx="2" cy="1904999"/>
            </a:xfrm>
          </p:grpSpPr>
          <p:cxnSp>
            <p:nvCxnSpPr>
              <p:cNvPr id="34" name="Straight Arrow Connector 33"/>
              <p:cNvCxnSpPr/>
              <p:nvPr/>
            </p:nvCxnSpPr>
            <p:spPr>
              <a:xfrm>
                <a:off x="2057403" y="1600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057401" y="1981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057401" y="2362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057401" y="2743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057402" y="3124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33" name="Straight Arrow Connector 32"/>
            <p:cNvCxnSpPr/>
            <p:nvPr/>
          </p:nvCxnSpPr>
          <p:spPr>
            <a:xfrm>
              <a:off x="5181599" y="1600201"/>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flipH="1">
            <a:off x="1905000" y="2331234"/>
            <a:ext cx="2590800" cy="2819400"/>
            <a:chOff x="2057400" y="1600200"/>
            <a:chExt cx="3124200" cy="4191000"/>
          </a:xfrm>
        </p:grpSpPr>
        <p:grpSp>
          <p:nvGrpSpPr>
            <p:cNvPr id="55" name="Group 198"/>
            <p:cNvGrpSpPr/>
            <p:nvPr/>
          </p:nvGrpSpPr>
          <p:grpSpPr>
            <a:xfrm>
              <a:off x="2057400" y="3886200"/>
              <a:ext cx="0" cy="1905000"/>
              <a:chOff x="2057400" y="1600200"/>
              <a:chExt cx="0" cy="1905000"/>
            </a:xfrm>
          </p:grpSpPr>
          <p:cxnSp>
            <p:nvCxnSpPr>
              <p:cNvPr id="74" name="Straight Arrow Connector 73"/>
              <p:cNvCxnSpPr/>
              <p:nvPr/>
            </p:nvCxnSpPr>
            <p:spPr>
              <a:xfrm>
                <a:off x="2057400" y="1600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2057400" y="1981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2057400" y="2362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2057400" y="2743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2057400" y="3124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6" name="Group 204"/>
            <p:cNvGrpSpPr/>
            <p:nvPr/>
          </p:nvGrpSpPr>
          <p:grpSpPr>
            <a:xfrm rot="10800000">
              <a:off x="2057400" y="3886200"/>
              <a:ext cx="3124200" cy="0"/>
              <a:chOff x="2057400" y="3505200"/>
              <a:chExt cx="3124200" cy="0"/>
            </a:xfrm>
          </p:grpSpPr>
          <p:cxnSp>
            <p:nvCxnSpPr>
              <p:cNvPr id="64" name="Straight Arrow Connector 63"/>
              <p:cNvCxnSpPr/>
              <p:nvPr/>
            </p:nvCxnSpPr>
            <p:spPr>
              <a:xfrm>
                <a:off x="20574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23622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26670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29718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32004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35052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38100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148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419600" y="3505200"/>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4648200" y="3505200"/>
                <a:ext cx="5334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7" name="Group 215"/>
            <p:cNvGrpSpPr/>
            <p:nvPr/>
          </p:nvGrpSpPr>
          <p:grpSpPr>
            <a:xfrm flipH="1">
              <a:off x="5135881" y="1981200"/>
              <a:ext cx="45719" cy="1905000"/>
              <a:chOff x="2057400" y="1600200"/>
              <a:chExt cx="0" cy="1905000"/>
            </a:xfrm>
          </p:grpSpPr>
          <p:cxnSp>
            <p:nvCxnSpPr>
              <p:cNvPr id="59" name="Straight Arrow Connector 58"/>
              <p:cNvCxnSpPr/>
              <p:nvPr/>
            </p:nvCxnSpPr>
            <p:spPr>
              <a:xfrm>
                <a:off x="2057400" y="1600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057400" y="1981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057400" y="2362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057400" y="2743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2057400" y="3124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p:nvPr/>
          </p:nvCxnSpPr>
          <p:spPr>
            <a:xfrm>
              <a:off x="5181600" y="1600200"/>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79" name="Down Arrow 78"/>
          <p:cNvSpPr/>
          <p:nvPr/>
        </p:nvSpPr>
        <p:spPr>
          <a:xfrm rot="16200000">
            <a:off x="6531656" y="3176266"/>
            <a:ext cx="762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Down Arrow 79"/>
          <p:cNvSpPr/>
          <p:nvPr/>
        </p:nvSpPr>
        <p:spPr>
          <a:xfrm rot="5400000">
            <a:off x="6490712" y="3166002"/>
            <a:ext cx="762000" cy="533400"/>
          </a:xfrm>
          <a:prstGeom prst="downArrow">
            <a:avLst>
              <a:gd name="adj1" fmla="val 50000"/>
              <a:gd name="adj2" fmla="val 419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82"/>
          <p:cNvSpPr txBox="1"/>
          <p:nvPr/>
        </p:nvSpPr>
        <p:spPr>
          <a:xfrm>
            <a:off x="2209800" y="4236234"/>
            <a:ext cx="1981200" cy="646331"/>
          </a:xfrm>
          <a:prstGeom prst="rect">
            <a:avLst/>
          </a:prstGeom>
          <a:noFill/>
        </p:spPr>
        <p:txBody>
          <a:bodyPr wrap="square" rtlCol="0">
            <a:spAutoFit/>
          </a:bodyPr>
          <a:lstStyle/>
          <a:p>
            <a:pPr algn="ctr"/>
            <a:r>
              <a:rPr lang="en-US" dirty="0" smtClean="0">
                <a:latin typeface="+mn-lt"/>
              </a:rPr>
              <a:t>  MOTOR</a:t>
            </a:r>
          </a:p>
          <a:p>
            <a:pPr algn="ctr"/>
            <a:endParaRPr lang="en-US" dirty="0">
              <a:latin typeface="+mn-lt"/>
            </a:endParaRPr>
          </a:p>
        </p:txBody>
      </p:sp>
      <p:sp>
        <p:nvSpPr>
          <p:cNvPr id="84" name="TextBox 83"/>
          <p:cNvSpPr txBox="1"/>
          <p:nvPr/>
        </p:nvSpPr>
        <p:spPr>
          <a:xfrm>
            <a:off x="2084102" y="1589259"/>
            <a:ext cx="2209800" cy="369332"/>
          </a:xfrm>
          <a:prstGeom prst="rect">
            <a:avLst/>
          </a:prstGeom>
          <a:noFill/>
        </p:spPr>
        <p:txBody>
          <a:bodyPr wrap="square" rtlCol="0">
            <a:spAutoFit/>
          </a:bodyPr>
          <a:lstStyle/>
          <a:p>
            <a:pPr algn="ctr"/>
            <a:r>
              <a:rPr lang="en-US" dirty="0" smtClean="0">
                <a:latin typeface="+mn-lt"/>
              </a:rPr>
              <a:t>+12V</a:t>
            </a:r>
            <a:endParaRPr lang="en-US" dirty="0">
              <a:latin typeface="+mn-lt"/>
            </a:endParaRPr>
          </a:p>
        </p:txBody>
      </p:sp>
      <p:sp>
        <p:nvSpPr>
          <p:cNvPr id="85" name="TextBox 84"/>
          <p:cNvSpPr txBox="1"/>
          <p:nvPr/>
        </p:nvSpPr>
        <p:spPr>
          <a:xfrm>
            <a:off x="2133600" y="5379234"/>
            <a:ext cx="2209800" cy="369332"/>
          </a:xfrm>
          <a:prstGeom prst="rect">
            <a:avLst/>
          </a:prstGeom>
          <a:noFill/>
        </p:spPr>
        <p:txBody>
          <a:bodyPr wrap="square" rtlCol="0">
            <a:spAutoFit/>
          </a:bodyPr>
          <a:lstStyle/>
          <a:p>
            <a:pPr algn="ctr"/>
            <a:r>
              <a:rPr lang="en-US" dirty="0" smtClean="0">
                <a:latin typeface="+mn-lt"/>
              </a:rPr>
              <a:t>Ground</a:t>
            </a:r>
            <a:endParaRPr lang="en-US" dirty="0">
              <a:latin typeface="+mn-lt"/>
            </a:endParaRPr>
          </a:p>
        </p:txBody>
      </p:sp>
      <p:sp>
        <p:nvSpPr>
          <p:cNvPr id="86" name="TextBox 85"/>
          <p:cNvSpPr txBox="1"/>
          <p:nvPr/>
        </p:nvSpPr>
        <p:spPr>
          <a:xfrm>
            <a:off x="1143000" y="2788434"/>
            <a:ext cx="533400" cy="369332"/>
          </a:xfrm>
          <a:prstGeom prst="rect">
            <a:avLst/>
          </a:prstGeom>
          <a:noFill/>
        </p:spPr>
        <p:txBody>
          <a:bodyPr wrap="square" rtlCol="0">
            <a:spAutoFit/>
          </a:bodyPr>
          <a:lstStyle/>
          <a:p>
            <a:r>
              <a:rPr lang="en-US" dirty="0" smtClean="0">
                <a:latin typeface="+mn-lt"/>
              </a:rPr>
              <a:t>S1</a:t>
            </a:r>
            <a:endParaRPr lang="en-US" dirty="0">
              <a:latin typeface="+mn-lt"/>
            </a:endParaRPr>
          </a:p>
        </p:txBody>
      </p:sp>
      <p:sp>
        <p:nvSpPr>
          <p:cNvPr id="87" name="TextBox 86"/>
          <p:cNvSpPr txBox="1"/>
          <p:nvPr/>
        </p:nvSpPr>
        <p:spPr>
          <a:xfrm rot="10800000" flipV="1">
            <a:off x="4724400" y="2864634"/>
            <a:ext cx="533400" cy="369332"/>
          </a:xfrm>
          <a:prstGeom prst="rect">
            <a:avLst/>
          </a:prstGeom>
          <a:noFill/>
        </p:spPr>
        <p:txBody>
          <a:bodyPr wrap="square" rtlCol="0">
            <a:spAutoFit/>
          </a:bodyPr>
          <a:lstStyle/>
          <a:p>
            <a:r>
              <a:rPr lang="en-US" dirty="0" smtClean="0">
                <a:latin typeface="+mn-lt"/>
              </a:rPr>
              <a:t>S3</a:t>
            </a:r>
            <a:endParaRPr lang="en-US" dirty="0">
              <a:latin typeface="+mn-lt"/>
            </a:endParaRPr>
          </a:p>
        </p:txBody>
      </p:sp>
      <p:sp>
        <p:nvSpPr>
          <p:cNvPr id="88" name="TextBox 87"/>
          <p:cNvSpPr txBox="1"/>
          <p:nvPr/>
        </p:nvSpPr>
        <p:spPr>
          <a:xfrm rot="10800000" flipV="1">
            <a:off x="4724400" y="4388634"/>
            <a:ext cx="533400" cy="369332"/>
          </a:xfrm>
          <a:prstGeom prst="rect">
            <a:avLst/>
          </a:prstGeom>
          <a:noFill/>
        </p:spPr>
        <p:txBody>
          <a:bodyPr wrap="square" rtlCol="0">
            <a:spAutoFit/>
          </a:bodyPr>
          <a:lstStyle/>
          <a:p>
            <a:r>
              <a:rPr lang="en-US" dirty="0" smtClean="0">
                <a:latin typeface="+mn-lt"/>
              </a:rPr>
              <a:t>S4</a:t>
            </a:r>
            <a:endParaRPr lang="en-US" dirty="0">
              <a:latin typeface="+mn-lt"/>
            </a:endParaRPr>
          </a:p>
        </p:txBody>
      </p:sp>
      <p:sp>
        <p:nvSpPr>
          <p:cNvPr id="89" name="TextBox 88"/>
          <p:cNvSpPr txBox="1"/>
          <p:nvPr/>
        </p:nvSpPr>
        <p:spPr>
          <a:xfrm rot="10800000" flipV="1">
            <a:off x="1143001" y="4312434"/>
            <a:ext cx="533400" cy="369332"/>
          </a:xfrm>
          <a:prstGeom prst="rect">
            <a:avLst/>
          </a:prstGeom>
          <a:noFill/>
        </p:spPr>
        <p:txBody>
          <a:bodyPr wrap="square" rtlCol="0">
            <a:spAutoFit/>
          </a:bodyPr>
          <a:lstStyle/>
          <a:p>
            <a:r>
              <a:rPr lang="en-US" dirty="0" smtClean="0">
                <a:latin typeface="+mn-lt"/>
              </a:rPr>
              <a:t>S2</a:t>
            </a:r>
            <a:endParaRPr lang="en-US" dirty="0">
              <a:latin typeface="+mn-lt"/>
            </a:endParaRPr>
          </a:p>
        </p:txBody>
      </p:sp>
      <p:sp>
        <p:nvSpPr>
          <p:cNvPr id="90" name="TextBox 89"/>
          <p:cNvSpPr txBox="1"/>
          <p:nvPr/>
        </p:nvSpPr>
        <p:spPr>
          <a:xfrm>
            <a:off x="5414841" y="2443689"/>
            <a:ext cx="2895600" cy="2062103"/>
          </a:xfrm>
          <a:prstGeom prst="rect">
            <a:avLst/>
          </a:prstGeom>
          <a:noFill/>
        </p:spPr>
        <p:txBody>
          <a:bodyPr wrap="square" rtlCol="0">
            <a:spAutoFit/>
          </a:bodyPr>
          <a:lstStyle/>
          <a:p>
            <a:pPr algn="ctr"/>
            <a:r>
              <a:rPr lang="en-US" sz="3200" dirty="0" smtClean="0">
                <a:latin typeface="+mn-lt"/>
                <a:cs typeface="Times New Roman" pitchFamily="18" charset="0"/>
              </a:rPr>
              <a:t>S1+S4 </a:t>
            </a:r>
          </a:p>
          <a:p>
            <a:pPr algn="ctr"/>
            <a:endParaRPr lang="en-US" sz="3200" dirty="0" smtClean="0">
              <a:latin typeface="+mn-lt"/>
              <a:cs typeface="Times New Roman" pitchFamily="18" charset="0"/>
            </a:endParaRPr>
          </a:p>
          <a:p>
            <a:pPr algn="ctr"/>
            <a:endParaRPr lang="en-US" sz="3200" dirty="0">
              <a:latin typeface="+mn-lt"/>
              <a:cs typeface="Times New Roman" pitchFamily="18" charset="0"/>
            </a:endParaRPr>
          </a:p>
          <a:p>
            <a:pPr algn="ctr"/>
            <a:r>
              <a:rPr lang="en-US" sz="3200" dirty="0" smtClean="0">
                <a:latin typeface="+mn-lt"/>
                <a:cs typeface="Times New Roman" pitchFamily="18" charset="0"/>
              </a:rPr>
              <a:t>FULL FORWARD</a:t>
            </a:r>
            <a:endParaRPr lang="en-US" sz="3200" dirty="0">
              <a:latin typeface="+mn-lt"/>
              <a:cs typeface="Times New Roman" pitchFamily="18" charset="0"/>
            </a:endParaRPr>
          </a:p>
        </p:txBody>
      </p:sp>
      <p:sp>
        <p:nvSpPr>
          <p:cNvPr id="91" name="TextBox 90"/>
          <p:cNvSpPr txBox="1"/>
          <p:nvPr/>
        </p:nvSpPr>
        <p:spPr>
          <a:xfrm>
            <a:off x="5414841" y="2445408"/>
            <a:ext cx="2895600" cy="2062103"/>
          </a:xfrm>
          <a:prstGeom prst="rect">
            <a:avLst/>
          </a:prstGeom>
          <a:noFill/>
        </p:spPr>
        <p:txBody>
          <a:bodyPr wrap="square" rtlCol="0">
            <a:spAutoFit/>
          </a:bodyPr>
          <a:lstStyle/>
          <a:p>
            <a:pPr algn="ctr"/>
            <a:r>
              <a:rPr lang="en-US" sz="3200" dirty="0" smtClean="0">
                <a:latin typeface="+mn-lt"/>
                <a:cs typeface="Times New Roman" pitchFamily="18" charset="0"/>
              </a:rPr>
              <a:t>S3+S2</a:t>
            </a:r>
          </a:p>
          <a:p>
            <a:pPr algn="ctr"/>
            <a:endParaRPr lang="en-US" sz="3200" dirty="0" smtClean="0">
              <a:latin typeface="+mn-lt"/>
              <a:cs typeface="Times New Roman" pitchFamily="18" charset="0"/>
            </a:endParaRPr>
          </a:p>
          <a:p>
            <a:pPr algn="ctr"/>
            <a:endParaRPr lang="en-US" sz="3200" dirty="0">
              <a:latin typeface="+mn-lt"/>
              <a:cs typeface="Times New Roman" pitchFamily="18" charset="0"/>
            </a:endParaRPr>
          </a:p>
          <a:p>
            <a:pPr algn="ctr"/>
            <a:r>
              <a:rPr lang="en-US" sz="3200" dirty="0" smtClean="0">
                <a:latin typeface="+mn-lt"/>
                <a:cs typeface="Times New Roman" pitchFamily="18" charset="0"/>
              </a:rPr>
              <a:t>FULL REVERSE</a:t>
            </a:r>
            <a:endParaRPr lang="en-US" sz="3200" dirty="0">
              <a:latin typeface="+mn-lt"/>
              <a:cs typeface="Times New Roman" pitchFamily="18" charset="0"/>
            </a:endParaRPr>
          </a:p>
        </p:txBody>
      </p:sp>
      <p:cxnSp>
        <p:nvCxnSpPr>
          <p:cNvPr id="93" name="Straight Connector 92"/>
          <p:cNvCxnSpPr/>
          <p:nvPr/>
        </p:nvCxnSpPr>
        <p:spPr>
          <a:xfrm>
            <a:off x="3209852" y="1964453"/>
            <a:ext cx="0" cy="2902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3250388" y="5215775"/>
            <a:ext cx="6876" cy="248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Flowchart: Connector 91"/>
          <p:cNvSpPr/>
          <p:nvPr/>
        </p:nvSpPr>
        <p:spPr>
          <a:xfrm>
            <a:off x="1778304" y="3184109"/>
            <a:ext cx="91440" cy="9144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94" name="Flowchart: Connector 93"/>
          <p:cNvSpPr/>
          <p:nvPr/>
        </p:nvSpPr>
        <p:spPr>
          <a:xfrm>
            <a:off x="4537472" y="3186381"/>
            <a:ext cx="91440" cy="9144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95" name="Flowchart: Connector 94"/>
          <p:cNvSpPr/>
          <p:nvPr/>
        </p:nvSpPr>
        <p:spPr>
          <a:xfrm>
            <a:off x="1780576" y="4687661"/>
            <a:ext cx="91440" cy="9144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96" name="Flowchart: Connector 95"/>
          <p:cNvSpPr/>
          <p:nvPr/>
        </p:nvSpPr>
        <p:spPr>
          <a:xfrm>
            <a:off x="4526096" y="4689933"/>
            <a:ext cx="91440" cy="9144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97" name="TextBox 96"/>
          <p:cNvSpPr txBox="1"/>
          <p:nvPr/>
        </p:nvSpPr>
        <p:spPr>
          <a:xfrm>
            <a:off x="5425954" y="2444459"/>
            <a:ext cx="2895600" cy="2062103"/>
          </a:xfrm>
          <a:prstGeom prst="rect">
            <a:avLst/>
          </a:prstGeom>
          <a:noFill/>
        </p:spPr>
        <p:txBody>
          <a:bodyPr wrap="square" rtlCol="0">
            <a:spAutoFit/>
          </a:bodyPr>
          <a:lstStyle/>
          <a:p>
            <a:pPr algn="ctr"/>
            <a:r>
              <a:rPr lang="en-US" sz="3200" dirty="0" smtClean="0">
                <a:latin typeface="+mn-lt"/>
                <a:cs typeface="Times New Roman" pitchFamily="18" charset="0"/>
              </a:rPr>
              <a:t>S1+S3</a:t>
            </a:r>
          </a:p>
          <a:p>
            <a:pPr algn="ctr"/>
            <a:endParaRPr lang="en-US" sz="3200" dirty="0" smtClean="0">
              <a:latin typeface="+mn-lt"/>
              <a:cs typeface="Times New Roman" pitchFamily="18" charset="0"/>
            </a:endParaRPr>
          </a:p>
          <a:p>
            <a:pPr algn="ctr"/>
            <a:endParaRPr lang="en-US" sz="3200" dirty="0">
              <a:latin typeface="+mn-lt"/>
              <a:cs typeface="Times New Roman" pitchFamily="18" charset="0"/>
            </a:endParaRPr>
          </a:p>
          <a:p>
            <a:pPr algn="ctr"/>
            <a:r>
              <a:rPr lang="en-US" sz="3200" dirty="0" smtClean="0">
                <a:latin typeface="+mn-lt"/>
                <a:cs typeface="Times New Roman" pitchFamily="18" charset="0"/>
              </a:rPr>
              <a:t>BRAKE</a:t>
            </a:r>
            <a:endParaRPr lang="en-US" sz="3200" dirty="0">
              <a:latin typeface="+mn-lt"/>
              <a:cs typeface="Times New Roman" pitchFamily="18" charset="0"/>
            </a:endParaRPr>
          </a:p>
        </p:txBody>
      </p:sp>
    </p:spTree>
    <p:extLst>
      <p:ext uri="{BB962C8B-B14F-4D97-AF65-F5344CB8AC3E}">
        <p14:creationId xmlns="" xmlns:p14="http://schemas.microsoft.com/office/powerpoint/2010/main" val="239625439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0" presetClass="path" presetSubtype="0" repeatCount="indefinite" accel="50000" decel="50000" fill="hold" grpId="1" nodeType="withEffect">
                                  <p:stCondLst>
                                    <p:cond delay="0"/>
                                  </p:stCondLst>
                                  <p:endCondLst>
                                    <p:cond evt="onNext" delay="0">
                                      <p:tgtEl>
                                        <p:sldTgt/>
                                      </p:tgtEl>
                                    </p:cond>
                                  </p:endCondLst>
                                  <p:childTnLst>
                                    <p:animMotion origin="layout" path="M 0.01754 0.00046 L -0.1342 0.00046 L -0.1342 0.22101 L 0.16701 0.22101 L 0.16701 0.43323 L 0.01997 0.43323 " pathEditMode="relative" rAng="0" ptsTypes="AAAAAA">
                                      <p:cBhvr>
                                        <p:cTn id="18" dur="3000" fill="hold"/>
                                        <p:tgtEl>
                                          <p:spTgt spid="24"/>
                                        </p:tgtEl>
                                        <p:attrNameLst>
                                          <p:attrName>ppt_x</p:attrName>
                                          <p:attrName>ppt_y</p:attrName>
                                        </p:attrNameLst>
                                      </p:cBhvr>
                                      <p:rCtr x="-122" y="21639"/>
                                    </p:animMotion>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8" presetClass="emph" presetSubtype="0" repeatCount="indefinite" fill="hold" nodeType="withEffect">
                                  <p:stCondLst>
                                    <p:cond delay="0"/>
                                  </p:stCondLst>
                                  <p:endCondLst>
                                    <p:cond evt="onNext" delay="0">
                                      <p:tgtEl>
                                        <p:sldTgt/>
                                      </p:tgtEl>
                                    </p:cond>
                                  </p:endCondLst>
                                  <p:childTnLst>
                                    <p:animRot by="21600000">
                                      <p:cBhvr>
                                        <p:cTn id="22" dur="2000" fill="hold"/>
                                        <p:tgtEl>
                                          <p:spTgt spid="25"/>
                                        </p:tgtEl>
                                        <p:attrNameLst>
                                          <p:attrName>r</p:attrName>
                                        </p:attrNameLst>
                                      </p:cBhvr>
                                    </p:animRot>
                                  </p:childTnLst>
                                </p:cTn>
                              </p:par>
                              <p:par>
                                <p:cTn id="23" presetID="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2" nodeType="click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79"/>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5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3"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0" presetClass="path" presetSubtype="0" repeatCount="indefinite" accel="50000" decel="50000" fill="hold" grpId="4" nodeType="withEffect">
                                  <p:stCondLst>
                                    <p:cond delay="0"/>
                                  </p:stCondLst>
                                  <p:childTnLst>
                                    <p:animMotion origin="layout" path="M -0.01111 -4.88313E-7 L 0.13785 -0.00278 L 0.13785 0.21546 L -0.16111 0.21824 L -0.16215 0.43115 L -0.00903 0.42976 " pathEditMode="relative" rAng="0" ptsTypes="AAAAAA">
                                      <p:cBhvr>
                                        <p:cTn id="60" dur="3000" fill="hold"/>
                                        <p:tgtEl>
                                          <p:spTgt spid="24"/>
                                        </p:tgtEl>
                                        <p:attrNameLst>
                                          <p:attrName>ppt_x</p:attrName>
                                          <p:attrName>ppt_y</p:attrName>
                                        </p:attrNameLst>
                                      </p:cBhvr>
                                      <p:rCtr x="-104" y="21407"/>
                                    </p:animMotion>
                                  </p:childTnLst>
                                </p:cTn>
                              </p:par>
                              <p:par>
                                <p:cTn id="61" presetID="1" presetClass="entr" presetSubtype="0"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8" presetClass="emph" presetSubtype="0" repeatCount="indefinite" fill="hold" nodeType="withEffect">
                                  <p:stCondLst>
                                    <p:cond delay="0"/>
                                  </p:stCondLst>
                                  <p:endCondLst>
                                    <p:cond evt="onNext" delay="0">
                                      <p:tgtEl>
                                        <p:sldTgt/>
                                      </p:tgtEl>
                                    </p:cond>
                                  </p:endCondLst>
                                  <p:childTnLst>
                                    <p:animRot by="-21600000">
                                      <p:cBhvr>
                                        <p:cTn id="64" dur="2000" fill="hold"/>
                                        <p:tgtEl>
                                          <p:spTgt spid="25"/>
                                        </p:tgtEl>
                                        <p:attrNameLst>
                                          <p:attrName>r</p:attrName>
                                        </p:attrNameLst>
                                      </p:cBhvr>
                                    </p:animRot>
                                  </p:child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nodeType="clickEffect">
                                  <p:stCondLst>
                                    <p:cond delay="0"/>
                                  </p:stCondLst>
                                  <p:childTnLst>
                                    <p:set>
                                      <p:cBhvr>
                                        <p:cTn id="72" dur="1" fill="hold">
                                          <p:stCondLst>
                                            <p:cond delay="0"/>
                                          </p:stCondLst>
                                        </p:cTn>
                                        <p:tgtEl>
                                          <p:spTgt spid="16"/>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12"/>
                                        </p:tgtEl>
                                        <p:attrNameLst>
                                          <p:attrName>style.visibility</p:attrName>
                                        </p:attrNameLst>
                                      </p:cBhvr>
                                      <p:to>
                                        <p:strVal val="hidden"/>
                                      </p:to>
                                    </p:set>
                                  </p:childTnLst>
                                </p:cTn>
                              </p:par>
                              <p:par>
                                <p:cTn id="79" presetID="1" presetClass="exit" presetSubtype="0" fill="hold" grpId="5" nodeType="withEffect">
                                  <p:stCondLst>
                                    <p:cond delay="0"/>
                                  </p:stCondLst>
                                  <p:childTnLst>
                                    <p:set>
                                      <p:cBhvr>
                                        <p:cTn id="80" dur="1" fill="hold">
                                          <p:stCondLst>
                                            <p:cond delay="0"/>
                                          </p:stCondLst>
                                        </p:cTn>
                                        <p:tgtEl>
                                          <p:spTgt spid="24"/>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91"/>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8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5"/>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1"/>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1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9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7"/>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2"/>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1"/>
                                        </p:tgtEl>
                                        <p:attrNameLst>
                                          <p:attrName>style.visibility</p:attrName>
                                        </p:attrNameLst>
                                      </p:cBhvr>
                                      <p:to>
                                        <p:strVal val="visible"/>
                                      </p:to>
                                    </p:set>
                                  </p:childTnLst>
                                </p:cTn>
                              </p:par>
                              <p:par>
                                <p:cTn id="109" presetID="1" presetClass="exit" presetSubtype="0" fill="hold" grpId="1" nodeType="withEffect">
                                  <p:stCondLst>
                                    <p:cond delay="0"/>
                                  </p:stCondLst>
                                  <p:childTnLst>
                                    <p:set>
                                      <p:cBhvr>
                                        <p:cTn id="110"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4" grpId="2" animBg="1"/>
      <p:bldP spid="24" grpId="3" animBg="1"/>
      <p:bldP spid="24" grpId="4" animBg="1"/>
      <p:bldP spid="24" grpId="5" animBg="1"/>
      <p:bldP spid="79" grpId="0" animBg="1"/>
      <p:bldP spid="79" grpId="1" animBg="1"/>
      <p:bldP spid="80" grpId="0" animBg="1"/>
      <p:bldP spid="80" grpId="1" animBg="1"/>
      <p:bldP spid="90" grpId="0"/>
      <p:bldP spid="91" grpId="0"/>
      <p:bldP spid="91" grpId="1"/>
      <p:bldP spid="97" grpId="0"/>
      <p:bldP spid="9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77367" cy="1143000"/>
          </a:xfrm>
        </p:spPr>
        <p:txBody>
          <a:bodyPr/>
          <a:lstStyle/>
          <a:p>
            <a:r>
              <a:rPr lang="en-US" u="sng" dirty="0" smtClean="0"/>
              <a:t>E</a:t>
            </a:r>
            <a:r>
              <a:rPr lang="en-US" dirty="0" smtClean="0"/>
              <a:t>lectronic </a:t>
            </a:r>
            <a:r>
              <a:rPr lang="en-US" u="sng" dirty="0" smtClean="0"/>
              <a:t>S</a:t>
            </a:r>
            <a:r>
              <a:rPr lang="en-US" dirty="0" smtClean="0"/>
              <a:t>peed </a:t>
            </a:r>
            <a:r>
              <a:rPr lang="en-US" u="sng" dirty="0" smtClean="0"/>
              <a:t>C</a:t>
            </a:r>
            <a:r>
              <a:rPr lang="en-US" dirty="0" smtClean="0"/>
              <a:t>ontroller (ESC)</a:t>
            </a:r>
            <a:endParaRPr lang="en-US" dirty="0"/>
          </a:p>
        </p:txBody>
      </p:sp>
      <p:sp>
        <p:nvSpPr>
          <p:cNvPr id="3" name="Content Placeholder 2"/>
          <p:cNvSpPr>
            <a:spLocks noGrp="1"/>
          </p:cNvSpPr>
          <p:nvPr>
            <p:ph idx="1"/>
          </p:nvPr>
        </p:nvSpPr>
        <p:spPr>
          <a:xfrm>
            <a:off x="375311" y="1436424"/>
            <a:ext cx="7815051" cy="4525963"/>
          </a:xfrm>
        </p:spPr>
        <p:txBody>
          <a:bodyPr/>
          <a:lstStyle/>
          <a:p>
            <a:r>
              <a:rPr lang="en-US" dirty="0" smtClean="0"/>
              <a:t>Control the amount of power sent to the motors in addition to direction that motor turns.</a:t>
            </a:r>
          </a:p>
          <a:p>
            <a:r>
              <a:rPr lang="en-US" dirty="0" smtClean="0"/>
              <a:t>Two types of ESC’s: 	</a:t>
            </a:r>
          </a:p>
          <a:p>
            <a:pPr marL="36512" indent="0">
              <a:buNone/>
            </a:pPr>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8" name="TextBox 7"/>
          <p:cNvSpPr txBox="1"/>
          <p:nvPr/>
        </p:nvSpPr>
        <p:spPr>
          <a:xfrm>
            <a:off x="798963" y="3102762"/>
            <a:ext cx="7391400" cy="646331"/>
          </a:xfrm>
          <a:prstGeom prst="rect">
            <a:avLst/>
          </a:prstGeom>
          <a:noFill/>
        </p:spPr>
        <p:txBody>
          <a:bodyPr wrap="square" rtlCol="0">
            <a:spAutoFit/>
          </a:bodyPr>
          <a:lstStyle/>
          <a:p>
            <a:r>
              <a:rPr lang="en-US" b="1" dirty="0" smtClean="0"/>
              <a:t>           Victor 884 ESC                                              Jaguar ESC</a:t>
            </a:r>
            <a:r>
              <a:rPr lang="en-US" dirty="0" smtClean="0"/>
              <a:t>	</a:t>
            </a:r>
            <a:endParaRPr lang="en-US" dirty="0"/>
          </a:p>
        </p:txBody>
      </p:sp>
      <p:pic>
        <p:nvPicPr>
          <p:cNvPr id="9" name="Picture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98143" y="3285404"/>
            <a:ext cx="3684769" cy="3684769"/>
          </a:xfrm>
          <a:prstGeom prst="rect">
            <a:avLst/>
          </a:prstGeom>
        </p:spPr>
      </p:pic>
      <p:pic>
        <p:nvPicPr>
          <p:cNvPr id="10" name="Picture 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726518" y="3436487"/>
            <a:ext cx="3898864" cy="3178838"/>
          </a:xfrm>
          <a:prstGeom prst="rect">
            <a:avLst/>
          </a:prstGeom>
        </p:spPr>
      </p:pic>
    </p:spTree>
    <p:extLst>
      <p:ext uri="{BB962C8B-B14F-4D97-AF65-F5344CB8AC3E}">
        <p14:creationId xmlns="" xmlns:p14="http://schemas.microsoft.com/office/powerpoint/2010/main" val="1937886732"/>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p:txBody>
          <a:bodyPr/>
          <a:lstStyle/>
          <a:p>
            <a:pPr eaLnBrk="1" hangingPunct="1"/>
            <a:r>
              <a:rPr lang="en-US" altLang="ja-JP" dirty="0" smtClean="0">
                <a:ea typeface="ＭＳ Ｐゴシック" pitchFamily="34" charset="-128"/>
              </a:rPr>
              <a:t>Ackerman Steering</a:t>
            </a:r>
          </a:p>
        </p:txBody>
      </p:sp>
      <p:pic>
        <p:nvPicPr>
          <p:cNvPr id="256002" name="Picture 2"/>
          <p:cNvPicPr>
            <a:picLocks noChangeAspect="1" noChangeArrowheads="1"/>
          </p:cNvPicPr>
          <p:nvPr/>
        </p:nvPicPr>
        <p:blipFill>
          <a:blip r:embed="rId3" cstate="print"/>
          <a:srcRect/>
          <a:stretch>
            <a:fillRect/>
          </a:stretch>
        </p:blipFill>
        <p:spPr bwMode="auto">
          <a:xfrm>
            <a:off x="457200" y="1752600"/>
            <a:ext cx="3429000" cy="3752850"/>
          </a:xfrm>
          <a:prstGeom prst="rect">
            <a:avLst/>
          </a:prstGeom>
          <a:noFill/>
          <a:ln w="9525">
            <a:noFill/>
            <a:miter lim="800000"/>
            <a:headEnd/>
            <a:tailEnd/>
          </a:ln>
        </p:spPr>
      </p:pic>
      <p:pic>
        <p:nvPicPr>
          <p:cNvPr id="256003" name="Picture 3"/>
          <p:cNvPicPr>
            <a:picLocks noChangeAspect="1" noChangeArrowheads="1"/>
          </p:cNvPicPr>
          <p:nvPr/>
        </p:nvPicPr>
        <p:blipFill>
          <a:blip r:embed="rId4" cstate="print"/>
          <a:srcRect/>
          <a:stretch>
            <a:fillRect/>
          </a:stretch>
        </p:blipFill>
        <p:spPr bwMode="auto">
          <a:xfrm>
            <a:off x="4114800" y="1828800"/>
            <a:ext cx="4368800" cy="3276600"/>
          </a:xfrm>
          <a:prstGeom prst="rect">
            <a:avLst/>
          </a:prstGeom>
          <a:noFill/>
          <a:ln w="9525">
            <a:noFill/>
            <a:miter lim="800000"/>
            <a:headEnd/>
            <a:tailEnd/>
          </a:ln>
        </p:spPr>
      </p:pic>
      <p:sp>
        <p:nvSpPr>
          <p:cNvPr id="256004" name="TextBox 6"/>
          <p:cNvSpPr txBox="1">
            <a:spLocks noChangeArrowheads="1"/>
          </p:cNvSpPr>
          <p:nvPr/>
        </p:nvSpPr>
        <p:spPr bwMode="auto">
          <a:xfrm>
            <a:off x="4038600" y="5410200"/>
            <a:ext cx="4572000" cy="461963"/>
          </a:xfrm>
          <a:prstGeom prst="rect">
            <a:avLst/>
          </a:prstGeom>
          <a:noFill/>
          <a:ln w="9525">
            <a:noFill/>
            <a:miter lim="800000"/>
            <a:headEnd/>
            <a:tailEnd/>
          </a:ln>
        </p:spPr>
        <p:txBody>
          <a:bodyPr>
            <a:spAutoFit/>
          </a:bodyPr>
          <a:lstStyle/>
          <a:p>
            <a:r>
              <a:rPr lang="en-US" altLang="ja-JP" sz="2400" dirty="0">
                <a:latin typeface="Calibri" pitchFamily="34" charset="0"/>
                <a:ea typeface="ＭＳ Ｐゴシック" pitchFamily="34" charset="-128"/>
              </a:rPr>
              <a:t>Team 34’s Design on Chief Delphi</a:t>
            </a:r>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 Controller Comparison</a:t>
            </a:r>
            <a:endParaRPr lang="en-US" dirty="0"/>
          </a:p>
        </p:txBody>
      </p:sp>
      <p:sp>
        <p:nvSpPr>
          <p:cNvPr id="11" name="Content Placeholder 2"/>
          <p:cNvSpPr txBox="1">
            <a:spLocks/>
          </p:cNvSpPr>
          <p:nvPr/>
        </p:nvSpPr>
        <p:spPr bwMode="auto">
          <a:xfrm>
            <a:off x="4517536" y="1253862"/>
            <a:ext cx="3704235"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spcBef>
                <a:spcPts val="1200"/>
              </a:spcBef>
              <a:buClr>
                <a:schemeClr val="accent1"/>
              </a:buClr>
            </a:pPr>
            <a:r>
              <a:rPr lang="en-US" sz="3000" dirty="0" smtClean="0">
                <a:latin typeface="+mn-lt"/>
              </a:rPr>
              <a:t>Jaguar ESC</a:t>
            </a:r>
          </a:p>
          <a:p>
            <a:pPr eaLnBrk="0" hangingPunct="0">
              <a:spcBef>
                <a:spcPts val="0"/>
              </a:spcBef>
              <a:spcAft>
                <a:spcPts val="0"/>
              </a:spcAft>
              <a:buClr>
                <a:schemeClr val="accent1"/>
              </a:buClr>
              <a:buFont typeface="Arial" pitchFamily="34" charset="0"/>
              <a:buChar char="•"/>
            </a:pPr>
            <a:r>
              <a:rPr lang="en-US" sz="2800" dirty="0" smtClean="0">
                <a:latin typeface="+mn-lt"/>
              </a:rPr>
              <a:t>Larger</a:t>
            </a:r>
          </a:p>
          <a:p>
            <a:pPr eaLnBrk="0" hangingPunct="0">
              <a:spcBef>
                <a:spcPts val="0"/>
              </a:spcBef>
              <a:spcAft>
                <a:spcPts val="0"/>
              </a:spcAft>
              <a:buClr>
                <a:schemeClr val="accent1"/>
              </a:buClr>
              <a:buFont typeface="Arial" pitchFamily="34" charset="0"/>
              <a:buChar char="•"/>
            </a:pPr>
            <a:r>
              <a:rPr lang="en-US" sz="2800" dirty="0" smtClean="0">
                <a:latin typeface="+mn-lt"/>
              </a:rPr>
              <a:t>Communication via: </a:t>
            </a:r>
          </a:p>
          <a:p>
            <a:pPr lvl="1" eaLnBrk="0" hangingPunct="0">
              <a:spcBef>
                <a:spcPts val="0"/>
              </a:spcBef>
              <a:spcAft>
                <a:spcPts val="0"/>
              </a:spcAft>
              <a:buClr>
                <a:schemeClr val="accent1"/>
              </a:buClr>
              <a:buFont typeface="Arial" pitchFamily="34" charset="0"/>
              <a:buChar char="•"/>
            </a:pPr>
            <a:r>
              <a:rPr lang="en-US" sz="2800" dirty="0" smtClean="0">
                <a:latin typeface="+mn-lt"/>
              </a:rPr>
              <a:t>Servo Wire</a:t>
            </a:r>
          </a:p>
          <a:p>
            <a:pPr lvl="1" eaLnBrk="0" hangingPunct="0">
              <a:spcBef>
                <a:spcPts val="0"/>
              </a:spcBef>
              <a:spcAft>
                <a:spcPts val="0"/>
              </a:spcAft>
              <a:buClr>
                <a:schemeClr val="accent1"/>
              </a:buClr>
              <a:buFont typeface="Arial" pitchFamily="34" charset="0"/>
              <a:buChar char="•"/>
            </a:pPr>
            <a:r>
              <a:rPr lang="en-US" sz="2800" dirty="0" smtClean="0">
                <a:latin typeface="+mn-lt"/>
              </a:rPr>
              <a:t>CAN-bus</a:t>
            </a:r>
          </a:p>
          <a:p>
            <a:pPr eaLnBrk="0" hangingPunct="0">
              <a:spcBef>
                <a:spcPts val="1200"/>
              </a:spcBef>
              <a:buClr>
                <a:schemeClr val="accent1"/>
              </a:buClr>
            </a:pPr>
            <a:endParaRPr lang="en-US" sz="3000" dirty="0" smtClean="0">
              <a:latin typeface="+mn-lt"/>
            </a:endParaRPr>
          </a:p>
          <a:p>
            <a:pPr eaLnBrk="0" hangingPunct="0">
              <a:spcBef>
                <a:spcPts val="1200"/>
              </a:spcBef>
              <a:buClr>
                <a:schemeClr val="accent1"/>
              </a:buClr>
            </a:pPr>
            <a:endParaRPr lang="en-US" sz="3000" dirty="0" smtClean="0">
              <a:latin typeface="+mn-lt"/>
            </a:endParaRPr>
          </a:p>
        </p:txBody>
      </p:sp>
      <p:sp>
        <p:nvSpPr>
          <p:cNvPr id="9" name="Content Placeholder 2"/>
          <p:cNvSpPr txBox="1">
            <a:spLocks/>
          </p:cNvSpPr>
          <p:nvPr/>
        </p:nvSpPr>
        <p:spPr bwMode="auto">
          <a:xfrm>
            <a:off x="590955" y="1253862"/>
            <a:ext cx="3197637"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spcBef>
                <a:spcPts val="1200"/>
              </a:spcBef>
              <a:buClr>
                <a:schemeClr val="accent1"/>
              </a:buClr>
            </a:pPr>
            <a:r>
              <a:rPr lang="en-US" sz="3000" dirty="0" smtClean="0">
                <a:latin typeface="+mn-lt"/>
              </a:rPr>
              <a:t>Victor ESC</a:t>
            </a:r>
          </a:p>
          <a:p>
            <a:pPr eaLnBrk="0" hangingPunct="0">
              <a:spcBef>
                <a:spcPts val="0"/>
              </a:spcBef>
              <a:spcAft>
                <a:spcPts val="0"/>
              </a:spcAft>
              <a:buClr>
                <a:schemeClr val="accent1"/>
              </a:buClr>
              <a:buFont typeface="Arial" pitchFamily="34" charset="0"/>
              <a:buChar char="•"/>
            </a:pPr>
            <a:r>
              <a:rPr lang="en-US" sz="2800" dirty="0" smtClean="0">
                <a:latin typeface="+mn-lt"/>
              </a:rPr>
              <a:t>Smaller</a:t>
            </a:r>
          </a:p>
          <a:p>
            <a:pPr eaLnBrk="0" hangingPunct="0">
              <a:spcBef>
                <a:spcPts val="0"/>
              </a:spcBef>
              <a:spcAft>
                <a:spcPts val="0"/>
              </a:spcAft>
              <a:buClr>
                <a:schemeClr val="accent1"/>
              </a:buClr>
              <a:buFont typeface="Arial" pitchFamily="34" charset="0"/>
              <a:buChar char="•"/>
            </a:pPr>
            <a:r>
              <a:rPr lang="en-US" sz="2800" dirty="0" smtClean="0">
                <a:latin typeface="+mn-lt"/>
              </a:rPr>
              <a:t>Communication via: </a:t>
            </a:r>
          </a:p>
          <a:p>
            <a:pPr lvl="1" eaLnBrk="0" hangingPunct="0">
              <a:spcBef>
                <a:spcPts val="0"/>
              </a:spcBef>
              <a:spcAft>
                <a:spcPts val="0"/>
              </a:spcAft>
              <a:buClr>
                <a:schemeClr val="accent1"/>
              </a:buClr>
              <a:buFont typeface="Arial" pitchFamily="34" charset="0"/>
              <a:buChar char="•"/>
            </a:pPr>
            <a:r>
              <a:rPr lang="en-US" sz="2800" dirty="0" smtClean="0">
                <a:latin typeface="+mn-lt"/>
              </a:rPr>
              <a:t>Servo Wire</a:t>
            </a:r>
          </a:p>
          <a:p>
            <a:pPr eaLnBrk="0" hangingPunct="0">
              <a:spcBef>
                <a:spcPts val="1200"/>
              </a:spcBef>
              <a:buClr>
                <a:schemeClr val="accent1"/>
              </a:buClr>
            </a:pPr>
            <a:endParaRPr lang="en-US" sz="3000" dirty="0" smtClean="0">
              <a:latin typeface="+mn-lt"/>
            </a:endParaRPr>
          </a:p>
          <a:p>
            <a:pPr eaLnBrk="0" hangingPunct="0">
              <a:spcBef>
                <a:spcPts val="1200"/>
              </a:spcBef>
              <a:buClr>
                <a:schemeClr val="accent1"/>
              </a:buClr>
            </a:pPr>
            <a:endParaRPr lang="en-US" sz="3000" dirty="0" smtClean="0">
              <a:latin typeface="+mn-lt"/>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8939" y="3387403"/>
            <a:ext cx="3429653" cy="3429653"/>
          </a:xfrm>
          <a:prstGeom prst="rect">
            <a:avLst/>
          </a:prstGeom>
        </p:spPr>
      </p:pic>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853902" y="3616651"/>
            <a:ext cx="3607268" cy="2941093"/>
          </a:xfrm>
          <a:prstGeom prst="rect">
            <a:avLst/>
          </a:prstGeom>
        </p:spPr>
      </p:pic>
    </p:spTree>
    <p:extLst>
      <p:ext uri="{BB962C8B-B14F-4D97-AF65-F5344CB8AC3E}">
        <p14:creationId xmlns="" xmlns:p14="http://schemas.microsoft.com/office/powerpoint/2010/main" val="1985202969"/>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00197" cy="1143000"/>
          </a:xfrm>
        </p:spPr>
        <p:txBody>
          <a:bodyPr/>
          <a:lstStyle/>
          <a:p>
            <a:r>
              <a:rPr lang="en-US" u="sng" dirty="0" smtClean="0"/>
              <a:t>P</a:t>
            </a:r>
            <a:r>
              <a:rPr lang="en-US" dirty="0" smtClean="0"/>
              <a:t>ulse </a:t>
            </a:r>
            <a:r>
              <a:rPr lang="en-US" u="sng" dirty="0" smtClean="0"/>
              <a:t>W</a:t>
            </a:r>
            <a:r>
              <a:rPr lang="en-US" dirty="0" smtClean="0"/>
              <a:t>idth </a:t>
            </a:r>
            <a:r>
              <a:rPr lang="en-US" u="sng" dirty="0" smtClean="0"/>
              <a:t>M</a:t>
            </a:r>
            <a:r>
              <a:rPr lang="en-US" dirty="0" smtClean="0"/>
              <a:t>odulation (PWM)</a:t>
            </a:r>
            <a:endParaRPr lang="en-US" dirty="0"/>
          </a:p>
        </p:txBody>
      </p:sp>
      <p:sp>
        <p:nvSpPr>
          <p:cNvPr id="3" name="Content Placeholder 2"/>
          <p:cNvSpPr>
            <a:spLocks noGrp="1"/>
          </p:cNvSpPr>
          <p:nvPr>
            <p:ph idx="1"/>
          </p:nvPr>
        </p:nvSpPr>
        <p:spPr>
          <a:xfrm>
            <a:off x="284200" y="2013857"/>
            <a:ext cx="8400198" cy="4525963"/>
          </a:xfrm>
        </p:spPr>
        <p:txBody>
          <a:bodyPr/>
          <a:lstStyle/>
          <a:p>
            <a:r>
              <a:rPr lang="en-US" dirty="0" smtClean="0"/>
              <a:t>Pulse Width Modulation is used in two ways on our FIRST Robots:</a:t>
            </a:r>
          </a:p>
          <a:p>
            <a:pPr marL="963613" lvl="1" indent="-514350">
              <a:buFont typeface="+mj-lt"/>
              <a:buAutoNum type="arabicPeriod"/>
            </a:pPr>
            <a:r>
              <a:rPr lang="en-US" dirty="0" smtClean="0"/>
              <a:t>To provide a varying amount of power to the motors.</a:t>
            </a:r>
          </a:p>
          <a:p>
            <a:pPr marL="963613" lvl="1" indent="-514350">
              <a:buFont typeface="+mj-lt"/>
              <a:buAutoNum type="arabicPeriod"/>
            </a:pPr>
            <a:r>
              <a:rPr lang="en-US" dirty="0" smtClean="0"/>
              <a:t>To communicate with the Speed controller.</a:t>
            </a:r>
          </a:p>
          <a:p>
            <a:pPr lvl="1">
              <a:buNone/>
            </a:pPr>
            <a:endParaRPr lang="en-US" dirty="0" smtClean="0"/>
          </a:p>
          <a:p>
            <a:pPr lvl="1"/>
            <a:endParaRPr lang="en-US" dirty="0"/>
          </a:p>
        </p:txBody>
      </p:sp>
    </p:spTree>
    <p:extLst>
      <p:ext uri="{BB962C8B-B14F-4D97-AF65-F5344CB8AC3E}">
        <p14:creationId xmlns="" xmlns:p14="http://schemas.microsoft.com/office/powerpoint/2010/main" val="3180952709"/>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1806"/>
            <a:ext cx="8181833" cy="1143000"/>
          </a:xfrm>
        </p:spPr>
        <p:txBody>
          <a:bodyPr/>
          <a:lstStyle/>
          <a:p>
            <a:r>
              <a:rPr lang="en-US" dirty="0" smtClean="0"/>
              <a:t>Variable Power Delivery </a:t>
            </a:r>
            <a:endParaRPr lang="en-US" dirty="0"/>
          </a:p>
        </p:txBody>
      </p:sp>
      <p:sp>
        <p:nvSpPr>
          <p:cNvPr id="3" name="Content Placeholder 2"/>
          <p:cNvSpPr>
            <a:spLocks noGrp="1"/>
          </p:cNvSpPr>
          <p:nvPr>
            <p:ph idx="1"/>
          </p:nvPr>
        </p:nvSpPr>
        <p:spPr>
          <a:xfrm>
            <a:off x="457199" y="1177112"/>
            <a:ext cx="7799696" cy="4525963"/>
          </a:xfrm>
        </p:spPr>
        <p:txBody>
          <a:bodyPr/>
          <a:lstStyle/>
          <a:p>
            <a:r>
              <a:rPr lang="en-US" sz="2400" dirty="0" smtClean="0"/>
              <a:t>The Speed Controller varies the power delivered to the motors by changing the “Duty Cycle.”</a:t>
            </a:r>
          </a:p>
          <a:p>
            <a:endParaRPr lang="en-US" sz="2400" dirty="0" smtClean="0"/>
          </a:p>
          <a:p>
            <a:pPr>
              <a:buNone/>
            </a:pPr>
            <a:endParaRPr lang="en-US" sz="2400" dirty="0" smtClean="0"/>
          </a:p>
          <a:p>
            <a:endParaRPr lang="en-US" dirty="0"/>
          </a:p>
        </p:txBody>
      </p:sp>
      <p:pic>
        <p:nvPicPr>
          <p:cNvPr id="15" name="Picture 14" descr="25PWM.PNG"/>
          <p:cNvPicPr>
            <a:picLocks noChangeAspect="1"/>
          </p:cNvPicPr>
          <p:nvPr/>
        </p:nvPicPr>
        <p:blipFill>
          <a:blip r:embed="rId2" cstate="print"/>
          <a:srcRect r="13585"/>
          <a:stretch>
            <a:fillRect/>
          </a:stretch>
        </p:blipFill>
        <p:spPr>
          <a:xfrm>
            <a:off x="855014" y="4994478"/>
            <a:ext cx="6473837" cy="1406357"/>
          </a:xfrm>
          <a:prstGeom prst="rect">
            <a:avLst/>
          </a:prstGeom>
        </p:spPr>
      </p:pic>
      <p:pic>
        <p:nvPicPr>
          <p:cNvPr id="16" name="Picture 15" descr="75PWM.PNG"/>
          <p:cNvPicPr>
            <a:picLocks noChangeAspect="1"/>
          </p:cNvPicPr>
          <p:nvPr/>
        </p:nvPicPr>
        <p:blipFill>
          <a:blip r:embed="rId3" cstate="print"/>
          <a:srcRect r="11324"/>
          <a:stretch>
            <a:fillRect/>
          </a:stretch>
        </p:blipFill>
        <p:spPr>
          <a:xfrm>
            <a:off x="748942" y="3057506"/>
            <a:ext cx="6579909" cy="1555438"/>
          </a:xfrm>
          <a:prstGeom prst="rect">
            <a:avLst/>
          </a:prstGeom>
        </p:spPr>
      </p:pic>
      <p:sp>
        <p:nvSpPr>
          <p:cNvPr id="21" name="TextBox 20"/>
          <p:cNvSpPr txBox="1"/>
          <p:nvPr/>
        </p:nvSpPr>
        <p:spPr>
          <a:xfrm>
            <a:off x="7219667" y="3139394"/>
            <a:ext cx="1746913" cy="1384995"/>
          </a:xfrm>
          <a:prstGeom prst="rect">
            <a:avLst/>
          </a:prstGeom>
          <a:noFill/>
        </p:spPr>
        <p:txBody>
          <a:bodyPr wrap="square" rtlCol="0">
            <a:spAutoFit/>
          </a:bodyPr>
          <a:lstStyle/>
          <a:p>
            <a:r>
              <a:rPr lang="en-US" sz="2400" dirty="0" smtClean="0">
                <a:solidFill>
                  <a:srgbClr val="002060"/>
                </a:solidFill>
                <a:latin typeface="+mn-lt"/>
              </a:rPr>
              <a:t>12V</a:t>
            </a:r>
          </a:p>
          <a:p>
            <a:endParaRPr lang="en-US" sz="3600" dirty="0" smtClean="0">
              <a:solidFill>
                <a:srgbClr val="002060"/>
              </a:solidFill>
              <a:latin typeface="+mn-lt"/>
            </a:endParaRPr>
          </a:p>
          <a:p>
            <a:r>
              <a:rPr lang="en-US" sz="2400" dirty="0" smtClean="0">
                <a:solidFill>
                  <a:srgbClr val="002060"/>
                </a:solidFill>
                <a:latin typeface="+mn-lt"/>
              </a:rPr>
              <a:t> 0V</a:t>
            </a:r>
            <a:endParaRPr lang="en-US" sz="2400" dirty="0">
              <a:solidFill>
                <a:srgbClr val="002060"/>
              </a:solidFill>
              <a:latin typeface="+mn-lt"/>
            </a:endParaRPr>
          </a:p>
        </p:txBody>
      </p:sp>
      <p:cxnSp>
        <p:nvCxnSpPr>
          <p:cNvPr id="24" name="Straight Arrow Connector 23"/>
          <p:cNvCxnSpPr/>
          <p:nvPr/>
        </p:nvCxnSpPr>
        <p:spPr>
          <a:xfrm>
            <a:off x="3043465" y="4544706"/>
            <a:ext cx="53226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1569473" y="4544704"/>
            <a:ext cx="520904" cy="227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55825" y="4394580"/>
            <a:ext cx="0" cy="313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605297" y="4410500"/>
            <a:ext cx="0" cy="313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019870" y="4394580"/>
            <a:ext cx="1119131" cy="630942"/>
          </a:xfrm>
          <a:prstGeom prst="rect">
            <a:avLst/>
          </a:prstGeom>
          <a:noFill/>
        </p:spPr>
        <p:txBody>
          <a:bodyPr wrap="square" rtlCol="0">
            <a:spAutoFit/>
          </a:bodyPr>
          <a:lstStyle/>
          <a:p>
            <a:pPr algn="ctr"/>
            <a:r>
              <a:rPr lang="en-US" sz="1700" b="1" dirty="0" smtClean="0">
                <a:latin typeface="+mn-lt"/>
              </a:rPr>
              <a:t>PERIOD </a:t>
            </a:r>
            <a:r>
              <a:rPr lang="en-US" sz="1400" b="1" dirty="0" smtClean="0">
                <a:latin typeface="+mn-lt"/>
              </a:rPr>
              <a:t>(</a:t>
            </a:r>
            <a:r>
              <a:rPr lang="en-US" b="1" dirty="0" smtClean="0">
                <a:latin typeface="+mn-lt"/>
              </a:rPr>
              <a:t>ms</a:t>
            </a:r>
            <a:r>
              <a:rPr lang="en-US" sz="1400" b="1" dirty="0" smtClean="0">
                <a:latin typeface="+mn-lt"/>
              </a:rPr>
              <a:t>)</a:t>
            </a:r>
            <a:endParaRPr lang="en-US" sz="1400" b="1" dirty="0">
              <a:latin typeface="+mn-lt"/>
            </a:endParaRPr>
          </a:p>
        </p:txBody>
      </p:sp>
      <p:sp>
        <p:nvSpPr>
          <p:cNvPr id="35" name="TextBox 34"/>
          <p:cNvSpPr txBox="1"/>
          <p:nvPr/>
        </p:nvSpPr>
        <p:spPr>
          <a:xfrm>
            <a:off x="156761" y="2129050"/>
            <a:ext cx="8181831" cy="954107"/>
          </a:xfrm>
          <a:prstGeom prst="rect">
            <a:avLst/>
          </a:prstGeom>
          <a:noFill/>
        </p:spPr>
        <p:txBody>
          <a:bodyPr wrap="square" rtlCol="0">
            <a:spAutoFit/>
          </a:bodyPr>
          <a:lstStyle/>
          <a:p>
            <a:pPr algn="ctr"/>
            <a:r>
              <a:rPr lang="en-US" sz="2800" b="1" dirty="0" smtClean="0">
                <a:latin typeface="+mn-lt"/>
              </a:rPr>
              <a:t>DUTY CYCLE (%)   =    </a:t>
            </a:r>
            <a:r>
              <a:rPr lang="en-US" sz="2800" b="1" u="sng" dirty="0" smtClean="0">
                <a:latin typeface="+mn-lt"/>
              </a:rPr>
              <a:t>TIME ON</a:t>
            </a:r>
          </a:p>
          <a:p>
            <a:pPr algn="ctr"/>
            <a:r>
              <a:rPr lang="en-US" sz="2800" b="1" dirty="0" smtClean="0">
                <a:latin typeface="+mn-lt"/>
              </a:rPr>
              <a:t>	                               PERIOD</a:t>
            </a:r>
          </a:p>
        </p:txBody>
      </p:sp>
      <p:sp>
        <p:nvSpPr>
          <p:cNvPr id="38" name="TextBox 37"/>
          <p:cNvSpPr txBox="1"/>
          <p:nvPr/>
        </p:nvSpPr>
        <p:spPr>
          <a:xfrm>
            <a:off x="7221939" y="5025090"/>
            <a:ext cx="1746913" cy="1384995"/>
          </a:xfrm>
          <a:prstGeom prst="rect">
            <a:avLst/>
          </a:prstGeom>
          <a:noFill/>
        </p:spPr>
        <p:txBody>
          <a:bodyPr wrap="square" rtlCol="0">
            <a:spAutoFit/>
          </a:bodyPr>
          <a:lstStyle/>
          <a:p>
            <a:r>
              <a:rPr lang="en-US" sz="2400" dirty="0" smtClean="0">
                <a:solidFill>
                  <a:srgbClr val="002060"/>
                </a:solidFill>
                <a:latin typeface="+mn-lt"/>
              </a:rPr>
              <a:t>12V</a:t>
            </a:r>
          </a:p>
          <a:p>
            <a:endParaRPr lang="en-US" sz="3600" dirty="0" smtClean="0">
              <a:solidFill>
                <a:srgbClr val="002060"/>
              </a:solidFill>
              <a:latin typeface="+mn-lt"/>
            </a:endParaRPr>
          </a:p>
          <a:p>
            <a:r>
              <a:rPr lang="en-US" sz="2400" dirty="0" smtClean="0">
                <a:solidFill>
                  <a:srgbClr val="002060"/>
                </a:solidFill>
                <a:latin typeface="+mn-lt"/>
              </a:rPr>
              <a:t> 0V</a:t>
            </a:r>
            <a:endParaRPr lang="en-US" sz="2400" dirty="0">
              <a:solidFill>
                <a:srgbClr val="002060"/>
              </a:solidFill>
              <a:latin typeface="+mn-lt"/>
            </a:endParaRPr>
          </a:p>
        </p:txBody>
      </p:sp>
      <p:sp>
        <p:nvSpPr>
          <p:cNvPr id="39" name="TextBox 38"/>
          <p:cNvSpPr txBox="1"/>
          <p:nvPr/>
        </p:nvSpPr>
        <p:spPr>
          <a:xfrm>
            <a:off x="0" y="4377420"/>
            <a:ext cx="1037230" cy="707886"/>
          </a:xfrm>
          <a:prstGeom prst="rect">
            <a:avLst/>
          </a:prstGeom>
          <a:noFill/>
        </p:spPr>
        <p:txBody>
          <a:bodyPr wrap="square" rtlCol="0">
            <a:spAutoFit/>
          </a:bodyPr>
          <a:lstStyle/>
          <a:p>
            <a:pPr algn="ctr"/>
            <a:r>
              <a:rPr lang="en-US" sz="2000" b="1" dirty="0" smtClean="0">
                <a:latin typeface="+mn-lt"/>
              </a:rPr>
              <a:t>DUTY CYCLE</a:t>
            </a:r>
            <a:endParaRPr lang="en-US" sz="2000" b="1" dirty="0">
              <a:latin typeface="+mn-lt"/>
            </a:endParaRPr>
          </a:p>
        </p:txBody>
      </p:sp>
      <p:cxnSp>
        <p:nvCxnSpPr>
          <p:cNvPr id="40" name="Straight Arrow Connector 39"/>
          <p:cNvCxnSpPr/>
          <p:nvPr/>
        </p:nvCxnSpPr>
        <p:spPr>
          <a:xfrm flipV="1">
            <a:off x="554758" y="3930557"/>
            <a:ext cx="386932" cy="5014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84326" y="5048445"/>
            <a:ext cx="452904" cy="4379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0802535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98"/>
            <a:ext cx="7990764" cy="1143000"/>
          </a:xfrm>
        </p:spPr>
        <p:txBody>
          <a:bodyPr/>
          <a:lstStyle/>
          <a:p>
            <a:r>
              <a:rPr lang="en-US" dirty="0" smtClean="0"/>
              <a:t>Speed Controller Communications</a:t>
            </a:r>
            <a:endParaRPr lang="en-US" dirty="0"/>
          </a:p>
        </p:txBody>
      </p:sp>
      <p:sp>
        <p:nvSpPr>
          <p:cNvPr id="3" name="Content Placeholder 2"/>
          <p:cNvSpPr>
            <a:spLocks noGrp="1"/>
          </p:cNvSpPr>
          <p:nvPr>
            <p:ph idx="1"/>
          </p:nvPr>
        </p:nvSpPr>
        <p:spPr>
          <a:xfrm>
            <a:off x="457200" y="1095224"/>
            <a:ext cx="7990764" cy="4525963"/>
          </a:xfrm>
        </p:spPr>
        <p:txBody>
          <a:bodyPr/>
          <a:lstStyle/>
          <a:p>
            <a:r>
              <a:rPr lang="en-US" dirty="0" smtClean="0"/>
              <a:t>There are two ways to communicate with the ESC</a:t>
            </a:r>
          </a:p>
          <a:p>
            <a:pPr marL="963613" lvl="1" indent="-514350">
              <a:buFont typeface="+mj-lt"/>
              <a:buAutoNum type="arabicPeriod"/>
            </a:pPr>
            <a:r>
              <a:rPr lang="en-US" dirty="0" smtClean="0"/>
              <a:t>CAN-bus</a:t>
            </a:r>
          </a:p>
          <a:p>
            <a:pPr marL="1206500" lvl="2" indent="-457200"/>
            <a:r>
              <a:rPr lang="en-US" dirty="0" smtClean="0"/>
              <a:t>Uses</a:t>
            </a:r>
            <a:r>
              <a:rPr lang="en-US" i="1" dirty="0" smtClean="0"/>
              <a:t> “Message based protocol” (like Ethernet)</a:t>
            </a:r>
            <a:endParaRPr lang="en-US" dirty="0" smtClean="0"/>
          </a:p>
          <a:p>
            <a:pPr marL="963613" lvl="1" indent="-514350">
              <a:buFont typeface="+mj-lt"/>
              <a:buAutoNum type="arabicPeriod"/>
            </a:pPr>
            <a:r>
              <a:rPr lang="en-US" dirty="0" smtClean="0"/>
              <a:t>Servo Cable</a:t>
            </a:r>
          </a:p>
          <a:p>
            <a:pPr marL="1206500" lvl="2" indent="-457200"/>
            <a:r>
              <a:rPr lang="en-US" dirty="0" smtClean="0"/>
              <a:t>Uses </a:t>
            </a:r>
            <a:r>
              <a:rPr lang="en-US" i="1" dirty="0" smtClean="0"/>
              <a:t>Pulse Width Modulation</a:t>
            </a:r>
          </a:p>
          <a:p>
            <a:pPr lvl="2">
              <a:buNone/>
            </a:pPr>
            <a:endParaRPr lang="en-US" dirty="0"/>
          </a:p>
        </p:txBody>
      </p:sp>
    </p:spTree>
    <p:extLst>
      <p:ext uri="{BB962C8B-B14F-4D97-AF65-F5344CB8AC3E}">
        <p14:creationId xmlns="" xmlns:p14="http://schemas.microsoft.com/office/powerpoint/2010/main" val="477517898"/>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9824"/>
            <a:ext cx="8686801" cy="1143000"/>
          </a:xfrm>
        </p:spPr>
        <p:txBody>
          <a:bodyPr/>
          <a:lstStyle/>
          <a:p>
            <a:r>
              <a:rPr lang="en-US" dirty="0" smtClean="0"/>
              <a:t>Speed Controller Communications using PWM</a:t>
            </a:r>
            <a:endParaRPr lang="en-US" dirty="0"/>
          </a:p>
        </p:txBody>
      </p:sp>
      <p:sp>
        <p:nvSpPr>
          <p:cNvPr id="3" name="Content Placeholder 2"/>
          <p:cNvSpPr>
            <a:spLocks noGrp="1"/>
          </p:cNvSpPr>
          <p:nvPr>
            <p:ph idx="1"/>
          </p:nvPr>
        </p:nvSpPr>
        <p:spPr>
          <a:xfrm>
            <a:off x="386682" y="1636751"/>
            <a:ext cx="8080720" cy="4525963"/>
          </a:xfrm>
        </p:spPr>
        <p:txBody>
          <a:bodyPr/>
          <a:lstStyle/>
          <a:p>
            <a:r>
              <a:rPr lang="en-US" sz="2800" dirty="0" smtClean="0"/>
              <a:t>RC Model Aircraft standard:</a:t>
            </a:r>
          </a:p>
          <a:p>
            <a:r>
              <a:rPr lang="en-US" sz="2800" dirty="0" smtClean="0"/>
              <a:t>The width of the pulse is measured as unit of time. Time which each pulse lasts is the pulse width.</a:t>
            </a:r>
          </a:p>
          <a:p>
            <a:r>
              <a:rPr lang="en-US" sz="2800" dirty="0" smtClean="0"/>
              <a:t>Signal:</a:t>
            </a:r>
          </a:p>
          <a:p>
            <a:endParaRPr lang="en-US" sz="2800" dirty="0" smtClean="0"/>
          </a:p>
        </p:txBody>
      </p:sp>
      <p:sp>
        <p:nvSpPr>
          <p:cNvPr id="4" name="Content Placeholder 2"/>
          <p:cNvSpPr txBox="1">
            <a:spLocks/>
          </p:cNvSpPr>
          <p:nvPr/>
        </p:nvSpPr>
        <p:spPr bwMode="auto">
          <a:xfrm>
            <a:off x="4894997" y="-2262982"/>
            <a:ext cx="849800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22313" marR="0" lvl="1" indent="-273050" algn="l" defTabSz="914400" rtl="0" eaLnBrk="0" fontAlgn="base" latinLnBrk="0" hangingPunct="0">
              <a:lnSpc>
                <a:spcPct val="100000"/>
              </a:lnSpc>
              <a:spcBef>
                <a:spcPts val="1200"/>
              </a:spcBef>
              <a:spcAft>
                <a:spcPct val="0"/>
              </a:spcAft>
              <a:buClr>
                <a:schemeClr val="accent1"/>
              </a:buClr>
              <a:buSzPct val="90000"/>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20" name="Straight Connector 19"/>
          <p:cNvCxnSpPr/>
          <p:nvPr/>
        </p:nvCxnSpPr>
        <p:spPr>
          <a:xfrm>
            <a:off x="3596819" y="5984431"/>
            <a:ext cx="2244427" cy="15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414025" y="3926361"/>
            <a:ext cx="175445" cy="22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392896" y="3915445"/>
            <a:ext cx="0" cy="206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589470" y="3940009"/>
            <a:ext cx="0" cy="206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142451" y="5945759"/>
            <a:ext cx="2244427" cy="15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959657" y="3887689"/>
            <a:ext cx="175445" cy="22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38528" y="3890421"/>
            <a:ext cx="0" cy="206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135102" y="3901337"/>
            <a:ext cx="0" cy="206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098043" y="6250694"/>
            <a:ext cx="21523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1241968" y="4642502"/>
            <a:ext cx="609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605904" y="4039722"/>
            <a:ext cx="1328358" cy="1200329"/>
          </a:xfrm>
          <a:prstGeom prst="rect">
            <a:avLst/>
          </a:prstGeom>
          <a:noFill/>
        </p:spPr>
        <p:txBody>
          <a:bodyPr wrap="square" rtlCol="0">
            <a:spAutoFit/>
          </a:bodyPr>
          <a:lstStyle/>
          <a:p>
            <a:pPr algn="ctr"/>
            <a:r>
              <a:rPr lang="en-US" sz="2400" dirty="0" smtClean="0">
                <a:latin typeface="+mn-lt"/>
              </a:rPr>
              <a:t>1.5 ms</a:t>
            </a:r>
          </a:p>
          <a:p>
            <a:pPr algn="ctr"/>
            <a:r>
              <a:rPr lang="en-US" sz="2400" dirty="0" smtClean="0">
                <a:latin typeface="+mn-lt"/>
              </a:rPr>
              <a:t> ±</a:t>
            </a:r>
          </a:p>
          <a:p>
            <a:pPr algn="ctr"/>
            <a:r>
              <a:rPr lang="en-US" sz="2400" dirty="0" smtClean="0">
                <a:latin typeface="+mn-lt"/>
              </a:rPr>
              <a:t> 0.5 ms</a:t>
            </a:r>
            <a:endParaRPr lang="en-US" sz="2400" dirty="0">
              <a:latin typeface="+mn-lt"/>
            </a:endParaRPr>
          </a:p>
        </p:txBody>
      </p:sp>
      <p:cxnSp>
        <p:nvCxnSpPr>
          <p:cNvPr id="31" name="Straight Connector 30"/>
          <p:cNvCxnSpPr/>
          <p:nvPr/>
        </p:nvCxnSpPr>
        <p:spPr>
          <a:xfrm>
            <a:off x="938528" y="6043523"/>
            <a:ext cx="0" cy="3982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411088" y="6073091"/>
            <a:ext cx="0" cy="3982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984928" y="6255238"/>
            <a:ext cx="25704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241967" y="5991203"/>
            <a:ext cx="1856075" cy="738664"/>
          </a:xfrm>
          <a:prstGeom prst="rect">
            <a:avLst/>
          </a:prstGeom>
          <a:noFill/>
        </p:spPr>
        <p:txBody>
          <a:bodyPr wrap="square" rtlCol="0">
            <a:spAutoFit/>
          </a:bodyPr>
          <a:lstStyle/>
          <a:p>
            <a:pPr algn="ctr"/>
            <a:r>
              <a:rPr lang="en-US" sz="2400" dirty="0" smtClean="0">
                <a:latin typeface="+mn-lt"/>
              </a:rPr>
              <a:t>40 ms</a:t>
            </a:r>
          </a:p>
          <a:p>
            <a:pPr algn="ctr"/>
            <a:r>
              <a:rPr lang="en-US" dirty="0" smtClean="0">
                <a:latin typeface="+mn-lt"/>
              </a:rPr>
              <a:t>(20ms-50ms)</a:t>
            </a:r>
            <a:endParaRPr lang="en-US" dirty="0">
              <a:latin typeface="+mn-lt"/>
            </a:endParaRPr>
          </a:p>
        </p:txBody>
      </p:sp>
      <p:cxnSp>
        <p:nvCxnSpPr>
          <p:cNvPr id="38" name="Straight Arrow Connector 37"/>
          <p:cNvCxnSpPr/>
          <p:nvPr/>
        </p:nvCxnSpPr>
        <p:spPr>
          <a:xfrm>
            <a:off x="386682" y="4658422"/>
            <a:ext cx="47541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Content Placeholder 2"/>
          <p:cNvSpPr txBox="1">
            <a:spLocks/>
          </p:cNvSpPr>
          <p:nvPr/>
        </p:nvSpPr>
        <p:spPr bwMode="auto">
          <a:xfrm>
            <a:off x="4495680" y="3570615"/>
            <a:ext cx="3733916" cy="30101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19100" marR="0" lvl="0" indent="-382588" algn="l" defTabSz="914400" rtl="0" eaLnBrk="0" fontAlgn="base" latinLnBrk="0" hangingPunct="0">
              <a:lnSpc>
                <a:spcPct val="100000"/>
              </a:lnSpc>
              <a:spcBef>
                <a:spcPts val="1200"/>
              </a:spcBef>
              <a:spcAft>
                <a:spcPct val="0"/>
              </a:spcAft>
              <a:buClr>
                <a:schemeClr val="accent1"/>
              </a:buClr>
              <a:buSzPct val="80000"/>
              <a:buFont typeface="Wingdings 2" pitchFamily="18" charset="2"/>
              <a:buChar char=""/>
              <a:tabLst/>
              <a:defRPr/>
            </a:pPr>
            <a:r>
              <a:rPr lang="en-US" sz="2800" dirty="0" smtClean="0">
                <a:latin typeface="+mn-lt"/>
              </a:rPr>
              <a:t>2.0 ms = full forward</a:t>
            </a:r>
          </a:p>
          <a:p>
            <a:pPr marL="876300" lvl="1" indent="-382588" eaLnBrk="0" hangingPunct="0">
              <a:spcBef>
                <a:spcPts val="1200"/>
              </a:spcBef>
              <a:buClr>
                <a:schemeClr val="accent1"/>
              </a:buClr>
              <a:buSzPct val="80000"/>
              <a:buFont typeface="Wingdings 2" pitchFamily="18" charset="2"/>
              <a:buChar char=""/>
              <a:defRPr/>
            </a:pPr>
            <a:r>
              <a:rPr lang="en-US" sz="2400" dirty="0" smtClean="0">
                <a:latin typeface="+mn-lt"/>
              </a:rPr>
              <a:t>1.75 ms = 50% fwd</a:t>
            </a:r>
          </a:p>
          <a:p>
            <a:pPr marL="419100" indent="-382588" eaLnBrk="0" hangingPunct="0">
              <a:spcBef>
                <a:spcPts val="1200"/>
              </a:spcBef>
              <a:buClr>
                <a:schemeClr val="accent1"/>
              </a:buClr>
              <a:buSzPct val="80000"/>
              <a:buFont typeface="Wingdings 2" pitchFamily="18" charset="2"/>
              <a:buChar char=""/>
              <a:defRPr/>
            </a:pPr>
            <a:r>
              <a:rPr lang="en-US" sz="2800" dirty="0" smtClean="0">
                <a:latin typeface="+mn-lt"/>
              </a:rPr>
              <a:t>1.5 ms = off</a:t>
            </a:r>
          </a:p>
          <a:p>
            <a:pPr marL="419100" marR="0" lvl="0" indent="-382588" algn="l" defTabSz="914400" rtl="0" eaLnBrk="0" fontAlgn="base" latinLnBrk="0" hangingPunct="0">
              <a:lnSpc>
                <a:spcPct val="100000"/>
              </a:lnSpc>
              <a:spcBef>
                <a:spcPts val="1200"/>
              </a:spcBef>
              <a:spcAft>
                <a:spcPct val="0"/>
              </a:spcAft>
              <a:buClr>
                <a:schemeClr val="accent1"/>
              </a:buClr>
              <a:buSzPct val="80000"/>
              <a:buFont typeface="Wingdings 2" pitchFamily="18" charset="2"/>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1.0</a:t>
            </a:r>
            <a:r>
              <a:rPr kumimoji="0" lang="en-US" sz="2800" b="0" i="0" u="none" strike="noStrike" kern="1200" cap="none" spc="0" normalizeH="0" noProof="0" dirty="0" smtClean="0">
                <a:ln>
                  <a:noFill/>
                </a:ln>
                <a:solidFill>
                  <a:schemeClr val="tx1"/>
                </a:solidFill>
                <a:effectLst/>
                <a:uLnTx/>
                <a:uFillTx/>
                <a:latin typeface="+mn-lt"/>
                <a:ea typeface="+mn-ea"/>
                <a:cs typeface="+mn-cs"/>
              </a:rPr>
              <a:t> ms = full</a:t>
            </a:r>
            <a:r>
              <a:rPr lang="en-US" sz="2800" dirty="0" smtClean="0">
                <a:latin typeface="+mn-lt"/>
              </a:rPr>
              <a:t> reverse</a:t>
            </a:r>
            <a:endParaRPr kumimoji="0" lang="en-US" sz="2800" b="0" i="0" u="none" strike="noStrike" kern="1200" cap="none" spc="0" normalizeH="0" noProof="0" dirty="0" smtClean="0">
              <a:ln>
                <a:noFill/>
              </a:ln>
              <a:solidFill>
                <a:schemeClr val="tx1"/>
              </a:solidFill>
              <a:effectLst/>
              <a:uLnTx/>
              <a:uFillTx/>
              <a:latin typeface="+mn-lt"/>
              <a:ea typeface="+mn-ea"/>
              <a:cs typeface="+mn-cs"/>
            </a:endParaRPr>
          </a:p>
          <a:p>
            <a:pPr marL="419100" marR="0" lvl="0" indent="-382588" algn="l" defTabSz="914400" rtl="0" eaLnBrk="0" fontAlgn="base" latinLnBrk="0" hangingPunct="0">
              <a:lnSpc>
                <a:spcPct val="100000"/>
              </a:lnSpc>
              <a:spcBef>
                <a:spcPts val="1200"/>
              </a:spcBef>
              <a:spcAft>
                <a:spcPct val="0"/>
              </a:spcAft>
              <a:buClr>
                <a:schemeClr val="accent1"/>
              </a:buClr>
              <a:buSzPct val="80000"/>
              <a:buFont typeface="Wingdings 2" pitchFamily="18" charset="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439032466"/>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a:off x="5356151" y="6289885"/>
            <a:ext cx="47150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82888" y="6289885"/>
            <a:ext cx="18209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28600"/>
            <a:ext cx="7467600" cy="1143000"/>
          </a:xfrm>
        </p:spPr>
        <p:txBody>
          <a:bodyPr/>
          <a:lstStyle/>
          <a:p>
            <a:r>
              <a:rPr lang="en-US" dirty="0" smtClean="0"/>
              <a:t>CAN-Bus</a:t>
            </a:r>
            <a:endParaRPr lang="en-US" dirty="0"/>
          </a:p>
        </p:txBody>
      </p:sp>
      <p:sp>
        <p:nvSpPr>
          <p:cNvPr id="3" name="Content Placeholder 2"/>
          <p:cNvSpPr>
            <a:spLocks noGrp="1"/>
          </p:cNvSpPr>
          <p:nvPr>
            <p:ph idx="1"/>
          </p:nvPr>
        </p:nvSpPr>
        <p:spPr>
          <a:xfrm>
            <a:off x="457200" y="1295400"/>
            <a:ext cx="7467600" cy="4525963"/>
          </a:xfrm>
        </p:spPr>
        <p:txBody>
          <a:bodyPr/>
          <a:lstStyle/>
          <a:p>
            <a:r>
              <a:rPr lang="en-US" dirty="0" smtClean="0">
                <a:cs typeface="Times New Roman" pitchFamily="18" charset="0"/>
              </a:rPr>
              <a:t>“CAN” Stands for </a:t>
            </a:r>
            <a:r>
              <a:rPr lang="en-US" sz="3600" dirty="0" smtClean="0">
                <a:latin typeface="Times New Roman" pitchFamily="18" charset="0"/>
                <a:cs typeface="Times New Roman" pitchFamily="18" charset="0"/>
              </a:rPr>
              <a:t>“</a:t>
            </a:r>
            <a:r>
              <a:rPr lang="en-US" dirty="0" smtClean="0"/>
              <a:t>Controller Area Network”</a:t>
            </a:r>
          </a:p>
          <a:p>
            <a:r>
              <a:rPr lang="en-US" dirty="0" smtClean="0"/>
              <a:t>Is a single chain of point-to-point connections</a:t>
            </a:r>
          </a:p>
          <a:p>
            <a:r>
              <a:rPr lang="en-US" dirty="0" smtClean="0"/>
              <a:t>The “bus” goes around the chain </a:t>
            </a:r>
            <a:br>
              <a:rPr lang="en-US" dirty="0" smtClean="0"/>
            </a:br>
            <a:r>
              <a:rPr lang="en-US" dirty="0" smtClean="0"/>
              <a:t>delivering the signal to different </a:t>
            </a:r>
            <a:br>
              <a:rPr lang="en-US" dirty="0" smtClean="0"/>
            </a:br>
            <a:r>
              <a:rPr lang="en-US" dirty="0" smtClean="0"/>
              <a:t>addresses – each ESC has its own </a:t>
            </a:r>
            <a:br>
              <a:rPr lang="en-US" dirty="0" smtClean="0"/>
            </a:br>
            <a:r>
              <a:rPr lang="en-US" dirty="0" smtClean="0"/>
              <a:t>address</a:t>
            </a:r>
          </a:p>
          <a:p>
            <a:pPr>
              <a:buNone/>
            </a:pPr>
            <a:endParaRPr lang="en-US" dirty="0" smtClean="0"/>
          </a:p>
        </p:txBody>
      </p:sp>
      <p:cxnSp>
        <p:nvCxnSpPr>
          <p:cNvPr id="4" name="Straight Connector 3"/>
          <p:cNvCxnSpPr>
            <a:stCxn id="9" idx="3"/>
            <a:endCxn id="7" idx="1"/>
          </p:cNvCxnSpPr>
          <p:nvPr/>
        </p:nvCxnSpPr>
        <p:spPr>
          <a:xfrm>
            <a:off x="6094264" y="5100237"/>
            <a:ext cx="18209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524413" y="3726976"/>
            <a:ext cx="777139"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2 CAN </a:t>
            </a:r>
            <a:endParaRPr lang="en-US" sz="1600" dirty="0"/>
          </a:p>
        </p:txBody>
      </p:sp>
      <p:sp>
        <p:nvSpPr>
          <p:cNvPr id="6" name="Rectangle 5"/>
          <p:cNvSpPr/>
          <p:nvPr/>
        </p:nvSpPr>
        <p:spPr>
          <a:xfrm>
            <a:off x="6304227" y="4841478"/>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7" name="Rectangle 6"/>
          <p:cNvSpPr/>
          <p:nvPr/>
        </p:nvSpPr>
        <p:spPr>
          <a:xfrm>
            <a:off x="7915207" y="4841478"/>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8" name="Rectangle 7"/>
          <p:cNvSpPr/>
          <p:nvPr/>
        </p:nvSpPr>
        <p:spPr>
          <a:xfrm>
            <a:off x="6524413" y="2596504"/>
            <a:ext cx="777139"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cRIO</a:t>
            </a:r>
            <a:endParaRPr lang="en-US" dirty="0"/>
          </a:p>
        </p:txBody>
      </p:sp>
      <p:sp>
        <p:nvSpPr>
          <p:cNvPr id="9" name="Rectangle 8"/>
          <p:cNvSpPr/>
          <p:nvPr/>
        </p:nvSpPr>
        <p:spPr>
          <a:xfrm>
            <a:off x="5515427" y="4841478"/>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10" name="Rectangle 9"/>
          <p:cNvSpPr/>
          <p:nvPr/>
        </p:nvSpPr>
        <p:spPr>
          <a:xfrm>
            <a:off x="7100619" y="4841478"/>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11" name="Rectangle 10"/>
          <p:cNvSpPr/>
          <p:nvPr/>
        </p:nvSpPr>
        <p:spPr>
          <a:xfrm>
            <a:off x="6296371" y="6008947"/>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12" name="Rectangle 11"/>
          <p:cNvSpPr/>
          <p:nvPr/>
        </p:nvSpPr>
        <p:spPr>
          <a:xfrm>
            <a:off x="7907351" y="6008947"/>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13" name="Rectangle 12"/>
          <p:cNvSpPr/>
          <p:nvPr/>
        </p:nvSpPr>
        <p:spPr>
          <a:xfrm>
            <a:off x="5518408" y="6049891"/>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14" name="Rectangle 13"/>
          <p:cNvSpPr/>
          <p:nvPr/>
        </p:nvSpPr>
        <p:spPr>
          <a:xfrm>
            <a:off x="7092764" y="6008947"/>
            <a:ext cx="578837" cy="5175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cxnSp>
        <p:nvCxnSpPr>
          <p:cNvPr id="15" name="Straight Connector 14"/>
          <p:cNvCxnSpPr>
            <a:stCxn id="9" idx="0"/>
            <a:endCxn id="5" idx="2"/>
          </p:cNvCxnSpPr>
          <p:nvPr/>
        </p:nvCxnSpPr>
        <p:spPr>
          <a:xfrm flipV="1">
            <a:off x="5804846" y="4244494"/>
            <a:ext cx="1108137" cy="5969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0"/>
            <a:endCxn id="7" idx="2"/>
          </p:cNvCxnSpPr>
          <p:nvPr/>
        </p:nvCxnSpPr>
        <p:spPr>
          <a:xfrm flipV="1">
            <a:off x="8196770" y="5358996"/>
            <a:ext cx="7856" cy="649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909367" y="3100781"/>
            <a:ext cx="7856" cy="649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78983777"/>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124510"/>
            <a:ext cx="8222841" cy="1143000"/>
          </a:xfrm>
        </p:spPr>
        <p:txBody>
          <a:bodyPr/>
          <a:lstStyle/>
          <a:p>
            <a:pPr algn="ctr"/>
            <a:r>
              <a:rPr lang="en-US" sz="4000" dirty="0" smtClean="0"/>
              <a:t>How does the CAN-bus simplify wiring?</a:t>
            </a:r>
            <a:endParaRPr lang="en-US" sz="4000" dirty="0"/>
          </a:p>
        </p:txBody>
      </p:sp>
      <p:grpSp>
        <p:nvGrpSpPr>
          <p:cNvPr id="7" name="Content Placeholder 6"/>
          <p:cNvGrpSpPr>
            <a:grpSpLocks noGrp="1"/>
          </p:cNvGrpSpPr>
          <p:nvPr/>
        </p:nvGrpSpPr>
        <p:grpSpPr>
          <a:xfrm>
            <a:off x="716354" y="1190761"/>
            <a:ext cx="2986473" cy="3929960"/>
            <a:chOff x="2491292" y="1717344"/>
            <a:chExt cx="4324641" cy="4050564"/>
          </a:xfrm>
        </p:grpSpPr>
        <p:cxnSp>
          <p:nvCxnSpPr>
            <p:cNvPr id="8" name="Straight Connector 7"/>
            <p:cNvCxnSpPr>
              <a:stCxn id="20" idx="2"/>
            </p:cNvCxnSpPr>
            <p:nvPr/>
          </p:nvCxnSpPr>
          <p:spPr>
            <a:xfrm flipH="1">
              <a:off x="2788418" y="2250744"/>
              <a:ext cx="1871256" cy="17804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20" idx="2"/>
              <a:endCxn id="23" idx="0"/>
            </p:cNvCxnSpPr>
            <p:nvPr/>
          </p:nvCxnSpPr>
          <p:spPr>
            <a:xfrm flipH="1">
              <a:off x="4052635" y="2250744"/>
              <a:ext cx="607039" cy="2983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20" idx="2"/>
              <a:endCxn id="25" idx="0"/>
            </p:cNvCxnSpPr>
            <p:nvPr/>
          </p:nvCxnSpPr>
          <p:spPr>
            <a:xfrm flipH="1">
              <a:off x="2910393" y="2250744"/>
              <a:ext cx="1749282" cy="2983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0" idx="2"/>
              <a:endCxn id="18" idx="0"/>
            </p:cNvCxnSpPr>
            <p:nvPr/>
          </p:nvCxnSpPr>
          <p:spPr>
            <a:xfrm flipH="1">
              <a:off x="4064012" y="2250744"/>
              <a:ext cx="595663" cy="17804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20" idx="2"/>
              <a:endCxn id="22" idx="0"/>
            </p:cNvCxnSpPr>
            <p:nvPr/>
          </p:nvCxnSpPr>
          <p:spPr>
            <a:xfrm>
              <a:off x="4659675" y="2250744"/>
              <a:ext cx="557575" cy="17804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0" idx="2"/>
              <a:endCxn id="19" idx="0"/>
            </p:cNvCxnSpPr>
            <p:nvPr/>
          </p:nvCxnSpPr>
          <p:spPr>
            <a:xfrm>
              <a:off x="4659675" y="2250744"/>
              <a:ext cx="1737159" cy="17804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20" idx="2"/>
              <a:endCxn id="26" idx="0"/>
            </p:cNvCxnSpPr>
            <p:nvPr/>
          </p:nvCxnSpPr>
          <p:spPr>
            <a:xfrm>
              <a:off x="4659675" y="2250744"/>
              <a:ext cx="546198" cy="2983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20" idx="2"/>
              <a:endCxn id="24" idx="0"/>
            </p:cNvCxnSpPr>
            <p:nvPr/>
          </p:nvCxnSpPr>
          <p:spPr>
            <a:xfrm>
              <a:off x="4659675" y="2250744"/>
              <a:ext cx="1725783" cy="2983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27"/>
            <p:cNvGrpSpPr/>
            <p:nvPr/>
          </p:nvGrpSpPr>
          <p:grpSpPr>
            <a:xfrm>
              <a:off x="2491292" y="1717344"/>
              <a:ext cx="4324641" cy="4050564"/>
              <a:chOff x="2491292" y="1717344"/>
              <a:chExt cx="4324641" cy="4050564"/>
            </a:xfrm>
          </p:grpSpPr>
          <p:sp>
            <p:nvSpPr>
              <p:cNvPr id="18" name="Rectangle 17"/>
              <p:cNvSpPr/>
              <p:nvPr/>
            </p:nvSpPr>
            <p:spPr>
              <a:xfrm>
                <a:off x="3644911"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19" name="Rectangle 18"/>
              <p:cNvSpPr/>
              <p:nvPr/>
            </p:nvSpPr>
            <p:spPr>
              <a:xfrm>
                <a:off x="5977733"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20" name="Rectangle 19"/>
              <p:cNvSpPr/>
              <p:nvPr/>
            </p:nvSpPr>
            <p:spPr>
              <a:xfrm>
                <a:off x="4102100" y="1717344"/>
                <a:ext cx="1115148"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cRIO</a:t>
                </a:r>
                <a:endParaRPr lang="en-US" dirty="0"/>
              </a:p>
            </p:txBody>
          </p:sp>
          <p:sp>
            <p:nvSpPr>
              <p:cNvPr id="21" name="Rectangle 20"/>
              <p:cNvSpPr/>
              <p:nvPr/>
            </p:nvSpPr>
            <p:spPr>
              <a:xfrm>
                <a:off x="250266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22" name="Rectangle 21"/>
              <p:cNvSpPr/>
              <p:nvPr/>
            </p:nvSpPr>
            <p:spPr>
              <a:xfrm>
                <a:off x="479814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23" name="Rectangle 22"/>
              <p:cNvSpPr/>
              <p:nvPr/>
            </p:nvSpPr>
            <p:spPr>
              <a:xfrm>
                <a:off x="3633535"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24" name="Rectangle 23"/>
              <p:cNvSpPr/>
              <p:nvPr/>
            </p:nvSpPr>
            <p:spPr>
              <a:xfrm>
                <a:off x="5966357"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25" name="Rectangle 24"/>
              <p:cNvSpPr/>
              <p:nvPr/>
            </p:nvSpPr>
            <p:spPr>
              <a:xfrm>
                <a:off x="249129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26" name="Rectangle 25"/>
              <p:cNvSpPr/>
              <p:nvPr/>
            </p:nvSpPr>
            <p:spPr>
              <a:xfrm>
                <a:off x="478677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grpSp>
      </p:grpSp>
      <p:grpSp>
        <p:nvGrpSpPr>
          <p:cNvPr id="28" name="Content Placeholder 27"/>
          <p:cNvGrpSpPr>
            <a:grpSpLocks noGrp="1"/>
          </p:cNvGrpSpPr>
          <p:nvPr/>
        </p:nvGrpSpPr>
        <p:grpSpPr>
          <a:xfrm>
            <a:off x="5148418" y="1204408"/>
            <a:ext cx="3175948" cy="3929961"/>
            <a:chOff x="2216918" y="1717344"/>
            <a:chExt cx="4599015" cy="4050564"/>
          </a:xfrm>
        </p:grpSpPr>
        <p:cxnSp>
          <p:nvCxnSpPr>
            <p:cNvPr id="29" name="Straight Connector 28"/>
            <p:cNvCxnSpPr/>
            <p:nvPr/>
          </p:nvCxnSpPr>
          <p:spPr>
            <a:xfrm>
              <a:off x="2216918" y="5540991"/>
              <a:ext cx="571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329492" y="5540991"/>
              <a:ext cx="26368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36" idx="3"/>
              <a:endCxn id="34" idx="1"/>
            </p:cNvCxnSpPr>
            <p:nvPr/>
          </p:nvCxnSpPr>
          <p:spPr>
            <a:xfrm>
              <a:off x="3340868" y="4297912"/>
              <a:ext cx="26368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963757" y="2882508"/>
              <a:ext cx="1125357"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2 CAN </a:t>
              </a:r>
              <a:endParaRPr lang="en-US" sz="1600" dirty="0"/>
            </a:p>
          </p:txBody>
        </p:sp>
        <p:sp>
          <p:nvSpPr>
            <p:cNvPr id="33" name="Rectangle 32"/>
            <p:cNvSpPr/>
            <p:nvPr/>
          </p:nvSpPr>
          <p:spPr>
            <a:xfrm>
              <a:off x="3644911"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34" name="Rectangle 33"/>
            <p:cNvSpPr/>
            <p:nvPr/>
          </p:nvSpPr>
          <p:spPr>
            <a:xfrm>
              <a:off x="5977733"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35" name="Rectangle 34"/>
            <p:cNvSpPr/>
            <p:nvPr/>
          </p:nvSpPr>
          <p:spPr>
            <a:xfrm>
              <a:off x="3963757" y="1717344"/>
              <a:ext cx="1125357"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cRIO</a:t>
              </a:r>
              <a:endParaRPr lang="en-US" dirty="0"/>
            </a:p>
          </p:txBody>
        </p:sp>
        <p:sp>
          <p:nvSpPr>
            <p:cNvPr id="36" name="Rectangle 35"/>
            <p:cNvSpPr/>
            <p:nvPr/>
          </p:nvSpPr>
          <p:spPr>
            <a:xfrm>
              <a:off x="250266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37" name="Rectangle 36"/>
            <p:cNvSpPr/>
            <p:nvPr/>
          </p:nvSpPr>
          <p:spPr>
            <a:xfrm>
              <a:off x="4798148" y="4031212"/>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38" name="Rectangle 37"/>
            <p:cNvSpPr/>
            <p:nvPr/>
          </p:nvSpPr>
          <p:spPr>
            <a:xfrm>
              <a:off x="3633535"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39" name="Rectangle 38"/>
            <p:cNvSpPr/>
            <p:nvPr/>
          </p:nvSpPr>
          <p:spPr>
            <a:xfrm>
              <a:off x="5966357"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40" name="Rectangle 39"/>
            <p:cNvSpPr/>
            <p:nvPr/>
          </p:nvSpPr>
          <p:spPr>
            <a:xfrm>
              <a:off x="249129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sp>
          <p:nvSpPr>
            <p:cNvPr id="41" name="Rectangle 40"/>
            <p:cNvSpPr/>
            <p:nvPr/>
          </p:nvSpPr>
          <p:spPr>
            <a:xfrm>
              <a:off x="4786772" y="5234508"/>
              <a:ext cx="838200" cy="533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ESC</a:t>
              </a:r>
              <a:endParaRPr lang="en-US" dirty="0"/>
            </a:p>
          </p:txBody>
        </p:sp>
        <p:cxnSp>
          <p:nvCxnSpPr>
            <p:cNvPr id="42" name="Straight Connector 41"/>
            <p:cNvCxnSpPr>
              <a:stCxn id="36" idx="0"/>
              <a:endCxn id="32" idx="2"/>
            </p:cNvCxnSpPr>
            <p:nvPr/>
          </p:nvCxnSpPr>
          <p:spPr>
            <a:xfrm flipV="1">
              <a:off x="2921769" y="3415908"/>
              <a:ext cx="1604667" cy="6153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39" idx="0"/>
              <a:endCxn id="34" idx="2"/>
            </p:cNvCxnSpPr>
            <p:nvPr/>
          </p:nvCxnSpPr>
          <p:spPr>
            <a:xfrm flipV="1">
              <a:off x="6385457" y="4564612"/>
              <a:ext cx="11376" cy="669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2216919" y="5486399"/>
              <a:ext cx="81888" cy="1040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a:stCxn id="32" idx="0"/>
              <a:endCxn id="35" idx="2"/>
            </p:cNvCxnSpPr>
            <p:nvPr/>
          </p:nvCxnSpPr>
          <p:spPr>
            <a:xfrm flipV="1">
              <a:off x="4526436" y="2250744"/>
              <a:ext cx="0" cy="631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a:off x="4541324" y="1226566"/>
            <a:ext cx="3380" cy="379025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6650841" y="2495830"/>
            <a:ext cx="3097032" cy="400110"/>
          </a:xfrm>
          <a:prstGeom prst="rect">
            <a:avLst/>
          </a:prstGeom>
          <a:noFill/>
        </p:spPr>
        <p:txBody>
          <a:bodyPr wrap="square" rtlCol="0">
            <a:spAutoFit/>
          </a:bodyPr>
          <a:lstStyle/>
          <a:p>
            <a:pPr algn="ctr"/>
            <a:r>
              <a:rPr lang="en-US" sz="2000" b="1" dirty="0" smtClean="0">
                <a:latin typeface="+mn-lt"/>
              </a:rPr>
              <a:t>(Daisy Chaining)</a:t>
            </a:r>
            <a:endParaRPr lang="en-US" sz="2000" b="1" dirty="0">
              <a:latin typeface="+mn-lt"/>
            </a:endParaRPr>
          </a:p>
        </p:txBody>
      </p:sp>
      <p:sp>
        <p:nvSpPr>
          <p:cNvPr id="51" name="TextBox 50"/>
          <p:cNvSpPr txBox="1"/>
          <p:nvPr/>
        </p:nvSpPr>
        <p:spPr>
          <a:xfrm>
            <a:off x="932935" y="4931562"/>
            <a:ext cx="7682154" cy="1846659"/>
          </a:xfrm>
          <a:prstGeom prst="rect">
            <a:avLst/>
          </a:prstGeom>
          <a:noFill/>
        </p:spPr>
        <p:txBody>
          <a:bodyPr wrap="square" rtlCol="0">
            <a:spAutoFit/>
          </a:bodyPr>
          <a:lstStyle/>
          <a:p>
            <a:endParaRPr lang="en-US" dirty="0" smtClean="0"/>
          </a:p>
          <a:p>
            <a:r>
              <a:rPr lang="en-US" sz="2400" dirty="0" smtClean="0">
                <a:latin typeface="+mn-lt"/>
              </a:rPr>
              <a:t>Although the amount of wires is the same in each case, without the CAN-bus, the wires have to stretch all the way across the robot from the cRIO to each ESC, whereas with the CAN-bus, they are all linked together in a single chain.</a:t>
            </a:r>
            <a:endParaRPr lang="en-US" sz="2400" dirty="0">
              <a:latin typeface="+mn-lt"/>
            </a:endParaRPr>
          </a:p>
        </p:txBody>
      </p:sp>
    </p:spTree>
    <p:extLst>
      <p:ext uri="{BB962C8B-B14F-4D97-AF65-F5344CB8AC3E}">
        <p14:creationId xmlns="" xmlns:p14="http://schemas.microsoft.com/office/powerpoint/2010/main" val="3467235979"/>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CAN-Bus Wiring</a:t>
            </a:r>
            <a:endParaRPr lang="en-US" dirty="0"/>
          </a:p>
        </p:txBody>
      </p:sp>
      <p:sp>
        <p:nvSpPr>
          <p:cNvPr id="3" name="Content Placeholder 2"/>
          <p:cNvSpPr>
            <a:spLocks noGrp="1"/>
          </p:cNvSpPr>
          <p:nvPr>
            <p:ph idx="1"/>
          </p:nvPr>
        </p:nvSpPr>
        <p:spPr/>
        <p:txBody>
          <a:bodyPr/>
          <a:lstStyle/>
          <a:p>
            <a:r>
              <a:rPr lang="en-US" dirty="0" smtClean="0"/>
              <a:t>Telephone-style RJ11 instead of servo wire</a:t>
            </a:r>
          </a:p>
          <a:p>
            <a:r>
              <a:rPr lang="en-US" dirty="0" smtClean="0"/>
              <a:t>Easy to make custom length with crimp tool</a:t>
            </a:r>
          </a:p>
          <a:p>
            <a:r>
              <a:rPr lang="en-US" dirty="0" smtClean="0"/>
              <a:t>Can’t be put in backwards</a:t>
            </a:r>
          </a:p>
          <a:p>
            <a:pPr lvl="1"/>
            <a:endParaRPr lang="en-US" sz="3000" dirty="0" smtClean="0"/>
          </a:p>
        </p:txBody>
      </p:sp>
      <p:sp>
        <p:nvSpPr>
          <p:cNvPr id="7" name="TextBox 6"/>
          <p:cNvSpPr txBox="1"/>
          <p:nvPr/>
        </p:nvSpPr>
        <p:spPr>
          <a:xfrm>
            <a:off x="5426502" y="3668970"/>
            <a:ext cx="1787856" cy="738664"/>
          </a:xfrm>
          <a:prstGeom prst="rect">
            <a:avLst/>
          </a:prstGeom>
          <a:noFill/>
        </p:spPr>
        <p:txBody>
          <a:bodyPr wrap="square" rtlCol="0">
            <a:spAutoFit/>
          </a:bodyPr>
          <a:lstStyle/>
          <a:p>
            <a:pPr algn="ctr"/>
            <a:r>
              <a:rPr lang="en-US" sz="2400" dirty="0" smtClean="0"/>
              <a:t>Servo Wire</a:t>
            </a:r>
          </a:p>
          <a:p>
            <a:pPr algn="ctr"/>
            <a:endParaRPr lang="en-US" dirty="0"/>
          </a:p>
        </p:txBody>
      </p:sp>
      <p:sp>
        <p:nvSpPr>
          <p:cNvPr id="8" name="TextBox 7"/>
          <p:cNvSpPr txBox="1"/>
          <p:nvPr/>
        </p:nvSpPr>
        <p:spPr>
          <a:xfrm>
            <a:off x="1448957" y="5605800"/>
            <a:ext cx="1787856" cy="1107996"/>
          </a:xfrm>
          <a:prstGeom prst="rect">
            <a:avLst/>
          </a:prstGeom>
          <a:noFill/>
        </p:spPr>
        <p:txBody>
          <a:bodyPr wrap="square" rtlCol="0">
            <a:spAutoFit/>
          </a:bodyPr>
          <a:lstStyle/>
          <a:p>
            <a:pPr algn="ctr"/>
            <a:r>
              <a:rPr lang="en-US" sz="2400" dirty="0" smtClean="0"/>
              <a:t>Telephone Wire</a:t>
            </a:r>
          </a:p>
          <a:p>
            <a:endParaRPr lang="en-US" dirty="0"/>
          </a:p>
        </p:txBody>
      </p:sp>
      <p:pic>
        <p:nvPicPr>
          <p:cNvPr id="11" name="Picture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743615" y="4074753"/>
            <a:ext cx="3438525" cy="2505075"/>
          </a:xfrm>
          <a:prstGeom prst="rect">
            <a:avLst/>
          </a:prstGeom>
        </p:spPr>
      </p:pic>
      <p:pic>
        <p:nvPicPr>
          <p:cNvPr id="12" name="Picture 1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44239" y="3908553"/>
            <a:ext cx="3050962" cy="2129917"/>
          </a:xfrm>
          <a:prstGeom prst="rect">
            <a:avLst/>
          </a:prstGeom>
        </p:spPr>
      </p:pic>
    </p:spTree>
    <p:extLst>
      <p:ext uri="{BB962C8B-B14F-4D97-AF65-F5344CB8AC3E}">
        <p14:creationId xmlns="" xmlns:p14="http://schemas.microsoft.com/office/powerpoint/2010/main" val="211286584"/>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Arrow Connector 79"/>
          <p:cNvCxnSpPr/>
          <p:nvPr/>
        </p:nvCxnSpPr>
        <p:spPr>
          <a:xfrm rot="10800000">
            <a:off x="1653648" y="5803704"/>
            <a:ext cx="40386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76" name="Straight Arrow Connector 75"/>
          <p:cNvCxnSpPr/>
          <p:nvPr/>
        </p:nvCxnSpPr>
        <p:spPr>
          <a:xfrm rot="10800000">
            <a:off x="1803776" y="4418456"/>
            <a:ext cx="2133600" cy="1588"/>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sp>
        <p:nvSpPr>
          <p:cNvPr id="5" name="Title 4"/>
          <p:cNvSpPr>
            <a:spLocks noGrp="1"/>
          </p:cNvSpPr>
          <p:nvPr>
            <p:ph type="title"/>
          </p:nvPr>
        </p:nvSpPr>
        <p:spPr/>
        <p:txBody>
          <a:bodyPr/>
          <a:lstStyle/>
          <a:p>
            <a:r>
              <a:rPr lang="en-US" dirty="0" smtClean="0"/>
              <a:t>Power Distribution Diagram</a:t>
            </a:r>
            <a:endParaRPr lang="en-US" dirty="0"/>
          </a:p>
        </p:txBody>
      </p:sp>
      <p:pic>
        <p:nvPicPr>
          <p:cNvPr id="80899" name="Picture 3"/>
          <p:cNvPicPr>
            <a:picLocks noChangeAspect="1" noChangeArrowheads="1"/>
          </p:cNvPicPr>
          <p:nvPr/>
        </p:nvPicPr>
        <p:blipFill>
          <a:blip r:embed="rId3" cstate="print"/>
          <a:stretch>
            <a:fillRect/>
          </a:stretch>
        </p:blipFill>
        <p:spPr bwMode="auto">
          <a:xfrm>
            <a:off x="287736" y="1455760"/>
            <a:ext cx="1285875" cy="1733550"/>
          </a:xfrm>
          <a:prstGeom prst="rect">
            <a:avLst/>
          </a:prstGeom>
          <a:noFill/>
          <a:ln>
            <a:noFill/>
          </a:ln>
        </p:spPr>
      </p:pic>
      <p:pic>
        <p:nvPicPr>
          <p:cNvPr id="80900" name="Picture 4"/>
          <p:cNvPicPr>
            <a:picLocks noChangeAspect="1" noChangeArrowheads="1"/>
          </p:cNvPicPr>
          <p:nvPr/>
        </p:nvPicPr>
        <p:blipFill>
          <a:blip r:embed="rId4" cstate="print"/>
          <a:stretch>
            <a:fillRect/>
          </a:stretch>
        </p:blipFill>
        <p:spPr bwMode="auto">
          <a:xfrm>
            <a:off x="2025184" y="1490265"/>
            <a:ext cx="1388337" cy="1017588"/>
          </a:xfrm>
          <a:prstGeom prst="rect">
            <a:avLst/>
          </a:prstGeom>
          <a:noFill/>
          <a:ln>
            <a:noFill/>
          </a:ln>
        </p:spPr>
      </p:pic>
      <p:pic>
        <p:nvPicPr>
          <p:cNvPr id="80901" name="Picture 5"/>
          <p:cNvPicPr>
            <a:picLocks noChangeAspect="1" noChangeArrowheads="1"/>
          </p:cNvPicPr>
          <p:nvPr/>
        </p:nvPicPr>
        <p:blipFill>
          <a:blip r:embed="rId5" cstate="print"/>
          <a:stretch>
            <a:fillRect/>
          </a:stretch>
        </p:blipFill>
        <p:spPr bwMode="auto">
          <a:xfrm>
            <a:off x="4039454" y="4055186"/>
            <a:ext cx="1092200" cy="1143000"/>
          </a:xfrm>
          <a:prstGeom prst="rect">
            <a:avLst/>
          </a:prstGeom>
          <a:noFill/>
          <a:ln>
            <a:noFill/>
          </a:ln>
        </p:spPr>
      </p:pic>
      <p:cxnSp>
        <p:nvCxnSpPr>
          <p:cNvPr id="30" name="Straight Arrow Connector 29"/>
          <p:cNvCxnSpPr/>
          <p:nvPr/>
        </p:nvCxnSpPr>
        <p:spPr>
          <a:xfrm>
            <a:off x="1651376" y="1989160"/>
            <a:ext cx="3048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a:off x="3480176" y="1989160"/>
            <a:ext cx="457200" cy="1588"/>
          </a:xfrm>
          <a:prstGeom prst="straightConnector1">
            <a:avLst/>
          </a:prstGeom>
          <a:ln w="158750">
            <a:tailEnd type="non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a:off x="1651376" y="2751160"/>
            <a:ext cx="2286000" cy="1588"/>
          </a:xfrm>
          <a:prstGeom prst="straightConnector1">
            <a:avLst/>
          </a:prstGeom>
          <a:ln w="15875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7" name="Straight Arrow Connector 56"/>
          <p:cNvCxnSpPr/>
          <p:nvPr/>
        </p:nvCxnSpPr>
        <p:spPr>
          <a:xfrm>
            <a:off x="4394576" y="3034352"/>
            <a:ext cx="0" cy="922360"/>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58" name="Straight Arrow Connector 57"/>
          <p:cNvCxnSpPr/>
          <p:nvPr/>
        </p:nvCxnSpPr>
        <p:spPr>
          <a:xfrm>
            <a:off x="4713024" y="3034352"/>
            <a:ext cx="0" cy="922360"/>
          </a:xfrm>
          <a:prstGeom prst="straightConnector1">
            <a:avLst/>
          </a:prstGeom>
          <a:ln w="76200">
            <a:tailEnd type="none"/>
          </a:ln>
        </p:spPr>
        <p:style>
          <a:lnRef idx="3">
            <a:schemeClr val="accent2"/>
          </a:lnRef>
          <a:fillRef idx="0">
            <a:schemeClr val="accent2"/>
          </a:fillRef>
          <a:effectRef idx="2">
            <a:schemeClr val="accent2"/>
          </a:effectRef>
          <a:fontRef idx="minor">
            <a:schemeClr val="tx1"/>
          </a:fontRef>
        </p:style>
      </p:cxnSp>
      <p:cxnSp>
        <p:nvCxnSpPr>
          <p:cNvPr id="60" name="Elbow Connector 59"/>
          <p:cNvCxnSpPr/>
          <p:nvPr/>
        </p:nvCxnSpPr>
        <p:spPr>
          <a:xfrm rot="16200000" flipH="1">
            <a:off x="4772681" y="3510265"/>
            <a:ext cx="2231408" cy="1279582"/>
          </a:xfrm>
          <a:prstGeom prst="bentConnector3">
            <a:avLst>
              <a:gd name="adj1" fmla="val 59174"/>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67" name="Elbow Connector 66"/>
          <p:cNvCxnSpPr/>
          <p:nvPr/>
        </p:nvCxnSpPr>
        <p:spPr>
          <a:xfrm rot="16200000" flipH="1">
            <a:off x="5016702" y="3449483"/>
            <a:ext cx="2231405" cy="1401145"/>
          </a:xfrm>
          <a:prstGeom prst="bentConnector3">
            <a:avLst>
              <a:gd name="adj1" fmla="val 50000"/>
            </a:avLst>
          </a:prstGeom>
          <a:ln w="28575">
            <a:tailEnd type="none"/>
          </a:ln>
        </p:spPr>
        <p:style>
          <a:lnRef idx="3">
            <a:schemeClr val="accent2"/>
          </a:lnRef>
          <a:fillRef idx="0">
            <a:schemeClr val="accent2"/>
          </a:fillRef>
          <a:effectRef idx="2">
            <a:schemeClr val="accent2"/>
          </a:effectRef>
          <a:fontRef idx="minor">
            <a:schemeClr val="tx1"/>
          </a:fontRef>
        </p:style>
      </p:cxnSp>
      <p:pic>
        <p:nvPicPr>
          <p:cNvPr id="80903" name="Picture 7"/>
          <p:cNvPicPr>
            <a:picLocks noChangeAspect="1" noChangeArrowheads="1"/>
          </p:cNvPicPr>
          <p:nvPr/>
        </p:nvPicPr>
        <p:blipFill>
          <a:blip r:embed="rId6" cstate="print"/>
          <a:srcRect/>
          <a:stretch>
            <a:fillRect/>
          </a:stretch>
        </p:blipFill>
        <p:spPr bwMode="auto">
          <a:xfrm>
            <a:off x="279776" y="3970360"/>
            <a:ext cx="1419665" cy="1066800"/>
          </a:xfrm>
          <a:prstGeom prst="rect">
            <a:avLst/>
          </a:prstGeom>
          <a:noFill/>
          <a:ln w="9525">
            <a:noFill/>
            <a:miter lim="800000"/>
            <a:headEnd/>
            <a:tailEnd/>
          </a:ln>
          <a:effectLst/>
        </p:spPr>
      </p:pic>
      <p:cxnSp>
        <p:nvCxnSpPr>
          <p:cNvPr id="72" name="Straight Arrow Connector 71"/>
          <p:cNvCxnSpPr/>
          <p:nvPr/>
        </p:nvCxnSpPr>
        <p:spPr>
          <a:xfrm rot="10800000">
            <a:off x="1803776" y="4782408"/>
            <a:ext cx="2133600" cy="1588"/>
          </a:xfrm>
          <a:prstGeom prst="straightConnector1">
            <a:avLst/>
          </a:prstGeom>
          <a:ln w="76200">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78" name="Straight Arrow Connector 77"/>
          <p:cNvCxnSpPr/>
          <p:nvPr/>
        </p:nvCxnSpPr>
        <p:spPr>
          <a:xfrm rot="10800000">
            <a:off x="1653648" y="6126712"/>
            <a:ext cx="40386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cxnSp>
        <p:nvCxnSpPr>
          <p:cNvPr id="86" name="Straight Arrow Connector 85"/>
          <p:cNvCxnSpPr/>
          <p:nvPr/>
        </p:nvCxnSpPr>
        <p:spPr>
          <a:xfrm>
            <a:off x="5248594" y="2150112"/>
            <a:ext cx="2362200" cy="1588"/>
          </a:xfrm>
          <a:prstGeom prst="straightConnector1">
            <a:avLst/>
          </a:prstGeom>
          <a:ln w="28575">
            <a:tailEnd type="none"/>
          </a:ln>
        </p:spPr>
        <p:style>
          <a:lnRef idx="3">
            <a:schemeClr val="accent2"/>
          </a:lnRef>
          <a:fillRef idx="0">
            <a:schemeClr val="accent2"/>
          </a:fillRef>
          <a:effectRef idx="2">
            <a:schemeClr val="accent2"/>
          </a:effectRef>
          <a:fontRef idx="minor">
            <a:schemeClr val="tx1"/>
          </a:fontRef>
        </p:style>
      </p:cxnSp>
      <p:cxnSp>
        <p:nvCxnSpPr>
          <p:cNvPr id="89" name="Straight Arrow Connector 88"/>
          <p:cNvCxnSpPr/>
          <p:nvPr/>
        </p:nvCxnSpPr>
        <p:spPr>
          <a:xfrm>
            <a:off x="5248594" y="2270080"/>
            <a:ext cx="2362200" cy="1588"/>
          </a:xfrm>
          <a:prstGeom prst="straightConnector1">
            <a:avLst/>
          </a:prstGeom>
          <a:ln w="28575">
            <a:solidFill>
              <a:srgbClr val="000000"/>
            </a:solidFill>
            <a:tailEnd type="none"/>
          </a:ln>
        </p:spPr>
        <p:style>
          <a:lnRef idx="2">
            <a:schemeClr val="accent5"/>
          </a:lnRef>
          <a:fillRef idx="0">
            <a:schemeClr val="accent5"/>
          </a:fillRef>
          <a:effectRef idx="1">
            <a:schemeClr val="accent5"/>
          </a:effectRef>
          <a:fontRef idx="minor">
            <a:schemeClr val="tx1"/>
          </a:fontRef>
        </p:style>
      </p:cxnSp>
      <p:pic>
        <p:nvPicPr>
          <p:cNvPr id="1026" name="Picture 2"/>
          <p:cNvPicPr>
            <a:picLocks noChangeAspect="1" noChangeArrowheads="1"/>
          </p:cNvPicPr>
          <p:nvPr/>
        </p:nvPicPr>
        <p:blipFill>
          <a:blip r:embed="rId7" cstate="print"/>
          <a:stretch>
            <a:fillRect/>
          </a:stretch>
        </p:blipFill>
        <p:spPr bwMode="auto">
          <a:xfrm rot="16200000">
            <a:off x="4046632" y="1118091"/>
            <a:ext cx="1540015" cy="2156021"/>
          </a:xfrm>
          <a:prstGeom prst="rect">
            <a:avLst/>
          </a:prstGeom>
          <a:noFill/>
          <a:ln>
            <a:noFill/>
          </a:ln>
        </p:spPr>
      </p:pic>
      <p:cxnSp>
        <p:nvCxnSpPr>
          <p:cNvPr id="29" name="Elbow Connector 28"/>
          <p:cNvCxnSpPr/>
          <p:nvPr/>
        </p:nvCxnSpPr>
        <p:spPr>
          <a:xfrm rot="5400000">
            <a:off x="6341469" y="3781755"/>
            <a:ext cx="3352803" cy="1041403"/>
          </a:xfrm>
          <a:prstGeom prst="bentConnector3">
            <a:avLst>
              <a:gd name="adj1" fmla="val 100189"/>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27" name="Picture 26" descr="Screen shot 2010-09-27 at 3.43.37 PM.png"/>
          <p:cNvPicPr>
            <a:picLocks noChangeAspect="1"/>
          </p:cNvPicPr>
          <p:nvPr/>
        </p:nvPicPr>
        <p:blipFill>
          <a:blip r:embed="rId8" cstate="print"/>
          <a:stretch>
            <a:fillRect/>
          </a:stretch>
        </p:blipFill>
        <p:spPr>
          <a:xfrm>
            <a:off x="475392" y="5562600"/>
            <a:ext cx="1074616" cy="762000"/>
          </a:xfrm>
          <a:prstGeom prst="rect">
            <a:avLst/>
          </a:prstGeom>
        </p:spPr>
      </p:pic>
      <p:cxnSp>
        <p:nvCxnSpPr>
          <p:cNvPr id="31" name="Elbow Connector 30"/>
          <p:cNvCxnSpPr/>
          <p:nvPr/>
        </p:nvCxnSpPr>
        <p:spPr>
          <a:xfrm rot="10800000" flipV="1">
            <a:off x="5273720" y="2626056"/>
            <a:ext cx="2794002" cy="2057400"/>
          </a:xfrm>
          <a:prstGeom prst="bentConnector3">
            <a:avLst>
              <a:gd name="adj1" fmla="val 0"/>
            </a:avLst>
          </a:prstGeom>
          <a:ln>
            <a:solidFill>
              <a:srgbClr val="008000"/>
            </a:solidFill>
            <a:tailEnd type="none"/>
          </a:ln>
          <a:effectLst/>
        </p:spPr>
        <p:style>
          <a:lnRef idx="3">
            <a:schemeClr val="accent1"/>
          </a:lnRef>
          <a:fillRef idx="0">
            <a:schemeClr val="accent1"/>
          </a:fillRef>
          <a:effectRef idx="2">
            <a:schemeClr val="accent1"/>
          </a:effectRef>
          <a:fontRef idx="minor">
            <a:schemeClr val="tx1"/>
          </a:fontRef>
        </p:style>
      </p:cxnSp>
      <p:pic>
        <p:nvPicPr>
          <p:cNvPr id="33" name="Picture 32" descr="IFIW-SP1_lg.jpg"/>
          <p:cNvPicPr>
            <a:picLocks noChangeAspect="1"/>
          </p:cNvPicPr>
          <p:nvPr/>
        </p:nvPicPr>
        <p:blipFill>
          <a:blip r:embed="rId9" cstate="print"/>
          <a:stretch>
            <a:fillRect/>
          </a:stretch>
        </p:blipFill>
        <p:spPr>
          <a:xfrm>
            <a:off x="5801432" y="5312392"/>
            <a:ext cx="1600200" cy="1343025"/>
          </a:xfrm>
          <a:prstGeom prst="rect">
            <a:avLst/>
          </a:prstGeom>
        </p:spPr>
      </p:pic>
      <p:sp>
        <p:nvSpPr>
          <p:cNvPr id="35" name="Rectangle 34"/>
          <p:cNvSpPr/>
          <p:nvPr/>
        </p:nvSpPr>
        <p:spPr>
          <a:xfrm>
            <a:off x="7700650" y="1616477"/>
            <a:ext cx="1219200" cy="954985"/>
          </a:xfrm>
          <a:prstGeom prst="rect">
            <a:avLst/>
          </a:prstGeom>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solidFill>
                  <a:srgbClr val="000000"/>
                </a:solidFill>
              </a:rPr>
              <a:t>Robot Controller</a:t>
            </a:r>
          </a:p>
        </p:txBody>
      </p:sp>
    </p:spTree>
    <p:extLst>
      <p:ext uri="{BB962C8B-B14F-4D97-AF65-F5344CB8AC3E}">
        <p14:creationId xmlns="" xmlns:p14="http://schemas.microsoft.com/office/powerpoint/2010/main" val="2943911040"/>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572843"/>
            <a:ext cx="7803107" cy="1826363"/>
          </a:xfrm>
        </p:spPr>
        <p:txBody>
          <a:bodyPr>
            <a:noAutofit/>
          </a:bodyPr>
          <a:lstStyle/>
          <a:p>
            <a:pPr fontAlgn="auto">
              <a:spcAft>
                <a:spcPts val="0"/>
              </a:spcAft>
              <a:defRPr/>
            </a:pPr>
            <a:r>
              <a:rPr lang="en-US" sz="6000" dirty="0" smtClean="0"/>
              <a:t>Sensors and Electronics</a:t>
            </a:r>
            <a:endParaRPr lang="en-US" sz="6000" dirty="0"/>
          </a:p>
        </p:txBody>
      </p:sp>
      <p:sp>
        <p:nvSpPr>
          <p:cNvPr id="24579" name="Text Placeholder 2"/>
          <p:cNvSpPr>
            <a:spLocks noGrp="1"/>
          </p:cNvSpPr>
          <p:nvPr>
            <p:ph type="body" idx="1"/>
          </p:nvPr>
        </p:nvSpPr>
        <p:spPr>
          <a:xfrm>
            <a:off x="685800" y="3019425"/>
            <a:ext cx="2275764" cy="638176"/>
          </a:xfrm>
        </p:spPr>
        <p:txBody>
          <a:bodyPr/>
          <a:lstStyle/>
          <a:p>
            <a:endParaRPr lang="en-US" dirty="0" smtClean="0"/>
          </a:p>
          <a:p>
            <a:endParaRPr lang="en-US" dirty="0" smtClean="0"/>
          </a:p>
        </p:txBody>
      </p:sp>
      <p:sp>
        <p:nvSpPr>
          <p:cNvPr id="4" name="TextBox 3"/>
          <p:cNvSpPr txBox="1"/>
          <p:nvPr/>
        </p:nvSpPr>
        <p:spPr>
          <a:xfrm>
            <a:off x="685800" y="2743200"/>
            <a:ext cx="7111623" cy="954107"/>
          </a:xfrm>
          <a:prstGeom prst="rect">
            <a:avLst/>
          </a:prstGeom>
          <a:noFill/>
        </p:spPr>
        <p:txBody>
          <a:bodyPr wrap="square" rtlCol="0">
            <a:spAutoFit/>
          </a:bodyPr>
          <a:lstStyle/>
          <a:p>
            <a:r>
              <a:rPr lang="en-US" sz="2800" i="1" dirty="0" smtClean="0">
                <a:latin typeface="+mn-lt"/>
              </a:rPr>
              <a:t>Presented by:</a:t>
            </a:r>
          </a:p>
          <a:p>
            <a:r>
              <a:rPr lang="en-US" sz="2800" i="1" dirty="0" smtClean="0">
                <a:latin typeface="+mn-lt"/>
              </a:rPr>
              <a:t>	Brian Axelrod </a:t>
            </a:r>
            <a:endParaRPr lang="en-US" sz="2800" i="1" dirty="0">
              <a:latin typeface="+mn-lt"/>
            </a:endParaRPr>
          </a:p>
        </p:txBody>
      </p:sp>
    </p:spTree>
    <p:extLst>
      <p:ext uri="{BB962C8B-B14F-4D97-AF65-F5344CB8AC3E}">
        <p14:creationId xmlns="" xmlns:p14="http://schemas.microsoft.com/office/powerpoint/2010/main" val="1281631929"/>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1"/>
          <p:cNvSpPr>
            <a:spLocks noGrp="1"/>
          </p:cNvSpPr>
          <p:nvPr>
            <p:ph type="title"/>
          </p:nvPr>
        </p:nvSpPr>
        <p:spPr/>
        <p:txBody>
          <a:bodyPr/>
          <a:lstStyle/>
          <a:p>
            <a:pPr eaLnBrk="1" hangingPunct="1"/>
            <a:r>
              <a:rPr lang="en-US" altLang="ja-JP" dirty="0" smtClean="0">
                <a:ea typeface="ＭＳ Ｐゴシック" pitchFamily="34" charset="-128"/>
              </a:rPr>
              <a:t>Differential/Tank Steering</a:t>
            </a:r>
          </a:p>
        </p:txBody>
      </p:sp>
      <p:sp>
        <p:nvSpPr>
          <p:cNvPr id="258050" name="Content Placeholder 2"/>
          <p:cNvSpPr>
            <a:spLocks noGrp="1"/>
          </p:cNvSpPr>
          <p:nvPr>
            <p:ph sz="half" idx="1"/>
          </p:nvPr>
        </p:nvSpPr>
        <p:spPr/>
        <p:txBody>
          <a:bodyPr/>
          <a:lstStyle/>
          <a:p>
            <a:pPr eaLnBrk="1" hangingPunct="1"/>
            <a:r>
              <a:rPr lang="en-US" altLang="ja-JP" sz="3000" dirty="0" smtClean="0">
                <a:ea typeface="ＭＳ Ｐゴシック" pitchFamily="34" charset="-128"/>
              </a:rPr>
              <a:t>Power left and right sides independently</a:t>
            </a:r>
          </a:p>
          <a:p>
            <a:pPr eaLnBrk="1" hangingPunct="1">
              <a:spcAft>
                <a:spcPts val="0"/>
              </a:spcAft>
            </a:pPr>
            <a:r>
              <a:rPr lang="en-US" altLang="ja-JP" sz="3000" dirty="0" smtClean="0">
                <a:ea typeface="ＭＳ Ｐゴシック" pitchFamily="34" charset="-128"/>
              </a:rPr>
              <a:t>Features</a:t>
            </a:r>
          </a:p>
          <a:p>
            <a:pPr lvl="1">
              <a:spcBef>
                <a:spcPts val="0"/>
              </a:spcBef>
              <a:spcAft>
                <a:spcPts val="0"/>
              </a:spcAft>
            </a:pPr>
            <a:r>
              <a:rPr lang="en-US" altLang="ja-JP" sz="2600" dirty="0" smtClean="0">
                <a:ea typeface="ＭＳ Ｐゴシック" pitchFamily="34" charset="-128"/>
              </a:rPr>
              <a:t>Simple</a:t>
            </a:r>
          </a:p>
          <a:p>
            <a:pPr lvl="1">
              <a:spcBef>
                <a:spcPts val="0"/>
              </a:spcBef>
              <a:spcAft>
                <a:spcPts val="0"/>
              </a:spcAft>
            </a:pPr>
            <a:r>
              <a:rPr lang="en-US" altLang="ja-JP" sz="2600" dirty="0" smtClean="0">
                <a:ea typeface="ＭＳ Ｐゴシック" pitchFamily="34" charset="-128"/>
              </a:rPr>
              <a:t>Easy to drive</a:t>
            </a:r>
          </a:p>
          <a:p>
            <a:pPr lvl="1">
              <a:spcBef>
                <a:spcPts val="0"/>
              </a:spcBef>
              <a:spcAft>
                <a:spcPts val="0"/>
              </a:spcAft>
            </a:pPr>
            <a:r>
              <a:rPr lang="en-US" altLang="ja-JP" sz="2600" dirty="0" smtClean="0">
                <a:ea typeface="ＭＳ Ｐゴシック" pitchFamily="34" charset="-128"/>
              </a:rPr>
              <a:t>Pushes hard</a:t>
            </a:r>
          </a:p>
          <a:p>
            <a:pPr lvl="1"/>
            <a:endParaRPr lang="en-US" altLang="ja-JP" dirty="0" smtClean="0">
              <a:ea typeface="ＭＳ Ｐゴシック" pitchFamily="34" charset="-128"/>
            </a:endParaRPr>
          </a:p>
        </p:txBody>
      </p:sp>
      <p:pic>
        <p:nvPicPr>
          <p:cNvPr id="6" name="Picture 2" descr="Render"/>
          <p:cNvPicPr>
            <a:picLocks noGrp="1" noChangeAspect="1" noChangeArrowheads="1"/>
          </p:cNvPicPr>
          <p:nvPr>
            <p:ph sz="half" idx="2"/>
          </p:nvPr>
        </p:nvPicPr>
        <p:blipFill>
          <a:blip r:embed="rId3" cstate="print">
            <a:lum contrast="-10000"/>
          </a:blip>
          <a:srcRect/>
          <a:stretch>
            <a:fillRect/>
          </a:stretch>
        </p:blipFill>
        <p:spPr bwMode="auto">
          <a:xfrm>
            <a:off x="4267200" y="2491581"/>
            <a:ext cx="36576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572843"/>
            <a:ext cx="7803107" cy="1826363"/>
          </a:xfrm>
        </p:spPr>
        <p:txBody>
          <a:bodyPr>
            <a:noAutofit/>
          </a:bodyPr>
          <a:lstStyle/>
          <a:p>
            <a:pPr fontAlgn="auto">
              <a:spcAft>
                <a:spcPts val="0"/>
              </a:spcAft>
              <a:defRPr/>
            </a:pPr>
            <a:r>
              <a:rPr lang="en-US" sz="6000" dirty="0" smtClean="0"/>
              <a:t>Sensors and Electronics</a:t>
            </a:r>
            <a:endParaRPr lang="en-US" sz="6000" dirty="0"/>
          </a:p>
        </p:txBody>
      </p:sp>
      <p:sp>
        <p:nvSpPr>
          <p:cNvPr id="24579" name="Text Placeholder 2"/>
          <p:cNvSpPr>
            <a:spLocks noGrp="1"/>
          </p:cNvSpPr>
          <p:nvPr>
            <p:ph type="body" idx="1"/>
          </p:nvPr>
        </p:nvSpPr>
        <p:spPr>
          <a:xfrm>
            <a:off x="685800" y="3019425"/>
            <a:ext cx="2275764" cy="638176"/>
          </a:xfrm>
        </p:spPr>
        <p:txBody>
          <a:bodyPr/>
          <a:lstStyle/>
          <a:p>
            <a:endParaRPr lang="en-US" dirty="0" smtClean="0"/>
          </a:p>
          <a:p>
            <a:endParaRPr lang="en-US" dirty="0" smtClean="0"/>
          </a:p>
        </p:txBody>
      </p:sp>
      <p:sp>
        <p:nvSpPr>
          <p:cNvPr id="4" name="TextBox 3"/>
          <p:cNvSpPr txBox="1"/>
          <p:nvPr/>
        </p:nvSpPr>
        <p:spPr>
          <a:xfrm>
            <a:off x="685800" y="2743200"/>
            <a:ext cx="7111623" cy="954107"/>
          </a:xfrm>
          <a:prstGeom prst="rect">
            <a:avLst/>
          </a:prstGeom>
          <a:noFill/>
        </p:spPr>
        <p:txBody>
          <a:bodyPr wrap="square" rtlCol="0">
            <a:spAutoFit/>
          </a:bodyPr>
          <a:lstStyle/>
          <a:p>
            <a:r>
              <a:rPr lang="en-US" sz="2800" i="1" dirty="0" smtClean="0">
                <a:latin typeface="+mn-lt"/>
              </a:rPr>
              <a:t>Presented by:</a:t>
            </a:r>
          </a:p>
          <a:p>
            <a:r>
              <a:rPr lang="en-US" sz="2800" i="1" dirty="0" smtClean="0">
                <a:latin typeface="+mn-lt"/>
              </a:rPr>
              <a:t>	Brian Axelrod </a:t>
            </a:r>
            <a:endParaRPr lang="en-US" sz="2800" i="1" dirty="0">
              <a:latin typeface="+mn-lt"/>
            </a:endParaRPr>
          </a:p>
        </p:txBody>
      </p:sp>
    </p:spTree>
    <p:extLst>
      <p:ext uri="{BB962C8B-B14F-4D97-AF65-F5344CB8AC3E}">
        <p14:creationId xmlns="" xmlns:p14="http://schemas.microsoft.com/office/powerpoint/2010/main" val="1400346461"/>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sensors?</a:t>
            </a:r>
            <a:endParaRPr lang="en-US" dirty="0"/>
          </a:p>
        </p:txBody>
      </p:sp>
      <p:pic>
        <p:nvPicPr>
          <p:cNvPr id="4" name="bad.mp4">
            <a:hlinkClick r:id="" action="ppaction://media"/>
          </p:cNvPr>
          <p:cNvPicPr>
            <a:picLocks noGrp="1" noRot="1" noChangeAspect="1"/>
          </p:cNvPicPr>
          <p:nvPr>
            <p:ph sz="half" idx="1"/>
            <a:videoFile r:link="rId1"/>
          </p:nvPr>
        </p:nvPicPr>
        <p:blipFill>
          <a:blip r:embed="rId4" cstate="print"/>
          <a:stretch>
            <a:fillRect/>
          </a:stretch>
        </p:blipFill>
        <p:spPr>
          <a:xfrm>
            <a:off x="533400" y="1219200"/>
            <a:ext cx="8077200" cy="6057900"/>
          </a:xfrm>
          <a:prstGeom prst="rect">
            <a:avLst/>
          </a:prstGeom>
        </p:spPr>
      </p:pic>
    </p:spTree>
    <p:extLst>
      <p:ext uri="{BB962C8B-B14F-4D97-AF65-F5344CB8AC3E}">
        <p14:creationId xmlns="" xmlns:p14="http://schemas.microsoft.com/office/powerpoint/2010/main" val="311539864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sensors?</a:t>
            </a:r>
            <a:endParaRPr lang="en-US" dirty="0"/>
          </a:p>
        </p:txBody>
      </p:sp>
      <p:sp>
        <p:nvSpPr>
          <p:cNvPr id="4" name="Content Placeholder 3"/>
          <p:cNvSpPr>
            <a:spLocks noGrp="1"/>
          </p:cNvSpPr>
          <p:nvPr>
            <p:ph sz="half" idx="2"/>
          </p:nvPr>
        </p:nvSpPr>
        <p:spPr/>
        <p:txBody>
          <a:bodyPr/>
          <a:lstStyle/>
          <a:p>
            <a:endParaRPr lang="en-US"/>
          </a:p>
        </p:txBody>
      </p:sp>
      <p:pic>
        <p:nvPicPr>
          <p:cNvPr id="7" name="254Good.mp4">
            <a:hlinkClick r:id="" action="ppaction://media"/>
          </p:cNvPr>
          <p:cNvPicPr>
            <a:picLocks noGrp="1" noRot="1" noChangeAspect="1"/>
          </p:cNvPicPr>
          <p:nvPr>
            <p:ph sz="half" idx="1"/>
            <a:videoFile r:link="rId1"/>
          </p:nvPr>
        </p:nvPicPr>
        <p:blipFill>
          <a:blip r:embed="rId3" cstate="print"/>
          <a:stretch>
            <a:fillRect/>
          </a:stretch>
        </p:blipFill>
        <p:spPr>
          <a:xfrm>
            <a:off x="381000" y="1295400"/>
            <a:ext cx="8077200" cy="6057900"/>
          </a:xfrm>
          <a:prstGeom prst="rect">
            <a:avLst/>
          </a:prstGeom>
        </p:spPr>
      </p:pic>
    </p:spTree>
    <p:extLst>
      <p:ext uri="{BB962C8B-B14F-4D97-AF65-F5344CB8AC3E}">
        <p14:creationId xmlns="" xmlns:p14="http://schemas.microsoft.com/office/powerpoint/2010/main" val="1120347939"/>
      </p:ext>
    </p:extLst>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use sensors?</a:t>
            </a:r>
            <a:endParaRPr lang="en-US" dirty="0"/>
          </a:p>
        </p:txBody>
      </p:sp>
      <p:sp>
        <p:nvSpPr>
          <p:cNvPr id="3" name="Content Placeholder 2"/>
          <p:cNvSpPr>
            <a:spLocks noGrp="1"/>
          </p:cNvSpPr>
          <p:nvPr>
            <p:ph sz="half" idx="1"/>
          </p:nvPr>
        </p:nvSpPr>
        <p:spPr>
          <a:xfrm>
            <a:off x="457200" y="1600200"/>
            <a:ext cx="8001000" cy="4525963"/>
          </a:xfrm>
        </p:spPr>
        <p:txBody>
          <a:bodyPr/>
          <a:lstStyle/>
          <a:p>
            <a:r>
              <a:rPr lang="en-US" dirty="0" smtClean="0"/>
              <a:t>Increased performance </a:t>
            </a:r>
          </a:p>
          <a:p>
            <a:pPr lvl="1"/>
            <a:r>
              <a:rPr lang="en-US" dirty="0" smtClean="0"/>
              <a:t>Speed</a:t>
            </a:r>
          </a:p>
          <a:p>
            <a:pPr lvl="1"/>
            <a:r>
              <a:rPr lang="en-US" dirty="0" smtClean="0"/>
              <a:t>Preset Positions</a:t>
            </a:r>
          </a:p>
          <a:p>
            <a:r>
              <a:rPr lang="en-US" dirty="0" smtClean="0"/>
              <a:t>Safety</a:t>
            </a:r>
          </a:p>
          <a:p>
            <a:pPr lvl="1"/>
            <a:r>
              <a:rPr lang="en-US" dirty="0" smtClean="0"/>
              <a:t>Prevent robot from damaging itself </a:t>
            </a:r>
          </a:p>
          <a:p>
            <a:endParaRPr lang="en-US" dirty="0" smtClean="0"/>
          </a:p>
          <a:p>
            <a:endParaRPr lang="en-US" dirty="0"/>
          </a:p>
        </p:txBody>
      </p:sp>
    </p:spTree>
    <p:extLst>
      <p:ext uri="{BB962C8B-B14F-4D97-AF65-F5344CB8AC3E}">
        <p14:creationId xmlns="" xmlns:p14="http://schemas.microsoft.com/office/powerpoint/2010/main" val="1152625160"/>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p:cNvSpPr>
          <p:nvPr>
            <p:ph type="title"/>
          </p:nvPr>
        </p:nvSpPr>
        <p:spPr/>
        <p:txBody>
          <a:bodyPr/>
          <a:lstStyle/>
          <a:p>
            <a:r>
              <a:rPr lang="en-US" smtClean="0"/>
              <a:t>Limit switch</a:t>
            </a:r>
          </a:p>
        </p:txBody>
      </p:sp>
      <p:sp>
        <p:nvSpPr>
          <p:cNvPr id="16386" name="Rectangle 3"/>
          <p:cNvSpPr>
            <a:spLocks noGrp="1"/>
          </p:cNvSpPr>
          <p:nvPr>
            <p:ph type="body" idx="1"/>
          </p:nvPr>
        </p:nvSpPr>
        <p:spPr/>
        <p:txBody>
          <a:bodyPr/>
          <a:lstStyle/>
          <a:p>
            <a:r>
              <a:rPr lang="en-US" dirty="0" smtClean="0"/>
              <a:t>A simple switch </a:t>
            </a:r>
          </a:p>
          <a:p>
            <a:r>
              <a:rPr lang="en-US" dirty="0" smtClean="0"/>
              <a:t>Can be set up to be triggered near a physical limit</a:t>
            </a:r>
          </a:p>
          <a:p>
            <a:r>
              <a:rPr lang="en-US" dirty="0"/>
              <a:t>$</a:t>
            </a:r>
            <a:endParaRPr lang="en-US" dirty="0" smtClean="0"/>
          </a:p>
          <a:p>
            <a:endParaRPr lang="en-US" dirty="0" smtClean="0"/>
          </a:p>
          <a:p>
            <a:endParaRPr lang="en-US" dirty="0" smtClean="0"/>
          </a:p>
        </p:txBody>
      </p:sp>
      <p:pic>
        <p:nvPicPr>
          <p:cNvPr id="16387" name="Picture 6" descr="microswitch"/>
          <p:cNvPicPr>
            <a:picLocks noChangeAspect="1" noChangeArrowheads="1"/>
          </p:cNvPicPr>
          <p:nvPr/>
        </p:nvPicPr>
        <p:blipFill>
          <a:blip r:embed="rId3" cstate="print"/>
          <a:srcRect/>
          <a:stretch>
            <a:fillRect/>
          </a:stretch>
        </p:blipFill>
        <p:spPr bwMode="auto">
          <a:xfrm>
            <a:off x="5486400" y="0"/>
            <a:ext cx="2543175" cy="2200275"/>
          </a:xfrm>
          <a:prstGeom prst="rect">
            <a:avLst/>
          </a:prstGeom>
          <a:noFill/>
          <a:ln w="9525">
            <a:noFill/>
            <a:miter lim="800000"/>
            <a:headEnd/>
            <a:tailEnd/>
          </a:ln>
        </p:spPr>
      </p:pic>
      <p:pic>
        <p:nvPicPr>
          <p:cNvPr id="16388" name="Picture 8" descr="ANd9GcRvopGIRHT2IdAIYvEWBWU2NiLwMe4G2FmG1FI4Hqt9RAOj0mo&amp;t=1&amp;usg=__BLtonJPBgPWDaYQtkEHPyOru208="/>
          <p:cNvPicPr>
            <a:picLocks noChangeAspect="1" noChangeArrowheads="1"/>
          </p:cNvPicPr>
          <p:nvPr/>
        </p:nvPicPr>
        <p:blipFill>
          <a:blip r:embed="rId4" cstate="print"/>
          <a:srcRect/>
          <a:stretch>
            <a:fillRect/>
          </a:stretch>
        </p:blipFill>
        <p:spPr bwMode="auto">
          <a:xfrm>
            <a:off x="4572000" y="3657600"/>
            <a:ext cx="3200400" cy="2084388"/>
          </a:xfrm>
          <a:prstGeom prst="rect">
            <a:avLst/>
          </a:prstGeom>
          <a:noFill/>
          <a:ln w="9525">
            <a:noFill/>
            <a:miter lim="800000"/>
            <a:headEnd/>
            <a:tailEnd/>
          </a:ln>
        </p:spPr>
      </p:pic>
      <p:pic>
        <p:nvPicPr>
          <p:cNvPr id="16389" name="Picture 10" descr="micro-switch-282576"/>
          <p:cNvPicPr>
            <a:picLocks noChangeAspect="1" noChangeArrowheads="1"/>
          </p:cNvPicPr>
          <p:nvPr/>
        </p:nvPicPr>
        <p:blipFill>
          <a:blip r:embed="rId5" cstate="print"/>
          <a:srcRect/>
          <a:stretch>
            <a:fillRect/>
          </a:stretch>
        </p:blipFill>
        <p:spPr bwMode="auto">
          <a:xfrm>
            <a:off x="609600" y="3810000"/>
            <a:ext cx="3352800" cy="2592388"/>
          </a:xfrm>
          <a:prstGeom prst="rect">
            <a:avLst/>
          </a:prstGeom>
          <a:noFill/>
          <a:ln w="9525">
            <a:noFill/>
            <a:miter lim="800000"/>
            <a:headEnd/>
            <a:tailEnd/>
          </a:ln>
        </p:spPr>
      </p:pic>
    </p:spTree>
    <p:extLst>
      <p:ext uri="{BB962C8B-B14F-4D97-AF65-F5344CB8AC3E}">
        <p14:creationId xmlns="" xmlns:p14="http://schemas.microsoft.com/office/powerpoint/2010/main" val="2851986438"/>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p:cNvSpPr>
          <p:nvPr>
            <p:ph type="title"/>
          </p:nvPr>
        </p:nvSpPr>
        <p:spPr/>
        <p:txBody>
          <a:bodyPr/>
          <a:lstStyle/>
          <a:p>
            <a:r>
              <a:rPr lang="en-US" smtClean="0"/>
              <a:t>Hall effect sensor</a:t>
            </a:r>
          </a:p>
        </p:txBody>
      </p:sp>
      <p:sp>
        <p:nvSpPr>
          <p:cNvPr id="17410" name="Rectangle 3"/>
          <p:cNvSpPr>
            <a:spLocks noGrp="1"/>
          </p:cNvSpPr>
          <p:nvPr>
            <p:ph type="body" idx="1"/>
          </p:nvPr>
        </p:nvSpPr>
        <p:spPr/>
        <p:txBody>
          <a:bodyPr/>
          <a:lstStyle/>
          <a:p>
            <a:r>
              <a:rPr lang="en-US" dirty="0" smtClean="0"/>
              <a:t>Detects a magnetic field </a:t>
            </a:r>
          </a:p>
          <a:p>
            <a:r>
              <a:rPr lang="en-US" dirty="0" smtClean="0"/>
              <a:t>Longer range</a:t>
            </a:r>
          </a:p>
          <a:p>
            <a:r>
              <a:rPr lang="en-US" dirty="0" smtClean="0"/>
              <a:t>Can switch much faster than a mechanical switch</a:t>
            </a:r>
          </a:p>
          <a:p>
            <a:r>
              <a:rPr lang="en-US" dirty="0"/>
              <a:t>$</a:t>
            </a:r>
            <a:endParaRPr lang="en-US" dirty="0" smtClean="0"/>
          </a:p>
        </p:txBody>
      </p:sp>
      <p:pic>
        <p:nvPicPr>
          <p:cNvPr id="17411" name="Picture 20" descr="300px-Ferrous_sensor"/>
          <p:cNvPicPr>
            <a:picLocks noChangeAspect="1" noChangeArrowheads="1"/>
          </p:cNvPicPr>
          <p:nvPr/>
        </p:nvPicPr>
        <p:blipFill>
          <a:blip r:embed="rId3" cstate="print"/>
          <a:srcRect/>
          <a:stretch>
            <a:fillRect/>
          </a:stretch>
        </p:blipFill>
        <p:spPr bwMode="auto">
          <a:xfrm>
            <a:off x="4876800" y="609600"/>
            <a:ext cx="3771900" cy="2036763"/>
          </a:xfrm>
          <a:prstGeom prst="rect">
            <a:avLst/>
          </a:prstGeom>
          <a:noFill/>
          <a:ln w="9525">
            <a:noFill/>
            <a:miter lim="800000"/>
            <a:headEnd/>
            <a:tailEnd/>
          </a:ln>
        </p:spPr>
      </p:pic>
    </p:spTree>
    <p:extLst>
      <p:ext uri="{BB962C8B-B14F-4D97-AF65-F5344CB8AC3E}">
        <p14:creationId xmlns="" xmlns:p14="http://schemas.microsoft.com/office/powerpoint/2010/main" val="2763918081"/>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en-US" smtClean="0"/>
              <a:t>Potentiometers (Pots)</a:t>
            </a:r>
          </a:p>
        </p:txBody>
      </p:sp>
      <p:sp>
        <p:nvSpPr>
          <p:cNvPr id="20482" name="Content Placeholder 6"/>
          <p:cNvSpPr>
            <a:spLocks noGrp="1"/>
          </p:cNvSpPr>
          <p:nvPr>
            <p:ph sz="half" idx="1"/>
          </p:nvPr>
        </p:nvSpPr>
        <p:spPr>
          <a:xfrm>
            <a:off x="457200" y="1676400"/>
            <a:ext cx="8153400" cy="4525963"/>
          </a:xfrm>
        </p:spPr>
        <p:txBody>
          <a:bodyPr/>
          <a:lstStyle/>
          <a:p>
            <a:pPr eaLnBrk="1" hangingPunct="1"/>
            <a:r>
              <a:rPr lang="en-US" dirty="0" smtClean="0"/>
              <a:t>Sensor for measuring position:</a:t>
            </a:r>
          </a:p>
          <a:p>
            <a:pPr lvl="1" eaLnBrk="1" hangingPunct="1"/>
            <a:r>
              <a:rPr lang="en-US" dirty="0" smtClean="0"/>
              <a:t>Rotation, distance, etc.</a:t>
            </a:r>
          </a:p>
          <a:p>
            <a:r>
              <a:rPr lang="en-US" dirty="0" smtClean="0"/>
              <a:t>$	</a:t>
            </a:r>
          </a:p>
        </p:txBody>
      </p:sp>
      <p:pic>
        <p:nvPicPr>
          <p:cNvPr id="20483" name="Picture 2" descr="C:\Documents and Settings\David Liu\Desktop\wrrf08sw\alps60mm_gran.jpg"/>
          <p:cNvPicPr>
            <a:picLocks noChangeAspect="1" noChangeArrowheads="1"/>
          </p:cNvPicPr>
          <p:nvPr/>
        </p:nvPicPr>
        <p:blipFill>
          <a:blip r:embed="rId3" cstate="print"/>
          <a:srcRect/>
          <a:stretch>
            <a:fillRect/>
          </a:stretch>
        </p:blipFill>
        <p:spPr bwMode="auto">
          <a:xfrm>
            <a:off x="4191000" y="2286000"/>
            <a:ext cx="4386263" cy="3594100"/>
          </a:xfrm>
          <a:prstGeom prst="rect">
            <a:avLst/>
          </a:prstGeom>
          <a:noFill/>
          <a:ln w="9525">
            <a:noFill/>
            <a:miter lim="800000"/>
            <a:headEnd/>
            <a:tailEnd/>
          </a:ln>
        </p:spPr>
      </p:pic>
      <p:pic>
        <p:nvPicPr>
          <p:cNvPr id="20484" name="Picture 2" descr="C:\Documents and Settings\David Liu\Desktop\wrrf08sw\pot.jpg"/>
          <p:cNvPicPr>
            <a:picLocks noChangeAspect="1" noChangeArrowheads="1"/>
          </p:cNvPicPr>
          <p:nvPr/>
        </p:nvPicPr>
        <p:blipFill>
          <a:blip r:embed="rId4" cstate="print"/>
          <a:srcRect/>
          <a:stretch>
            <a:fillRect/>
          </a:stretch>
        </p:blipFill>
        <p:spPr bwMode="auto">
          <a:xfrm>
            <a:off x="762000" y="3124200"/>
            <a:ext cx="2743200" cy="2743200"/>
          </a:xfrm>
          <a:prstGeom prst="rect">
            <a:avLst/>
          </a:prstGeom>
          <a:noFill/>
          <a:ln w="9525">
            <a:noFill/>
            <a:miter lim="800000"/>
            <a:headEnd/>
            <a:tailEnd/>
          </a:ln>
        </p:spPr>
      </p:pic>
    </p:spTree>
    <p:extLst>
      <p:ext uri="{BB962C8B-B14F-4D97-AF65-F5344CB8AC3E}">
        <p14:creationId xmlns="" xmlns:p14="http://schemas.microsoft.com/office/powerpoint/2010/main" val="1664768920"/>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4"/>
          <p:cNvSpPr>
            <a:spLocks noGrp="1"/>
          </p:cNvSpPr>
          <p:nvPr>
            <p:ph type="title"/>
          </p:nvPr>
        </p:nvSpPr>
        <p:spPr>
          <a:xfrm>
            <a:off x="457200" y="274638"/>
            <a:ext cx="7470775" cy="1143000"/>
          </a:xfrm>
        </p:spPr>
        <p:txBody>
          <a:bodyPr/>
          <a:lstStyle/>
          <a:p>
            <a:pPr eaLnBrk="1" hangingPunct="1"/>
            <a:r>
              <a:rPr lang="en-US" dirty="0" smtClean="0"/>
              <a:t>Potentiometers (Pots)</a:t>
            </a:r>
          </a:p>
        </p:txBody>
      </p:sp>
      <p:cxnSp>
        <p:nvCxnSpPr>
          <p:cNvPr id="7" name="Straight Connector 6"/>
          <p:cNvCxnSpPr/>
          <p:nvPr/>
        </p:nvCxnSpPr>
        <p:spPr>
          <a:xfrm rot="5400000" flipH="1" flipV="1">
            <a:off x="4176713" y="2351087"/>
            <a:ext cx="457200" cy="31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6" idx="2"/>
          </p:cNvCxnSpPr>
          <p:nvPr/>
        </p:nvCxnSpPr>
        <p:spPr>
          <a:xfrm rot="5400000">
            <a:off x="6611938" y="5376862"/>
            <a:ext cx="381000" cy="31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508" name="TextBox 8"/>
          <p:cNvSpPr txBox="1">
            <a:spLocks noChangeArrowheads="1"/>
          </p:cNvSpPr>
          <p:nvPr/>
        </p:nvSpPr>
        <p:spPr bwMode="auto">
          <a:xfrm>
            <a:off x="4038600" y="1828800"/>
            <a:ext cx="1150938" cy="366713"/>
          </a:xfrm>
          <a:prstGeom prst="rect">
            <a:avLst/>
          </a:prstGeom>
          <a:noFill/>
          <a:ln w="9525">
            <a:noFill/>
            <a:miter lim="800000"/>
            <a:headEnd/>
            <a:tailEnd/>
          </a:ln>
        </p:spPr>
        <p:txBody>
          <a:bodyPr>
            <a:spAutoFit/>
          </a:bodyPr>
          <a:lstStyle/>
          <a:p>
            <a:r>
              <a:rPr lang="en-US">
                <a:latin typeface="Tw Cen MT" pitchFamily="34" charset="0"/>
              </a:rPr>
              <a:t>+5V</a:t>
            </a:r>
          </a:p>
        </p:txBody>
      </p:sp>
      <p:sp>
        <p:nvSpPr>
          <p:cNvPr id="21509" name="TextBox 9"/>
          <p:cNvSpPr txBox="1">
            <a:spLocks noChangeArrowheads="1"/>
          </p:cNvSpPr>
          <p:nvPr/>
        </p:nvSpPr>
        <p:spPr bwMode="auto">
          <a:xfrm>
            <a:off x="3810000" y="5638800"/>
            <a:ext cx="1371600" cy="366713"/>
          </a:xfrm>
          <a:prstGeom prst="rect">
            <a:avLst/>
          </a:prstGeom>
          <a:noFill/>
          <a:ln w="9525">
            <a:noFill/>
            <a:miter lim="800000"/>
            <a:headEnd/>
            <a:tailEnd/>
          </a:ln>
        </p:spPr>
        <p:txBody>
          <a:bodyPr>
            <a:spAutoFit/>
          </a:bodyPr>
          <a:lstStyle/>
          <a:p>
            <a:r>
              <a:rPr lang="en-US">
                <a:latin typeface="Tw Cen MT" pitchFamily="34" charset="0"/>
              </a:rPr>
              <a:t>Ground/0V</a:t>
            </a:r>
          </a:p>
        </p:txBody>
      </p:sp>
      <p:grpSp>
        <p:nvGrpSpPr>
          <p:cNvPr id="4" name="Group 83"/>
          <p:cNvGrpSpPr>
            <a:grpSpLocks/>
          </p:cNvGrpSpPr>
          <p:nvPr/>
        </p:nvGrpSpPr>
        <p:grpSpPr bwMode="auto">
          <a:xfrm>
            <a:off x="4724400" y="2590800"/>
            <a:ext cx="1682750" cy="366713"/>
            <a:chOff x="2976" y="1632"/>
            <a:chExt cx="1060" cy="231"/>
          </a:xfrm>
        </p:grpSpPr>
        <p:cxnSp>
          <p:nvCxnSpPr>
            <p:cNvPr id="21555" name="Straight Arrow Connector 11"/>
            <p:cNvCxnSpPr>
              <a:cxnSpLocks noChangeShapeType="1"/>
            </p:cNvCxnSpPr>
            <p:nvPr/>
          </p:nvCxnSpPr>
          <p:spPr bwMode="auto">
            <a:xfrm flipH="1">
              <a:off x="2976" y="1728"/>
              <a:ext cx="624" cy="0"/>
            </a:xfrm>
            <a:prstGeom prst="straightConnector1">
              <a:avLst/>
            </a:prstGeom>
            <a:noFill/>
            <a:ln w="19050" algn="ctr">
              <a:solidFill>
                <a:srgbClr val="FFCD00"/>
              </a:solidFill>
              <a:round/>
              <a:headEnd/>
              <a:tailEnd type="triangle" w="lg" len="lg"/>
            </a:ln>
          </p:spPr>
        </p:cxnSp>
        <p:sp>
          <p:nvSpPr>
            <p:cNvPr id="21556" name="TextBox 12"/>
            <p:cNvSpPr txBox="1">
              <a:spLocks noChangeArrowheads="1"/>
            </p:cNvSpPr>
            <p:nvPr/>
          </p:nvSpPr>
          <p:spPr bwMode="auto">
            <a:xfrm>
              <a:off x="3552" y="1632"/>
              <a:ext cx="484" cy="231"/>
            </a:xfrm>
            <a:prstGeom prst="rect">
              <a:avLst/>
            </a:prstGeom>
            <a:noFill/>
            <a:ln w="9525">
              <a:noFill/>
              <a:miter lim="800000"/>
              <a:headEnd/>
              <a:tailEnd/>
            </a:ln>
          </p:spPr>
          <p:txBody>
            <a:bodyPr>
              <a:spAutoFit/>
            </a:bodyPr>
            <a:lstStyle/>
            <a:p>
              <a:r>
                <a:rPr lang="en-US">
                  <a:latin typeface="Tw Cen MT" pitchFamily="34" charset="0"/>
                </a:rPr>
                <a:t>5V</a:t>
              </a:r>
            </a:p>
          </p:txBody>
        </p:sp>
      </p:grpSp>
      <p:grpSp>
        <p:nvGrpSpPr>
          <p:cNvPr id="11" name="Group 82"/>
          <p:cNvGrpSpPr>
            <a:grpSpLocks/>
          </p:cNvGrpSpPr>
          <p:nvPr/>
        </p:nvGrpSpPr>
        <p:grpSpPr bwMode="auto">
          <a:xfrm>
            <a:off x="4724400" y="3733800"/>
            <a:ext cx="1970088" cy="366713"/>
            <a:chOff x="2976" y="2352"/>
            <a:chExt cx="1241" cy="231"/>
          </a:xfrm>
        </p:grpSpPr>
        <p:cxnSp>
          <p:nvCxnSpPr>
            <p:cNvPr id="21553" name="Straight Arrow Connector 14"/>
            <p:cNvCxnSpPr>
              <a:cxnSpLocks noChangeShapeType="1"/>
            </p:cNvCxnSpPr>
            <p:nvPr/>
          </p:nvCxnSpPr>
          <p:spPr bwMode="auto">
            <a:xfrm flipH="1">
              <a:off x="2976" y="2448"/>
              <a:ext cx="624" cy="1"/>
            </a:xfrm>
            <a:prstGeom prst="straightConnector1">
              <a:avLst/>
            </a:prstGeom>
            <a:noFill/>
            <a:ln w="19050" algn="ctr">
              <a:solidFill>
                <a:srgbClr val="FFCD00"/>
              </a:solidFill>
              <a:round/>
              <a:headEnd/>
              <a:tailEnd type="triangle" w="lg" len="lg"/>
            </a:ln>
          </p:spPr>
        </p:cxnSp>
        <p:sp>
          <p:nvSpPr>
            <p:cNvPr id="21554" name="TextBox 15"/>
            <p:cNvSpPr txBox="1">
              <a:spLocks noChangeArrowheads="1"/>
            </p:cNvSpPr>
            <p:nvPr/>
          </p:nvSpPr>
          <p:spPr bwMode="auto">
            <a:xfrm>
              <a:off x="3552" y="2352"/>
              <a:ext cx="665" cy="231"/>
            </a:xfrm>
            <a:prstGeom prst="rect">
              <a:avLst/>
            </a:prstGeom>
            <a:noFill/>
            <a:ln w="9525">
              <a:noFill/>
              <a:miter lim="800000"/>
              <a:headEnd/>
              <a:tailEnd/>
            </a:ln>
          </p:spPr>
          <p:txBody>
            <a:bodyPr>
              <a:spAutoFit/>
            </a:bodyPr>
            <a:lstStyle/>
            <a:p>
              <a:r>
                <a:rPr lang="en-US">
                  <a:latin typeface="Tw Cen MT" pitchFamily="34" charset="0"/>
                </a:rPr>
                <a:t>2.5V</a:t>
              </a:r>
            </a:p>
          </p:txBody>
        </p:sp>
      </p:grpSp>
      <p:grpSp>
        <p:nvGrpSpPr>
          <p:cNvPr id="12" name="Group 79"/>
          <p:cNvGrpSpPr>
            <a:grpSpLocks/>
          </p:cNvGrpSpPr>
          <p:nvPr/>
        </p:nvGrpSpPr>
        <p:grpSpPr bwMode="auto">
          <a:xfrm>
            <a:off x="4724400" y="4876800"/>
            <a:ext cx="1758950" cy="366713"/>
            <a:chOff x="2976" y="3072"/>
            <a:chExt cx="1108" cy="231"/>
          </a:xfrm>
        </p:grpSpPr>
        <p:cxnSp>
          <p:nvCxnSpPr>
            <p:cNvPr id="21551" name="Straight Arrow Connector 17"/>
            <p:cNvCxnSpPr>
              <a:cxnSpLocks noChangeShapeType="1"/>
            </p:cNvCxnSpPr>
            <p:nvPr/>
          </p:nvCxnSpPr>
          <p:spPr bwMode="auto">
            <a:xfrm flipH="1">
              <a:off x="2976" y="3168"/>
              <a:ext cx="624" cy="0"/>
            </a:xfrm>
            <a:prstGeom prst="straightConnector1">
              <a:avLst/>
            </a:prstGeom>
            <a:noFill/>
            <a:ln w="19050" algn="ctr">
              <a:solidFill>
                <a:srgbClr val="FFCD00"/>
              </a:solidFill>
              <a:round/>
              <a:headEnd/>
              <a:tailEnd type="triangle" w="lg" len="lg"/>
            </a:ln>
          </p:spPr>
        </p:cxnSp>
        <p:sp>
          <p:nvSpPr>
            <p:cNvPr id="21552" name="TextBox 18"/>
            <p:cNvSpPr txBox="1">
              <a:spLocks noChangeArrowheads="1"/>
            </p:cNvSpPr>
            <p:nvPr/>
          </p:nvSpPr>
          <p:spPr bwMode="auto">
            <a:xfrm>
              <a:off x="3600" y="3072"/>
              <a:ext cx="484" cy="231"/>
            </a:xfrm>
            <a:prstGeom prst="rect">
              <a:avLst/>
            </a:prstGeom>
            <a:noFill/>
            <a:ln w="9525">
              <a:noFill/>
              <a:miter lim="800000"/>
              <a:headEnd/>
              <a:tailEnd/>
            </a:ln>
          </p:spPr>
          <p:txBody>
            <a:bodyPr>
              <a:spAutoFit/>
            </a:bodyPr>
            <a:lstStyle/>
            <a:p>
              <a:r>
                <a:rPr lang="en-US">
                  <a:latin typeface="Tw Cen MT" pitchFamily="34" charset="0"/>
                </a:rPr>
                <a:t>0V</a:t>
              </a:r>
            </a:p>
          </p:txBody>
        </p:sp>
      </p:grpSp>
      <p:grpSp>
        <p:nvGrpSpPr>
          <p:cNvPr id="13" name="Group 50"/>
          <p:cNvGrpSpPr>
            <a:grpSpLocks/>
          </p:cNvGrpSpPr>
          <p:nvPr/>
        </p:nvGrpSpPr>
        <p:grpSpPr bwMode="auto">
          <a:xfrm>
            <a:off x="457200" y="2220913"/>
            <a:ext cx="2589213" cy="3722687"/>
            <a:chOff x="6096959" y="2209800"/>
            <a:chExt cx="2589841" cy="3722132"/>
          </a:xfrm>
        </p:grpSpPr>
        <p:pic>
          <p:nvPicPr>
            <p:cNvPr id="21541" name="Picture 2" descr="C:\Documents and Settings\David Liu\Desktop\wrrf08sw\alps60mm_gran.jpg"/>
            <p:cNvPicPr>
              <a:picLocks noChangeAspect="1" noChangeArrowheads="1"/>
            </p:cNvPicPr>
            <p:nvPr/>
          </p:nvPicPr>
          <p:blipFill>
            <a:blip r:embed="rId3" cstate="print"/>
            <a:srcRect/>
            <a:stretch>
              <a:fillRect/>
            </a:stretch>
          </p:blipFill>
          <p:spPr bwMode="auto">
            <a:xfrm rot="3970984">
              <a:off x="5849309" y="2946913"/>
              <a:ext cx="2743200" cy="2247900"/>
            </a:xfrm>
            <a:prstGeom prst="rect">
              <a:avLst/>
            </a:prstGeom>
            <a:noFill/>
            <a:ln w="9525">
              <a:noFill/>
              <a:miter lim="800000"/>
              <a:headEnd/>
              <a:tailEnd/>
            </a:ln>
          </p:spPr>
        </p:pic>
        <p:grpSp>
          <p:nvGrpSpPr>
            <p:cNvPr id="14" name="Group 47"/>
            <p:cNvGrpSpPr>
              <a:grpSpLocks/>
            </p:cNvGrpSpPr>
            <p:nvPr/>
          </p:nvGrpSpPr>
          <p:grpSpPr bwMode="auto">
            <a:xfrm>
              <a:off x="6324600" y="2209800"/>
              <a:ext cx="914400" cy="686594"/>
              <a:chOff x="6324600" y="2209800"/>
              <a:chExt cx="914400" cy="686594"/>
            </a:xfrm>
          </p:grpSpPr>
          <p:sp>
            <p:nvSpPr>
              <p:cNvPr id="21549" name="TextBox 35"/>
              <p:cNvSpPr txBox="1">
                <a:spLocks noChangeArrowheads="1"/>
              </p:cNvSpPr>
              <p:nvPr/>
            </p:nvSpPr>
            <p:spPr bwMode="auto">
              <a:xfrm>
                <a:off x="6324600" y="2209800"/>
                <a:ext cx="914400" cy="381000"/>
              </a:xfrm>
              <a:prstGeom prst="rect">
                <a:avLst/>
              </a:prstGeom>
              <a:noFill/>
              <a:ln w="9525">
                <a:noFill/>
                <a:miter lim="800000"/>
                <a:headEnd/>
                <a:tailEnd/>
              </a:ln>
            </p:spPr>
            <p:txBody>
              <a:bodyPr>
                <a:spAutoFit/>
              </a:bodyPr>
              <a:lstStyle/>
              <a:p>
                <a:r>
                  <a:rPr lang="en-US">
                    <a:latin typeface="Tw Cen MT" pitchFamily="34" charset="0"/>
                  </a:rPr>
                  <a:t>+5V</a:t>
                </a:r>
              </a:p>
            </p:txBody>
          </p:sp>
          <p:cxnSp>
            <p:nvCxnSpPr>
              <p:cNvPr id="38" name="Straight Connector 37"/>
              <p:cNvCxnSpPr/>
              <p:nvPr/>
            </p:nvCxnSpPr>
            <p:spPr>
              <a:xfrm rot="5400000" flipH="1" flipV="1">
                <a:off x="6438429" y="2705025"/>
                <a:ext cx="380943" cy="317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5" name="Group 46"/>
            <p:cNvGrpSpPr>
              <a:grpSpLocks/>
            </p:cNvGrpSpPr>
            <p:nvPr/>
          </p:nvGrpSpPr>
          <p:grpSpPr bwMode="auto">
            <a:xfrm>
              <a:off x="6324600" y="4953794"/>
              <a:ext cx="990600" cy="978138"/>
              <a:chOff x="6324600" y="4953794"/>
              <a:chExt cx="990600" cy="978138"/>
            </a:xfrm>
          </p:grpSpPr>
          <p:cxnSp>
            <p:nvCxnSpPr>
              <p:cNvPr id="40" name="Straight Connector 39"/>
              <p:cNvCxnSpPr/>
              <p:nvPr/>
            </p:nvCxnSpPr>
            <p:spPr>
              <a:xfrm rot="5400000" flipH="1" flipV="1">
                <a:off x="6324146" y="5257344"/>
                <a:ext cx="609509" cy="317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548" name="TextBox 41"/>
              <p:cNvSpPr txBox="1">
                <a:spLocks noChangeArrowheads="1"/>
              </p:cNvSpPr>
              <p:nvPr/>
            </p:nvSpPr>
            <p:spPr bwMode="auto">
              <a:xfrm>
                <a:off x="6324600" y="5562600"/>
                <a:ext cx="990600" cy="369332"/>
              </a:xfrm>
              <a:prstGeom prst="rect">
                <a:avLst/>
              </a:prstGeom>
              <a:noFill/>
              <a:ln w="9525">
                <a:noFill/>
                <a:miter lim="800000"/>
                <a:headEnd/>
                <a:tailEnd/>
              </a:ln>
            </p:spPr>
            <p:txBody>
              <a:bodyPr>
                <a:spAutoFit/>
              </a:bodyPr>
              <a:lstStyle/>
              <a:p>
                <a:r>
                  <a:rPr lang="en-US">
                    <a:latin typeface="Tw Cen MT" pitchFamily="34" charset="0"/>
                  </a:rPr>
                  <a:t>GND</a:t>
                </a:r>
              </a:p>
            </p:txBody>
          </p:sp>
        </p:grpSp>
        <p:grpSp>
          <p:nvGrpSpPr>
            <p:cNvPr id="16" name="Group 48"/>
            <p:cNvGrpSpPr>
              <a:grpSpLocks/>
            </p:cNvGrpSpPr>
            <p:nvPr/>
          </p:nvGrpSpPr>
          <p:grpSpPr bwMode="auto">
            <a:xfrm>
              <a:off x="7010400" y="2971800"/>
              <a:ext cx="1676400" cy="381000"/>
              <a:chOff x="7010400" y="2971800"/>
              <a:chExt cx="1676400" cy="381000"/>
            </a:xfrm>
          </p:grpSpPr>
          <p:cxnSp>
            <p:nvCxnSpPr>
              <p:cNvPr id="37" name="Straight Arrow Connector 36"/>
              <p:cNvCxnSpPr/>
              <p:nvPr/>
            </p:nvCxnSpPr>
            <p:spPr>
              <a:xfrm rot="10800000">
                <a:off x="7009993" y="3276440"/>
                <a:ext cx="1524370" cy="1587"/>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sp>
            <p:nvSpPr>
              <p:cNvPr id="21546" name="TextBox 43"/>
              <p:cNvSpPr txBox="1">
                <a:spLocks noChangeArrowheads="1"/>
              </p:cNvSpPr>
              <p:nvPr/>
            </p:nvSpPr>
            <p:spPr bwMode="auto">
              <a:xfrm>
                <a:off x="7772400" y="2971800"/>
                <a:ext cx="914400" cy="381000"/>
              </a:xfrm>
              <a:prstGeom prst="rect">
                <a:avLst/>
              </a:prstGeom>
              <a:noFill/>
              <a:ln w="9525">
                <a:noFill/>
                <a:miter lim="800000"/>
                <a:headEnd/>
                <a:tailEnd/>
              </a:ln>
            </p:spPr>
            <p:txBody>
              <a:bodyPr>
                <a:spAutoFit/>
              </a:bodyPr>
              <a:lstStyle/>
              <a:p>
                <a:r>
                  <a:rPr lang="en-US">
                    <a:latin typeface="Tw Cen MT" pitchFamily="34" charset="0"/>
                  </a:rPr>
                  <a:t>Output</a:t>
                </a:r>
              </a:p>
            </p:txBody>
          </p:sp>
        </p:grpSp>
      </p:grpSp>
      <p:sp>
        <p:nvSpPr>
          <p:cNvPr id="21514" name="TextBox 51"/>
          <p:cNvSpPr txBox="1">
            <a:spLocks noChangeArrowheads="1"/>
          </p:cNvSpPr>
          <p:nvPr/>
        </p:nvSpPr>
        <p:spPr bwMode="auto">
          <a:xfrm>
            <a:off x="609600" y="1458913"/>
            <a:ext cx="2057400" cy="646112"/>
          </a:xfrm>
          <a:prstGeom prst="rect">
            <a:avLst/>
          </a:prstGeom>
          <a:noFill/>
          <a:ln w="9525">
            <a:noFill/>
            <a:miter lim="800000"/>
            <a:headEnd/>
            <a:tailEnd/>
          </a:ln>
        </p:spPr>
        <p:txBody>
          <a:bodyPr>
            <a:spAutoFit/>
          </a:bodyPr>
          <a:lstStyle/>
          <a:p>
            <a:r>
              <a:rPr lang="en-US">
                <a:latin typeface="Tw Cen MT" pitchFamily="34" charset="0"/>
              </a:rPr>
              <a:t>Simplest type:</a:t>
            </a:r>
          </a:p>
          <a:p>
            <a:r>
              <a:rPr lang="en-US">
                <a:latin typeface="Tw Cen MT" pitchFamily="34" charset="0"/>
              </a:rPr>
              <a:t>Slider</a:t>
            </a:r>
          </a:p>
        </p:txBody>
      </p:sp>
      <p:sp>
        <p:nvSpPr>
          <p:cNvPr id="21515" name="TextBox 52"/>
          <p:cNvSpPr txBox="1">
            <a:spLocks noChangeArrowheads="1"/>
          </p:cNvSpPr>
          <p:nvPr/>
        </p:nvSpPr>
        <p:spPr bwMode="auto">
          <a:xfrm>
            <a:off x="3810000" y="1143000"/>
            <a:ext cx="2590800" cy="641350"/>
          </a:xfrm>
          <a:prstGeom prst="rect">
            <a:avLst/>
          </a:prstGeom>
          <a:noFill/>
          <a:ln w="9525">
            <a:noFill/>
            <a:miter lim="800000"/>
            <a:headEnd/>
            <a:tailEnd/>
          </a:ln>
        </p:spPr>
        <p:txBody>
          <a:bodyPr>
            <a:spAutoFit/>
          </a:bodyPr>
          <a:lstStyle/>
          <a:p>
            <a:r>
              <a:rPr lang="en-US">
                <a:latin typeface="Tw Cen MT" pitchFamily="34" charset="0"/>
              </a:rPr>
              <a:t>Slider is connected to output.</a:t>
            </a:r>
          </a:p>
        </p:txBody>
      </p:sp>
      <p:pic>
        <p:nvPicPr>
          <p:cNvPr id="21516" name="Picture 3"/>
          <p:cNvPicPr>
            <a:picLocks noChangeAspect="1" noChangeArrowheads="1"/>
          </p:cNvPicPr>
          <p:nvPr/>
        </p:nvPicPr>
        <p:blipFill>
          <a:blip r:embed="rId4" cstate="print"/>
          <a:srcRect/>
          <a:stretch>
            <a:fillRect/>
          </a:stretch>
        </p:blipFill>
        <p:spPr bwMode="auto">
          <a:xfrm>
            <a:off x="4267200" y="2667000"/>
            <a:ext cx="357188" cy="2362200"/>
          </a:xfrm>
          <a:prstGeom prst="rect">
            <a:avLst/>
          </a:prstGeom>
          <a:noFill/>
          <a:ln w="9525">
            <a:noFill/>
            <a:miter lim="800000"/>
            <a:headEnd/>
            <a:tailEnd/>
          </a:ln>
        </p:spPr>
      </p:pic>
      <p:sp>
        <p:nvSpPr>
          <p:cNvPr id="21517" name="TextBox 57"/>
          <p:cNvSpPr txBox="1">
            <a:spLocks noChangeArrowheads="1"/>
          </p:cNvSpPr>
          <p:nvPr/>
        </p:nvSpPr>
        <p:spPr bwMode="auto">
          <a:xfrm>
            <a:off x="3352800" y="3897313"/>
            <a:ext cx="1055688" cy="366712"/>
          </a:xfrm>
          <a:prstGeom prst="rect">
            <a:avLst/>
          </a:prstGeom>
          <a:noFill/>
          <a:ln w="9525">
            <a:noFill/>
            <a:miter lim="800000"/>
            <a:headEnd/>
            <a:tailEnd/>
          </a:ln>
        </p:spPr>
        <p:txBody>
          <a:bodyPr>
            <a:spAutoFit/>
          </a:bodyPr>
          <a:lstStyle/>
          <a:p>
            <a:r>
              <a:rPr lang="en-US">
                <a:latin typeface="Tw Cen MT" pitchFamily="34" charset="0"/>
              </a:rPr>
              <a:t>10 K</a:t>
            </a:r>
            <a:r>
              <a:rPr lang="el-GR">
                <a:latin typeface="Calibri" pitchFamily="34" charset="0"/>
              </a:rPr>
              <a:t>Ω</a:t>
            </a:r>
            <a:endParaRPr lang="en-US">
              <a:latin typeface="Tw Cen MT" pitchFamily="34" charset="0"/>
            </a:endParaRPr>
          </a:p>
        </p:txBody>
      </p:sp>
      <p:cxnSp>
        <p:nvCxnSpPr>
          <p:cNvPr id="9" name="Straight Connector 6"/>
          <p:cNvCxnSpPr>
            <a:stCxn id="6" idx="0"/>
          </p:cNvCxnSpPr>
          <p:nvPr/>
        </p:nvCxnSpPr>
        <p:spPr>
          <a:xfrm rot="5400000" flipH="1" flipV="1">
            <a:off x="6577013" y="2427287"/>
            <a:ext cx="457200" cy="31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519" name="TextBox 8"/>
          <p:cNvSpPr txBox="1">
            <a:spLocks noChangeArrowheads="1"/>
          </p:cNvSpPr>
          <p:nvPr/>
        </p:nvSpPr>
        <p:spPr bwMode="auto">
          <a:xfrm>
            <a:off x="6488113" y="1905000"/>
            <a:ext cx="1150937" cy="366713"/>
          </a:xfrm>
          <a:prstGeom prst="rect">
            <a:avLst/>
          </a:prstGeom>
          <a:noFill/>
          <a:ln w="9525">
            <a:noFill/>
            <a:miter lim="800000"/>
            <a:headEnd/>
            <a:tailEnd/>
          </a:ln>
        </p:spPr>
        <p:txBody>
          <a:bodyPr>
            <a:spAutoFit/>
          </a:bodyPr>
          <a:lstStyle/>
          <a:p>
            <a:r>
              <a:rPr lang="en-US">
                <a:latin typeface="Tw Cen MT" pitchFamily="34" charset="0"/>
              </a:rPr>
              <a:t>+5V</a:t>
            </a:r>
          </a:p>
        </p:txBody>
      </p:sp>
      <p:sp>
        <p:nvSpPr>
          <p:cNvPr id="21520" name="TextBox 9"/>
          <p:cNvSpPr txBox="1">
            <a:spLocks noChangeArrowheads="1"/>
          </p:cNvSpPr>
          <p:nvPr/>
        </p:nvSpPr>
        <p:spPr bwMode="auto">
          <a:xfrm>
            <a:off x="6259513" y="5715000"/>
            <a:ext cx="1371600" cy="366713"/>
          </a:xfrm>
          <a:prstGeom prst="rect">
            <a:avLst/>
          </a:prstGeom>
          <a:noFill/>
          <a:ln w="9525">
            <a:noFill/>
            <a:miter lim="800000"/>
            <a:headEnd/>
            <a:tailEnd/>
          </a:ln>
        </p:spPr>
        <p:txBody>
          <a:bodyPr>
            <a:spAutoFit/>
          </a:bodyPr>
          <a:lstStyle/>
          <a:p>
            <a:r>
              <a:rPr lang="en-US">
                <a:latin typeface="Tw Cen MT" pitchFamily="34" charset="0"/>
              </a:rPr>
              <a:t>Ground/0V</a:t>
            </a:r>
          </a:p>
        </p:txBody>
      </p:sp>
      <p:grpSp>
        <p:nvGrpSpPr>
          <p:cNvPr id="17" name="Group 88"/>
          <p:cNvGrpSpPr>
            <a:grpSpLocks/>
          </p:cNvGrpSpPr>
          <p:nvPr/>
        </p:nvGrpSpPr>
        <p:grpSpPr bwMode="auto">
          <a:xfrm>
            <a:off x="7173913" y="2667000"/>
            <a:ext cx="1682750" cy="366713"/>
            <a:chOff x="2976" y="1632"/>
            <a:chExt cx="1060" cy="231"/>
          </a:xfrm>
        </p:grpSpPr>
        <p:cxnSp>
          <p:nvCxnSpPr>
            <p:cNvPr id="21539" name="Straight Arrow Connector 11"/>
            <p:cNvCxnSpPr>
              <a:cxnSpLocks noChangeShapeType="1"/>
            </p:cNvCxnSpPr>
            <p:nvPr/>
          </p:nvCxnSpPr>
          <p:spPr bwMode="auto">
            <a:xfrm flipH="1">
              <a:off x="2976" y="1728"/>
              <a:ext cx="624" cy="0"/>
            </a:xfrm>
            <a:prstGeom prst="straightConnector1">
              <a:avLst/>
            </a:prstGeom>
            <a:noFill/>
            <a:ln w="19050" algn="ctr">
              <a:solidFill>
                <a:srgbClr val="FFCD00"/>
              </a:solidFill>
              <a:round/>
              <a:headEnd/>
              <a:tailEnd type="triangle" w="lg" len="lg"/>
            </a:ln>
          </p:spPr>
        </p:cxnSp>
        <p:sp>
          <p:nvSpPr>
            <p:cNvPr id="21540" name="TextBox 12"/>
            <p:cNvSpPr txBox="1">
              <a:spLocks noChangeArrowheads="1"/>
            </p:cNvSpPr>
            <p:nvPr/>
          </p:nvSpPr>
          <p:spPr bwMode="auto">
            <a:xfrm>
              <a:off x="3552" y="1632"/>
              <a:ext cx="484" cy="231"/>
            </a:xfrm>
            <a:prstGeom prst="rect">
              <a:avLst/>
            </a:prstGeom>
            <a:noFill/>
            <a:ln w="9525">
              <a:noFill/>
              <a:miter lim="800000"/>
              <a:headEnd/>
              <a:tailEnd/>
            </a:ln>
          </p:spPr>
          <p:txBody>
            <a:bodyPr>
              <a:spAutoFit/>
            </a:bodyPr>
            <a:lstStyle/>
            <a:p>
              <a:r>
                <a:rPr lang="en-US">
                  <a:latin typeface="Tw Cen MT" pitchFamily="34" charset="0"/>
                </a:rPr>
                <a:t>100%</a:t>
              </a:r>
            </a:p>
          </p:txBody>
        </p:sp>
      </p:grpSp>
      <p:grpSp>
        <p:nvGrpSpPr>
          <p:cNvPr id="18" name="Group 91"/>
          <p:cNvGrpSpPr>
            <a:grpSpLocks/>
          </p:cNvGrpSpPr>
          <p:nvPr/>
        </p:nvGrpSpPr>
        <p:grpSpPr bwMode="auto">
          <a:xfrm>
            <a:off x="7173913" y="3810000"/>
            <a:ext cx="1970087" cy="366713"/>
            <a:chOff x="2976" y="2352"/>
            <a:chExt cx="1241" cy="231"/>
          </a:xfrm>
        </p:grpSpPr>
        <p:cxnSp>
          <p:nvCxnSpPr>
            <p:cNvPr id="21537" name="Straight Arrow Connector 14"/>
            <p:cNvCxnSpPr>
              <a:cxnSpLocks noChangeShapeType="1"/>
            </p:cNvCxnSpPr>
            <p:nvPr/>
          </p:nvCxnSpPr>
          <p:spPr bwMode="auto">
            <a:xfrm flipH="1">
              <a:off x="2976" y="2448"/>
              <a:ext cx="624" cy="1"/>
            </a:xfrm>
            <a:prstGeom prst="straightConnector1">
              <a:avLst/>
            </a:prstGeom>
            <a:noFill/>
            <a:ln w="19050" algn="ctr">
              <a:solidFill>
                <a:srgbClr val="FFCD00"/>
              </a:solidFill>
              <a:round/>
              <a:headEnd/>
              <a:tailEnd type="triangle" w="lg" len="lg"/>
            </a:ln>
          </p:spPr>
        </p:cxnSp>
        <p:sp>
          <p:nvSpPr>
            <p:cNvPr id="21538" name="TextBox 15"/>
            <p:cNvSpPr txBox="1">
              <a:spLocks noChangeArrowheads="1"/>
            </p:cNvSpPr>
            <p:nvPr/>
          </p:nvSpPr>
          <p:spPr bwMode="auto">
            <a:xfrm>
              <a:off x="3552" y="2352"/>
              <a:ext cx="665" cy="231"/>
            </a:xfrm>
            <a:prstGeom prst="rect">
              <a:avLst/>
            </a:prstGeom>
            <a:noFill/>
            <a:ln w="9525">
              <a:noFill/>
              <a:miter lim="800000"/>
              <a:headEnd/>
              <a:tailEnd/>
            </a:ln>
          </p:spPr>
          <p:txBody>
            <a:bodyPr>
              <a:spAutoFit/>
            </a:bodyPr>
            <a:lstStyle/>
            <a:p>
              <a:r>
                <a:rPr lang="en-US">
                  <a:latin typeface="Tw Cen MT" pitchFamily="34" charset="0"/>
                </a:rPr>
                <a:t>50%</a:t>
              </a:r>
            </a:p>
          </p:txBody>
        </p:sp>
      </p:grpSp>
      <p:grpSp>
        <p:nvGrpSpPr>
          <p:cNvPr id="19" name="Group 94"/>
          <p:cNvGrpSpPr>
            <a:grpSpLocks/>
          </p:cNvGrpSpPr>
          <p:nvPr/>
        </p:nvGrpSpPr>
        <p:grpSpPr bwMode="auto">
          <a:xfrm>
            <a:off x="7173913" y="4953000"/>
            <a:ext cx="1758950" cy="366713"/>
            <a:chOff x="2976" y="3072"/>
            <a:chExt cx="1108" cy="231"/>
          </a:xfrm>
        </p:grpSpPr>
        <p:cxnSp>
          <p:nvCxnSpPr>
            <p:cNvPr id="21535" name="Straight Arrow Connector 17"/>
            <p:cNvCxnSpPr>
              <a:cxnSpLocks noChangeShapeType="1"/>
            </p:cNvCxnSpPr>
            <p:nvPr/>
          </p:nvCxnSpPr>
          <p:spPr bwMode="auto">
            <a:xfrm flipH="1">
              <a:off x="2976" y="3168"/>
              <a:ext cx="624" cy="0"/>
            </a:xfrm>
            <a:prstGeom prst="straightConnector1">
              <a:avLst/>
            </a:prstGeom>
            <a:noFill/>
            <a:ln w="19050" algn="ctr">
              <a:solidFill>
                <a:srgbClr val="FFCD00"/>
              </a:solidFill>
              <a:round/>
              <a:headEnd/>
              <a:tailEnd type="triangle" w="lg" len="lg"/>
            </a:ln>
          </p:spPr>
        </p:cxnSp>
        <p:sp>
          <p:nvSpPr>
            <p:cNvPr id="21536" name="TextBox 18"/>
            <p:cNvSpPr txBox="1">
              <a:spLocks noChangeArrowheads="1"/>
            </p:cNvSpPr>
            <p:nvPr/>
          </p:nvSpPr>
          <p:spPr bwMode="auto">
            <a:xfrm>
              <a:off x="3600" y="3072"/>
              <a:ext cx="484" cy="231"/>
            </a:xfrm>
            <a:prstGeom prst="rect">
              <a:avLst/>
            </a:prstGeom>
            <a:noFill/>
            <a:ln w="9525">
              <a:noFill/>
              <a:miter lim="800000"/>
              <a:headEnd/>
              <a:tailEnd/>
            </a:ln>
          </p:spPr>
          <p:txBody>
            <a:bodyPr>
              <a:spAutoFit/>
            </a:bodyPr>
            <a:lstStyle/>
            <a:p>
              <a:r>
                <a:rPr lang="en-US">
                  <a:latin typeface="Tw Cen MT" pitchFamily="34" charset="0"/>
                </a:rPr>
                <a:t>0%</a:t>
              </a:r>
            </a:p>
          </p:txBody>
        </p:sp>
      </p:grpSp>
      <p:sp>
        <p:nvSpPr>
          <p:cNvPr id="6" name="Rectangle 5"/>
          <p:cNvSpPr/>
          <p:nvPr/>
        </p:nvSpPr>
        <p:spPr>
          <a:xfrm>
            <a:off x="6477000" y="2667000"/>
            <a:ext cx="652463" cy="2511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25" name="Picture 3"/>
          <p:cNvPicPr>
            <a:picLocks noChangeAspect="1" noChangeArrowheads="1"/>
          </p:cNvPicPr>
          <p:nvPr/>
        </p:nvPicPr>
        <p:blipFill>
          <a:blip r:embed="rId4" cstate="print"/>
          <a:srcRect/>
          <a:stretch>
            <a:fillRect/>
          </a:stretch>
        </p:blipFill>
        <p:spPr bwMode="auto">
          <a:xfrm>
            <a:off x="6629400" y="2667000"/>
            <a:ext cx="357188" cy="2514600"/>
          </a:xfrm>
          <a:prstGeom prst="rect">
            <a:avLst/>
          </a:prstGeom>
          <a:noFill/>
          <a:ln w="9525">
            <a:noFill/>
            <a:miter lim="800000"/>
            <a:headEnd/>
            <a:tailEnd/>
          </a:ln>
        </p:spPr>
      </p:pic>
      <p:sp>
        <p:nvSpPr>
          <p:cNvPr id="5" name="Rectangle 5"/>
          <p:cNvSpPr/>
          <p:nvPr/>
        </p:nvSpPr>
        <p:spPr>
          <a:xfrm>
            <a:off x="4114800" y="2667000"/>
            <a:ext cx="6096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27" name="Picture 3"/>
          <p:cNvPicPr>
            <a:picLocks noChangeAspect="1" noChangeArrowheads="1"/>
          </p:cNvPicPr>
          <p:nvPr/>
        </p:nvPicPr>
        <p:blipFill>
          <a:blip r:embed="rId4" cstate="print"/>
          <a:srcRect/>
          <a:stretch>
            <a:fillRect/>
          </a:stretch>
        </p:blipFill>
        <p:spPr bwMode="auto">
          <a:xfrm>
            <a:off x="4246563" y="2667000"/>
            <a:ext cx="377825" cy="2514600"/>
          </a:xfrm>
          <a:prstGeom prst="rect">
            <a:avLst/>
          </a:prstGeom>
          <a:noFill/>
          <a:ln w="9525">
            <a:noFill/>
            <a:miter lim="800000"/>
            <a:headEnd/>
            <a:tailEnd/>
          </a:ln>
        </p:spPr>
      </p:pic>
      <p:cxnSp>
        <p:nvCxnSpPr>
          <p:cNvPr id="10" name="Straight Connector 7"/>
          <p:cNvCxnSpPr>
            <a:stCxn id="6" idx="2"/>
          </p:cNvCxnSpPr>
          <p:nvPr/>
        </p:nvCxnSpPr>
        <p:spPr>
          <a:xfrm rot="5400000">
            <a:off x="4230688" y="5370512"/>
            <a:ext cx="381000" cy="3175"/>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0" name="Group 55"/>
          <p:cNvGrpSpPr>
            <a:grpSpLocks/>
          </p:cNvGrpSpPr>
          <p:nvPr/>
        </p:nvGrpSpPr>
        <p:grpSpPr bwMode="auto">
          <a:xfrm>
            <a:off x="4114800" y="2667000"/>
            <a:ext cx="609600" cy="2514600"/>
            <a:chOff x="2592" y="1680"/>
            <a:chExt cx="384" cy="1584"/>
          </a:xfrm>
        </p:grpSpPr>
        <p:sp>
          <p:nvSpPr>
            <p:cNvPr id="2" name="Rectangle 5"/>
            <p:cNvSpPr/>
            <p:nvPr/>
          </p:nvSpPr>
          <p:spPr>
            <a:xfrm>
              <a:off x="2592" y="1680"/>
              <a:ext cx="384" cy="1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34" name="Picture 3"/>
            <p:cNvPicPr>
              <a:picLocks noChangeAspect="1" noChangeArrowheads="1"/>
            </p:cNvPicPr>
            <p:nvPr/>
          </p:nvPicPr>
          <p:blipFill>
            <a:blip r:embed="rId5" cstate="print"/>
            <a:srcRect/>
            <a:stretch>
              <a:fillRect/>
            </a:stretch>
          </p:blipFill>
          <p:spPr bwMode="auto">
            <a:xfrm rot="5400000">
              <a:off x="2002" y="2353"/>
              <a:ext cx="1584" cy="238"/>
            </a:xfrm>
            <a:prstGeom prst="rect">
              <a:avLst/>
            </a:prstGeom>
            <a:noFill/>
            <a:ln w="9525">
              <a:noFill/>
              <a:miter lim="800000"/>
              <a:headEnd/>
              <a:tailEnd/>
            </a:ln>
          </p:spPr>
        </p:pic>
      </p:grpSp>
      <p:grpSp>
        <p:nvGrpSpPr>
          <p:cNvPr id="21" name="Group 58"/>
          <p:cNvGrpSpPr>
            <a:grpSpLocks/>
          </p:cNvGrpSpPr>
          <p:nvPr/>
        </p:nvGrpSpPr>
        <p:grpSpPr bwMode="auto">
          <a:xfrm>
            <a:off x="6477000" y="2667000"/>
            <a:ext cx="652463" cy="2514600"/>
            <a:chOff x="4080" y="1680"/>
            <a:chExt cx="411" cy="1584"/>
          </a:xfrm>
        </p:grpSpPr>
        <p:sp>
          <p:nvSpPr>
            <p:cNvPr id="3" name="Rectangle 5"/>
            <p:cNvSpPr/>
            <p:nvPr/>
          </p:nvSpPr>
          <p:spPr>
            <a:xfrm>
              <a:off x="4080" y="1680"/>
              <a:ext cx="411" cy="1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32" name="Picture 3"/>
            <p:cNvPicPr>
              <a:picLocks noChangeAspect="1" noChangeArrowheads="1"/>
            </p:cNvPicPr>
            <p:nvPr/>
          </p:nvPicPr>
          <p:blipFill>
            <a:blip r:embed="rId5" cstate="print"/>
            <a:srcRect/>
            <a:stretch>
              <a:fillRect/>
            </a:stretch>
          </p:blipFill>
          <p:spPr bwMode="auto">
            <a:xfrm rot="5400000">
              <a:off x="3497" y="2359"/>
              <a:ext cx="1584" cy="225"/>
            </a:xfrm>
            <a:prstGeom prst="rect">
              <a:avLst/>
            </a:prstGeom>
            <a:noFill/>
            <a:ln w="9525">
              <a:noFill/>
              <a:miter lim="800000"/>
              <a:headEnd/>
              <a:tailEnd/>
            </a:ln>
          </p:spPr>
        </p:pic>
      </p:grpSp>
    </p:spTree>
    <p:extLst>
      <p:ext uri="{BB962C8B-B14F-4D97-AF65-F5344CB8AC3E}">
        <p14:creationId xmlns="" xmlns:p14="http://schemas.microsoft.com/office/powerpoint/2010/main" val="4036131169"/>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xit" presetSubtype="0" fill="hold" nodeType="with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xit" presetSubtype="0" fill="hold"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Potentiometers (pots)</a:t>
            </a:r>
            <a:endParaRPr lang="en-US" dirty="0"/>
          </a:p>
        </p:txBody>
      </p:sp>
      <p:sp>
        <p:nvSpPr>
          <p:cNvPr id="3" name="Content Placeholder 2"/>
          <p:cNvSpPr>
            <a:spLocks noGrp="1"/>
          </p:cNvSpPr>
          <p:nvPr>
            <p:ph idx="1"/>
          </p:nvPr>
        </p:nvSpPr>
        <p:spPr/>
        <p:txBody>
          <a:bodyPr/>
          <a:lstStyle/>
          <a:p>
            <a:r>
              <a:rPr lang="en-US" dirty="0" smtClean="0"/>
              <a:t>Slide</a:t>
            </a:r>
          </a:p>
          <a:p>
            <a:endParaRPr lang="en-US" dirty="0" smtClean="0"/>
          </a:p>
          <a:p>
            <a:endParaRPr lang="en-US" dirty="0" smtClean="0"/>
          </a:p>
          <a:p>
            <a:endParaRPr lang="en-US" dirty="0" smtClean="0"/>
          </a:p>
          <a:p>
            <a:r>
              <a:rPr lang="en-US" dirty="0" smtClean="0"/>
              <a:t>Rotary </a:t>
            </a:r>
          </a:p>
          <a:p>
            <a:pPr lvl="1"/>
            <a:endParaRPr lang="en-US" dirty="0"/>
          </a:p>
        </p:txBody>
      </p:sp>
      <p:pic>
        <p:nvPicPr>
          <p:cNvPr id="4" name="Picture 2" descr="C:\Documents and Settings\David Liu\Desktop\wrrf08sw\alps60mm_gran.jpg"/>
          <p:cNvPicPr>
            <a:picLocks noChangeAspect="1" noChangeArrowheads="1"/>
          </p:cNvPicPr>
          <p:nvPr/>
        </p:nvPicPr>
        <p:blipFill>
          <a:blip r:embed="rId2" cstate="print"/>
          <a:srcRect t="38163"/>
          <a:stretch>
            <a:fillRect/>
          </a:stretch>
        </p:blipFill>
        <p:spPr bwMode="auto">
          <a:xfrm>
            <a:off x="2286000" y="1447800"/>
            <a:ext cx="4386263" cy="2222500"/>
          </a:xfrm>
          <a:prstGeom prst="rect">
            <a:avLst/>
          </a:prstGeom>
          <a:noFill/>
          <a:ln w="9525">
            <a:noFill/>
            <a:miter lim="800000"/>
            <a:headEnd/>
            <a:tailEnd/>
          </a:ln>
        </p:spPr>
      </p:pic>
      <p:pic>
        <p:nvPicPr>
          <p:cNvPr id="5" name="Picture 2" descr="C:\Documents and Settings\David Liu\Desktop\wrrf08sw\pot.jpg"/>
          <p:cNvPicPr>
            <a:picLocks noChangeAspect="1" noChangeArrowheads="1"/>
          </p:cNvPicPr>
          <p:nvPr/>
        </p:nvPicPr>
        <p:blipFill>
          <a:blip r:embed="rId3" cstate="print"/>
          <a:srcRect/>
          <a:stretch>
            <a:fillRect/>
          </a:stretch>
        </p:blipFill>
        <p:spPr bwMode="auto">
          <a:xfrm>
            <a:off x="1295400" y="4572000"/>
            <a:ext cx="1524000" cy="1524000"/>
          </a:xfrm>
          <a:prstGeom prst="rect">
            <a:avLst/>
          </a:prstGeom>
          <a:noFill/>
          <a:ln w="9525">
            <a:noFill/>
            <a:miter lim="800000"/>
            <a:headEnd/>
            <a:tailEnd/>
          </a:ln>
        </p:spPr>
      </p:pic>
      <p:pic>
        <p:nvPicPr>
          <p:cNvPr id="6" name="Picture 7" descr="IMG_0024"/>
          <p:cNvPicPr>
            <a:picLocks noChangeAspect="1" noChangeArrowheads="1"/>
          </p:cNvPicPr>
          <p:nvPr/>
        </p:nvPicPr>
        <p:blipFill>
          <a:blip r:embed="rId4" cstate="print"/>
          <a:srcRect/>
          <a:stretch>
            <a:fillRect/>
          </a:stretch>
        </p:blipFill>
        <p:spPr bwMode="auto">
          <a:xfrm>
            <a:off x="3733800" y="4267200"/>
            <a:ext cx="3886200" cy="2279034"/>
          </a:xfrm>
          <a:prstGeom prst="rect">
            <a:avLst/>
          </a:prstGeom>
          <a:noFill/>
          <a:ln w="9525">
            <a:noFill/>
            <a:miter lim="800000"/>
            <a:headEnd/>
            <a:tailEnd/>
          </a:ln>
        </p:spPr>
      </p:pic>
    </p:spTree>
    <p:extLst>
      <p:ext uri="{BB962C8B-B14F-4D97-AF65-F5344CB8AC3E}">
        <p14:creationId xmlns="" xmlns:p14="http://schemas.microsoft.com/office/powerpoint/2010/main" val="3860471001"/>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57200" y="274638"/>
            <a:ext cx="7470775" cy="1143000"/>
          </a:xfrm>
        </p:spPr>
        <p:txBody>
          <a:bodyPr/>
          <a:lstStyle/>
          <a:p>
            <a:pPr eaLnBrk="1" hangingPunct="1"/>
            <a:r>
              <a:rPr lang="en-US" smtClean="0"/>
              <a:t>Pots: Uses</a:t>
            </a:r>
          </a:p>
        </p:txBody>
      </p:sp>
      <p:sp>
        <p:nvSpPr>
          <p:cNvPr id="23554" name="Content Placeholder 2"/>
          <p:cNvSpPr>
            <a:spLocks noGrp="1"/>
          </p:cNvSpPr>
          <p:nvPr>
            <p:ph sz="half" idx="4294967295"/>
          </p:nvPr>
        </p:nvSpPr>
        <p:spPr>
          <a:xfrm>
            <a:off x="228600" y="1295400"/>
            <a:ext cx="4648200" cy="5181600"/>
          </a:xfrm>
        </p:spPr>
        <p:txBody>
          <a:bodyPr/>
          <a:lstStyle/>
          <a:p>
            <a:pPr eaLnBrk="1" hangingPunct="1"/>
            <a:r>
              <a:rPr lang="en-US" dirty="0" smtClean="0"/>
              <a:t>Sense position: e.g. lift</a:t>
            </a:r>
          </a:p>
          <a:p>
            <a:pPr eaLnBrk="1" hangingPunct="1"/>
            <a:r>
              <a:rPr lang="en-US" dirty="0" smtClean="0"/>
              <a:t>How to sense the lift position?</a:t>
            </a:r>
          </a:p>
          <a:p>
            <a:pPr lvl="1" eaLnBrk="1" hangingPunct="1"/>
            <a:r>
              <a:rPr lang="en-US" dirty="0" smtClean="0"/>
              <a:t>Travel length is 6 feet</a:t>
            </a:r>
          </a:p>
          <a:p>
            <a:pPr lvl="1" eaLnBrk="1" hangingPunct="1"/>
            <a:r>
              <a:rPr lang="en-US" dirty="0" smtClean="0"/>
              <a:t>No linear pot long enough</a:t>
            </a:r>
            <a:endParaRPr lang="en-US" b="1" dirty="0" smtClean="0"/>
          </a:p>
        </p:txBody>
      </p:sp>
      <p:pic>
        <p:nvPicPr>
          <p:cNvPr id="23555" name="Picture 2" descr="C:\Documents and Settings\David Liu\Desktop\wrrf08sw\pot.jpg"/>
          <p:cNvPicPr>
            <a:picLocks noChangeAspect="1" noChangeArrowheads="1"/>
          </p:cNvPicPr>
          <p:nvPr/>
        </p:nvPicPr>
        <p:blipFill>
          <a:blip r:embed="rId3" cstate="print"/>
          <a:srcRect/>
          <a:stretch>
            <a:fillRect/>
          </a:stretch>
        </p:blipFill>
        <p:spPr bwMode="auto">
          <a:xfrm>
            <a:off x="5943600" y="304800"/>
            <a:ext cx="2362200" cy="2362200"/>
          </a:xfrm>
          <a:prstGeom prst="rect">
            <a:avLst/>
          </a:prstGeom>
          <a:noFill/>
          <a:ln w="9525">
            <a:noFill/>
            <a:miter lim="800000"/>
            <a:headEnd/>
            <a:tailEnd/>
          </a:ln>
        </p:spPr>
      </p:pic>
    </p:spTree>
    <p:extLst>
      <p:ext uri="{BB962C8B-B14F-4D97-AF65-F5344CB8AC3E}">
        <p14:creationId xmlns="" xmlns:p14="http://schemas.microsoft.com/office/powerpoint/2010/main" val="1024264614"/>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332553" y="2097088"/>
            <a:ext cx="4572000" cy="4760912"/>
            <a:chOff x="2438399" y="1676402"/>
            <a:chExt cx="4190999" cy="4608516"/>
          </a:xfrm>
        </p:grpSpPr>
        <p:pic>
          <p:nvPicPr>
            <p:cNvPr id="260100" name="Picture 6" descr="\\Lhsstudent\Student$\My Documents\5009852\My Documents\narrow vs wide.bmp"/>
            <p:cNvPicPr>
              <a:picLocks noChangeAspect="1" noChangeArrowheads="1"/>
            </p:cNvPicPr>
            <p:nvPr/>
          </p:nvPicPr>
          <p:blipFill>
            <a:blip r:embed="rId3" cstate="print"/>
            <a:srcRect l="51755"/>
            <a:stretch>
              <a:fillRect/>
            </a:stretch>
          </p:blipFill>
          <p:spPr bwMode="auto">
            <a:xfrm>
              <a:off x="2438399" y="1676402"/>
              <a:ext cx="4190999" cy="4608516"/>
            </a:xfrm>
            <a:prstGeom prst="rect">
              <a:avLst/>
            </a:prstGeom>
            <a:noFill/>
            <a:ln w="9525">
              <a:noFill/>
              <a:miter lim="800000"/>
              <a:headEnd/>
              <a:tailEnd/>
            </a:ln>
          </p:spPr>
        </p:pic>
        <p:sp>
          <p:nvSpPr>
            <p:cNvPr id="5" name="Rectangle 4"/>
            <p:cNvSpPr/>
            <p:nvPr/>
          </p:nvSpPr>
          <p:spPr>
            <a:xfrm>
              <a:off x="2666867" y="1676402"/>
              <a:ext cx="1066667" cy="5332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sp>
        <p:nvSpPr>
          <p:cNvPr id="260097" name="Title 1"/>
          <p:cNvSpPr>
            <a:spLocks noGrp="1"/>
          </p:cNvSpPr>
          <p:nvPr>
            <p:ph type="title"/>
          </p:nvPr>
        </p:nvSpPr>
        <p:spPr/>
        <p:txBody>
          <a:bodyPr/>
          <a:lstStyle/>
          <a:p>
            <a:pPr eaLnBrk="1" hangingPunct="1"/>
            <a:r>
              <a:rPr lang="en-US" altLang="ja-JP" dirty="0" smtClean="0">
                <a:ea typeface="ＭＳ Ｐゴシック" pitchFamily="34" charset="-128"/>
              </a:rPr>
              <a:t>4 Wheels Differential Steering</a:t>
            </a:r>
          </a:p>
        </p:txBody>
      </p:sp>
      <p:sp>
        <p:nvSpPr>
          <p:cNvPr id="260098" name="Content Placeholder 4"/>
          <p:cNvSpPr>
            <a:spLocks noGrp="1"/>
          </p:cNvSpPr>
          <p:nvPr>
            <p:ph idx="1"/>
          </p:nvPr>
        </p:nvSpPr>
        <p:spPr>
          <a:xfrm>
            <a:off x="457200" y="1371600"/>
            <a:ext cx="7467600" cy="4525963"/>
          </a:xfrm>
        </p:spPr>
        <p:txBody>
          <a:bodyPr/>
          <a:lstStyle/>
          <a:p>
            <a:pPr eaLnBrk="1" hangingPunct="1">
              <a:buFont typeface="Wingdings 2" pitchFamily="18" charset="2"/>
              <a:buNone/>
            </a:pPr>
            <a:r>
              <a:rPr lang="en-US" altLang="ja-JP" sz="3600" dirty="0" smtClean="0">
                <a:ea typeface="ＭＳ Ｐゴシック" pitchFamily="34" charset="-128"/>
              </a:rPr>
              <a:t>Wheels slide to turn</a:t>
            </a:r>
          </a:p>
          <a:p>
            <a:pPr eaLnBrk="1" hangingPunct="1"/>
            <a:endParaRPr lang="en-US" altLang="ja-JP" dirty="0" smtClean="0">
              <a:ea typeface="ＭＳ Ｐゴシック" pitchFamily="34" charset="-128"/>
            </a:endParaRPr>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5" descr="multifeatures"/>
          <p:cNvPicPr>
            <a:picLocks noChangeAspect="1" noChangeArrowheads="1"/>
          </p:cNvPicPr>
          <p:nvPr/>
        </p:nvPicPr>
        <p:blipFill>
          <a:blip r:embed="rId3" cstate="print"/>
          <a:srcRect/>
          <a:stretch>
            <a:fillRect/>
          </a:stretch>
        </p:blipFill>
        <p:spPr bwMode="auto">
          <a:xfrm>
            <a:off x="3399006" y="3276600"/>
            <a:ext cx="5382643" cy="3350761"/>
          </a:xfrm>
          <a:prstGeom prst="rect">
            <a:avLst/>
          </a:prstGeom>
          <a:noFill/>
          <a:ln w="9525">
            <a:noFill/>
            <a:miter lim="800000"/>
            <a:headEnd/>
            <a:tailEnd/>
          </a:ln>
        </p:spPr>
      </p:pic>
      <p:sp>
        <p:nvSpPr>
          <p:cNvPr id="24577" name="Title 2"/>
          <p:cNvSpPr>
            <a:spLocks noGrp="1"/>
          </p:cNvSpPr>
          <p:nvPr>
            <p:ph type="title"/>
          </p:nvPr>
        </p:nvSpPr>
        <p:spPr/>
        <p:txBody>
          <a:bodyPr/>
          <a:lstStyle/>
          <a:p>
            <a:pPr eaLnBrk="1" hangingPunct="1"/>
            <a:r>
              <a:rPr lang="en-US" dirty="0" smtClean="0"/>
              <a:t>Multi-turn Pots</a:t>
            </a:r>
          </a:p>
        </p:txBody>
      </p:sp>
      <p:sp>
        <p:nvSpPr>
          <p:cNvPr id="24578" name="Content Placeholder 3"/>
          <p:cNvSpPr>
            <a:spLocks noGrp="1"/>
          </p:cNvSpPr>
          <p:nvPr>
            <p:ph idx="1"/>
          </p:nvPr>
        </p:nvSpPr>
        <p:spPr/>
        <p:txBody>
          <a:bodyPr/>
          <a:lstStyle/>
          <a:p>
            <a:pPr eaLnBrk="1" hangingPunct="1"/>
            <a:r>
              <a:rPr lang="en-US" dirty="0" smtClean="0"/>
              <a:t>Multi-turn pot:</a:t>
            </a:r>
          </a:p>
          <a:p>
            <a:pPr lvl="1" eaLnBrk="1" hangingPunct="1"/>
            <a:r>
              <a:rPr lang="en-US" dirty="0" smtClean="0"/>
              <a:t>Usually 3, 5, or 10 turns</a:t>
            </a:r>
          </a:p>
          <a:p>
            <a:pPr lvl="1"/>
            <a:r>
              <a:rPr lang="en-US" dirty="0" smtClean="0"/>
              <a:t>$$</a:t>
            </a:r>
          </a:p>
          <a:p>
            <a:pPr eaLnBrk="1" hangingPunct="1"/>
            <a:r>
              <a:rPr lang="en-US" dirty="0" smtClean="0"/>
              <a:t>Alignment is important!</a:t>
            </a:r>
          </a:p>
          <a:p>
            <a:pPr lvl="1" eaLnBrk="1" hangingPunct="1"/>
            <a:r>
              <a:rPr lang="en-US" dirty="0" smtClean="0"/>
              <a:t>Continuous rotation: use </a:t>
            </a:r>
            <a:r>
              <a:rPr lang="en-US" b="1" dirty="0" smtClean="0"/>
              <a:t>encoder</a:t>
            </a:r>
            <a:endParaRPr lang="en-US" dirty="0" smtClean="0"/>
          </a:p>
        </p:txBody>
      </p:sp>
    </p:spTree>
    <p:extLst>
      <p:ext uri="{BB962C8B-B14F-4D97-AF65-F5344CB8AC3E}">
        <p14:creationId xmlns="" xmlns:p14="http://schemas.microsoft.com/office/powerpoint/2010/main" val="1489212298"/>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pPr eaLnBrk="1" hangingPunct="1"/>
            <a:r>
              <a:rPr lang="en-US" smtClean="0"/>
              <a:t>Reading the Value</a:t>
            </a:r>
          </a:p>
        </p:txBody>
      </p:sp>
      <p:sp>
        <p:nvSpPr>
          <p:cNvPr id="22530" name="Content Placeholder 2"/>
          <p:cNvSpPr>
            <a:spLocks noGrp="1"/>
          </p:cNvSpPr>
          <p:nvPr>
            <p:ph idx="1"/>
          </p:nvPr>
        </p:nvSpPr>
        <p:spPr/>
        <p:txBody>
          <a:bodyPr/>
          <a:lstStyle/>
          <a:p>
            <a:pPr eaLnBrk="1" hangingPunct="1"/>
            <a:r>
              <a:rPr lang="en-US" dirty="0" smtClean="0"/>
              <a:t>Analog voltage level</a:t>
            </a:r>
          </a:p>
          <a:p>
            <a:pPr eaLnBrk="1" hangingPunct="1"/>
            <a:r>
              <a:rPr lang="en-US" dirty="0" smtClean="0"/>
              <a:t>Analog-to-Digital Converter (ADC)</a:t>
            </a:r>
          </a:p>
          <a:p>
            <a:pPr lvl="1" eaLnBrk="1" hangingPunct="1"/>
            <a:r>
              <a:rPr lang="en-US" dirty="0" smtClean="0"/>
              <a:t>Converts to number</a:t>
            </a:r>
          </a:p>
          <a:p>
            <a:pPr lvl="1" eaLnBrk="1" hangingPunct="1"/>
            <a:r>
              <a:rPr lang="en-US" dirty="0" smtClean="0"/>
              <a:t>0-1023 for 10-bit ADC</a:t>
            </a:r>
          </a:p>
          <a:p>
            <a:pPr lvl="1" eaLnBrk="1" hangingPunct="1"/>
            <a:r>
              <a:rPr lang="en-US" dirty="0" smtClean="0"/>
              <a:t>Comes in kop with </a:t>
            </a:r>
            <a:r>
              <a:rPr lang="en-US" dirty="0" err="1" smtClean="0"/>
              <a:t>cRio</a:t>
            </a:r>
            <a:r>
              <a:rPr lang="en-US" dirty="0" smtClean="0"/>
              <a:t> as analog module 8 ports</a:t>
            </a:r>
          </a:p>
          <a:p>
            <a:pPr eaLnBrk="1" hangingPunct="1"/>
            <a:r>
              <a:rPr lang="en-US" dirty="0" smtClean="0"/>
              <a:t>Easy to implement in code</a:t>
            </a:r>
          </a:p>
          <a:p>
            <a:pPr lvl="1" eaLnBrk="1" hangingPunct="1"/>
            <a:r>
              <a:rPr lang="en-US" dirty="0" err="1" smtClean="0">
                <a:solidFill>
                  <a:srgbClr val="0099FF"/>
                </a:solidFill>
              </a:rPr>
              <a:t>m_liftPot</a:t>
            </a:r>
            <a:r>
              <a:rPr lang="en-US" dirty="0" err="1" smtClean="0"/>
              <a:t>.</a:t>
            </a:r>
            <a:r>
              <a:rPr lang="en-US" b="1" dirty="0" err="1" smtClean="0"/>
              <a:t>GetAverageValue</a:t>
            </a:r>
            <a:r>
              <a:rPr lang="en-US" dirty="0" smtClean="0"/>
              <a:t>()</a:t>
            </a:r>
            <a:endParaRPr lang="en-US" dirty="0" smtClean="0">
              <a:solidFill>
                <a:srgbClr val="0099FF"/>
              </a:solidFill>
            </a:endParaRPr>
          </a:p>
        </p:txBody>
      </p:sp>
    </p:spTree>
    <p:extLst>
      <p:ext uri="{BB962C8B-B14F-4D97-AF65-F5344CB8AC3E}">
        <p14:creationId xmlns="" xmlns:p14="http://schemas.microsoft.com/office/powerpoint/2010/main" val="1077488246"/>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274638"/>
            <a:ext cx="7470775" cy="1143000"/>
          </a:xfrm>
        </p:spPr>
        <p:txBody>
          <a:bodyPr/>
          <a:lstStyle/>
          <a:p>
            <a:pPr eaLnBrk="1" hangingPunct="1"/>
            <a:r>
              <a:rPr lang="en-US" smtClean="0"/>
              <a:t>Optical Encoders</a:t>
            </a:r>
          </a:p>
        </p:txBody>
      </p:sp>
      <p:pic>
        <p:nvPicPr>
          <p:cNvPr id="34" name="Picture 3"/>
          <p:cNvPicPr>
            <a:picLocks noChangeAspect="1" noChangeArrowheads="1"/>
          </p:cNvPicPr>
          <p:nvPr/>
        </p:nvPicPr>
        <p:blipFill>
          <a:blip r:embed="rId3" cstate="print"/>
          <a:srcRect l="44489" t="16762" r="12991" b="22493"/>
          <a:stretch>
            <a:fillRect/>
          </a:stretch>
        </p:blipFill>
        <p:spPr bwMode="auto">
          <a:xfrm rot="2514286">
            <a:off x="502681" y="2359340"/>
            <a:ext cx="3276600" cy="3216275"/>
          </a:xfrm>
          <a:prstGeom prst="rect">
            <a:avLst/>
          </a:prstGeom>
          <a:noFill/>
          <a:ln w="9525">
            <a:noFill/>
            <a:miter lim="800000"/>
            <a:headEnd/>
            <a:tailEnd/>
          </a:ln>
        </p:spPr>
      </p:pic>
      <p:grpSp>
        <p:nvGrpSpPr>
          <p:cNvPr id="2" name="Group 5"/>
          <p:cNvGrpSpPr>
            <a:grpSpLocks/>
          </p:cNvGrpSpPr>
          <p:nvPr/>
        </p:nvGrpSpPr>
        <p:grpSpPr bwMode="auto">
          <a:xfrm>
            <a:off x="3581400" y="2438400"/>
            <a:ext cx="5181600" cy="895387"/>
            <a:chOff x="3931784" y="1676400"/>
            <a:chExt cx="5086761" cy="896153"/>
          </a:xfrm>
        </p:grpSpPr>
        <p:grpSp>
          <p:nvGrpSpPr>
            <p:cNvPr id="3" name="Group 7"/>
            <p:cNvGrpSpPr>
              <a:grpSpLocks/>
            </p:cNvGrpSpPr>
            <p:nvPr/>
          </p:nvGrpSpPr>
          <p:grpSpPr bwMode="auto">
            <a:xfrm rot="-1985582">
              <a:off x="3931784" y="1930579"/>
              <a:ext cx="1215140" cy="641974"/>
              <a:chOff x="5307669" y="2942368"/>
              <a:chExt cx="1215140" cy="641974"/>
            </a:xfrm>
          </p:grpSpPr>
          <p:sp>
            <p:nvSpPr>
              <p:cNvPr id="11" name="Oval 10"/>
              <p:cNvSpPr/>
              <p:nvPr/>
            </p:nvSpPr>
            <p:spPr>
              <a:xfrm>
                <a:off x="5307669" y="2942368"/>
                <a:ext cx="226996" cy="2287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rot="677683">
                <a:off x="5362598" y="2961510"/>
                <a:ext cx="1160211" cy="62283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a:t>Optical </a:t>
                </a:r>
                <a:r>
                  <a:rPr lang="en-US" dirty="0" smtClean="0"/>
                  <a:t>Sensor (A)</a:t>
                </a:r>
                <a:endParaRPr lang="en-US" dirty="0"/>
              </a:p>
            </p:txBody>
          </p:sp>
        </p:grpSp>
        <p:grpSp>
          <p:nvGrpSpPr>
            <p:cNvPr id="4" name="Group 24"/>
            <p:cNvGrpSpPr>
              <a:grpSpLocks/>
            </p:cNvGrpSpPr>
            <p:nvPr/>
          </p:nvGrpSpPr>
          <p:grpSpPr bwMode="auto">
            <a:xfrm>
              <a:off x="5106209" y="1676400"/>
              <a:ext cx="3912336" cy="381002"/>
              <a:chOff x="5106209" y="1676400"/>
              <a:chExt cx="3912336" cy="381002"/>
            </a:xfrm>
          </p:grpSpPr>
          <p:cxnSp>
            <p:nvCxnSpPr>
              <p:cNvPr id="9" name="Straight Connector 8"/>
              <p:cNvCxnSpPr>
                <a:stCxn id="12" idx="3"/>
              </p:cNvCxnSpPr>
              <p:nvPr/>
            </p:nvCxnSpPr>
            <p:spPr>
              <a:xfrm>
                <a:off x="5106209" y="2028940"/>
                <a:ext cx="3912336" cy="28462"/>
              </a:xfrm>
              <a:prstGeom prst="line">
                <a:avLst/>
              </a:prstGeom>
            </p:spPr>
            <p:style>
              <a:lnRef idx="3">
                <a:schemeClr val="accent5"/>
              </a:lnRef>
              <a:fillRef idx="0">
                <a:schemeClr val="accent5"/>
              </a:fillRef>
              <a:effectRef idx="2">
                <a:schemeClr val="accent5"/>
              </a:effectRef>
              <a:fontRef idx="minor">
                <a:schemeClr val="tx1"/>
              </a:fontRef>
            </p:style>
          </p:cxnSp>
          <p:sp>
            <p:nvSpPr>
              <p:cNvPr id="25617" name="TextBox 9"/>
              <p:cNvSpPr txBox="1">
                <a:spLocks noChangeArrowheads="1"/>
              </p:cNvSpPr>
              <p:nvPr/>
            </p:nvSpPr>
            <p:spPr bwMode="auto">
              <a:xfrm>
                <a:off x="7646944" y="1676400"/>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grpSp>
        <p:nvGrpSpPr>
          <p:cNvPr id="5" name="Group 12"/>
          <p:cNvGrpSpPr>
            <a:grpSpLocks/>
          </p:cNvGrpSpPr>
          <p:nvPr/>
        </p:nvGrpSpPr>
        <p:grpSpPr bwMode="auto">
          <a:xfrm>
            <a:off x="3795459" y="3552902"/>
            <a:ext cx="5101685" cy="874569"/>
            <a:chOff x="4548352" y="1537138"/>
            <a:chExt cx="5102288" cy="874006"/>
          </a:xfrm>
        </p:grpSpPr>
        <p:grpSp>
          <p:nvGrpSpPr>
            <p:cNvPr id="6" name="Group 7"/>
            <p:cNvGrpSpPr>
              <a:grpSpLocks/>
            </p:cNvGrpSpPr>
            <p:nvPr/>
          </p:nvGrpSpPr>
          <p:grpSpPr bwMode="auto">
            <a:xfrm rot="-1985582">
              <a:off x="4548352" y="1537138"/>
              <a:ext cx="1182826" cy="874006"/>
              <a:chOff x="5978317" y="2921758"/>
              <a:chExt cx="1182826" cy="874006"/>
            </a:xfrm>
          </p:grpSpPr>
          <p:sp>
            <p:nvSpPr>
              <p:cNvPr id="18" name="Oval 17"/>
              <p:cNvSpPr/>
              <p:nvPr/>
            </p:nvSpPr>
            <p:spPr>
              <a:xfrm>
                <a:off x="6046388" y="2921758"/>
                <a:ext cx="227039" cy="2284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ectangle 18"/>
              <p:cNvSpPr/>
              <p:nvPr/>
            </p:nvSpPr>
            <p:spPr>
              <a:xfrm rot="1985582">
                <a:off x="5978317" y="3175451"/>
                <a:ext cx="1182826" cy="62031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a:t>Optical </a:t>
                </a:r>
                <a:r>
                  <a:rPr lang="en-US" dirty="0" smtClean="0"/>
                  <a:t>Sensor (B)</a:t>
                </a:r>
                <a:endParaRPr lang="en-US" dirty="0"/>
              </a:p>
            </p:txBody>
          </p:sp>
        </p:grpSp>
        <p:grpSp>
          <p:nvGrpSpPr>
            <p:cNvPr id="7" name="Group 24"/>
            <p:cNvGrpSpPr>
              <a:grpSpLocks/>
            </p:cNvGrpSpPr>
            <p:nvPr/>
          </p:nvGrpSpPr>
          <p:grpSpPr bwMode="auto">
            <a:xfrm>
              <a:off x="5800496" y="1702422"/>
              <a:ext cx="3850144" cy="381002"/>
              <a:chOff x="5800496" y="1702422"/>
              <a:chExt cx="3850144" cy="381002"/>
            </a:xfrm>
          </p:grpSpPr>
          <p:cxnSp>
            <p:nvCxnSpPr>
              <p:cNvPr id="16" name="Straight Connector 15"/>
              <p:cNvCxnSpPr>
                <a:stCxn id="19" idx="3"/>
              </p:cNvCxnSpPr>
              <p:nvPr/>
            </p:nvCxnSpPr>
            <p:spPr>
              <a:xfrm>
                <a:off x="5800496" y="2080432"/>
                <a:ext cx="3850144" cy="2992"/>
              </a:xfrm>
              <a:prstGeom prst="line">
                <a:avLst/>
              </a:prstGeom>
            </p:spPr>
            <p:style>
              <a:lnRef idx="3">
                <a:schemeClr val="accent5"/>
              </a:lnRef>
              <a:fillRef idx="0">
                <a:schemeClr val="accent5"/>
              </a:fillRef>
              <a:effectRef idx="2">
                <a:schemeClr val="accent5"/>
              </a:effectRef>
              <a:fontRef idx="minor">
                <a:schemeClr val="tx1"/>
              </a:fontRef>
            </p:style>
          </p:cxnSp>
          <p:sp>
            <p:nvSpPr>
              <p:cNvPr id="25611" name="TextBox 16"/>
              <p:cNvSpPr txBox="1">
                <a:spLocks noChangeArrowheads="1"/>
              </p:cNvSpPr>
              <p:nvPr/>
            </p:nvSpPr>
            <p:spPr bwMode="auto">
              <a:xfrm>
                <a:off x="8126641" y="1702422"/>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grpSp>
        <p:nvGrpSpPr>
          <p:cNvPr id="106" name="Group 105"/>
          <p:cNvGrpSpPr/>
          <p:nvPr/>
        </p:nvGrpSpPr>
        <p:grpSpPr>
          <a:xfrm>
            <a:off x="3657600" y="4876800"/>
            <a:ext cx="5486400" cy="534988"/>
            <a:chOff x="3657600" y="4876800"/>
            <a:chExt cx="5486400" cy="534988"/>
          </a:xfrm>
        </p:grpSpPr>
        <p:cxnSp>
          <p:nvCxnSpPr>
            <p:cNvPr id="26" name="Straight Connector 25"/>
            <p:cNvCxnSpPr/>
            <p:nvPr/>
          </p:nvCxnSpPr>
          <p:spPr>
            <a:xfrm>
              <a:off x="4876800" y="5410200"/>
              <a:ext cx="3810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257800" y="4876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flipH="1" flipV="1">
              <a:off x="4991100" y="5143500"/>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flipH="1" flipV="1">
              <a:off x="56776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43600" y="54102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flipH="1" flipV="1">
              <a:off x="63634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629400" y="4876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70492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315200" y="54102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H="1" flipV="1">
              <a:off x="77350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001000" y="4876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8420894" y="51427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686800" y="5410200"/>
              <a:ext cx="4572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bwMode="auto">
            <a:xfrm>
              <a:off x="3657600" y="4953000"/>
              <a:ext cx="11430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smtClean="0"/>
                <a:t>A Channel</a:t>
              </a:r>
              <a:endParaRPr lang="en-US" dirty="0"/>
            </a:p>
          </p:txBody>
        </p:sp>
      </p:grpSp>
      <p:grpSp>
        <p:nvGrpSpPr>
          <p:cNvPr id="105" name="Group 104"/>
          <p:cNvGrpSpPr/>
          <p:nvPr/>
        </p:nvGrpSpPr>
        <p:grpSpPr>
          <a:xfrm>
            <a:off x="3657600" y="5867400"/>
            <a:ext cx="5486400" cy="534988"/>
            <a:chOff x="3657600" y="5867400"/>
            <a:chExt cx="5486400" cy="534988"/>
          </a:xfrm>
        </p:grpSpPr>
        <p:cxnSp>
          <p:nvCxnSpPr>
            <p:cNvPr id="45" name="Straight Connector 44"/>
            <p:cNvCxnSpPr/>
            <p:nvPr/>
          </p:nvCxnSpPr>
          <p:spPr>
            <a:xfrm>
              <a:off x="4876800" y="58674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flipH="1" flipV="1">
              <a:off x="52966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562600" y="6400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flipH="1" flipV="1">
              <a:off x="59824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248400" y="58674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flipH="1" flipV="1">
              <a:off x="66682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934200" y="6400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flipH="1" flipV="1">
              <a:off x="73540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620000" y="58674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flipH="1" flipV="1">
              <a:off x="80398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305800" y="6400800"/>
              <a:ext cx="6858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991600" y="5867400"/>
              <a:ext cx="152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flipH="1" flipV="1">
              <a:off x="8725694" y="6133306"/>
              <a:ext cx="5334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bwMode="auto">
            <a:xfrm>
              <a:off x="3657600" y="5943600"/>
              <a:ext cx="1143000" cy="3048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smtClean="0"/>
                <a:t>B Channel</a:t>
              </a:r>
              <a:endParaRPr lang="en-US" dirty="0"/>
            </a:p>
          </p:txBody>
        </p:sp>
      </p:grpSp>
      <p:cxnSp>
        <p:nvCxnSpPr>
          <p:cNvPr id="68" name="Straight Connector 67"/>
          <p:cNvCxnSpPr/>
          <p:nvPr/>
        </p:nvCxnSpPr>
        <p:spPr>
          <a:xfrm rot="5400000" flipH="1" flipV="1">
            <a:off x="3963194" y="5638800"/>
            <a:ext cx="1828006" cy="794"/>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98592627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880000">
                                      <p:cBhvr>
                                        <p:cTn id="20" dur="1000" fill="hold"/>
                                        <p:tgtEl>
                                          <p:spTgt spid="34"/>
                                        </p:tgtEl>
                                        <p:attrNameLst>
                                          <p:attrName>r</p:attrName>
                                        </p:attrNameLst>
                                      </p:cBhvr>
                                    </p:animRot>
                                  </p:childTnLst>
                                </p:cTn>
                              </p:par>
                              <p:par>
                                <p:cTn id="21" presetID="35" presetClass="path" presetSubtype="0" accel="50000" decel="50000" fill="hold" nodeType="withEffect">
                                  <p:stCondLst>
                                    <p:cond delay="0"/>
                                  </p:stCondLst>
                                  <p:childTnLst>
                                    <p:animMotion origin="layout" path="M 0.04167 -2.22222E-6 L -3.33333E-6 -2.22222E-6 " pathEditMode="fixed" rAng="0" ptsTypes="AA">
                                      <p:cBhvr>
                                        <p:cTn id="22" dur="1000" spd="-100000" fill="hold"/>
                                        <p:tgtEl>
                                          <p:spTgt spid="68"/>
                                        </p:tgtEl>
                                        <p:attrNameLst>
                                          <p:attrName>ppt_x</p:attrName>
                                          <p:attrName>ppt_y</p:attrName>
                                        </p:attrNameLst>
                                      </p:cBhvr>
                                      <p:rCtr x="-21" y="0"/>
                                    </p:animMotion>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3600000">
                                      <p:cBhvr>
                                        <p:cTn id="26" dur="1000" fill="hold"/>
                                        <p:tgtEl>
                                          <p:spTgt spid="34"/>
                                        </p:tgtEl>
                                        <p:attrNameLst>
                                          <p:attrName>r</p:attrName>
                                        </p:attrNameLst>
                                      </p:cBhvr>
                                    </p:animRot>
                                  </p:childTnLst>
                                </p:cTn>
                              </p:par>
                              <p:par>
                                <p:cTn id="27" presetID="63" presetClass="path" presetSubtype="0" accel="50000" decel="50000" fill="hold" nodeType="withEffect">
                                  <p:stCondLst>
                                    <p:cond delay="0"/>
                                  </p:stCondLst>
                                  <p:childTnLst>
                                    <p:animMotion origin="layout" path="M 0.05 -2.22222E-6 L 0.11667 -2.22222E-6 " pathEditMode="fixed" rAng="0" ptsTypes="AA">
                                      <p:cBhvr>
                                        <p:cTn id="28" dur="1000" fill="hold"/>
                                        <p:tgtEl>
                                          <p:spTgt spid="68"/>
                                        </p:tgtEl>
                                        <p:attrNameLst>
                                          <p:attrName>ppt_x</p:attrName>
                                          <p:attrName>ppt_y</p:attrName>
                                        </p:attrNameLst>
                                      </p:cBhvr>
                                      <p:rCtr x="33" y="0"/>
                                    </p:animMotion>
                                  </p:childTnLst>
                                </p:cTn>
                              </p:par>
                            </p:childTnLst>
                          </p:cTn>
                        </p:par>
                      </p:childTnLst>
                    </p:cTn>
                  </p:par>
                  <p:par>
                    <p:cTn id="29" fill="hold">
                      <p:stCondLst>
                        <p:cond delay="indefinite"/>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0 0 L -0.05833 0 " pathEditMode="relative" rAng="0" ptsTypes="AA">
                                      <p:cBhvr>
                                        <p:cTn id="32" dur="10" fill="hold"/>
                                        <p:tgtEl>
                                          <p:spTgt spid="105"/>
                                        </p:tgtEl>
                                        <p:attrNameLst>
                                          <p:attrName>ppt_x</p:attrName>
                                          <p:attrName>ppt_y</p:attrName>
                                        </p:attrNameLst>
                                      </p:cBhvr>
                                      <p:rCtr x="-29" y="0"/>
                                    </p:animMotion>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nodeType="clickEffect">
                                  <p:stCondLst>
                                    <p:cond delay="0"/>
                                  </p:stCondLst>
                                  <p:childTnLst>
                                    <p:animRot by="-3600000">
                                      <p:cBhvr>
                                        <p:cTn id="36" dur="1000" fill="hold"/>
                                        <p:tgtEl>
                                          <p:spTgt spid="34"/>
                                        </p:tgtEl>
                                        <p:attrNameLst>
                                          <p:attrName>r</p:attrName>
                                        </p:attrNameLst>
                                      </p:cBhvr>
                                    </p:animRot>
                                  </p:childTnLst>
                                </p:cTn>
                              </p:par>
                              <p:par>
                                <p:cTn id="37" presetID="63" presetClass="path" presetSubtype="0" accel="50000" decel="50000" fill="hold" nodeType="withEffect">
                                  <p:stCondLst>
                                    <p:cond delay="0"/>
                                  </p:stCondLst>
                                  <p:childTnLst>
                                    <p:animMotion origin="layout" path="M 0.11667 -2.22222E-6 L 0.19167 -2.22222E-6 " pathEditMode="relative" rAng="0" ptsTypes="AA">
                                      <p:cBhvr>
                                        <p:cTn id="38" dur="1000" fill="hold"/>
                                        <p:tgtEl>
                                          <p:spTgt spid="68"/>
                                        </p:tgtEl>
                                        <p:attrNameLst>
                                          <p:attrName>ppt_x</p:attrName>
                                          <p:attrName>ppt_y</p:attrName>
                                        </p:attrNameLst>
                                      </p:cBhvr>
                                      <p:rCtr x="38" y="0"/>
                                    </p:animMotion>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3600000">
                                      <p:cBhvr>
                                        <p:cTn id="42" dur="1000" fill="hold"/>
                                        <p:tgtEl>
                                          <p:spTgt spid="34"/>
                                        </p:tgtEl>
                                        <p:attrNameLst>
                                          <p:attrName>r</p:attrName>
                                        </p:attrNameLst>
                                      </p:cBhvr>
                                    </p:animRot>
                                  </p:childTnLst>
                                </p:cTn>
                              </p:par>
                              <p:par>
                                <p:cTn id="43" presetID="63" presetClass="path" presetSubtype="0" accel="50000" decel="50000" fill="hold" nodeType="withEffect">
                                  <p:stCondLst>
                                    <p:cond delay="0"/>
                                  </p:stCondLst>
                                  <p:childTnLst>
                                    <p:animMotion origin="layout" path="M 0.19167 -2.22222E-6 L 0.26667 -2.22222E-6 " pathEditMode="relative" rAng="0" ptsTypes="AA">
                                      <p:cBhvr>
                                        <p:cTn id="44" dur="1000" fill="hold"/>
                                        <p:tgtEl>
                                          <p:spTgt spid="68"/>
                                        </p:tgtEl>
                                        <p:attrNameLst>
                                          <p:attrName>ppt_x</p:attrName>
                                          <p:attrName>ppt_y</p:attrName>
                                        </p:attrNameLst>
                                      </p:cBhvr>
                                      <p:rCtr x="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274638"/>
            <a:ext cx="7470775" cy="1143000"/>
          </a:xfrm>
        </p:spPr>
        <p:txBody>
          <a:bodyPr/>
          <a:lstStyle/>
          <a:p>
            <a:pPr eaLnBrk="1" hangingPunct="1"/>
            <a:r>
              <a:rPr lang="en-US" smtClean="0"/>
              <a:t>Optical Encoders</a:t>
            </a:r>
          </a:p>
        </p:txBody>
      </p:sp>
      <p:pic>
        <p:nvPicPr>
          <p:cNvPr id="26626" name="Picture 2"/>
          <p:cNvPicPr>
            <a:picLocks noChangeAspect="1" noChangeArrowheads="1"/>
          </p:cNvPicPr>
          <p:nvPr/>
        </p:nvPicPr>
        <p:blipFill>
          <a:blip r:embed="rId3" cstate="print"/>
          <a:srcRect l="39371" t="8308" r="7874" b="14900"/>
          <a:stretch>
            <a:fillRect/>
          </a:stretch>
        </p:blipFill>
        <p:spPr bwMode="auto">
          <a:xfrm>
            <a:off x="304800" y="1871663"/>
            <a:ext cx="3886200" cy="3886200"/>
          </a:xfrm>
          <a:prstGeom prst="rect">
            <a:avLst/>
          </a:prstGeom>
          <a:noFill/>
          <a:ln w="9525">
            <a:noFill/>
            <a:miter lim="800000"/>
            <a:headEnd/>
            <a:tailEnd/>
          </a:ln>
        </p:spPr>
      </p:pic>
      <p:grpSp>
        <p:nvGrpSpPr>
          <p:cNvPr id="2" name="Group 3"/>
          <p:cNvGrpSpPr>
            <a:grpSpLocks/>
          </p:cNvGrpSpPr>
          <p:nvPr/>
        </p:nvGrpSpPr>
        <p:grpSpPr bwMode="auto">
          <a:xfrm>
            <a:off x="3684588" y="1566863"/>
            <a:ext cx="4468812" cy="1125537"/>
            <a:chOff x="3913144" y="1295400"/>
            <a:chExt cx="4468856" cy="1125581"/>
          </a:xfrm>
        </p:grpSpPr>
        <p:grpSp>
          <p:nvGrpSpPr>
            <p:cNvPr id="3" name="Group 7"/>
            <p:cNvGrpSpPr>
              <a:grpSpLocks/>
            </p:cNvGrpSpPr>
            <p:nvPr/>
          </p:nvGrpSpPr>
          <p:grpSpPr bwMode="auto">
            <a:xfrm rot="-1985582">
              <a:off x="3913144" y="1800147"/>
              <a:ext cx="1195972" cy="620834"/>
              <a:chOff x="5370595" y="2819400"/>
              <a:chExt cx="1195972" cy="620834"/>
            </a:xfrm>
          </p:grpSpPr>
          <p:sp>
            <p:nvSpPr>
              <p:cNvPr id="9" name="Oval 8"/>
              <p:cNvSpPr/>
              <p:nvPr/>
            </p:nvSpPr>
            <p:spPr>
              <a:xfrm>
                <a:off x="5365160" y="2900500"/>
                <a:ext cx="228602" cy="228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5486459" y="2819170"/>
                <a:ext cx="1079511" cy="620736"/>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a:t>Optical Sensor</a:t>
                </a:r>
              </a:p>
            </p:txBody>
          </p:sp>
        </p:grpSp>
        <p:grpSp>
          <p:nvGrpSpPr>
            <p:cNvPr id="4" name="Group 24"/>
            <p:cNvGrpSpPr>
              <a:grpSpLocks/>
            </p:cNvGrpSpPr>
            <p:nvPr/>
          </p:nvGrpSpPr>
          <p:grpSpPr bwMode="auto">
            <a:xfrm>
              <a:off x="5012113" y="1295400"/>
              <a:ext cx="3369887" cy="488663"/>
              <a:chOff x="5012113" y="1295400"/>
              <a:chExt cx="3369887" cy="488663"/>
            </a:xfrm>
          </p:grpSpPr>
          <p:cxnSp>
            <p:nvCxnSpPr>
              <p:cNvPr id="7" name="Straight Connector 6"/>
              <p:cNvCxnSpPr>
                <a:stCxn id="10" idx="3"/>
              </p:cNvCxnSpPr>
              <p:nvPr/>
            </p:nvCxnSpPr>
            <p:spPr>
              <a:xfrm flipV="1">
                <a:off x="5012113" y="1752600"/>
                <a:ext cx="3369887" cy="31463"/>
              </a:xfrm>
              <a:prstGeom prst="line">
                <a:avLst/>
              </a:prstGeom>
            </p:spPr>
            <p:style>
              <a:lnRef idx="3">
                <a:schemeClr val="accent5"/>
              </a:lnRef>
              <a:fillRef idx="0">
                <a:schemeClr val="accent5"/>
              </a:fillRef>
              <a:effectRef idx="2">
                <a:schemeClr val="accent5"/>
              </a:effectRef>
              <a:fontRef idx="minor">
                <a:schemeClr val="tx1"/>
              </a:fontRef>
            </p:style>
          </p:cxnSp>
          <p:sp>
            <p:nvSpPr>
              <p:cNvPr id="26638" name="TextBox 7"/>
              <p:cNvSpPr txBox="1">
                <a:spLocks noChangeArrowheads="1"/>
              </p:cNvSpPr>
              <p:nvPr/>
            </p:nvSpPr>
            <p:spPr bwMode="auto">
              <a:xfrm>
                <a:off x="6781800" y="1295400"/>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grpSp>
        <p:nvGrpSpPr>
          <p:cNvPr id="5" name="Group 10"/>
          <p:cNvGrpSpPr>
            <a:grpSpLocks/>
          </p:cNvGrpSpPr>
          <p:nvPr/>
        </p:nvGrpSpPr>
        <p:grpSpPr bwMode="auto">
          <a:xfrm>
            <a:off x="3919538" y="4756150"/>
            <a:ext cx="4876800" cy="1187450"/>
            <a:chOff x="4621441" y="1245222"/>
            <a:chExt cx="4876800" cy="1187091"/>
          </a:xfrm>
        </p:grpSpPr>
        <p:grpSp>
          <p:nvGrpSpPr>
            <p:cNvPr id="6" name="Group 7"/>
            <p:cNvGrpSpPr>
              <a:grpSpLocks/>
            </p:cNvGrpSpPr>
            <p:nvPr/>
          </p:nvGrpSpPr>
          <p:grpSpPr bwMode="auto">
            <a:xfrm rot="-1985582">
              <a:off x="4621441" y="1245222"/>
              <a:ext cx="620834" cy="1187091"/>
              <a:chOff x="6159045" y="2538284"/>
              <a:chExt cx="620834" cy="1187091"/>
            </a:xfrm>
          </p:grpSpPr>
          <p:sp>
            <p:nvSpPr>
              <p:cNvPr id="16" name="Oval 15"/>
              <p:cNvSpPr/>
              <p:nvPr/>
            </p:nvSpPr>
            <p:spPr>
              <a:xfrm>
                <a:off x="6238492" y="2538065"/>
                <a:ext cx="228600" cy="2285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rot="3806828">
                <a:off x="5930000" y="2872272"/>
                <a:ext cx="1080761" cy="62071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r>
                  <a:rPr lang="en-US" dirty="0"/>
                  <a:t>Optical Sensor</a:t>
                </a:r>
              </a:p>
            </p:txBody>
          </p:sp>
        </p:grpSp>
        <p:grpSp>
          <p:nvGrpSpPr>
            <p:cNvPr id="8" name="Group 24"/>
            <p:cNvGrpSpPr>
              <a:grpSpLocks/>
            </p:cNvGrpSpPr>
            <p:nvPr/>
          </p:nvGrpSpPr>
          <p:grpSpPr bwMode="auto">
            <a:xfrm>
              <a:off x="5427097" y="1854822"/>
              <a:ext cx="4071144" cy="369332"/>
              <a:chOff x="5427097" y="1854822"/>
              <a:chExt cx="4071144" cy="369332"/>
            </a:xfrm>
          </p:grpSpPr>
          <p:cxnSp>
            <p:nvCxnSpPr>
              <p:cNvPr id="14" name="Straight Connector 13"/>
              <p:cNvCxnSpPr>
                <a:stCxn id="17" idx="3"/>
              </p:cNvCxnSpPr>
              <p:nvPr/>
            </p:nvCxnSpPr>
            <p:spPr>
              <a:xfrm>
                <a:off x="5427097" y="2156484"/>
                <a:ext cx="3994944" cy="3138"/>
              </a:xfrm>
              <a:prstGeom prst="line">
                <a:avLst/>
              </a:prstGeom>
            </p:spPr>
            <p:style>
              <a:lnRef idx="3">
                <a:schemeClr val="accent5"/>
              </a:lnRef>
              <a:fillRef idx="0">
                <a:schemeClr val="accent5"/>
              </a:fillRef>
              <a:effectRef idx="2">
                <a:schemeClr val="accent5"/>
              </a:effectRef>
              <a:fontRef idx="minor">
                <a:schemeClr val="tx1"/>
              </a:fontRef>
            </p:style>
          </p:cxnSp>
          <p:sp>
            <p:nvSpPr>
              <p:cNvPr id="26632" name="TextBox 14"/>
              <p:cNvSpPr txBox="1">
                <a:spLocks noChangeArrowheads="1"/>
              </p:cNvSpPr>
              <p:nvPr/>
            </p:nvSpPr>
            <p:spPr bwMode="auto">
              <a:xfrm>
                <a:off x="8126641" y="1854822"/>
                <a:ext cx="1371600" cy="369332"/>
              </a:xfrm>
              <a:prstGeom prst="rect">
                <a:avLst/>
              </a:prstGeom>
              <a:noFill/>
              <a:ln w="9525">
                <a:noFill/>
                <a:miter lim="800000"/>
                <a:headEnd/>
                <a:tailEnd/>
              </a:ln>
            </p:spPr>
            <p:txBody>
              <a:bodyPr>
                <a:spAutoFit/>
              </a:bodyPr>
              <a:lstStyle/>
              <a:p>
                <a:r>
                  <a:rPr lang="en-US">
                    <a:latin typeface="Tw Cen MT" pitchFamily="34" charset="0"/>
                  </a:rPr>
                  <a:t>to controller</a:t>
                </a:r>
              </a:p>
            </p:txBody>
          </p:sp>
        </p:grpSp>
      </p:grpSp>
    </p:spTree>
    <p:extLst>
      <p:ext uri="{BB962C8B-B14F-4D97-AF65-F5344CB8AC3E}">
        <p14:creationId xmlns="" xmlns:p14="http://schemas.microsoft.com/office/powerpoint/2010/main" val="933280418"/>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r>
              <a:rPr lang="en-US" dirty="0" smtClean="0"/>
              <a:t>Optical Encoders</a:t>
            </a:r>
          </a:p>
        </p:txBody>
      </p:sp>
      <p:sp>
        <p:nvSpPr>
          <p:cNvPr id="1028" name="Content Placeholder 2"/>
          <p:cNvSpPr>
            <a:spLocks noGrp="1"/>
          </p:cNvSpPr>
          <p:nvPr>
            <p:ph idx="1"/>
          </p:nvPr>
        </p:nvSpPr>
        <p:spPr/>
        <p:txBody>
          <a:bodyPr/>
          <a:lstStyle/>
          <a:p>
            <a:pPr eaLnBrk="1" hangingPunct="1"/>
            <a:r>
              <a:rPr lang="en-US" dirty="0" smtClean="0"/>
              <a:t>Determining Distance Travelled</a:t>
            </a:r>
          </a:p>
          <a:p>
            <a:pPr lvl="1" eaLnBrk="1" hangingPunct="1"/>
            <a:r>
              <a:rPr lang="en-US" dirty="0" smtClean="0"/>
              <a:t>Count pulses</a:t>
            </a:r>
          </a:p>
          <a:p>
            <a:r>
              <a:rPr lang="en-US" dirty="0"/>
              <a:t>Determining </a:t>
            </a:r>
            <a:r>
              <a:rPr lang="en-US" dirty="0" smtClean="0"/>
              <a:t>Speed</a:t>
            </a:r>
          </a:p>
          <a:p>
            <a:pPr lvl="1"/>
            <a:r>
              <a:rPr lang="en-US" dirty="0"/>
              <a:t>Distance over time</a:t>
            </a:r>
          </a:p>
          <a:p>
            <a:pPr lvl="1"/>
            <a:r>
              <a:rPr lang="en-US" dirty="0"/>
              <a:t>Time over distance</a:t>
            </a:r>
          </a:p>
          <a:p>
            <a:pPr lvl="1"/>
            <a:endParaRPr lang="en-US" dirty="0"/>
          </a:p>
          <a:p>
            <a:endParaRPr lang="en-US" dirty="0" smtClean="0"/>
          </a:p>
          <a:p>
            <a:pPr lvl="1" eaLnBrk="1" hangingPunct="1"/>
            <a:endParaRPr lang="en-US" b="1" dirty="0" smtClean="0"/>
          </a:p>
        </p:txBody>
      </p:sp>
    </p:spTree>
    <p:extLst>
      <p:ext uri="{BB962C8B-B14F-4D97-AF65-F5344CB8AC3E}">
        <p14:creationId xmlns="" xmlns:p14="http://schemas.microsoft.com/office/powerpoint/2010/main" val="178537491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457200" y="274638"/>
            <a:ext cx="7470775" cy="1143000"/>
          </a:xfrm>
        </p:spPr>
        <p:txBody>
          <a:bodyPr/>
          <a:lstStyle/>
          <a:p>
            <a:r>
              <a:rPr lang="en-US" smtClean="0"/>
              <a:t>Other Encoders</a:t>
            </a:r>
          </a:p>
        </p:txBody>
      </p:sp>
      <p:pic>
        <p:nvPicPr>
          <p:cNvPr id="32770" name="Picture 2" descr="C:\Documents and Settings\david\Desktop\photos-20081211\small\IMG_2173.JPG"/>
          <p:cNvPicPr>
            <a:picLocks noChangeAspect="1" noChangeArrowheads="1"/>
          </p:cNvPicPr>
          <p:nvPr/>
        </p:nvPicPr>
        <p:blipFill>
          <a:blip r:embed="rId3" cstate="print"/>
          <a:srcRect/>
          <a:stretch>
            <a:fillRect/>
          </a:stretch>
        </p:blipFill>
        <p:spPr bwMode="auto">
          <a:xfrm>
            <a:off x="304800" y="2057400"/>
            <a:ext cx="4673600" cy="3505200"/>
          </a:xfrm>
          <a:prstGeom prst="rect">
            <a:avLst/>
          </a:prstGeom>
          <a:noFill/>
          <a:ln w="9525">
            <a:noFill/>
            <a:miter lim="800000"/>
            <a:headEnd/>
            <a:tailEnd/>
          </a:ln>
        </p:spPr>
      </p:pic>
      <p:pic>
        <p:nvPicPr>
          <p:cNvPr id="32771" name="Picture 3" descr="C:\Documents and Settings\david\Desktop\photos-20081211\small\IMG_2172.JPG"/>
          <p:cNvPicPr>
            <a:picLocks noChangeAspect="1" noChangeArrowheads="1"/>
          </p:cNvPicPr>
          <p:nvPr/>
        </p:nvPicPr>
        <p:blipFill>
          <a:blip r:embed="rId4" cstate="print"/>
          <a:srcRect l="20166" r="25928"/>
          <a:stretch>
            <a:fillRect/>
          </a:stretch>
        </p:blipFill>
        <p:spPr bwMode="auto">
          <a:xfrm>
            <a:off x="5334000" y="1676400"/>
            <a:ext cx="3581400" cy="4983163"/>
          </a:xfrm>
          <a:prstGeom prst="rect">
            <a:avLst/>
          </a:prstGeom>
          <a:noFill/>
          <a:ln w="9525">
            <a:noFill/>
            <a:miter lim="800000"/>
            <a:headEnd/>
            <a:tailEnd/>
          </a:ln>
        </p:spPr>
      </p:pic>
      <p:sp>
        <p:nvSpPr>
          <p:cNvPr id="32772" name="TextBox 5"/>
          <p:cNvSpPr txBox="1">
            <a:spLocks noChangeArrowheads="1"/>
          </p:cNvSpPr>
          <p:nvPr/>
        </p:nvSpPr>
        <p:spPr bwMode="auto">
          <a:xfrm>
            <a:off x="533400" y="1600200"/>
            <a:ext cx="4343400" cy="461963"/>
          </a:xfrm>
          <a:prstGeom prst="rect">
            <a:avLst/>
          </a:prstGeom>
          <a:noFill/>
          <a:ln w="9525">
            <a:noFill/>
            <a:miter lim="800000"/>
            <a:headEnd/>
            <a:tailEnd/>
          </a:ln>
        </p:spPr>
        <p:txBody>
          <a:bodyPr>
            <a:spAutoFit/>
          </a:bodyPr>
          <a:lstStyle/>
          <a:p>
            <a:r>
              <a:rPr lang="en-US" sz="2400"/>
              <a:t>Our 2006 robot’s ball launcher</a:t>
            </a:r>
          </a:p>
        </p:txBody>
      </p:sp>
      <p:sp>
        <p:nvSpPr>
          <p:cNvPr id="32773" name="TextBox 8"/>
          <p:cNvSpPr txBox="1">
            <a:spLocks noChangeArrowheads="1"/>
          </p:cNvSpPr>
          <p:nvPr/>
        </p:nvSpPr>
        <p:spPr bwMode="auto">
          <a:xfrm>
            <a:off x="5334000" y="762000"/>
            <a:ext cx="3581400" cy="646113"/>
          </a:xfrm>
          <a:prstGeom prst="rect">
            <a:avLst/>
          </a:prstGeom>
          <a:noFill/>
          <a:ln w="9525">
            <a:noFill/>
            <a:miter lim="800000"/>
            <a:headEnd/>
            <a:tailEnd/>
          </a:ln>
        </p:spPr>
        <p:txBody>
          <a:bodyPr>
            <a:spAutoFit/>
          </a:bodyPr>
          <a:lstStyle/>
          <a:p>
            <a:r>
              <a:rPr lang="en-US"/>
              <a:t>Hall Effect Sensor, and embedded magnet in wheel</a:t>
            </a:r>
          </a:p>
        </p:txBody>
      </p:sp>
      <p:sp>
        <p:nvSpPr>
          <p:cNvPr id="32774" name="TextBox 9"/>
          <p:cNvSpPr txBox="1">
            <a:spLocks noChangeArrowheads="1"/>
          </p:cNvSpPr>
          <p:nvPr/>
        </p:nvSpPr>
        <p:spPr bwMode="auto">
          <a:xfrm>
            <a:off x="304800" y="5715000"/>
            <a:ext cx="4953000" cy="461963"/>
          </a:xfrm>
          <a:prstGeom prst="rect">
            <a:avLst/>
          </a:prstGeom>
          <a:noFill/>
          <a:ln w="9525">
            <a:noFill/>
            <a:miter lim="800000"/>
            <a:headEnd/>
            <a:tailEnd/>
          </a:ln>
        </p:spPr>
        <p:txBody>
          <a:bodyPr>
            <a:spAutoFit/>
          </a:bodyPr>
          <a:lstStyle/>
          <a:p>
            <a:r>
              <a:rPr lang="en-US" sz="2400"/>
              <a:t>using encoder as a speed sensor</a:t>
            </a:r>
          </a:p>
        </p:txBody>
      </p:sp>
    </p:spTree>
    <p:extLst>
      <p:ext uri="{BB962C8B-B14F-4D97-AF65-F5344CB8AC3E}">
        <p14:creationId xmlns="" xmlns:p14="http://schemas.microsoft.com/office/powerpoint/2010/main" val="235052112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p:nvPr>
        </p:nvSpPr>
        <p:spPr/>
        <p:txBody>
          <a:bodyPr/>
          <a:lstStyle/>
          <a:p>
            <a:r>
              <a:rPr lang="en-US" smtClean="0"/>
              <a:t>Yaw Rate Sensor/Gyro</a:t>
            </a:r>
          </a:p>
        </p:txBody>
      </p:sp>
      <p:sp>
        <p:nvSpPr>
          <p:cNvPr id="18434" name="Rectangle 3"/>
          <p:cNvSpPr>
            <a:spLocks noGrp="1"/>
          </p:cNvSpPr>
          <p:nvPr>
            <p:ph type="body" idx="1"/>
          </p:nvPr>
        </p:nvSpPr>
        <p:spPr/>
        <p:txBody>
          <a:bodyPr/>
          <a:lstStyle/>
          <a:p>
            <a:r>
              <a:rPr lang="en-US" smtClean="0"/>
              <a:t>Also commonly known as a gyro</a:t>
            </a:r>
          </a:p>
          <a:p>
            <a:r>
              <a:rPr lang="en-US" smtClean="0"/>
              <a:t>Indicates rotational velocity</a:t>
            </a:r>
          </a:p>
        </p:txBody>
      </p:sp>
      <p:pic>
        <p:nvPicPr>
          <p:cNvPr id="18435" name="Picture 7" descr="27922-l"/>
          <p:cNvPicPr>
            <a:picLocks noChangeAspect="1" noChangeArrowheads="1"/>
          </p:cNvPicPr>
          <p:nvPr/>
        </p:nvPicPr>
        <p:blipFill>
          <a:blip r:embed="rId3" cstate="print"/>
          <a:srcRect/>
          <a:stretch>
            <a:fillRect/>
          </a:stretch>
        </p:blipFill>
        <p:spPr bwMode="auto">
          <a:xfrm>
            <a:off x="5410200" y="3276600"/>
            <a:ext cx="3124200" cy="3124200"/>
          </a:xfrm>
          <a:prstGeom prst="rect">
            <a:avLst/>
          </a:prstGeom>
          <a:noFill/>
          <a:ln w="9525">
            <a:noFill/>
            <a:miter lim="800000"/>
            <a:headEnd/>
            <a:tailEnd/>
          </a:ln>
        </p:spPr>
      </p:pic>
    </p:spTree>
    <p:extLst>
      <p:ext uri="{BB962C8B-B14F-4D97-AF65-F5344CB8AC3E}">
        <p14:creationId xmlns="" xmlns:p14="http://schemas.microsoft.com/office/powerpoint/2010/main" val="3096221556"/>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a:xfrm>
            <a:off x="457200" y="304800"/>
            <a:ext cx="7467600" cy="1143000"/>
          </a:xfrm>
        </p:spPr>
        <p:txBody>
          <a:bodyPr/>
          <a:lstStyle/>
          <a:p>
            <a:r>
              <a:rPr lang="en-US" smtClean="0"/>
              <a:t>Accelerometer</a:t>
            </a:r>
          </a:p>
        </p:txBody>
      </p:sp>
      <p:sp>
        <p:nvSpPr>
          <p:cNvPr id="19458" name="Rectangle 3"/>
          <p:cNvSpPr>
            <a:spLocks noGrp="1"/>
          </p:cNvSpPr>
          <p:nvPr>
            <p:ph type="body" idx="1"/>
          </p:nvPr>
        </p:nvSpPr>
        <p:spPr/>
        <p:txBody>
          <a:bodyPr/>
          <a:lstStyle/>
          <a:p>
            <a:r>
              <a:rPr lang="en-US" smtClean="0"/>
              <a:t>Measures acceleration</a:t>
            </a:r>
          </a:p>
          <a:p>
            <a:r>
              <a:rPr lang="en-US" smtClean="0"/>
              <a:t>Detects gravity</a:t>
            </a:r>
          </a:p>
          <a:p>
            <a:r>
              <a:rPr lang="en-US" smtClean="0"/>
              <a:t>Going above max acceleration will give you wrong readings</a:t>
            </a:r>
          </a:p>
          <a:p>
            <a:r>
              <a:rPr lang="en-US" smtClean="0"/>
              <a:t>Detect if going up a bump straight</a:t>
            </a:r>
          </a:p>
          <a:p>
            <a:pPr>
              <a:buFont typeface="Wingdings 2" pitchFamily="18" charset="2"/>
              <a:buNone/>
            </a:pPr>
            <a:endParaRPr lang="en-US" smtClean="0"/>
          </a:p>
        </p:txBody>
      </p:sp>
      <p:pic>
        <p:nvPicPr>
          <p:cNvPr id="19459" name="Picture 5" descr="accelerometer"/>
          <p:cNvPicPr>
            <a:picLocks noChangeAspect="1" noChangeArrowheads="1"/>
          </p:cNvPicPr>
          <p:nvPr/>
        </p:nvPicPr>
        <p:blipFill>
          <a:blip r:embed="rId3" cstate="print"/>
          <a:srcRect/>
          <a:stretch>
            <a:fillRect/>
          </a:stretch>
        </p:blipFill>
        <p:spPr bwMode="auto">
          <a:xfrm>
            <a:off x="5410200" y="0"/>
            <a:ext cx="3200400" cy="2471738"/>
          </a:xfrm>
          <a:prstGeom prst="rect">
            <a:avLst/>
          </a:prstGeom>
          <a:noFill/>
          <a:ln w="9525">
            <a:noFill/>
            <a:miter lim="800000"/>
            <a:headEnd/>
            <a:tailEnd/>
          </a:ln>
        </p:spPr>
      </p:pic>
    </p:spTree>
    <p:extLst>
      <p:ext uri="{BB962C8B-B14F-4D97-AF65-F5344CB8AC3E}">
        <p14:creationId xmlns="" xmlns:p14="http://schemas.microsoft.com/office/powerpoint/2010/main" val="255179334"/>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52400" y="228600"/>
            <a:ext cx="8534400" cy="1417638"/>
          </a:xfrm>
        </p:spPr>
        <p:txBody>
          <a:bodyPr/>
          <a:lstStyle/>
          <a:p>
            <a:r>
              <a:rPr lang="en-US" dirty="0" smtClean="0"/>
              <a:t>Sensing Distance: Ultrasonic Sensors</a:t>
            </a:r>
          </a:p>
        </p:txBody>
      </p:sp>
      <p:sp>
        <p:nvSpPr>
          <p:cNvPr id="33794" name="Content Placeholder 2"/>
          <p:cNvSpPr>
            <a:spLocks noGrp="1"/>
          </p:cNvSpPr>
          <p:nvPr>
            <p:ph idx="1"/>
          </p:nvPr>
        </p:nvSpPr>
        <p:spPr>
          <a:xfrm>
            <a:off x="304800" y="1600200"/>
            <a:ext cx="8229600" cy="4525963"/>
          </a:xfrm>
        </p:spPr>
        <p:txBody>
          <a:bodyPr/>
          <a:lstStyle/>
          <a:p>
            <a:r>
              <a:rPr lang="en-US" dirty="0" smtClean="0"/>
              <a:t>Determine distance</a:t>
            </a:r>
          </a:p>
          <a:p>
            <a:r>
              <a:rPr lang="en-US" dirty="0" smtClean="0"/>
              <a:t>Send pulse of sound</a:t>
            </a:r>
          </a:p>
          <a:p>
            <a:r>
              <a:rPr lang="en-US" dirty="0" smtClean="0"/>
              <a:t>Measure time until echo</a:t>
            </a:r>
          </a:p>
        </p:txBody>
      </p:sp>
      <p:pic>
        <p:nvPicPr>
          <p:cNvPr id="33795" name="Picture 2"/>
          <p:cNvPicPr>
            <a:picLocks noChangeAspect="1" noChangeArrowheads="1"/>
          </p:cNvPicPr>
          <p:nvPr/>
        </p:nvPicPr>
        <p:blipFill>
          <a:blip r:embed="rId3" cstate="print"/>
          <a:srcRect/>
          <a:stretch>
            <a:fillRect/>
          </a:stretch>
        </p:blipFill>
        <p:spPr bwMode="auto">
          <a:xfrm>
            <a:off x="4724400" y="1752600"/>
            <a:ext cx="3886200" cy="2978150"/>
          </a:xfrm>
          <a:prstGeom prst="rect">
            <a:avLst/>
          </a:prstGeom>
          <a:noFill/>
          <a:ln w="9525">
            <a:noFill/>
            <a:miter lim="800000"/>
            <a:headEnd/>
            <a:tailEnd/>
          </a:ln>
        </p:spPr>
      </p:pic>
    </p:spTree>
    <p:extLst>
      <p:ext uri="{BB962C8B-B14F-4D97-AF65-F5344CB8AC3E}">
        <p14:creationId xmlns="" xmlns:p14="http://schemas.microsoft.com/office/powerpoint/2010/main" val="36197031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smtClean="0"/>
              <a:t>Infrared Proximity Sensors</a:t>
            </a:r>
          </a:p>
        </p:txBody>
      </p:sp>
      <p:sp>
        <p:nvSpPr>
          <p:cNvPr id="34818" name="Content Placeholder 3"/>
          <p:cNvSpPr>
            <a:spLocks noGrp="1"/>
          </p:cNvSpPr>
          <p:nvPr>
            <p:ph idx="1"/>
          </p:nvPr>
        </p:nvSpPr>
        <p:spPr>
          <a:xfrm>
            <a:off x="457200" y="1600200"/>
            <a:ext cx="4953000" cy="4525963"/>
          </a:xfrm>
        </p:spPr>
        <p:txBody>
          <a:bodyPr/>
          <a:lstStyle/>
          <a:p>
            <a:r>
              <a:rPr lang="en-US" smtClean="0"/>
              <a:t>Determines distance to object in front of it</a:t>
            </a:r>
          </a:p>
          <a:p>
            <a:r>
              <a:rPr lang="en-US" smtClean="0"/>
              <a:t>Analog voltage reading</a:t>
            </a:r>
          </a:p>
          <a:p>
            <a:r>
              <a:rPr lang="en-US" smtClean="0"/>
              <a:t>vs. ultrasound:</a:t>
            </a:r>
          </a:p>
          <a:p>
            <a:pPr lvl="1"/>
            <a:r>
              <a:rPr lang="en-US" smtClean="0"/>
              <a:t>Shorter range</a:t>
            </a:r>
          </a:p>
          <a:p>
            <a:pPr lvl="1"/>
            <a:r>
              <a:rPr lang="en-US" smtClean="0"/>
              <a:t>More accurate</a:t>
            </a:r>
          </a:p>
        </p:txBody>
      </p:sp>
      <p:pic>
        <p:nvPicPr>
          <p:cNvPr id="34819" name="Picture 2" descr="C:\Documents and Settings\david\Desktop\photos-20081211\small\IMG_2174.JPG"/>
          <p:cNvPicPr>
            <a:picLocks noChangeAspect="1" noChangeArrowheads="1"/>
          </p:cNvPicPr>
          <p:nvPr/>
        </p:nvPicPr>
        <p:blipFill>
          <a:blip r:embed="rId3" cstate="print"/>
          <a:srcRect t="28969" r="22501" b="16875"/>
          <a:stretch>
            <a:fillRect/>
          </a:stretch>
        </p:blipFill>
        <p:spPr bwMode="auto">
          <a:xfrm>
            <a:off x="5943600" y="1219200"/>
            <a:ext cx="2878138" cy="2682875"/>
          </a:xfrm>
          <a:prstGeom prst="rect">
            <a:avLst/>
          </a:prstGeom>
          <a:noFill/>
          <a:ln w="9525">
            <a:noFill/>
            <a:miter lim="800000"/>
            <a:headEnd/>
            <a:tailEnd/>
          </a:ln>
        </p:spPr>
      </p:pic>
      <p:pic>
        <p:nvPicPr>
          <p:cNvPr id="417794" name="Picture 2" descr="Triangulation of IR beam pattern."/>
          <p:cNvPicPr>
            <a:picLocks noChangeAspect="1" noChangeArrowheads="1"/>
          </p:cNvPicPr>
          <p:nvPr/>
        </p:nvPicPr>
        <p:blipFill>
          <a:blip r:embed="rId4" cstate="print"/>
          <a:srcRect/>
          <a:stretch>
            <a:fillRect/>
          </a:stretch>
        </p:blipFill>
        <p:spPr bwMode="auto">
          <a:xfrm>
            <a:off x="5334000" y="4114800"/>
            <a:ext cx="3409950" cy="2313044"/>
          </a:xfrm>
          <a:prstGeom prst="rect">
            <a:avLst/>
          </a:prstGeom>
          <a:noFill/>
        </p:spPr>
      </p:pic>
    </p:spTree>
    <p:extLst>
      <p:ext uri="{BB962C8B-B14F-4D97-AF65-F5344CB8AC3E}">
        <p14:creationId xmlns="" xmlns:p14="http://schemas.microsoft.com/office/powerpoint/2010/main" val="3594284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eel.png"/>
          <p:cNvPicPr>
            <a:picLocks noChangeAspect="1"/>
          </p:cNvPicPr>
          <p:nvPr/>
        </p:nvPicPr>
        <p:blipFill>
          <a:blip r:embed="rId3" cstate="print"/>
          <a:stretch>
            <a:fillRect/>
          </a:stretch>
        </p:blipFill>
        <p:spPr>
          <a:xfrm>
            <a:off x="996455" y="1778171"/>
            <a:ext cx="7151089" cy="4927429"/>
          </a:xfrm>
          <a:prstGeom prst="rect">
            <a:avLst/>
          </a:prstGeom>
        </p:spPr>
      </p:pic>
      <p:sp>
        <p:nvSpPr>
          <p:cNvPr id="262145" name="Title 1"/>
          <p:cNvSpPr>
            <a:spLocks noGrp="1"/>
          </p:cNvSpPr>
          <p:nvPr>
            <p:ph type="title"/>
          </p:nvPr>
        </p:nvSpPr>
        <p:spPr/>
        <p:txBody>
          <a:bodyPr/>
          <a:lstStyle/>
          <a:p>
            <a:r>
              <a:rPr lang="en-US" dirty="0" smtClean="0"/>
              <a:t>Ability to Turn</a:t>
            </a:r>
          </a:p>
        </p:txBody>
      </p:sp>
      <p:sp>
        <p:nvSpPr>
          <p:cNvPr id="262146" name="Content Placeholder 6"/>
          <p:cNvSpPr>
            <a:spLocks noGrp="1"/>
          </p:cNvSpPr>
          <p:nvPr>
            <p:ph idx="1"/>
          </p:nvPr>
        </p:nvSpPr>
        <p:spPr>
          <a:xfrm>
            <a:off x="457200" y="1371600"/>
            <a:ext cx="7467600" cy="4525963"/>
          </a:xfrm>
        </p:spPr>
        <p:txBody>
          <a:bodyPr/>
          <a:lstStyle/>
          <a:p>
            <a:r>
              <a:rPr lang="en-US" dirty="0" smtClean="0"/>
              <a:t>Wheels generate force while friction resists </a:t>
            </a:r>
          </a:p>
          <a:p>
            <a:pPr lvl="1"/>
            <a:endParaRPr lang="en-US" dirty="0" smtClean="0"/>
          </a:p>
        </p:txBody>
      </p:sp>
      <p:sp>
        <p:nvSpPr>
          <p:cNvPr id="6" name="TextBox 5"/>
          <p:cNvSpPr txBox="1"/>
          <p:nvPr/>
        </p:nvSpPr>
        <p:spPr>
          <a:xfrm>
            <a:off x="728134" y="4038600"/>
            <a:ext cx="7696200" cy="76944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lvl="1"/>
            <a:r>
              <a:rPr lang="en-US" altLang="ja-JP" sz="4400" dirty="0" smtClean="0">
                <a:ea typeface="ＭＳ Ｐゴシック" pitchFamily="34" charset="-128"/>
              </a:rPr>
              <a:t>Turning Torque – Resisting Torque</a:t>
            </a:r>
          </a:p>
          <a:p>
            <a:endParaRPr lang="en-US" dirty="0"/>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p:nvPr>
        </p:nvSpPr>
        <p:spPr/>
        <p:txBody>
          <a:bodyPr/>
          <a:lstStyle/>
          <a:p>
            <a:r>
              <a:rPr lang="en-US" smtClean="0"/>
              <a:t>Camera</a:t>
            </a:r>
          </a:p>
        </p:txBody>
      </p:sp>
      <p:sp>
        <p:nvSpPr>
          <p:cNvPr id="36866" name="Rectangle 3"/>
          <p:cNvSpPr>
            <a:spLocks noGrp="1"/>
          </p:cNvSpPr>
          <p:nvPr>
            <p:ph type="body" idx="1"/>
          </p:nvPr>
        </p:nvSpPr>
        <p:spPr/>
        <p:txBody>
          <a:bodyPr/>
          <a:lstStyle/>
          <a:p>
            <a:r>
              <a:rPr lang="en-US" dirty="0" smtClean="0"/>
              <a:t>Not a magic bullet</a:t>
            </a:r>
          </a:p>
          <a:p>
            <a:r>
              <a:rPr lang="en-US" dirty="0" smtClean="0"/>
              <a:t>Can choke your machine</a:t>
            </a:r>
          </a:p>
          <a:p>
            <a:r>
              <a:rPr lang="en-US" dirty="0" smtClean="0"/>
              <a:t>Image processing</a:t>
            </a:r>
          </a:p>
          <a:p>
            <a:r>
              <a:rPr lang="en-US" dirty="0" smtClean="0"/>
              <a:t>Can sense </a:t>
            </a:r>
            <a:r>
              <a:rPr lang="en-US" dirty="0" err="1" smtClean="0"/>
              <a:t>enviroment</a:t>
            </a:r>
            <a:r>
              <a:rPr lang="en-US" dirty="0" smtClean="0"/>
              <a:t> </a:t>
            </a:r>
          </a:p>
        </p:txBody>
      </p:sp>
      <p:pic>
        <p:nvPicPr>
          <p:cNvPr id="36867" name="Picture 5" descr="med_Axis206"/>
          <p:cNvPicPr>
            <a:picLocks noChangeAspect="1" noChangeArrowheads="1"/>
          </p:cNvPicPr>
          <p:nvPr/>
        </p:nvPicPr>
        <p:blipFill>
          <a:blip r:embed="rId3" cstate="print"/>
          <a:srcRect/>
          <a:stretch>
            <a:fillRect/>
          </a:stretch>
        </p:blipFill>
        <p:spPr bwMode="auto">
          <a:xfrm>
            <a:off x="5086350" y="2800350"/>
            <a:ext cx="4057650" cy="4057650"/>
          </a:xfrm>
          <a:prstGeom prst="rect">
            <a:avLst/>
          </a:prstGeom>
          <a:noFill/>
          <a:ln w="9525">
            <a:noFill/>
            <a:miter lim="800000"/>
            <a:headEnd/>
            <a:tailEnd/>
          </a:ln>
        </p:spPr>
      </p:pic>
    </p:spTree>
    <p:extLst>
      <p:ext uri="{BB962C8B-B14F-4D97-AF65-F5344CB8AC3E}">
        <p14:creationId xmlns="" xmlns:p14="http://schemas.microsoft.com/office/powerpoint/2010/main" val="2065700357"/>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8" name="Picture 2" descr="http://graphics.stanford.edu/~mdfisher/Images/KinectSensors.png"/>
          <p:cNvPicPr>
            <a:picLocks noChangeAspect="1" noChangeArrowheads="1"/>
          </p:cNvPicPr>
          <p:nvPr/>
        </p:nvPicPr>
        <p:blipFill>
          <a:blip r:embed="rId3" cstate="print"/>
          <a:srcRect/>
          <a:stretch>
            <a:fillRect/>
          </a:stretch>
        </p:blipFill>
        <p:spPr bwMode="auto">
          <a:xfrm>
            <a:off x="4381039" y="914400"/>
            <a:ext cx="4762961" cy="1828800"/>
          </a:xfrm>
          <a:prstGeom prst="rect">
            <a:avLst/>
          </a:prstGeom>
          <a:noFill/>
        </p:spPr>
      </p:pic>
      <p:sp>
        <p:nvSpPr>
          <p:cNvPr id="36865" name="Rectangle 2"/>
          <p:cNvSpPr>
            <a:spLocks noGrp="1"/>
          </p:cNvSpPr>
          <p:nvPr>
            <p:ph type="title"/>
          </p:nvPr>
        </p:nvSpPr>
        <p:spPr/>
        <p:txBody>
          <a:bodyPr/>
          <a:lstStyle/>
          <a:p>
            <a:r>
              <a:rPr lang="en-US" dirty="0" err="1" smtClean="0"/>
              <a:t>Kinect</a:t>
            </a:r>
            <a:endParaRPr lang="en-US" dirty="0" smtClean="0"/>
          </a:p>
        </p:txBody>
      </p:sp>
      <p:sp>
        <p:nvSpPr>
          <p:cNvPr id="36866" name="Rectangle 3"/>
          <p:cNvSpPr>
            <a:spLocks noGrp="1"/>
          </p:cNvSpPr>
          <p:nvPr>
            <p:ph type="body" idx="1"/>
          </p:nvPr>
        </p:nvSpPr>
        <p:spPr/>
        <p:txBody>
          <a:bodyPr/>
          <a:lstStyle/>
          <a:p>
            <a:r>
              <a:rPr lang="en-US" dirty="0" smtClean="0"/>
              <a:t>Still not a magic bullet</a:t>
            </a:r>
          </a:p>
          <a:p>
            <a:r>
              <a:rPr lang="en-US" dirty="0" smtClean="0"/>
              <a:t>RGB-D</a:t>
            </a:r>
          </a:p>
          <a:p>
            <a:r>
              <a:rPr lang="en-US" dirty="0" smtClean="0"/>
              <a:t>With proper processing easier to make reliable</a:t>
            </a:r>
          </a:p>
          <a:p>
            <a:pPr lvl="1"/>
            <a:r>
              <a:rPr lang="en-US" dirty="0" smtClean="0"/>
              <a:t>Depth image not dependant on lighting</a:t>
            </a:r>
          </a:p>
          <a:p>
            <a:endParaRPr lang="en-US" dirty="0" smtClean="0"/>
          </a:p>
        </p:txBody>
      </p:sp>
    </p:spTree>
    <p:extLst>
      <p:ext uri="{BB962C8B-B14F-4D97-AF65-F5344CB8AC3E}">
        <p14:creationId xmlns="" xmlns:p14="http://schemas.microsoft.com/office/powerpoint/2010/main" val="3852359872"/>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idx="4294967295"/>
          </p:nvPr>
        </p:nvSpPr>
        <p:spPr/>
        <p:txBody>
          <a:bodyPr/>
          <a:lstStyle/>
          <a:p>
            <a:r>
              <a:rPr lang="en-US" smtClean="0"/>
              <a:t>Conclusion</a:t>
            </a:r>
          </a:p>
        </p:txBody>
      </p:sp>
      <p:sp>
        <p:nvSpPr>
          <p:cNvPr id="46083" name="Rectangle 3"/>
          <p:cNvSpPr>
            <a:spLocks noGrp="1"/>
          </p:cNvSpPr>
          <p:nvPr>
            <p:ph type="body" idx="4294967295"/>
          </p:nvPr>
        </p:nvSpPr>
        <p:spPr/>
        <p:txBody>
          <a:bodyPr/>
          <a:lstStyle/>
          <a:p>
            <a:r>
              <a:rPr lang="en-US" sz="2600" dirty="0" smtClean="0"/>
              <a:t>Never rely on the operator to do the right thing</a:t>
            </a:r>
          </a:p>
          <a:p>
            <a:r>
              <a:rPr lang="en-US" sz="2600" dirty="0" smtClean="0"/>
              <a:t>Useful for adding functionality and as safety features</a:t>
            </a:r>
          </a:p>
          <a:p>
            <a:r>
              <a:rPr lang="en-US" sz="2600" dirty="0" smtClean="0"/>
              <a:t>Large variety of sensors that can detect a variety of parameters</a:t>
            </a:r>
          </a:p>
          <a:p>
            <a:r>
              <a:rPr lang="en-US" sz="2600" dirty="0" smtClean="0"/>
              <a:t>Can buy sensors at</a:t>
            </a:r>
          </a:p>
          <a:p>
            <a:pPr lvl="1"/>
            <a:r>
              <a:rPr lang="en-US" sz="2200" dirty="0" err="1" smtClean="0"/>
              <a:t>Trossen</a:t>
            </a:r>
            <a:r>
              <a:rPr lang="en-US" sz="2200" dirty="0" smtClean="0"/>
              <a:t> robotics</a:t>
            </a:r>
          </a:p>
          <a:p>
            <a:pPr lvl="1"/>
            <a:r>
              <a:rPr lang="en-US" sz="2200" dirty="0" err="1" smtClean="0"/>
              <a:t>Digi</a:t>
            </a:r>
            <a:r>
              <a:rPr lang="en-US" sz="2200" dirty="0" smtClean="0"/>
              <a:t>-key </a:t>
            </a:r>
          </a:p>
          <a:p>
            <a:pPr lvl="1"/>
            <a:r>
              <a:rPr lang="en-US" sz="2200" dirty="0" smtClean="0"/>
              <a:t>Mouser</a:t>
            </a:r>
          </a:p>
          <a:p>
            <a:pPr lvl="1"/>
            <a:r>
              <a:rPr lang="en-US" sz="2200" dirty="0" err="1" smtClean="0"/>
              <a:t>Acroname</a:t>
            </a:r>
            <a:endParaRPr lang="en-US" sz="2200" dirty="0" smtClean="0"/>
          </a:p>
        </p:txBody>
      </p:sp>
    </p:spTree>
    <p:extLst>
      <p:ext uri="{BB962C8B-B14F-4D97-AF65-F5344CB8AC3E}">
        <p14:creationId xmlns="" xmlns:p14="http://schemas.microsoft.com/office/powerpoint/2010/main" val="2470652005"/>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eaLnBrk="1" fontAlgn="auto" hangingPunct="1">
              <a:spcAft>
                <a:spcPts val="0"/>
              </a:spcAft>
              <a:defRPr/>
            </a:pPr>
            <a:r>
              <a:rPr lang="en-US" dirty="0" smtClean="0"/>
              <a:t>Pneumatics</a:t>
            </a:r>
            <a:endParaRPr lang="en-US" dirty="0"/>
          </a:p>
        </p:txBody>
      </p:sp>
      <p:sp>
        <p:nvSpPr>
          <p:cNvPr id="12291" name="Text Placeholder 4"/>
          <p:cNvSpPr>
            <a:spLocks noGrp="1"/>
          </p:cNvSpPr>
          <p:nvPr>
            <p:ph type="body" idx="1"/>
          </p:nvPr>
        </p:nvSpPr>
        <p:spPr>
          <a:xfrm>
            <a:off x="685800" y="2486025"/>
            <a:ext cx="6629400" cy="1066800"/>
          </a:xfrm>
        </p:spPr>
        <p:txBody>
          <a:bodyPr/>
          <a:lstStyle/>
          <a:p>
            <a:pPr eaLnBrk="1" hangingPunct="1"/>
            <a:r>
              <a:rPr lang="en-US" dirty="0" smtClean="0"/>
              <a:t>Michael Lin and Eric </a:t>
            </a:r>
            <a:r>
              <a:rPr lang="en-US" dirty="0" err="1" smtClean="0"/>
              <a:t>Yeh</a:t>
            </a:r>
            <a:r>
              <a:rPr lang="en-US" dirty="0" smtClean="0"/>
              <a:t> presents…</a:t>
            </a:r>
          </a:p>
        </p:txBody>
      </p:sp>
    </p:spTree>
    <p:extLst>
      <p:ext uri="{BB962C8B-B14F-4D97-AF65-F5344CB8AC3E}">
        <p14:creationId xmlns="" xmlns:p14="http://schemas.microsoft.com/office/powerpoint/2010/main" val="2795130378"/>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dirty="0" smtClean="0"/>
              <a:t>Pneumatics - Definition</a:t>
            </a:r>
          </a:p>
        </p:txBody>
      </p:sp>
      <p:sp>
        <p:nvSpPr>
          <p:cNvPr id="14338" name="Content Placeholder 2"/>
          <p:cNvSpPr>
            <a:spLocks noGrp="1"/>
          </p:cNvSpPr>
          <p:nvPr>
            <p:ph idx="1"/>
          </p:nvPr>
        </p:nvSpPr>
        <p:spPr/>
        <p:txBody>
          <a:bodyPr/>
          <a:lstStyle/>
          <a:p>
            <a:pPr eaLnBrk="1" hangingPunct="1"/>
            <a:r>
              <a:rPr lang="en-US" dirty="0" smtClean="0"/>
              <a:t>Pneumatics is the use of pressurized air to achieve mechanical movement</a:t>
            </a:r>
          </a:p>
        </p:txBody>
      </p:sp>
      <p:pic>
        <p:nvPicPr>
          <p:cNvPr id="370690" name="Picture 2" descr="http://upload.wikimedia.org/wikipedia/commons/8/81/Pneumatic_drill.jpe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598" t="10453" b="16213"/>
          <a:stretch/>
        </p:blipFill>
        <p:spPr bwMode="auto">
          <a:xfrm>
            <a:off x="212766" y="2590800"/>
            <a:ext cx="3825834" cy="2198672"/>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3"/>
          <p:cNvPicPr>
            <a:picLocks noChangeAspect="1" noChangeArrowheads="1"/>
          </p:cNvPicPr>
          <p:nvPr/>
        </p:nvPicPr>
        <p:blipFill>
          <a:blip r:embed="rId4" cstate="screen"/>
          <a:srcRect/>
          <a:stretch>
            <a:fillRect/>
          </a:stretch>
        </p:blipFill>
        <p:spPr bwMode="auto">
          <a:xfrm>
            <a:off x="2100283" y="5137868"/>
            <a:ext cx="2272458" cy="1119271"/>
          </a:xfrm>
          <a:prstGeom prst="rect">
            <a:avLst/>
          </a:prstGeom>
          <a:noFill/>
          <a:ln w="9525">
            <a:noFill/>
            <a:miter lim="800000"/>
            <a:headEnd/>
            <a:tailEnd/>
          </a:ln>
        </p:spPr>
      </p:pic>
      <p:pic>
        <p:nvPicPr>
          <p:cNvPr id="1026" name="Picture 2" descr="http://ttrade.com.ua/products/losomat/pneumatic_wrench_LPK.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038600" y="2496457"/>
            <a:ext cx="1905000" cy="2105026"/>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toolboxbuzz.com/wp-content/uploads/2010/09/duo-fast-df350s-300x300.jpg"/>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3730" t="23750" b="17329"/>
          <a:stretch/>
        </p:blipFill>
        <p:spPr bwMode="auto">
          <a:xfrm>
            <a:off x="5972629" y="3352800"/>
            <a:ext cx="2750910" cy="168365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212766" y="4789472"/>
            <a:ext cx="2225634" cy="369332"/>
          </a:xfrm>
          <a:prstGeom prst="rect">
            <a:avLst/>
          </a:prstGeom>
          <a:noFill/>
        </p:spPr>
        <p:txBody>
          <a:bodyPr wrap="square" rtlCol="0">
            <a:spAutoFit/>
          </a:bodyPr>
          <a:lstStyle/>
          <a:p>
            <a:r>
              <a:rPr lang="en-US" dirty="0" smtClean="0"/>
              <a:t>Jack Hammer</a:t>
            </a:r>
          </a:p>
        </p:txBody>
      </p:sp>
      <p:sp>
        <p:nvSpPr>
          <p:cNvPr id="3" name="TextBox 2"/>
          <p:cNvSpPr txBox="1"/>
          <p:nvPr/>
        </p:nvSpPr>
        <p:spPr>
          <a:xfrm>
            <a:off x="7086600" y="4609038"/>
            <a:ext cx="1031051" cy="369332"/>
          </a:xfrm>
          <a:prstGeom prst="rect">
            <a:avLst/>
          </a:prstGeom>
          <a:noFill/>
        </p:spPr>
        <p:txBody>
          <a:bodyPr wrap="none" rtlCol="0">
            <a:spAutoFit/>
          </a:bodyPr>
          <a:lstStyle/>
          <a:p>
            <a:r>
              <a:rPr lang="en-US" dirty="0" smtClean="0"/>
              <a:t>Nail gun</a:t>
            </a:r>
            <a:endParaRPr lang="en-US" dirty="0"/>
          </a:p>
        </p:txBody>
      </p:sp>
      <p:sp>
        <p:nvSpPr>
          <p:cNvPr id="4" name="TextBox 3"/>
          <p:cNvSpPr txBox="1"/>
          <p:nvPr/>
        </p:nvSpPr>
        <p:spPr>
          <a:xfrm>
            <a:off x="4644571" y="4497398"/>
            <a:ext cx="1295400" cy="369332"/>
          </a:xfrm>
          <a:prstGeom prst="rect">
            <a:avLst/>
          </a:prstGeom>
          <a:noFill/>
        </p:spPr>
        <p:txBody>
          <a:bodyPr wrap="square" rtlCol="0">
            <a:spAutoFit/>
          </a:bodyPr>
          <a:lstStyle/>
          <a:p>
            <a:r>
              <a:rPr lang="en-US" dirty="0" smtClean="0"/>
              <a:t>Drill</a:t>
            </a:r>
            <a:endParaRPr lang="en-US" dirty="0"/>
          </a:p>
        </p:txBody>
      </p:sp>
      <p:sp>
        <p:nvSpPr>
          <p:cNvPr id="5" name="TextBox 4"/>
          <p:cNvSpPr txBox="1"/>
          <p:nvPr/>
        </p:nvSpPr>
        <p:spPr>
          <a:xfrm>
            <a:off x="2436412" y="6237495"/>
            <a:ext cx="1600200" cy="369332"/>
          </a:xfrm>
          <a:prstGeom prst="rect">
            <a:avLst/>
          </a:prstGeom>
          <a:noFill/>
        </p:spPr>
        <p:txBody>
          <a:bodyPr wrap="square" rtlCol="0">
            <a:spAutoFit/>
          </a:bodyPr>
          <a:lstStyle/>
          <a:p>
            <a:r>
              <a:rPr lang="en-US" dirty="0" smtClean="0"/>
              <a:t>Pneumatics?</a:t>
            </a:r>
            <a:endParaRPr lang="en-US" dirty="0"/>
          </a:p>
        </p:txBody>
      </p:sp>
      <p:sp>
        <p:nvSpPr>
          <p:cNvPr id="6" name="Multiply 5"/>
          <p:cNvSpPr/>
          <p:nvPr/>
        </p:nvSpPr>
        <p:spPr>
          <a:xfrm>
            <a:off x="1678708" y="4771805"/>
            <a:ext cx="2895599" cy="1813123"/>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441433703"/>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0690"/>
                                        </p:tgtEl>
                                        <p:attrNameLst>
                                          <p:attrName>style.visibility</p:attrName>
                                        </p:attrNameLst>
                                      </p:cBhvr>
                                      <p:to>
                                        <p:strVal val="visible"/>
                                      </p:to>
                                    </p:set>
                                    <p:animEffect transition="in" filter="fade">
                                      <p:cBhvr>
                                        <p:cTn id="7" dur="500"/>
                                        <p:tgtEl>
                                          <p:spTgt spid="3706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Pneumatics</a:t>
            </a:r>
            <a:endParaRPr lang="en-US" dirty="0"/>
          </a:p>
        </p:txBody>
      </p:sp>
      <p:pic>
        <p:nvPicPr>
          <p:cNvPr id="4" name="Picture 2"/>
          <p:cNvPicPr>
            <a:picLocks noChangeAspect="1" noChangeArrowheads="1"/>
          </p:cNvPicPr>
          <p:nvPr/>
        </p:nvPicPr>
        <p:blipFill rotWithShape="1">
          <a:blip r:embed="rId3" cstate="screen"/>
          <a:srcRect l="-1292" t="80146" r="83346"/>
          <a:stretch/>
        </p:blipFill>
        <p:spPr bwMode="auto">
          <a:xfrm rot="5400000">
            <a:off x="650052" y="950148"/>
            <a:ext cx="824591" cy="1210295"/>
          </a:xfrm>
          <a:prstGeom prst="rect">
            <a:avLst/>
          </a:prstGeom>
          <a:noFill/>
          <a:ln w="9525">
            <a:noFill/>
            <a:miter lim="800000"/>
            <a:headEnd/>
            <a:tailEnd/>
          </a:ln>
          <a:effectLst/>
        </p:spPr>
      </p:pic>
      <p:pic>
        <p:nvPicPr>
          <p:cNvPr id="51" name="Picture 2"/>
          <p:cNvPicPr>
            <a:picLocks noChangeAspect="1" noChangeArrowheads="1"/>
          </p:cNvPicPr>
          <p:nvPr/>
        </p:nvPicPr>
        <p:blipFill rotWithShape="1">
          <a:blip r:embed="rId3" cstate="screen"/>
          <a:srcRect l="1" t="46006" r="74558" b="17370"/>
          <a:stretch/>
        </p:blipFill>
        <p:spPr bwMode="auto">
          <a:xfrm rot="5400000">
            <a:off x="2055793" y="687407"/>
            <a:ext cx="1168976" cy="2232562"/>
          </a:xfrm>
          <a:prstGeom prst="rect">
            <a:avLst/>
          </a:prstGeom>
          <a:noFill/>
          <a:ln w="9525">
            <a:noFill/>
            <a:miter lim="800000"/>
            <a:headEnd/>
            <a:tailEnd/>
          </a:ln>
          <a:effectLst/>
        </p:spPr>
      </p:pic>
      <p:pic>
        <p:nvPicPr>
          <p:cNvPr id="52" name="Picture 2"/>
          <p:cNvPicPr>
            <a:picLocks noChangeAspect="1" noChangeArrowheads="1"/>
          </p:cNvPicPr>
          <p:nvPr/>
        </p:nvPicPr>
        <p:blipFill rotWithShape="1">
          <a:blip r:embed="rId3" cstate="screen"/>
          <a:srcRect l="22856" t="64561" r="55693" b="17127"/>
          <a:stretch/>
        </p:blipFill>
        <p:spPr bwMode="auto">
          <a:xfrm rot="5400000">
            <a:off x="1589315" y="2220685"/>
            <a:ext cx="985652" cy="1116282"/>
          </a:xfrm>
          <a:prstGeom prst="rect">
            <a:avLst/>
          </a:prstGeom>
          <a:noFill/>
          <a:ln w="9525">
            <a:noFill/>
            <a:miter lim="800000"/>
            <a:headEnd/>
            <a:tailEnd/>
          </a:ln>
          <a:effectLst/>
        </p:spPr>
      </p:pic>
      <p:pic>
        <p:nvPicPr>
          <p:cNvPr id="53" name="Picture 2"/>
          <p:cNvPicPr>
            <a:picLocks noChangeAspect="1" noChangeArrowheads="1"/>
          </p:cNvPicPr>
          <p:nvPr/>
        </p:nvPicPr>
        <p:blipFill rotWithShape="1">
          <a:blip r:embed="rId3" cstate="screen"/>
          <a:srcRect l="3917" r="78508" b="34659"/>
          <a:stretch/>
        </p:blipFill>
        <p:spPr bwMode="auto">
          <a:xfrm rot="5400000">
            <a:off x="4178629" y="-216229"/>
            <a:ext cx="807525" cy="3983183"/>
          </a:xfrm>
          <a:prstGeom prst="rect">
            <a:avLst/>
          </a:prstGeom>
          <a:noFill/>
          <a:ln w="9525">
            <a:noFill/>
            <a:miter lim="800000"/>
            <a:headEnd/>
            <a:tailEnd/>
          </a:ln>
          <a:effectLst/>
        </p:spPr>
      </p:pic>
      <p:pic>
        <p:nvPicPr>
          <p:cNvPr id="371714"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9985" t="21480" r="-1" b="12910"/>
          <a:stretch/>
        </p:blipFill>
        <p:spPr bwMode="auto">
          <a:xfrm>
            <a:off x="4114800" y="2133600"/>
            <a:ext cx="2439392" cy="3016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5" name="Picture 2"/>
          <p:cNvPicPr>
            <a:picLocks noChangeAspect="1" noChangeArrowheads="1"/>
          </p:cNvPicPr>
          <p:nvPr/>
        </p:nvPicPr>
        <p:blipFill rotWithShape="1">
          <a:blip r:embed="rId3" cstate="screen"/>
          <a:srcRect l="84488" t="98" r="655" b="55016"/>
          <a:stretch/>
        </p:blipFill>
        <p:spPr bwMode="auto">
          <a:xfrm rot="5400000">
            <a:off x="4836795" y="4002405"/>
            <a:ext cx="682683" cy="2736273"/>
          </a:xfrm>
          <a:prstGeom prst="rect">
            <a:avLst/>
          </a:prstGeom>
          <a:noFill/>
          <a:ln w="9525">
            <a:noFill/>
            <a:miter lim="800000"/>
            <a:headEnd/>
            <a:tailEnd/>
          </a:ln>
          <a:effectLst/>
        </p:spPr>
      </p:pic>
      <p:pic>
        <p:nvPicPr>
          <p:cNvPr id="56" name="Picture 2"/>
          <p:cNvPicPr>
            <a:picLocks noChangeAspect="1" noChangeArrowheads="1"/>
          </p:cNvPicPr>
          <p:nvPr/>
        </p:nvPicPr>
        <p:blipFill rotWithShape="1">
          <a:blip r:embed="rId3" cstate="screen"/>
          <a:srcRect l="44825" t="39432"/>
          <a:stretch/>
        </p:blipFill>
        <p:spPr bwMode="auto">
          <a:xfrm rot="5400000">
            <a:off x="959501" y="2621899"/>
            <a:ext cx="2535234" cy="3692236"/>
          </a:xfrm>
          <a:prstGeom prst="rect">
            <a:avLst/>
          </a:prstGeom>
          <a:noFill/>
          <a:ln w="9525">
            <a:noFill/>
            <a:miter lim="800000"/>
            <a:headEnd/>
            <a:tailEnd/>
          </a:ln>
          <a:effectLst/>
        </p:spPr>
      </p:pic>
    </p:spTree>
    <p:extLst>
      <p:ext uri="{BB962C8B-B14F-4D97-AF65-F5344CB8AC3E}">
        <p14:creationId xmlns="" xmlns:p14="http://schemas.microsoft.com/office/powerpoint/2010/main" val="210547264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par>
                                <p:cTn id="13" presetID="10"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71714"/>
                                        </p:tgtEl>
                                        <p:attrNameLst>
                                          <p:attrName>style.visibility</p:attrName>
                                        </p:attrNameLst>
                                      </p:cBhvr>
                                      <p:to>
                                        <p:strVal val="visible"/>
                                      </p:to>
                                    </p:set>
                                    <p:animEffect transition="in" filter="fade">
                                      <p:cBhvr>
                                        <p:cTn id="20" dur="500"/>
                                        <p:tgtEl>
                                          <p:spTgt spid="3717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1066800" y="533400"/>
            <a:ext cx="12192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262309355"/>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smtClean="0"/>
              <a:t>Compressor</a:t>
            </a:r>
          </a:p>
        </p:txBody>
      </p:sp>
      <p:sp>
        <p:nvSpPr>
          <p:cNvPr id="15362" name="Content Placeholder 2"/>
          <p:cNvSpPr>
            <a:spLocks noGrp="1"/>
          </p:cNvSpPr>
          <p:nvPr>
            <p:ph idx="1"/>
          </p:nvPr>
        </p:nvSpPr>
        <p:spPr>
          <a:xfrm>
            <a:off x="457200" y="1600200"/>
            <a:ext cx="8153400" cy="4525963"/>
          </a:xfrm>
        </p:spPr>
        <p:txBody>
          <a:bodyPr/>
          <a:lstStyle/>
          <a:p>
            <a:pPr eaLnBrk="1" hangingPunct="1"/>
            <a:r>
              <a:rPr lang="en-US" dirty="0" smtClean="0"/>
              <a:t>Source of energy in pneumatic system</a:t>
            </a:r>
          </a:p>
          <a:p>
            <a:pPr lvl="1" eaLnBrk="1" hangingPunct="1"/>
            <a:r>
              <a:rPr lang="en-US" sz="1800" dirty="0" smtClean="0"/>
              <a:t>Can Generate up to 120 PSI</a:t>
            </a:r>
          </a:p>
          <a:p>
            <a:pPr eaLnBrk="1" hangingPunct="1"/>
            <a:r>
              <a:rPr lang="en-US" dirty="0" smtClean="0"/>
              <a:t>Compacts air</a:t>
            </a:r>
          </a:p>
        </p:txBody>
      </p:sp>
      <p:pic>
        <p:nvPicPr>
          <p:cNvPr id="14340" name="Picture 2"/>
          <p:cNvPicPr>
            <a:picLocks noChangeAspect="1" noChangeArrowheads="1"/>
          </p:cNvPicPr>
          <p:nvPr/>
        </p:nvPicPr>
        <p:blipFill>
          <a:blip r:embed="rId3" cstate="screen"/>
          <a:srcRect/>
          <a:stretch>
            <a:fillRect/>
          </a:stretch>
        </p:blipFill>
        <p:spPr bwMode="auto">
          <a:xfrm>
            <a:off x="3429000" y="3057362"/>
            <a:ext cx="4419600" cy="3139578"/>
          </a:xfrm>
          <a:prstGeom prst="rect">
            <a:avLst/>
          </a:prstGeom>
          <a:noFill/>
          <a:ln w="9525">
            <a:noFill/>
            <a:miter lim="800000"/>
            <a:headEnd/>
            <a:tailEnd/>
          </a:ln>
        </p:spPr>
      </p:pic>
    </p:spTree>
    <p:extLst>
      <p:ext uri="{BB962C8B-B14F-4D97-AF65-F5344CB8AC3E}">
        <p14:creationId xmlns="" xmlns:p14="http://schemas.microsoft.com/office/powerpoint/2010/main" val="3880357347"/>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Diaphragm pump</a:t>
            </a:r>
            <a:endParaRPr lang="en-US" dirty="0"/>
          </a:p>
        </p:txBody>
      </p:sp>
      <p:pic>
        <p:nvPicPr>
          <p:cNvPr id="93186" name="Picture 2" descr="http://www.labpump.co.kr/data/AnimationMem.gif"/>
          <p:cNvPicPr>
            <a:picLocks noChangeAspect="1" noChangeArrowheads="1"/>
          </p:cNvPicPr>
          <p:nvPr/>
        </p:nvPicPr>
        <p:blipFill>
          <a:blip r:embed="rId3" cstate="screen"/>
          <a:srcRect/>
          <a:stretch>
            <a:fillRect/>
          </a:stretch>
        </p:blipFill>
        <p:spPr bwMode="auto">
          <a:xfrm>
            <a:off x="2743200" y="1600200"/>
            <a:ext cx="3124200" cy="4574723"/>
          </a:xfrm>
          <a:prstGeom prst="rect">
            <a:avLst/>
          </a:prstGeom>
          <a:noFill/>
        </p:spPr>
      </p:pic>
    </p:spTree>
    <p:extLst>
      <p:ext uri="{BB962C8B-B14F-4D97-AF65-F5344CB8AC3E}">
        <p14:creationId xmlns="" xmlns:p14="http://schemas.microsoft.com/office/powerpoint/2010/main" val="2705901850"/>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7" name="Rectangle 6"/>
          <p:cNvSpPr/>
          <p:nvPr/>
        </p:nvSpPr>
        <p:spPr>
          <a:xfrm>
            <a:off x="2286000" y="1908629"/>
            <a:ext cx="12192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67200" y="896257"/>
            <a:ext cx="6096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172200" y="1029607"/>
            <a:ext cx="6096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17143" y="2933859"/>
            <a:ext cx="609600"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01" y="3067209"/>
            <a:ext cx="304800" cy="7427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927644088"/>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p:cNvSpPr>
            <a:spLocks noGrp="1"/>
          </p:cNvSpPr>
          <p:nvPr>
            <p:ph type="title"/>
          </p:nvPr>
        </p:nvSpPr>
        <p:spPr/>
        <p:txBody>
          <a:bodyPr/>
          <a:lstStyle/>
          <a:p>
            <a:r>
              <a:rPr lang="en-US" dirty="0" smtClean="0"/>
              <a:t>Terminology: </a:t>
            </a:r>
          </a:p>
        </p:txBody>
      </p:sp>
      <p:pic>
        <p:nvPicPr>
          <p:cNvPr id="263170" name="Picture 2"/>
          <p:cNvPicPr>
            <a:picLocks noGrp="1" noChangeAspect="1" noChangeArrowheads="1"/>
          </p:cNvPicPr>
          <p:nvPr>
            <p:ph sz="half" idx="1"/>
          </p:nvPr>
        </p:nvPicPr>
        <p:blipFill>
          <a:blip r:embed="rId3" cstate="print"/>
          <a:stretch>
            <a:fillRect/>
          </a:stretch>
        </p:blipFill>
        <p:spPr>
          <a:xfrm>
            <a:off x="1447800" y="1981200"/>
            <a:ext cx="3299460" cy="3589020"/>
          </a:xfrm>
        </p:spPr>
      </p:pic>
      <p:sp>
        <p:nvSpPr>
          <p:cNvPr id="263176" name="Content Placeholder 14"/>
          <p:cNvSpPr>
            <a:spLocks noGrp="1"/>
          </p:cNvSpPr>
          <p:nvPr>
            <p:ph sz="half" idx="2"/>
          </p:nvPr>
        </p:nvSpPr>
        <p:spPr>
          <a:xfrm>
            <a:off x="5257800" y="1828800"/>
            <a:ext cx="3657600" cy="4525963"/>
          </a:xfrm>
        </p:spPr>
        <p:txBody>
          <a:bodyPr/>
          <a:lstStyle/>
          <a:p>
            <a:r>
              <a:rPr lang="en-US" dirty="0" smtClean="0"/>
              <a:t>µ = Coefficient of Friction</a:t>
            </a:r>
          </a:p>
          <a:p>
            <a:r>
              <a:rPr lang="en-US" dirty="0" smtClean="0"/>
              <a:t>Weight = Weight of the robot</a:t>
            </a:r>
          </a:p>
          <a:p>
            <a:r>
              <a:rPr lang="en-US" dirty="0" smtClean="0"/>
              <a:t>F = Force</a:t>
            </a:r>
          </a:p>
          <a:p>
            <a:r>
              <a:rPr lang="en-US" dirty="0" smtClean="0"/>
              <a:t>T = Torque</a:t>
            </a:r>
          </a:p>
        </p:txBody>
      </p:sp>
      <p:grpSp>
        <p:nvGrpSpPr>
          <p:cNvPr id="2" name="Group 8"/>
          <p:cNvGrpSpPr>
            <a:grpSpLocks/>
          </p:cNvGrpSpPr>
          <p:nvPr/>
        </p:nvGrpSpPr>
        <p:grpSpPr bwMode="auto">
          <a:xfrm>
            <a:off x="1676400" y="1295400"/>
            <a:ext cx="2819400" cy="728663"/>
            <a:chOff x="5029200" y="1150730"/>
            <a:chExt cx="3352802" cy="728000"/>
          </a:xfrm>
        </p:grpSpPr>
        <p:sp>
          <p:nvSpPr>
            <p:cNvPr id="6" name="Left Brace 5"/>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3179" name="TextBox 6"/>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a:t>Track  (W )</a:t>
              </a:r>
            </a:p>
          </p:txBody>
        </p:sp>
      </p:grpSp>
      <p:sp>
        <p:nvSpPr>
          <p:cNvPr id="10" name="Rectangle 9"/>
          <p:cNvSpPr/>
          <p:nvPr/>
        </p:nvSpPr>
        <p:spPr>
          <a:xfrm>
            <a:off x="1447800" y="31242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1" name="Rectangle 10"/>
          <p:cNvSpPr/>
          <p:nvPr/>
        </p:nvSpPr>
        <p:spPr>
          <a:xfrm>
            <a:off x="4343400" y="30480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2" name="Left Brace 11"/>
          <p:cNvSpPr/>
          <p:nvPr/>
        </p:nvSpPr>
        <p:spPr>
          <a:xfrm>
            <a:off x="1295400" y="2286000"/>
            <a:ext cx="228600" cy="28956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3175" name="TextBox 12"/>
          <p:cNvSpPr txBox="1">
            <a:spLocks noChangeArrowheads="1"/>
          </p:cNvSpPr>
          <p:nvPr/>
        </p:nvSpPr>
        <p:spPr bwMode="auto">
          <a:xfrm>
            <a:off x="228600" y="3352800"/>
            <a:ext cx="1828800" cy="646113"/>
          </a:xfrm>
          <a:prstGeom prst="rect">
            <a:avLst/>
          </a:prstGeom>
          <a:noFill/>
          <a:ln w="9525">
            <a:noFill/>
            <a:miter lim="800000"/>
            <a:headEnd/>
            <a:tailEnd/>
          </a:ln>
        </p:spPr>
        <p:txBody>
          <a:bodyPr>
            <a:spAutoFit/>
          </a:bodyPr>
          <a:lstStyle/>
          <a:p>
            <a:r>
              <a:rPr lang="en-US" dirty="0"/>
              <a:t>Wheelbase</a:t>
            </a:r>
          </a:p>
          <a:p>
            <a:r>
              <a:rPr lang="en-US" dirty="0"/>
              <a:t>       (L)</a:t>
            </a:r>
            <a:endParaRPr lang="en-US" sz="1600" dirty="0"/>
          </a:p>
        </p:txBody>
      </p:sp>
      <p:pic>
        <p:nvPicPr>
          <p:cNvPr id="142338" name="Picture 2" descr="http://www.edupic.net/Images/Math/railroad_tracks418.JPG"/>
          <p:cNvPicPr>
            <a:picLocks noChangeAspect="1" noChangeArrowheads="1"/>
          </p:cNvPicPr>
          <p:nvPr/>
        </p:nvPicPr>
        <p:blipFill>
          <a:blip r:embed="rId4" cstate="print"/>
          <a:srcRect/>
          <a:stretch>
            <a:fillRect/>
          </a:stretch>
        </p:blipFill>
        <p:spPr bwMode="auto">
          <a:xfrm>
            <a:off x="5181600" y="762000"/>
            <a:ext cx="3709988" cy="5578475"/>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anim calcmode="lin" valueType="num">
                                      <p:cBhvr additive="base">
                                        <p:cTn id="7" dur="500" fill="hold"/>
                                        <p:tgtEl>
                                          <p:spTgt spid="142338"/>
                                        </p:tgtEl>
                                        <p:attrNameLst>
                                          <p:attrName>ppt_x</p:attrName>
                                        </p:attrNameLst>
                                      </p:cBhvr>
                                      <p:tavLst>
                                        <p:tav tm="0">
                                          <p:val>
                                            <p:strVal val="#ppt_x"/>
                                          </p:val>
                                        </p:tav>
                                        <p:tav tm="100000">
                                          <p:val>
                                            <p:strVal val="#ppt_x"/>
                                          </p:val>
                                        </p:tav>
                                      </p:tavLst>
                                    </p:anim>
                                    <p:anim calcmode="lin" valueType="num">
                                      <p:cBhvr additive="base">
                                        <p:cTn id="8" dur="500" fill="hold"/>
                                        <p:tgtEl>
                                          <p:spTgt spid="14233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63176">
                                            <p:txEl>
                                              <p:pRg st="0" end="0"/>
                                            </p:txEl>
                                          </p:spTgt>
                                        </p:tgtEl>
                                        <p:attrNameLst>
                                          <p:attrName>style.visibility</p:attrName>
                                        </p:attrNameLst>
                                      </p:cBhvr>
                                      <p:to>
                                        <p:strVal val="visible"/>
                                      </p:to>
                                    </p:set>
                                    <p:animEffect transition="in" filter="dissolve">
                                      <p:cBhvr>
                                        <p:cTn id="12" dur="500"/>
                                        <p:tgtEl>
                                          <p:spTgt spid="263176">
                                            <p:txEl>
                                              <p:pRg st="0" end="0"/>
                                            </p:txEl>
                                          </p:spTgt>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263176">
                                            <p:txEl>
                                              <p:pRg st="1" end="1"/>
                                            </p:txEl>
                                          </p:spTgt>
                                        </p:tgtEl>
                                        <p:attrNameLst>
                                          <p:attrName>style.visibility</p:attrName>
                                        </p:attrNameLst>
                                      </p:cBhvr>
                                      <p:to>
                                        <p:strVal val="visible"/>
                                      </p:to>
                                    </p:set>
                                    <p:animEffect transition="in" filter="dissolve">
                                      <p:cBhvr>
                                        <p:cTn id="16" dur="500"/>
                                        <p:tgtEl>
                                          <p:spTgt spid="263176">
                                            <p:txEl>
                                              <p:pRg st="1" end="1"/>
                                            </p:txEl>
                                          </p:spTgt>
                                        </p:tgtEl>
                                      </p:cBhvr>
                                    </p:animEffect>
                                  </p:childTnLst>
                                </p:cTn>
                              </p:par>
                            </p:childTnLst>
                          </p:cTn>
                        </p:par>
                        <p:par>
                          <p:cTn id="17" fill="hold">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263176">
                                            <p:txEl>
                                              <p:pRg st="2" end="2"/>
                                            </p:txEl>
                                          </p:spTgt>
                                        </p:tgtEl>
                                        <p:attrNameLst>
                                          <p:attrName>style.visibility</p:attrName>
                                        </p:attrNameLst>
                                      </p:cBhvr>
                                      <p:to>
                                        <p:strVal val="visible"/>
                                      </p:to>
                                    </p:set>
                                    <p:animEffect transition="in" filter="dissolve">
                                      <p:cBhvr>
                                        <p:cTn id="20" dur="500"/>
                                        <p:tgtEl>
                                          <p:spTgt spid="263176">
                                            <p:txEl>
                                              <p:pRg st="2" end="2"/>
                                            </p:txEl>
                                          </p:spTgt>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263176">
                                            <p:txEl>
                                              <p:pRg st="3" end="3"/>
                                            </p:txEl>
                                          </p:spTgt>
                                        </p:tgtEl>
                                        <p:attrNameLst>
                                          <p:attrName>style.visibility</p:attrName>
                                        </p:attrNameLst>
                                      </p:cBhvr>
                                      <p:to>
                                        <p:strVal val="visible"/>
                                      </p:to>
                                    </p:set>
                                    <p:animEffect transition="in" filter="dissolve">
                                      <p:cBhvr>
                                        <p:cTn id="24" dur="500"/>
                                        <p:tgtEl>
                                          <p:spTgt spid="26317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142338"/>
                                        </p:tgtEl>
                                      </p:cBhvr>
                                    </p:animEffect>
                                    <p:set>
                                      <p:cBhvr>
                                        <p:cTn id="29" dur="1" fill="hold">
                                          <p:stCondLst>
                                            <p:cond delay="499"/>
                                          </p:stCondLst>
                                        </p:cTn>
                                        <p:tgtEl>
                                          <p:spTgt spid="1423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6" grpId="0" build="p"/>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Common Valves and Fittings</a:t>
            </a:r>
            <a:endParaRPr lang="en-US" sz="4400" dirty="0"/>
          </a:p>
        </p:txBody>
      </p:sp>
      <p:sp>
        <p:nvSpPr>
          <p:cNvPr id="3" name="Content Placeholder 2"/>
          <p:cNvSpPr>
            <a:spLocks noGrp="1"/>
          </p:cNvSpPr>
          <p:nvPr>
            <p:ph idx="1"/>
          </p:nvPr>
        </p:nvSpPr>
        <p:spPr/>
        <p:txBody>
          <a:bodyPr/>
          <a:lstStyle/>
          <a:p>
            <a:pPr marL="603250" indent="-457200"/>
            <a:r>
              <a:rPr lang="en-US" dirty="0" smtClean="0"/>
              <a:t>Pressure switch, Release valve, Plug valve, </a:t>
            </a:r>
          </a:p>
        </p:txBody>
      </p:sp>
      <p:pic>
        <p:nvPicPr>
          <p:cNvPr id="4" name="Picture 22" descr="16-004Photo"/>
          <p:cNvPicPr>
            <a:picLocks noChangeAspect="1" noChangeArrowheads="1"/>
          </p:cNvPicPr>
          <p:nvPr/>
        </p:nvPicPr>
        <p:blipFill>
          <a:blip r:embed="rId3" cstate="screen"/>
          <a:srcRect/>
          <a:stretch>
            <a:fillRect/>
          </a:stretch>
        </p:blipFill>
        <p:spPr bwMode="auto">
          <a:xfrm>
            <a:off x="5105400" y="2371659"/>
            <a:ext cx="3581400" cy="1759009"/>
          </a:xfrm>
          <a:prstGeom prst="rect">
            <a:avLst/>
          </a:prstGeom>
          <a:noFill/>
        </p:spPr>
      </p:pic>
      <p:pic>
        <p:nvPicPr>
          <p:cNvPr id="6" name="Picture 46" descr="C:\FPEF Docs\FIRST2004\PlugValvephoto.jpg"/>
          <p:cNvPicPr>
            <a:picLocks noChangeAspect="1" noChangeArrowheads="1"/>
          </p:cNvPicPr>
          <p:nvPr/>
        </p:nvPicPr>
        <p:blipFill rotWithShape="1">
          <a:blip r:embed="rId4" cstate="screen"/>
          <a:srcRect r="46587"/>
          <a:stretch/>
        </p:blipFill>
        <p:spPr bwMode="auto">
          <a:xfrm>
            <a:off x="4719880" y="4343400"/>
            <a:ext cx="2243436" cy="2514600"/>
          </a:xfrm>
          <a:prstGeom prst="rect">
            <a:avLst/>
          </a:prstGeom>
          <a:noFill/>
        </p:spPr>
      </p:pic>
      <p:pic>
        <p:nvPicPr>
          <p:cNvPr id="9" name="Picture 2"/>
          <p:cNvPicPr>
            <a:picLocks noChangeAspect="1" noChangeArrowheads="1"/>
          </p:cNvPicPr>
          <p:nvPr/>
        </p:nvPicPr>
        <p:blipFill rotWithShape="1">
          <a:blip r:embed="rId5" cstate="screen"/>
          <a:srcRect l="12204" t="3990" r="16383" b="5649"/>
          <a:stretch/>
        </p:blipFill>
        <p:spPr bwMode="auto">
          <a:xfrm rot="5400000">
            <a:off x="1308923" y="1465844"/>
            <a:ext cx="2347479" cy="4474434"/>
          </a:xfrm>
          <a:prstGeom prst="rect">
            <a:avLst/>
          </a:prstGeom>
          <a:noFill/>
          <a:ln w="9525">
            <a:noFill/>
            <a:miter lim="800000"/>
            <a:headEnd/>
            <a:tailEnd/>
          </a:ln>
        </p:spPr>
      </p:pic>
    </p:spTree>
    <p:extLst>
      <p:ext uri="{BB962C8B-B14F-4D97-AF65-F5344CB8AC3E}">
        <p14:creationId xmlns="" xmlns:p14="http://schemas.microsoft.com/office/powerpoint/2010/main" val="3168946110"/>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5334000" y="762000"/>
            <a:ext cx="7620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781800" y="838200"/>
            <a:ext cx="7620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28073193"/>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smtClean="0"/>
              <a:t>Regulator</a:t>
            </a:r>
          </a:p>
        </p:txBody>
      </p:sp>
      <p:sp>
        <p:nvSpPr>
          <p:cNvPr id="2" name="Content Placeholder 2"/>
          <p:cNvSpPr>
            <a:spLocks noGrp="1"/>
          </p:cNvSpPr>
          <p:nvPr>
            <p:ph idx="1"/>
          </p:nvPr>
        </p:nvSpPr>
        <p:spPr>
          <a:xfrm>
            <a:off x="457200" y="1600200"/>
            <a:ext cx="4267200" cy="4525963"/>
          </a:xfrm>
        </p:spPr>
        <p:txBody>
          <a:bodyPr/>
          <a:lstStyle/>
          <a:p>
            <a:pPr eaLnBrk="1" hangingPunct="1"/>
            <a:r>
              <a:rPr lang="en-US" dirty="0" smtClean="0"/>
              <a:t>Maintains a constant level of pressure.</a:t>
            </a:r>
          </a:p>
          <a:p>
            <a:pPr lvl="1" eaLnBrk="1" hangingPunct="1"/>
            <a:r>
              <a:rPr lang="en-US" dirty="0" smtClean="0"/>
              <a:t>Working air pressure</a:t>
            </a:r>
          </a:p>
          <a:p>
            <a:pPr eaLnBrk="1" hangingPunct="1"/>
            <a:r>
              <a:rPr lang="en-US" dirty="0" smtClean="0"/>
              <a:t>Maximum of 60 psi for FIRST competitions</a:t>
            </a:r>
          </a:p>
        </p:txBody>
      </p:sp>
      <p:pic>
        <p:nvPicPr>
          <p:cNvPr id="19460" name="Picture 2"/>
          <p:cNvPicPr>
            <a:picLocks noChangeAspect="1" noChangeArrowheads="1"/>
          </p:cNvPicPr>
          <p:nvPr/>
        </p:nvPicPr>
        <p:blipFill>
          <a:blip r:embed="rId3" cstate="screen"/>
          <a:srcRect/>
          <a:stretch>
            <a:fillRect/>
          </a:stretch>
        </p:blipFill>
        <p:spPr bwMode="auto">
          <a:xfrm>
            <a:off x="5105400" y="2514600"/>
            <a:ext cx="2514600" cy="2863850"/>
          </a:xfrm>
          <a:prstGeom prst="rect">
            <a:avLst/>
          </a:prstGeom>
          <a:noFill/>
          <a:ln w="9525">
            <a:noFill/>
            <a:miter lim="800000"/>
            <a:headEnd/>
            <a:tailEnd/>
          </a:ln>
        </p:spPr>
      </p:pic>
    </p:spTree>
    <p:extLst>
      <p:ext uri="{BB962C8B-B14F-4D97-AF65-F5344CB8AC3E}">
        <p14:creationId xmlns="" xmlns:p14="http://schemas.microsoft.com/office/powerpoint/2010/main" val="2592456969"/>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26035" y="-3109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1219200" y="5257800"/>
            <a:ext cx="14478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76600" y="4800600"/>
            <a:ext cx="1905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24400" y="5334000"/>
            <a:ext cx="16764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77000" y="5334000"/>
            <a:ext cx="1143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071534792"/>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dirty="0" smtClean="0"/>
              <a:t>Actuators</a:t>
            </a:r>
          </a:p>
        </p:txBody>
      </p:sp>
      <p:sp>
        <p:nvSpPr>
          <p:cNvPr id="22530" name="Content Placeholder 2"/>
          <p:cNvSpPr>
            <a:spLocks noGrp="1"/>
          </p:cNvSpPr>
          <p:nvPr>
            <p:ph idx="1"/>
          </p:nvPr>
        </p:nvSpPr>
        <p:spPr>
          <a:xfrm>
            <a:off x="399796" y="1219200"/>
            <a:ext cx="7467600" cy="2362199"/>
          </a:xfrm>
        </p:spPr>
        <p:txBody>
          <a:bodyPr/>
          <a:lstStyle/>
          <a:p>
            <a:pPr eaLnBrk="1" hangingPunct="1"/>
            <a:r>
              <a:rPr lang="en-US" sz="2800" dirty="0" smtClean="0"/>
              <a:t>Actuators convert the difference in air pressure to mechanical motion</a:t>
            </a:r>
          </a:p>
          <a:p>
            <a:pPr lvl="1" eaLnBrk="1" hangingPunct="1"/>
            <a:r>
              <a:rPr lang="en-US" sz="2400" dirty="0" smtClean="0"/>
              <a:t>Takes the working air and makes it into mechanical motion</a:t>
            </a:r>
          </a:p>
          <a:p>
            <a:pPr eaLnBrk="1" hangingPunct="1"/>
            <a:r>
              <a:rPr lang="en-US" sz="2800" dirty="0" smtClean="0"/>
              <a:t>Linear actuators (also known as cylinders)</a:t>
            </a:r>
          </a:p>
          <a:p>
            <a:pPr eaLnBrk="1" hangingPunct="1"/>
            <a:r>
              <a:rPr lang="en-US" sz="2800" dirty="0" smtClean="0"/>
              <a:t>Narrower actuators move more quickly</a:t>
            </a:r>
          </a:p>
        </p:txBody>
      </p:sp>
      <p:pic>
        <p:nvPicPr>
          <p:cNvPr id="5" name="Picture 10" descr="ActuatorPrincipleofOperation"/>
          <p:cNvPicPr>
            <a:picLocks noChangeAspect="1" noChangeArrowheads="1"/>
          </p:cNvPicPr>
          <p:nvPr/>
        </p:nvPicPr>
        <p:blipFill>
          <a:blip r:embed="rId3" cstate="screen"/>
          <a:srcRect/>
          <a:stretch>
            <a:fillRect/>
          </a:stretch>
        </p:blipFill>
        <p:spPr bwMode="auto">
          <a:xfrm>
            <a:off x="1219200" y="4419600"/>
            <a:ext cx="6648196" cy="1752600"/>
          </a:xfrm>
          <a:prstGeom prst="rect">
            <a:avLst/>
          </a:prstGeom>
          <a:noFill/>
        </p:spPr>
      </p:pic>
    </p:spTree>
    <p:extLst>
      <p:ext uri="{BB962C8B-B14F-4D97-AF65-F5344CB8AC3E}">
        <p14:creationId xmlns="" xmlns:p14="http://schemas.microsoft.com/office/powerpoint/2010/main" val="24248980"/>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2" y="-187287"/>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5105400" y="4431476"/>
            <a:ext cx="9144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647574296"/>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smtClean="0"/>
              <a:t>Solenoid Valves</a:t>
            </a:r>
          </a:p>
        </p:txBody>
      </p:sp>
      <p:sp>
        <p:nvSpPr>
          <p:cNvPr id="2" name="Content Placeholder 2"/>
          <p:cNvSpPr>
            <a:spLocks noGrp="1"/>
          </p:cNvSpPr>
          <p:nvPr>
            <p:ph idx="1"/>
          </p:nvPr>
        </p:nvSpPr>
        <p:spPr>
          <a:xfrm>
            <a:off x="457200" y="1600200"/>
            <a:ext cx="8229600" cy="4525963"/>
          </a:xfrm>
        </p:spPr>
        <p:txBody>
          <a:bodyPr/>
          <a:lstStyle/>
          <a:p>
            <a:pPr eaLnBrk="1" hangingPunct="1"/>
            <a:r>
              <a:rPr lang="en-US" sz="2500" dirty="0" smtClean="0"/>
              <a:t>Controlled by the robot’s CPU</a:t>
            </a:r>
          </a:p>
          <a:p>
            <a:pPr eaLnBrk="1" hangingPunct="1"/>
            <a:r>
              <a:rPr lang="en-US" sz="2500" dirty="0" smtClean="0"/>
              <a:t>Solenoids opens a port to pressure when a voltage is applied</a:t>
            </a:r>
          </a:p>
          <a:p>
            <a:pPr eaLnBrk="1" hangingPunct="1"/>
            <a:r>
              <a:rPr lang="en-US" sz="2500" dirty="0" smtClean="0"/>
              <a:t>Double solenoids controls two ports</a:t>
            </a:r>
          </a:p>
          <a:p>
            <a:pPr lvl="1" eaLnBrk="1" hangingPunct="1"/>
            <a:r>
              <a:rPr lang="en-US" sz="2100" dirty="0" smtClean="0"/>
              <a:t>When one port is open, the other is closed</a:t>
            </a:r>
          </a:p>
          <a:p>
            <a:pPr eaLnBrk="1" hangingPunct="1"/>
            <a:endParaRPr lang="en-US" sz="2500" dirty="0" smtClean="0"/>
          </a:p>
        </p:txBody>
      </p:sp>
      <p:pic>
        <p:nvPicPr>
          <p:cNvPr id="1026" name="Picture 2"/>
          <p:cNvPicPr>
            <a:picLocks noChangeAspect="1" noChangeArrowheads="1"/>
          </p:cNvPicPr>
          <p:nvPr/>
        </p:nvPicPr>
        <p:blipFill>
          <a:blip r:embed="rId3" cstate="screen"/>
          <a:srcRect/>
          <a:stretch>
            <a:fillRect/>
          </a:stretch>
        </p:blipFill>
        <p:spPr bwMode="auto">
          <a:xfrm>
            <a:off x="1219200" y="4038600"/>
            <a:ext cx="1740477" cy="1883229"/>
          </a:xfrm>
          <a:prstGeom prst="rect">
            <a:avLst/>
          </a:prstGeom>
          <a:noFill/>
          <a:ln w="9525">
            <a:noFill/>
            <a:miter lim="800000"/>
            <a:headEnd/>
            <a:tailEnd/>
          </a:ln>
        </p:spPr>
      </p:pic>
      <p:pic>
        <p:nvPicPr>
          <p:cNvPr id="1027" name="Picture 3"/>
          <p:cNvPicPr>
            <a:picLocks noChangeAspect="1" noChangeArrowheads="1"/>
          </p:cNvPicPr>
          <p:nvPr/>
        </p:nvPicPr>
        <p:blipFill>
          <a:blip r:embed="rId4" cstate="screen"/>
          <a:srcRect/>
          <a:stretch>
            <a:fillRect/>
          </a:stretch>
        </p:blipFill>
        <p:spPr bwMode="auto">
          <a:xfrm>
            <a:off x="4267200" y="4267200"/>
            <a:ext cx="4095750" cy="1685925"/>
          </a:xfrm>
          <a:prstGeom prst="rect">
            <a:avLst/>
          </a:prstGeom>
          <a:noFill/>
          <a:ln w="9525">
            <a:noFill/>
            <a:miter lim="800000"/>
            <a:headEnd/>
            <a:tailEnd/>
          </a:ln>
        </p:spPr>
      </p:pic>
      <p:sp>
        <p:nvSpPr>
          <p:cNvPr id="6" name="TextBox 5"/>
          <p:cNvSpPr txBox="1"/>
          <p:nvPr/>
        </p:nvSpPr>
        <p:spPr>
          <a:xfrm>
            <a:off x="609600" y="6248400"/>
            <a:ext cx="3200400" cy="369332"/>
          </a:xfrm>
          <a:prstGeom prst="rect">
            <a:avLst/>
          </a:prstGeom>
          <a:noFill/>
        </p:spPr>
        <p:txBody>
          <a:bodyPr wrap="square" rtlCol="0">
            <a:spAutoFit/>
          </a:bodyPr>
          <a:lstStyle/>
          <a:p>
            <a:r>
              <a:rPr lang="en-US" dirty="0" err="1" smtClean="0"/>
              <a:t>Festo</a:t>
            </a:r>
            <a:r>
              <a:rPr lang="en-US" dirty="0" smtClean="0"/>
              <a:t> single solenoid valve</a:t>
            </a:r>
            <a:endParaRPr lang="en-US" dirty="0"/>
          </a:p>
        </p:txBody>
      </p:sp>
      <p:sp>
        <p:nvSpPr>
          <p:cNvPr id="7" name="TextBox 6"/>
          <p:cNvSpPr txBox="1"/>
          <p:nvPr/>
        </p:nvSpPr>
        <p:spPr>
          <a:xfrm>
            <a:off x="4876800" y="6248400"/>
            <a:ext cx="3200400" cy="369332"/>
          </a:xfrm>
          <a:prstGeom prst="rect">
            <a:avLst/>
          </a:prstGeom>
          <a:noFill/>
        </p:spPr>
        <p:txBody>
          <a:bodyPr wrap="square" rtlCol="0">
            <a:spAutoFit/>
          </a:bodyPr>
          <a:lstStyle/>
          <a:p>
            <a:r>
              <a:rPr lang="en-US" dirty="0" err="1" smtClean="0"/>
              <a:t>Festo</a:t>
            </a:r>
            <a:r>
              <a:rPr lang="en-US" dirty="0" smtClean="0"/>
              <a:t> double solenoid valve</a:t>
            </a:r>
            <a:endParaRPr lang="en-US" dirty="0"/>
          </a:p>
        </p:txBody>
      </p:sp>
    </p:spTree>
    <p:extLst>
      <p:ext uri="{BB962C8B-B14F-4D97-AF65-F5344CB8AC3E}">
        <p14:creationId xmlns="" xmlns:p14="http://schemas.microsoft.com/office/powerpoint/2010/main" val="1049097313"/>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911191" y="-2347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
        <p:nvSpPr>
          <p:cNvPr id="6" name="Rectangle 5"/>
          <p:cNvSpPr/>
          <p:nvPr/>
        </p:nvSpPr>
        <p:spPr>
          <a:xfrm>
            <a:off x="2362200" y="609600"/>
            <a:ext cx="14478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056453226"/>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Tank</a:t>
            </a:r>
          </a:p>
        </p:txBody>
      </p:sp>
      <p:sp>
        <p:nvSpPr>
          <p:cNvPr id="2" name="Content Placeholder 2"/>
          <p:cNvSpPr>
            <a:spLocks noGrp="1"/>
          </p:cNvSpPr>
          <p:nvPr>
            <p:ph idx="1"/>
          </p:nvPr>
        </p:nvSpPr>
        <p:spPr>
          <a:xfrm>
            <a:off x="457200" y="1600200"/>
            <a:ext cx="4191000" cy="4525963"/>
          </a:xfrm>
        </p:spPr>
        <p:txBody>
          <a:bodyPr/>
          <a:lstStyle/>
          <a:p>
            <a:pPr eaLnBrk="1" hangingPunct="1"/>
            <a:r>
              <a:rPr lang="en-US" dirty="0" smtClean="0"/>
              <a:t>Tanks are a reserve of compressed air</a:t>
            </a:r>
          </a:p>
          <a:p>
            <a:pPr eaLnBrk="1" hangingPunct="1"/>
            <a:r>
              <a:rPr lang="en-US" dirty="0" smtClean="0"/>
              <a:t>Maximum of 120 psi for First competitions</a:t>
            </a:r>
          </a:p>
        </p:txBody>
      </p:sp>
      <p:pic>
        <p:nvPicPr>
          <p:cNvPr id="17412" name="Picture 2"/>
          <p:cNvPicPr>
            <a:picLocks noChangeAspect="1" noChangeArrowheads="1"/>
          </p:cNvPicPr>
          <p:nvPr/>
        </p:nvPicPr>
        <p:blipFill>
          <a:blip r:embed="rId3" cstate="screen"/>
          <a:srcRect/>
          <a:stretch>
            <a:fillRect/>
          </a:stretch>
        </p:blipFill>
        <p:spPr bwMode="auto">
          <a:xfrm>
            <a:off x="4800600" y="2438400"/>
            <a:ext cx="4127500" cy="2514600"/>
          </a:xfrm>
          <a:prstGeom prst="rect">
            <a:avLst/>
          </a:prstGeom>
          <a:noFill/>
          <a:ln w="9525">
            <a:noFill/>
            <a:miter lim="800000"/>
            <a:headEnd/>
            <a:tailEnd/>
          </a:ln>
        </p:spPr>
      </p:pic>
    </p:spTree>
    <p:extLst>
      <p:ext uri="{BB962C8B-B14F-4D97-AF65-F5344CB8AC3E}">
        <p14:creationId xmlns="" xmlns:p14="http://schemas.microsoft.com/office/powerpoint/2010/main" val="3230469983"/>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0"/>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64291" tIns="32146" rIns="64291"/>
          <a:lstStyle>
            <a:lvl1pPr eaLnBrk="0" hangingPunct="0">
              <a:defRPr sz="4100">
                <a:solidFill>
                  <a:srgbClr val="000000"/>
                </a:solidFill>
                <a:latin typeface="Gill Sans" charset="0"/>
                <a:ea typeface="ヒラギノ角ゴ ProN W3" charset="0"/>
                <a:cs typeface="ヒラギノ角ゴ ProN W3" charset="0"/>
                <a:sym typeface="Gill Sans" charset="0"/>
              </a:defRPr>
            </a:lvl1pPr>
            <a:lvl2pPr marL="522368" indent="-200911" eaLnBrk="0" hangingPunct="0">
              <a:defRPr sz="4100">
                <a:solidFill>
                  <a:srgbClr val="000000"/>
                </a:solidFill>
                <a:latin typeface="Gill Sans" charset="0"/>
                <a:ea typeface="ヒラギノ角ゴ ProN W3" charset="0"/>
                <a:cs typeface="ヒラギノ角ゴ ProN W3" charset="0"/>
                <a:sym typeface="Gill Sans" charset="0"/>
              </a:defRPr>
            </a:lvl2pPr>
            <a:lvl3pPr marL="803643" indent="-160729" eaLnBrk="0" hangingPunct="0">
              <a:defRPr sz="4100">
                <a:solidFill>
                  <a:srgbClr val="000000"/>
                </a:solidFill>
                <a:latin typeface="Gill Sans" charset="0"/>
                <a:ea typeface="ヒラギノ角ゴ ProN W3" charset="0"/>
                <a:cs typeface="ヒラギノ角ゴ ProN W3" charset="0"/>
                <a:sym typeface="Gill Sans" charset="0"/>
              </a:defRPr>
            </a:lvl3pPr>
            <a:lvl4pPr marL="1125101" indent="-160729" eaLnBrk="0" hangingPunct="0">
              <a:defRPr sz="4100">
                <a:solidFill>
                  <a:srgbClr val="000000"/>
                </a:solidFill>
                <a:latin typeface="Gill Sans" charset="0"/>
                <a:ea typeface="ヒラギノ角ゴ ProN W3" charset="0"/>
                <a:cs typeface="ヒラギノ角ゴ ProN W3" charset="0"/>
                <a:sym typeface="Gill Sans" charset="0"/>
              </a:defRPr>
            </a:lvl4pPr>
            <a:lvl5pPr marL="1446558" indent="-160729" eaLnBrk="0" hangingPunct="0">
              <a:defRPr sz="4100">
                <a:solidFill>
                  <a:srgbClr val="000000"/>
                </a:solidFill>
                <a:latin typeface="Gill Sans" charset="0"/>
                <a:ea typeface="ヒラギノ角ゴ ProN W3" charset="0"/>
                <a:cs typeface="ヒラギノ角ゴ ProN W3" charset="0"/>
                <a:sym typeface="Gill Sans" charset="0"/>
              </a:defRPr>
            </a:lvl5pPr>
            <a:lvl6pPr marL="1768015"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6pPr>
            <a:lvl7pPr marL="2089473"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7pPr>
            <a:lvl8pPr marL="2410930"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8pPr>
            <a:lvl9pPr marL="2732387"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9pPr>
          </a:lstStyle>
          <a:p>
            <a:pPr eaLnBrk="1" hangingPunct="1"/>
            <a:fld id="{3ED645C8-38F1-411D-9C6A-AC42B6C1B300}" type="slidenum">
              <a:rPr lang="en-US" sz="1000">
                <a:solidFill>
                  <a:srgbClr val="787878"/>
                </a:solidFill>
                <a:latin typeface="Lucida Grande" charset="0"/>
                <a:ea typeface="Lucida Grande" charset="0"/>
                <a:cs typeface="Lucida Grande" charset="0"/>
                <a:sym typeface="Lucida Grande" charset="0"/>
              </a:rPr>
              <a:pPr eaLnBrk="1" hangingPunct="1"/>
              <a:t>89</a:t>
            </a:fld>
            <a:endParaRPr lang="en-US" sz="1000">
              <a:solidFill>
                <a:srgbClr val="787878"/>
              </a:solidFill>
              <a:latin typeface="Lucida Grande" charset="0"/>
              <a:ea typeface="Lucida Grande" charset="0"/>
              <a:cs typeface="Lucida Grande" charset="0"/>
              <a:sym typeface="Lucida Grande" charset="0"/>
            </a:endParaRPr>
          </a:p>
        </p:txBody>
      </p:sp>
      <p:sp>
        <p:nvSpPr>
          <p:cNvPr id="2055" name="Freeform 7"/>
          <p:cNvSpPr>
            <a:spLocks/>
          </p:cNvSpPr>
          <p:nvPr/>
        </p:nvSpPr>
        <p:spPr bwMode="auto">
          <a:xfrm>
            <a:off x="0" y="4750594"/>
            <a:ext cx="9144000" cy="2112988"/>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defRPr/>
            </a:pPr>
            <a:endParaRPr lang="en-US"/>
          </a:p>
        </p:txBody>
      </p:sp>
      <p:sp>
        <p:nvSpPr>
          <p:cNvPr id="2056" name="Freeform 8"/>
          <p:cNvSpPr>
            <a:spLocks/>
          </p:cNvSpPr>
          <p:nvPr/>
        </p:nvSpPr>
        <p:spPr bwMode="auto">
          <a:xfrm>
            <a:off x="7313414" y="0"/>
            <a:ext cx="1830586"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defRPr/>
            </a:pPr>
            <a:r>
              <a:rPr lang="en-US" dirty="0" smtClean="0"/>
              <a:t>  </a:t>
            </a:r>
            <a:endParaRPr lang="en-US" dirty="0"/>
          </a:p>
        </p:txBody>
      </p:sp>
      <p:sp>
        <p:nvSpPr>
          <p:cNvPr id="2053" name="Rectangle 9"/>
          <p:cNvSpPr>
            <a:spLocks noGrp="1" noChangeArrowheads="1"/>
          </p:cNvSpPr>
          <p:nvPr>
            <p:ph type="title"/>
          </p:nvPr>
        </p:nvSpPr>
        <p:spPr/>
        <p:txBody>
          <a:bodyPr/>
          <a:lstStyle/>
          <a:p>
            <a:pPr eaLnBrk="1" hangingPunct="1"/>
            <a:r>
              <a:rPr lang="en-US" dirty="0" smtClean="0"/>
              <a:t>Finding Linear Force</a:t>
            </a:r>
          </a:p>
        </p:txBody>
      </p:sp>
      <p:sp>
        <p:nvSpPr>
          <p:cNvPr id="2054" name="Text Box 10"/>
          <p:cNvSpPr txBox="1">
            <a:spLocks noChangeArrowheads="1"/>
          </p:cNvSpPr>
          <p:nvPr/>
        </p:nvSpPr>
        <p:spPr bwMode="auto">
          <a:xfrm>
            <a:off x="8747746" y="6633642"/>
            <a:ext cx="167432" cy="151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291" tIns="32146" rIns="64291" bIns="32146" anchor="b"/>
          <a:lstStyle>
            <a:lvl1pPr eaLnBrk="0" hangingPunct="0">
              <a:defRPr sz="5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9pPr>
          </a:lstStyle>
          <a:p>
            <a:pPr algn="r" eaLnBrk="1" hangingPunct="1"/>
            <a:fld id="{79606797-6352-47F3-8526-97EB6DC790E0}" type="slidenum">
              <a:rPr lang="en-US" sz="1000">
                <a:solidFill>
                  <a:srgbClr val="787878"/>
                </a:solidFill>
                <a:latin typeface="Lucida Grande" charset="0"/>
                <a:ea typeface="Lucida Grande" charset="0"/>
                <a:cs typeface="Lucida Grande" charset="0"/>
                <a:sym typeface="Lucida Grande" charset="0"/>
              </a:rPr>
              <a:pPr algn="r" eaLnBrk="1" hangingPunct="1"/>
              <a:t>89</a:t>
            </a:fld>
            <a:endParaRPr lang="en-US" sz="1000">
              <a:solidFill>
                <a:srgbClr val="787878"/>
              </a:solidFill>
              <a:latin typeface="Lucida Grande" charset="0"/>
              <a:ea typeface="Lucida Grande" charset="0"/>
              <a:cs typeface="Lucida Grande" charset="0"/>
              <a:sym typeface="Lucida Grande" charset="0"/>
            </a:endParaRPr>
          </a:p>
        </p:txBody>
      </p:sp>
      <p:sp>
        <p:nvSpPr>
          <p:cNvPr id="2060" name="Freeform 12"/>
          <p:cNvSpPr>
            <a:spLocks/>
          </p:cNvSpPr>
          <p:nvPr/>
        </p:nvSpPr>
        <p:spPr bwMode="auto">
          <a:xfrm>
            <a:off x="7465219" y="2393156"/>
            <a:ext cx="1054820" cy="2187773"/>
          </a:xfrm>
          <a:custGeom>
            <a:avLst/>
            <a:gdLst>
              <a:gd name="T0" fmla="*/ 8111 w 21456"/>
              <a:gd name="T1" fmla="*/ 3111500 h 21600"/>
              <a:gd name="T2" fmla="*/ 8111 w 21456"/>
              <a:gd name="T3" fmla="*/ 0 h 21600"/>
              <a:gd name="T4" fmla="*/ 1500188 w 21456"/>
              <a:gd name="T5" fmla="*/ 0 h 21600"/>
              <a:gd name="T6" fmla="*/ 1488302 w 21456"/>
              <a:gd name="T7" fmla="*/ 3111500 h 21600"/>
              <a:gd name="T8" fmla="*/ 940764 w 21456"/>
              <a:gd name="T9" fmla="*/ 3111500 h 21600"/>
              <a:gd name="T10" fmla="*/ 928668 w 21456"/>
              <a:gd name="T11" fmla="*/ 2822102 h 21600"/>
              <a:gd name="T12" fmla="*/ 1307770 w 21456"/>
              <a:gd name="T13" fmla="*/ 2822102 h 21600"/>
              <a:gd name="T14" fmla="*/ 1316091 w 21456"/>
              <a:gd name="T15" fmla="*/ 271392 h 21600"/>
              <a:gd name="T16" fmla="*/ 171582 w 21456"/>
              <a:gd name="T17" fmla="*/ 271392 h 21600"/>
              <a:gd name="T18" fmla="*/ 170533 w 21456"/>
              <a:gd name="T19" fmla="*/ 2822102 h 21600"/>
              <a:gd name="T20" fmla="*/ 531526 w 21456"/>
              <a:gd name="T21" fmla="*/ 2822102 h 21600"/>
              <a:gd name="T22" fmla="*/ 546209 w 21456"/>
              <a:gd name="T23" fmla="*/ 3111500 h 21600"/>
              <a:gd name="T24" fmla="*/ 8111 w 21456"/>
              <a:gd name="T25" fmla="*/ 3111500 h 21600"/>
              <a:gd name="T26" fmla="*/ 8111 w 21456"/>
              <a:gd name="T27" fmla="*/ 311150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456"/>
              <a:gd name="T43" fmla="*/ 0 h 21600"/>
              <a:gd name="T44" fmla="*/ 21456 w 21456"/>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456" h="21600">
                <a:moveTo>
                  <a:pt x="116" y="21600"/>
                </a:moveTo>
                <a:cubicBezTo>
                  <a:pt x="116" y="21600"/>
                  <a:pt x="-144" y="0"/>
                  <a:pt x="116" y="0"/>
                </a:cubicBezTo>
                <a:cubicBezTo>
                  <a:pt x="376" y="0"/>
                  <a:pt x="21456" y="0"/>
                  <a:pt x="21456" y="0"/>
                </a:cubicBezTo>
                <a:lnTo>
                  <a:pt x="21286" y="21600"/>
                </a:lnTo>
                <a:lnTo>
                  <a:pt x="13455" y="21600"/>
                </a:lnTo>
                <a:lnTo>
                  <a:pt x="13282" y="19591"/>
                </a:lnTo>
                <a:lnTo>
                  <a:pt x="18704" y="19591"/>
                </a:lnTo>
                <a:lnTo>
                  <a:pt x="18823" y="1884"/>
                </a:lnTo>
                <a:lnTo>
                  <a:pt x="2454" y="1884"/>
                </a:lnTo>
                <a:lnTo>
                  <a:pt x="2439" y="19591"/>
                </a:lnTo>
                <a:lnTo>
                  <a:pt x="7602" y="19591"/>
                </a:lnTo>
                <a:lnTo>
                  <a:pt x="7812" y="21600"/>
                </a:lnTo>
                <a:lnTo>
                  <a:pt x="116" y="21600"/>
                </a:lnTo>
                <a:close/>
                <a:moveTo>
                  <a:pt x="116" y="21600"/>
                </a:moveTo>
              </a:path>
            </a:pathLst>
          </a:custGeom>
          <a:solidFill>
            <a:srgbClr val="000000"/>
          </a:solidFill>
          <a:ln w="38100" cap="flat">
            <a:solidFill>
              <a:schemeClr val="tx1"/>
            </a:solidFill>
            <a:prstDash val="solid"/>
            <a:miter lim="800000"/>
            <a:headEnd type="none" w="med" len="med"/>
            <a:tailEnd type="none" w="med" len="med"/>
          </a:ln>
        </p:spPr>
        <p:txBody>
          <a:bodyPr lIns="0" tIns="0" rIns="0" bIns="0"/>
          <a:lstStyle/>
          <a:p>
            <a:endParaRPr lang="en-US"/>
          </a:p>
        </p:txBody>
      </p:sp>
      <p:sp>
        <p:nvSpPr>
          <p:cNvPr id="2061" name="Rectangle 13"/>
          <p:cNvSpPr>
            <a:spLocks/>
          </p:cNvSpPr>
          <p:nvPr/>
        </p:nvSpPr>
        <p:spPr bwMode="auto">
          <a:xfrm>
            <a:off x="8358188" y="2625328"/>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2" name="Rectangle 14"/>
          <p:cNvSpPr>
            <a:spLocks/>
          </p:cNvSpPr>
          <p:nvPr/>
        </p:nvSpPr>
        <p:spPr bwMode="auto">
          <a:xfrm>
            <a:off x="8358188" y="4232672"/>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3" name="Rectangle 15"/>
          <p:cNvSpPr>
            <a:spLocks/>
          </p:cNvSpPr>
          <p:nvPr/>
        </p:nvSpPr>
        <p:spPr bwMode="auto">
          <a:xfrm>
            <a:off x="7902774" y="3482578"/>
            <a:ext cx="160734" cy="1893094"/>
          </a:xfrm>
          <a:prstGeom prst="rect">
            <a:avLst/>
          </a:prstGeom>
          <a:solidFill>
            <a:srgbClr val="558E28"/>
          </a:solidFill>
          <a:ln w="25400">
            <a:solidFill>
              <a:srgbClr val="558E28"/>
            </a:solidFill>
            <a:miter lim="800000"/>
            <a:headEnd/>
            <a:tailEnd/>
          </a:ln>
        </p:spPr>
        <p:txBody>
          <a:bodyPr lIns="0" tIns="0" rIns="0" bIns="0"/>
          <a:lstStyle/>
          <a:p>
            <a:endParaRPr lang="en-US"/>
          </a:p>
        </p:txBody>
      </p:sp>
      <p:sp>
        <p:nvSpPr>
          <p:cNvPr id="2064" name="Rectangle 16"/>
          <p:cNvSpPr>
            <a:spLocks/>
          </p:cNvSpPr>
          <p:nvPr/>
        </p:nvSpPr>
        <p:spPr bwMode="auto">
          <a:xfrm>
            <a:off x="7625953" y="3482578"/>
            <a:ext cx="732234" cy="187523"/>
          </a:xfrm>
          <a:prstGeom prst="rect">
            <a:avLst/>
          </a:prstGeom>
          <a:solidFill>
            <a:srgbClr val="D90B00"/>
          </a:solidFill>
          <a:ln w="25400">
            <a:solidFill>
              <a:srgbClr val="D90B00"/>
            </a:solidFill>
            <a:miter lim="800000"/>
            <a:headEnd/>
            <a:tailEnd/>
          </a:ln>
        </p:spPr>
        <p:txBody>
          <a:bodyPr lIns="0" tIns="0" rIns="0" bIns="0"/>
          <a:lstStyle/>
          <a:p>
            <a:endParaRPr lang="en-US"/>
          </a:p>
        </p:txBody>
      </p:sp>
      <p:sp>
        <p:nvSpPr>
          <p:cNvPr id="2065" name="Oval 17"/>
          <p:cNvSpPr>
            <a:spLocks/>
          </p:cNvSpPr>
          <p:nvPr/>
        </p:nvSpPr>
        <p:spPr bwMode="auto">
          <a:xfrm>
            <a:off x="7625953" y="1553766"/>
            <a:ext cx="732234" cy="714375"/>
          </a:xfrm>
          <a:prstGeom prst="ellipse">
            <a:avLst/>
          </a:prstGeom>
          <a:solidFill>
            <a:srgbClr val="D90B00"/>
          </a:solidFill>
          <a:ln w="25400">
            <a:solidFill>
              <a:srgbClr val="D90B00"/>
            </a:solidFill>
            <a:miter lim="800000"/>
            <a:headEnd/>
            <a:tailEnd/>
          </a:ln>
        </p:spPr>
        <p:txBody>
          <a:bodyPr lIns="0" tIns="0" rIns="0" bIns="0"/>
          <a:lstStyle/>
          <a:p>
            <a:endParaRPr lang="en-US"/>
          </a:p>
        </p:txBody>
      </p:sp>
      <p:sp>
        <p:nvSpPr>
          <p:cNvPr id="2068" name="AutoShape 20"/>
          <p:cNvSpPr>
            <a:spLocks/>
          </p:cNvSpPr>
          <p:nvPr/>
        </p:nvSpPr>
        <p:spPr bwMode="auto">
          <a:xfrm>
            <a:off x="7634883" y="1857375"/>
            <a:ext cx="723305" cy="89297"/>
          </a:xfrm>
          <a:prstGeom prst="leftRightArrow">
            <a:avLst>
              <a:gd name="adj1" fmla="val 0"/>
              <a:gd name="adj2" fmla="val 63413"/>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mc:AlternateContent xmlns:mc="http://schemas.openxmlformats.org/markup-compatibility/2006">
        <mc:Choice xmlns="" xmlns:a14="http://schemas.microsoft.com/office/drawing/2010/main" Requires="a14">
          <p:sp>
            <p:nvSpPr>
              <p:cNvPr id="11" name="TextBox 10"/>
              <p:cNvSpPr txBox="1"/>
              <p:nvPr/>
            </p:nvSpPr>
            <p:spPr>
              <a:xfrm>
                <a:off x="7812888" y="1577340"/>
                <a:ext cx="4158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𝐷</m:t>
                      </m:r>
                    </m:oMath>
                  </m:oMathPara>
                </a14:m>
                <a:endParaRPr lang="en-US" dirty="0"/>
              </a:p>
            </p:txBody>
          </p:sp>
        </mc:Choice>
        <mc:Fallback>
          <p:sp>
            <p:nvSpPr>
              <p:cNvPr id="11" name="TextBox 10"/>
              <p:cNvSpPr txBox="1">
                <a:spLocks noRot="1" noChangeAspect="1" noMove="1" noResize="1" noEditPoints="1" noAdjustHandles="1" noChangeArrowheads="1" noChangeShapeType="1" noTextEdit="1"/>
              </p:cNvSpPr>
              <p:nvPr/>
            </p:nvSpPr>
            <p:spPr>
              <a:xfrm>
                <a:off x="7812888" y="1577340"/>
                <a:ext cx="415819" cy="369332"/>
              </a:xfrm>
              <a:prstGeom prst="rect">
                <a:avLst/>
              </a:prstGeom>
              <a:blipFill rotWithShape="1">
                <a:blip r:embed="rId4" cstate="print"/>
                <a:stretch>
                  <a:fillRect/>
                </a:stretch>
              </a:blipFill>
            </p:spPr>
            <p:txBody>
              <a:bodyPr/>
              <a:lstStyle/>
              <a:p>
                <a:r>
                  <a:rPr lang="en-US">
                    <a:noFill/>
                  </a:rPr>
                  <a:t> </a:t>
                </a:r>
              </a:p>
            </p:txBody>
          </p:sp>
        </mc:Fallback>
      </mc:AlternateContent>
      <p:graphicFrame>
        <p:nvGraphicFramePr>
          <p:cNvPr id="1026" name="Object 2"/>
          <p:cNvGraphicFramePr>
            <a:graphicFrameLocks noChangeAspect="1"/>
          </p:cNvGraphicFramePr>
          <p:nvPr/>
        </p:nvGraphicFramePr>
        <p:xfrm>
          <a:off x="685800" y="1981200"/>
          <a:ext cx="2071688" cy="371475"/>
        </p:xfrm>
        <a:graphic>
          <a:graphicData uri="http://schemas.openxmlformats.org/presentationml/2006/ole">
            <p:oleObj spid="_x0000_s47160" name="Equation" r:id="rId5" imgW="1129810" imgH="203112" progId="Equation.3">
              <p:embed/>
            </p:oleObj>
          </a:graphicData>
        </a:graphic>
      </p:graphicFrame>
      <p:graphicFrame>
        <p:nvGraphicFramePr>
          <p:cNvPr id="1027" name="Object 3"/>
          <p:cNvGraphicFramePr>
            <a:graphicFrameLocks noChangeAspect="1"/>
          </p:cNvGraphicFramePr>
          <p:nvPr/>
        </p:nvGraphicFramePr>
        <p:xfrm>
          <a:off x="609600" y="2667000"/>
          <a:ext cx="2676525" cy="858837"/>
        </p:xfrm>
        <a:graphic>
          <a:graphicData uri="http://schemas.openxmlformats.org/presentationml/2006/ole">
            <p:oleObj spid="_x0000_s47161" name="Equation" r:id="rId6" imgW="1459866" imgH="469696" progId="Equation.3">
              <p:embed/>
            </p:oleObj>
          </a:graphicData>
        </a:graphic>
      </p:graphicFrame>
      <p:graphicFrame>
        <p:nvGraphicFramePr>
          <p:cNvPr id="1028" name="Object 4"/>
          <p:cNvGraphicFramePr>
            <a:graphicFrameLocks noChangeAspect="1"/>
          </p:cNvGraphicFramePr>
          <p:nvPr/>
        </p:nvGraphicFramePr>
        <p:xfrm>
          <a:off x="3886200" y="1828800"/>
          <a:ext cx="2095500" cy="719137"/>
        </p:xfrm>
        <a:graphic>
          <a:graphicData uri="http://schemas.openxmlformats.org/presentationml/2006/ole">
            <p:oleObj spid="_x0000_s47162" name="Equation" r:id="rId7" imgW="1143000" imgH="393700" progId="Equation.3">
              <p:embed/>
            </p:oleObj>
          </a:graphicData>
        </a:graphic>
      </p:graphicFrame>
      <p:graphicFrame>
        <p:nvGraphicFramePr>
          <p:cNvPr id="1029" name="Object 5"/>
          <p:cNvGraphicFramePr>
            <a:graphicFrameLocks noChangeAspect="1"/>
          </p:cNvGraphicFramePr>
          <p:nvPr/>
        </p:nvGraphicFramePr>
        <p:xfrm>
          <a:off x="3856038" y="3048000"/>
          <a:ext cx="2749550" cy="325438"/>
        </p:xfrm>
        <a:graphic>
          <a:graphicData uri="http://schemas.openxmlformats.org/presentationml/2006/ole">
            <p:oleObj spid="_x0000_s47163" name="Equation" r:id="rId8" imgW="1497950" imgH="177723" progId="Equation.3">
              <p:embed/>
            </p:oleObj>
          </a:graphicData>
        </a:graphic>
      </p:graphicFrame>
      <p:graphicFrame>
        <p:nvGraphicFramePr>
          <p:cNvPr id="1032" name="Object 8"/>
          <p:cNvGraphicFramePr>
            <a:graphicFrameLocks noChangeAspect="1"/>
          </p:cNvGraphicFramePr>
          <p:nvPr/>
        </p:nvGraphicFramePr>
        <p:xfrm>
          <a:off x="685800" y="3886200"/>
          <a:ext cx="2444750" cy="860425"/>
        </p:xfrm>
        <a:graphic>
          <a:graphicData uri="http://schemas.openxmlformats.org/presentationml/2006/ole">
            <p:oleObj spid="_x0000_s47164" name="Equation" r:id="rId9" imgW="1333500" imgH="469900" progId="Equation.3">
              <p:embed/>
            </p:oleObj>
          </a:graphicData>
        </a:graphic>
      </p:graphicFrame>
      <p:graphicFrame>
        <p:nvGraphicFramePr>
          <p:cNvPr id="1034" name="Object 10"/>
          <p:cNvGraphicFramePr>
            <a:graphicFrameLocks noChangeAspect="1"/>
          </p:cNvGraphicFramePr>
          <p:nvPr/>
        </p:nvGraphicFramePr>
        <p:xfrm>
          <a:off x="3646488" y="4191000"/>
          <a:ext cx="2959100" cy="419100"/>
        </p:xfrm>
        <a:graphic>
          <a:graphicData uri="http://schemas.openxmlformats.org/presentationml/2006/ole">
            <p:oleObj spid="_x0000_s47165" name="Equation" r:id="rId10" imgW="1612900" imgH="228600" progId="Equation.3">
              <p:embed/>
            </p:oleObj>
          </a:graphicData>
        </a:graphic>
      </p:graphicFrame>
    </p:spTree>
    <p:extLst>
      <p:ext uri="{BB962C8B-B14F-4D97-AF65-F5344CB8AC3E}">
        <p14:creationId xmlns="" xmlns:p14="http://schemas.microsoft.com/office/powerpoint/2010/main" val="3802637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itle 4"/>
          <p:cNvSpPr>
            <a:spLocks noGrp="1"/>
          </p:cNvSpPr>
          <p:nvPr>
            <p:ph type="title"/>
          </p:nvPr>
        </p:nvSpPr>
        <p:spPr>
          <a:xfrm>
            <a:off x="457200" y="274638"/>
            <a:ext cx="8382000" cy="1143000"/>
          </a:xfrm>
        </p:spPr>
        <p:txBody>
          <a:bodyPr/>
          <a:lstStyle/>
          <a:p>
            <a:r>
              <a:rPr lang="en-US" dirty="0" smtClean="0"/>
              <a:t>Maximum </a:t>
            </a:r>
            <a:r>
              <a:rPr lang="en-US" dirty="0" err="1" smtClean="0"/>
              <a:t>Tractive</a:t>
            </a:r>
            <a:r>
              <a:rPr lang="en-US" dirty="0" smtClean="0"/>
              <a:t> Force Per Wheel (</a:t>
            </a:r>
            <a:r>
              <a:rPr lang="en-US" sz="4400" dirty="0" err="1" smtClean="0"/>
              <a:t>F</a:t>
            </a:r>
            <a:r>
              <a:rPr lang="en-US" sz="4400" baseline="-25000" dirty="0" err="1" smtClean="0"/>
              <a:t>TMax</a:t>
            </a:r>
            <a:r>
              <a:rPr lang="en-US" dirty="0" smtClean="0"/>
              <a:t>)</a:t>
            </a:r>
          </a:p>
        </p:txBody>
      </p:sp>
      <p:pic>
        <p:nvPicPr>
          <p:cNvPr id="117764" name="Picture 2"/>
          <p:cNvPicPr>
            <a:picLocks noChangeAspect="1" noChangeArrowheads="1"/>
          </p:cNvPicPr>
          <p:nvPr/>
        </p:nvPicPr>
        <p:blipFill>
          <a:blip r:embed="rId4" cstate="print"/>
          <a:srcRect/>
          <a:stretch>
            <a:fillRect/>
          </a:stretch>
        </p:blipFill>
        <p:spPr bwMode="auto">
          <a:xfrm>
            <a:off x="1981200" y="2209800"/>
            <a:ext cx="3922713" cy="4267200"/>
          </a:xfrm>
          <a:prstGeom prst="rect">
            <a:avLst/>
          </a:prstGeom>
          <a:noFill/>
          <a:ln w="9525">
            <a:noFill/>
            <a:miter lim="800000"/>
            <a:headEnd/>
            <a:tailEnd/>
          </a:ln>
        </p:spPr>
      </p:pic>
      <p:grpSp>
        <p:nvGrpSpPr>
          <p:cNvPr id="2" name="Group 6"/>
          <p:cNvGrpSpPr>
            <a:grpSpLocks/>
          </p:cNvGrpSpPr>
          <p:nvPr/>
        </p:nvGrpSpPr>
        <p:grpSpPr bwMode="auto">
          <a:xfrm>
            <a:off x="2278063" y="1524000"/>
            <a:ext cx="3352800" cy="728663"/>
            <a:chOff x="5029200" y="1150730"/>
            <a:chExt cx="3352802" cy="728000"/>
          </a:xfrm>
        </p:grpSpPr>
        <p:sp>
          <p:nvSpPr>
            <p:cNvPr id="8" name="Left Brace 7"/>
            <p:cNvSpPr/>
            <p:nvPr/>
          </p:nvSpPr>
          <p:spPr>
            <a:xfrm rot="5400000">
              <a:off x="6515274" y="12002"/>
              <a:ext cx="380653" cy="33528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7772" name="TextBox 8"/>
            <p:cNvSpPr txBox="1">
              <a:spLocks noChangeArrowheads="1"/>
            </p:cNvSpPr>
            <p:nvPr/>
          </p:nvSpPr>
          <p:spPr bwMode="auto">
            <a:xfrm>
              <a:off x="6103938" y="1150730"/>
              <a:ext cx="1317412" cy="369332"/>
            </a:xfrm>
            <a:prstGeom prst="rect">
              <a:avLst/>
            </a:prstGeom>
            <a:noFill/>
            <a:ln w="9525">
              <a:noFill/>
              <a:miter lim="800000"/>
              <a:headEnd/>
              <a:tailEnd/>
            </a:ln>
          </p:spPr>
          <p:txBody>
            <a:bodyPr wrap="none">
              <a:spAutoFit/>
            </a:bodyPr>
            <a:lstStyle/>
            <a:p>
              <a:r>
                <a:rPr lang="en-US"/>
                <a:t>Track  (W )</a:t>
              </a:r>
            </a:p>
          </p:txBody>
        </p:sp>
      </p:grpSp>
      <p:sp>
        <p:nvSpPr>
          <p:cNvPr id="10" name="Rectangle 9"/>
          <p:cNvSpPr/>
          <p:nvPr/>
        </p:nvSpPr>
        <p:spPr>
          <a:xfrm>
            <a:off x="2057400" y="37338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1" name="Rectangle 10"/>
          <p:cNvSpPr/>
          <p:nvPr/>
        </p:nvSpPr>
        <p:spPr>
          <a:xfrm>
            <a:off x="5426075" y="3810000"/>
            <a:ext cx="457200" cy="12192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2" name="Left Brace 11"/>
          <p:cNvSpPr/>
          <p:nvPr/>
        </p:nvSpPr>
        <p:spPr>
          <a:xfrm>
            <a:off x="1828800" y="2590800"/>
            <a:ext cx="228600" cy="3429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7769" name="TextBox 12"/>
          <p:cNvSpPr txBox="1">
            <a:spLocks noChangeArrowheads="1"/>
          </p:cNvSpPr>
          <p:nvPr/>
        </p:nvSpPr>
        <p:spPr bwMode="auto">
          <a:xfrm>
            <a:off x="609600" y="4038600"/>
            <a:ext cx="1828800" cy="646113"/>
          </a:xfrm>
          <a:prstGeom prst="rect">
            <a:avLst/>
          </a:prstGeom>
          <a:noFill/>
          <a:ln w="9525">
            <a:noFill/>
            <a:miter lim="800000"/>
            <a:headEnd/>
            <a:tailEnd/>
          </a:ln>
        </p:spPr>
        <p:txBody>
          <a:bodyPr>
            <a:spAutoFit/>
          </a:bodyPr>
          <a:lstStyle/>
          <a:p>
            <a:r>
              <a:rPr lang="en-US"/>
              <a:t>Wheelbase</a:t>
            </a:r>
          </a:p>
          <a:p>
            <a:r>
              <a:rPr lang="en-US"/>
              <a:t>       (L)</a:t>
            </a:r>
            <a:endParaRPr lang="en-US" sz="1600"/>
          </a:p>
        </p:txBody>
      </p:sp>
      <p:sp>
        <p:nvSpPr>
          <p:cNvPr id="16" name="Up Arrow 15"/>
          <p:cNvSpPr/>
          <p:nvPr/>
        </p:nvSpPr>
        <p:spPr>
          <a:xfrm>
            <a:off x="5894388" y="5029200"/>
            <a:ext cx="152400" cy="990600"/>
          </a:xfrm>
          <a:prstGeom prst="upArrow">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graphicFrame>
        <p:nvGraphicFramePr>
          <p:cNvPr id="117762" name="Object 2"/>
          <p:cNvGraphicFramePr>
            <a:graphicFrameLocks noChangeAspect="1"/>
          </p:cNvGraphicFramePr>
          <p:nvPr/>
        </p:nvGraphicFramePr>
        <p:xfrm>
          <a:off x="5562600" y="3733800"/>
          <a:ext cx="3261226" cy="1039812"/>
        </p:xfrm>
        <a:graphic>
          <a:graphicData uri="http://schemas.openxmlformats.org/presentationml/2006/ole">
            <p:oleObj spid="_x0000_s41997" name="Equation" r:id="rId5" imgW="1193800" imgH="393700" progId="Equation.3">
              <p:embed/>
            </p:oleObj>
          </a:graphicData>
        </a:graphic>
      </p:graphicFrame>
    </p:spTree>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0"/>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64291" tIns="32146" rIns="64291"/>
          <a:lstStyle>
            <a:lvl1pPr eaLnBrk="0" hangingPunct="0">
              <a:defRPr sz="4100">
                <a:solidFill>
                  <a:srgbClr val="000000"/>
                </a:solidFill>
                <a:latin typeface="Gill Sans" charset="0"/>
                <a:ea typeface="ヒラギノ角ゴ ProN W3" charset="0"/>
                <a:cs typeface="ヒラギノ角ゴ ProN W3" charset="0"/>
                <a:sym typeface="Gill Sans" charset="0"/>
              </a:defRPr>
            </a:lvl1pPr>
            <a:lvl2pPr marL="522368" indent="-200911" eaLnBrk="0" hangingPunct="0">
              <a:defRPr sz="4100">
                <a:solidFill>
                  <a:srgbClr val="000000"/>
                </a:solidFill>
                <a:latin typeface="Gill Sans" charset="0"/>
                <a:ea typeface="ヒラギノ角ゴ ProN W3" charset="0"/>
                <a:cs typeface="ヒラギノ角ゴ ProN W3" charset="0"/>
                <a:sym typeface="Gill Sans" charset="0"/>
              </a:defRPr>
            </a:lvl2pPr>
            <a:lvl3pPr marL="803643" indent="-160729" eaLnBrk="0" hangingPunct="0">
              <a:defRPr sz="4100">
                <a:solidFill>
                  <a:srgbClr val="000000"/>
                </a:solidFill>
                <a:latin typeface="Gill Sans" charset="0"/>
                <a:ea typeface="ヒラギノ角ゴ ProN W3" charset="0"/>
                <a:cs typeface="ヒラギノ角ゴ ProN W3" charset="0"/>
                <a:sym typeface="Gill Sans" charset="0"/>
              </a:defRPr>
            </a:lvl3pPr>
            <a:lvl4pPr marL="1125101" indent="-160729" eaLnBrk="0" hangingPunct="0">
              <a:defRPr sz="4100">
                <a:solidFill>
                  <a:srgbClr val="000000"/>
                </a:solidFill>
                <a:latin typeface="Gill Sans" charset="0"/>
                <a:ea typeface="ヒラギノ角ゴ ProN W3" charset="0"/>
                <a:cs typeface="ヒラギノ角ゴ ProN W3" charset="0"/>
                <a:sym typeface="Gill Sans" charset="0"/>
              </a:defRPr>
            </a:lvl4pPr>
            <a:lvl5pPr marL="1446558" indent="-160729" eaLnBrk="0" hangingPunct="0">
              <a:defRPr sz="4100">
                <a:solidFill>
                  <a:srgbClr val="000000"/>
                </a:solidFill>
                <a:latin typeface="Gill Sans" charset="0"/>
                <a:ea typeface="ヒラギノ角ゴ ProN W3" charset="0"/>
                <a:cs typeface="ヒラギノ角ゴ ProN W3" charset="0"/>
                <a:sym typeface="Gill Sans" charset="0"/>
              </a:defRPr>
            </a:lvl5pPr>
            <a:lvl6pPr marL="1768015"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6pPr>
            <a:lvl7pPr marL="2089473"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7pPr>
            <a:lvl8pPr marL="2410930"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8pPr>
            <a:lvl9pPr marL="2732387"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9pPr>
          </a:lstStyle>
          <a:p>
            <a:pPr eaLnBrk="1" hangingPunct="1"/>
            <a:fld id="{3ED645C8-38F1-411D-9C6A-AC42B6C1B300}" type="slidenum">
              <a:rPr lang="en-US" sz="1000">
                <a:solidFill>
                  <a:srgbClr val="787878"/>
                </a:solidFill>
                <a:latin typeface="Lucida Grande" charset="0"/>
                <a:ea typeface="Lucida Grande" charset="0"/>
                <a:cs typeface="Lucida Grande" charset="0"/>
                <a:sym typeface="Lucida Grande" charset="0"/>
              </a:rPr>
              <a:pPr eaLnBrk="1" hangingPunct="1"/>
              <a:t>90</a:t>
            </a:fld>
            <a:endParaRPr lang="en-US" sz="1000">
              <a:solidFill>
                <a:srgbClr val="787878"/>
              </a:solidFill>
              <a:latin typeface="Lucida Grande" charset="0"/>
              <a:ea typeface="Lucida Grande" charset="0"/>
              <a:cs typeface="Lucida Grande" charset="0"/>
              <a:sym typeface="Lucida Grande" charset="0"/>
            </a:endParaRPr>
          </a:p>
        </p:txBody>
      </p:sp>
      <p:sp>
        <p:nvSpPr>
          <p:cNvPr id="2055" name="Freeform 7"/>
          <p:cNvSpPr>
            <a:spLocks/>
          </p:cNvSpPr>
          <p:nvPr/>
        </p:nvSpPr>
        <p:spPr bwMode="auto">
          <a:xfrm>
            <a:off x="0" y="4750594"/>
            <a:ext cx="9144000" cy="2112988"/>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defRPr/>
            </a:pPr>
            <a:endParaRPr lang="en-US"/>
          </a:p>
        </p:txBody>
      </p:sp>
      <p:sp>
        <p:nvSpPr>
          <p:cNvPr id="2056" name="Freeform 8"/>
          <p:cNvSpPr>
            <a:spLocks/>
          </p:cNvSpPr>
          <p:nvPr/>
        </p:nvSpPr>
        <p:spPr bwMode="auto">
          <a:xfrm>
            <a:off x="7313414" y="0"/>
            <a:ext cx="1830586"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defRPr/>
            </a:pPr>
            <a:r>
              <a:rPr lang="en-US" dirty="0" smtClean="0"/>
              <a:t>  </a:t>
            </a:r>
            <a:endParaRPr lang="en-US" dirty="0"/>
          </a:p>
        </p:txBody>
      </p:sp>
      <p:sp>
        <p:nvSpPr>
          <p:cNvPr id="2053" name="Rectangle 9"/>
          <p:cNvSpPr>
            <a:spLocks noGrp="1" noChangeArrowheads="1"/>
          </p:cNvSpPr>
          <p:nvPr>
            <p:ph type="title"/>
          </p:nvPr>
        </p:nvSpPr>
        <p:spPr/>
        <p:txBody>
          <a:bodyPr/>
          <a:lstStyle/>
          <a:p>
            <a:pPr eaLnBrk="1" hangingPunct="1"/>
            <a:r>
              <a:rPr lang="en-US" dirty="0" smtClean="0"/>
              <a:t>Finding Linear Force</a:t>
            </a:r>
          </a:p>
        </p:txBody>
      </p:sp>
      <p:sp>
        <p:nvSpPr>
          <p:cNvPr id="2054" name="Text Box 10"/>
          <p:cNvSpPr txBox="1">
            <a:spLocks noChangeArrowheads="1"/>
          </p:cNvSpPr>
          <p:nvPr/>
        </p:nvSpPr>
        <p:spPr bwMode="auto">
          <a:xfrm>
            <a:off x="8747746" y="6633642"/>
            <a:ext cx="167432" cy="151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291" tIns="32146" rIns="64291" bIns="32146" anchor="b"/>
          <a:lstStyle>
            <a:lvl1pPr eaLnBrk="0" hangingPunct="0">
              <a:defRPr sz="5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9pPr>
          </a:lstStyle>
          <a:p>
            <a:pPr algn="r" eaLnBrk="1" hangingPunct="1"/>
            <a:fld id="{79606797-6352-47F3-8526-97EB6DC790E0}" type="slidenum">
              <a:rPr lang="en-US" sz="1000">
                <a:solidFill>
                  <a:srgbClr val="787878"/>
                </a:solidFill>
                <a:latin typeface="Lucida Grande" charset="0"/>
                <a:ea typeface="Lucida Grande" charset="0"/>
                <a:cs typeface="Lucida Grande" charset="0"/>
                <a:sym typeface="Lucida Grande" charset="0"/>
              </a:rPr>
              <a:pPr algn="r" eaLnBrk="1" hangingPunct="1"/>
              <a:t>90</a:t>
            </a:fld>
            <a:endParaRPr lang="en-US" sz="1000">
              <a:solidFill>
                <a:srgbClr val="787878"/>
              </a:solidFill>
              <a:latin typeface="Lucida Grande" charset="0"/>
              <a:ea typeface="Lucida Grande" charset="0"/>
              <a:cs typeface="Lucida Grande" charset="0"/>
              <a:sym typeface="Lucida Grande" charset="0"/>
            </a:endParaRPr>
          </a:p>
        </p:txBody>
      </p:sp>
      <p:sp>
        <p:nvSpPr>
          <p:cNvPr id="2060" name="Freeform 12"/>
          <p:cNvSpPr>
            <a:spLocks/>
          </p:cNvSpPr>
          <p:nvPr/>
        </p:nvSpPr>
        <p:spPr bwMode="auto">
          <a:xfrm>
            <a:off x="7465219" y="2393156"/>
            <a:ext cx="1054820" cy="2187773"/>
          </a:xfrm>
          <a:custGeom>
            <a:avLst/>
            <a:gdLst>
              <a:gd name="T0" fmla="*/ 8111 w 21456"/>
              <a:gd name="T1" fmla="*/ 3111500 h 21600"/>
              <a:gd name="T2" fmla="*/ 8111 w 21456"/>
              <a:gd name="T3" fmla="*/ 0 h 21600"/>
              <a:gd name="T4" fmla="*/ 1500188 w 21456"/>
              <a:gd name="T5" fmla="*/ 0 h 21600"/>
              <a:gd name="T6" fmla="*/ 1488302 w 21456"/>
              <a:gd name="T7" fmla="*/ 3111500 h 21600"/>
              <a:gd name="T8" fmla="*/ 940764 w 21456"/>
              <a:gd name="T9" fmla="*/ 3111500 h 21600"/>
              <a:gd name="T10" fmla="*/ 928668 w 21456"/>
              <a:gd name="T11" fmla="*/ 2822102 h 21600"/>
              <a:gd name="T12" fmla="*/ 1307770 w 21456"/>
              <a:gd name="T13" fmla="*/ 2822102 h 21600"/>
              <a:gd name="T14" fmla="*/ 1316091 w 21456"/>
              <a:gd name="T15" fmla="*/ 271392 h 21600"/>
              <a:gd name="T16" fmla="*/ 171582 w 21456"/>
              <a:gd name="T17" fmla="*/ 271392 h 21600"/>
              <a:gd name="T18" fmla="*/ 170533 w 21456"/>
              <a:gd name="T19" fmla="*/ 2822102 h 21600"/>
              <a:gd name="T20" fmla="*/ 531526 w 21456"/>
              <a:gd name="T21" fmla="*/ 2822102 h 21600"/>
              <a:gd name="T22" fmla="*/ 546209 w 21456"/>
              <a:gd name="T23" fmla="*/ 3111500 h 21600"/>
              <a:gd name="T24" fmla="*/ 8111 w 21456"/>
              <a:gd name="T25" fmla="*/ 3111500 h 21600"/>
              <a:gd name="T26" fmla="*/ 8111 w 21456"/>
              <a:gd name="T27" fmla="*/ 311150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456"/>
              <a:gd name="T43" fmla="*/ 0 h 21600"/>
              <a:gd name="T44" fmla="*/ 21456 w 21456"/>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456" h="21600">
                <a:moveTo>
                  <a:pt x="116" y="21600"/>
                </a:moveTo>
                <a:cubicBezTo>
                  <a:pt x="116" y="21600"/>
                  <a:pt x="-144" y="0"/>
                  <a:pt x="116" y="0"/>
                </a:cubicBezTo>
                <a:cubicBezTo>
                  <a:pt x="376" y="0"/>
                  <a:pt x="21456" y="0"/>
                  <a:pt x="21456" y="0"/>
                </a:cubicBezTo>
                <a:lnTo>
                  <a:pt x="21286" y="21600"/>
                </a:lnTo>
                <a:lnTo>
                  <a:pt x="13455" y="21600"/>
                </a:lnTo>
                <a:lnTo>
                  <a:pt x="13282" y="19591"/>
                </a:lnTo>
                <a:lnTo>
                  <a:pt x="18704" y="19591"/>
                </a:lnTo>
                <a:lnTo>
                  <a:pt x="18823" y="1884"/>
                </a:lnTo>
                <a:lnTo>
                  <a:pt x="2454" y="1884"/>
                </a:lnTo>
                <a:lnTo>
                  <a:pt x="2439" y="19591"/>
                </a:lnTo>
                <a:lnTo>
                  <a:pt x="7602" y="19591"/>
                </a:lnTo>
                <a:lnTo>
                  <a:pt x="7812" y="21600"/>
                </a:lnTo>
                <a:lnTo>
                  <a:pt x="116" y="21600"/>
                </a:lnTo>
                <a:close/>
                <a:moveTo>
                  <a:pt x="116" y="21600"/>
                </a:moveTo>
              </a:path>
            </a:pathLst>
          </a:custGeom>
          <a:solidFill>
            <a:srgbClr val="000000"/>
          </a:solidFill>
          <a:ln w="38100" cap="flat">
            <a:solidFill>
              <a:schemeClr val="tx1"/>
            </a:solidFill>
            <a:prstDash val="solid"/>
            <a:miter lim="800000"/>
            <a:headEnd type="none" w="med" len="med"/>
            <a:tailEnd type="none" w="med" len="med"/>
          </a:ln>
        </p:spPr>
        <p:txBody>
          <a:bodyPr lIns="0" tIns="0" rIns="0" bIns="0"/>
          <a:lstStyle/>
          <a:p>
            <a:endParaRPr lang="en-US"/>
          </a:p>
        </p:txBody>
      </p:sp>
      <p:sp>
        <p:nvSpPr>
          <p:cNvPr id="2061" name="Rectangle 13"/>
          <p:cNvSpPr>
            <a:spLocks/>
          </p:cNvSpPr>
          <p:nvPr/>
        </p:nvSpPr>
        <p:spPr bwMode="auto">
          <a:xfrm>
            <a:off x="8358188" y="2625328"/>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2" name="Rectangle 14"/>
          <p:cNvSpPr>
            <a:spLocks/>
          </p:cNvSpPr>
          <p:nvPr/>
        </p:nvSpPr>
        <p:spPr bwMode="auto">
          <a:xfrm>
            <a:off x="8358188" y="4232672"/>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3" name="Rectangle 15"/>
          <p:cNvSpPr>
            <a:spLocks/>
          </p:cNvSpPr>
          <p:nvPr/>
        </p:nvSpPr>
        <p:spPr bwMode="auto">
          <a:xfrm>
            <a:off x="7902774" y="3482578"/>
            <a:ext cx="160734" cy="1893094"/>
          </a:xfrm>
          <a:prstGeom prst="rect">
            <a:avLst/>
          </a:prstGeom>
          <a:solidFill>
            <a:srgbClr val="558E28"/>
          </a:solidFill>
          <a:ln w="25400">
            <a:solidFill>
              <a:srgbClr val="558E28"/>
            </a:solidFill>
            <a:miter lim="800000"/>
            <a:headEnd/>
            <a:tailEnd/>
          </a:ln>
        </p:spPr>
        <p:txBody>
          <a:bodyPr lIns="0" tIns="0" rIns="0" bIns="0"/>
          <a:lstStyle/>
          <a:p>
            <a:endParaRPr lang="en-US"/>
          </a:p>
        </p:txBody>
      </p:sp>
      <p:sp>
        <p:nvSpPr>
          <p:cNvPr id="2064" name="Rectangle 16"/>
          <p:cNvSpPr>
            <a:spLocks/>
          </p:cNvSpPr>
          <p:nvPr/>
        </p:nvSpPr>
        <p:spPr bwMode="auto">
          <a:xfrm>
            <a:off x="7625953" y="3482578"/>
            <a:ext cx="732234" cy="187523"/>
          </a:xfrm>
          <a:prstGeom prst="rect">
            <a:avLst/>
          </a:prstGeom>
          <a:solidFill>
            <a:srgbClr val="D90B00"/>
          </a:solidFill>
          <a:ln w="25400">
            <a:solidFill>
              <a:srgbClr val="D90B00"/>
            </a:solidFill>
            <a:miter lim="800000"/>
            <a:headEnd/>
            <a:tailEnd/>
          </a:ln>
        </p:spPr>
        <p:txBody>
          <a:bodyPr lIns="0" tIns="0" rIns="0" bIns="0"/>
          <a:lstStyle/>
          <a:p>
            <a:endParaRPr lang="en-US"/>
          </a:p>
        </p:txBody>
      </p:sp>
      <p:sp>
        <p:nvSpPr>
          <p:cNvPr id="2065" name="Oval 17"/>
          <p:cNvSpPr>
            <a:spLocks/>
          </p:cNvSpPr>
          <p:nvPr/>
        </p:nvSpPr>
        <p:spPr bwMode="auto">
          <a:xfrm>
            <a:off x="7625953" y="1553766"/>
            <a:ext cx="732234" cy="714375"/>
          </a:xfrm>
          <a:prstGeom prst="ellipse">
            <a:avLst/>
          </a:prstGeom>
          <a:solidFill>
            <a:srgbClr val="D90B00"/>
          </a:solidFill>
          <a:ln w="25400">
            <a:solidFill>
              <a:srgbClr val="D90B00"/>
            </a:solidFill>
            <a:miter lim="800000"/>
            <a:headEnd/>
            <a:tailEnd/>
          </a:ln>
        </p:spPr>
        <p:txBody>
          <a:bodyPr lIns="0" tIns="0" rIns="0" bIns="0"/>
          <a:lstStyle/>
          <a:p>
            <a:endParaRPr lang="en-US"/>
          </a:p>
        </p:txBody>
      </p:sp>
      <p:sp>
        <p:nvSpPr>
          <p:cNvPr id="2066" name="Oval 18"/>
          <p:cNvSpPr>
            <a:spLocks/>
          </p:cNvSpPr>
          <p:nvPr/>
        </p:nvSpPr>
        <p:spPr bwMode="auto">
          <a:xfrm>
            <a:off x="7625953" y="5804297"/>
            <a:ext cx="732234" cy="714375"/>
          </a:xfrm>
          <a:prstGeom prst="ellipse">
            <a:avLst/>
          </a:prstGeom>
          <a:solidFill>
            <a:srgbClr val="D90B00"/>
          </a:solidFill>
          <a:ln w="25400">
            <a:solidFill>
              <a:srgbClr val="D90B00"/>
            </a:solidFill>
            <a:miter lim="800000"/>
            <a:headEnd/>
            <a:tailEnd/>
          </a:ln>
        </p:spPr>
        <p:txBody>
          <a:bodyPr lIns="0" tIns="0" rIns="0" bIns="0"/>
          <a:lstStyle/>
          <a:p>
            <a:endParaRPr lang="en-US"/>
          </a:p>
        </p:txBody>
      </p:sp>
      <p:sp>
        <p:nvSpPr>
          <p:cNvPr id="2067" name="Oval 19"/>
          <p:cNvSpPr>
            <a:spLocks/>
          </p:cNvSpPr>
          <p:nvPr/>
        </p:nvSpPr>
        <p:spPr bwMode="auto">
          <a:xfrm>
            <a:off x="7902774" y="6072188"/>
            <a:ext cx="160734" cy="160734"/>
          </a:xfrm>
          <a:prstGeom prst="ellipse">
            <a:avLst/>
          </a:prstGeom>
          <a:solidFill>
            <a:srgbClr val="558E28"/>
          </a:solidFill>
          <a:ln w="25400">
            <a:solidFill>
              <a:srgbClr val="558E28"/>
            </a:solidFill>
            <a:miter lim="800000"/>
            <a:headEnd/>
            <a:tailEnd/>
          </a:ln>
        </p:spPr>
        <p:txBody>
          <a:bodyPr lIns="0" tIns="0" rIns="0" bIns="0"/>
          <a:lstStyle/>
          <a:p>
            <a:endParaRPr lang="en-US"/>
          </a:p>
        </p:txBody>
      </p:sp>
      <p:sp>
        <p:nvSpPr>
          <p:cNvPr id="2068" name="AutoShape 20"/>
          <p:cNvSpPr>
            <a:spLocks/>
          </p:cNvSpPr>
          <p:nvPr/>
        </p:nvSpPr>
        <p:spPr bwMode="auto">
          <a:xfrm>
            <a:off x="7634883" y="1857375"/>
            <a:ext cx="723305" cy="89297"/>
          </a:xfrm>
          <a:prstGeom prst="leftRightArrow">
            <a:avLst>
              <a:gd name="adj1" fmla="val 0"/>
              <a:gd name="adj2" fmla="val 63413"/>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070" name="Freeform 22"/>
          <p:cNvSpPr>
            <a:spLocks/>
          </p:cNvSpPr>
          <p:nvPr/>
        </p:nvSpPr>
        <p:spPr bwMode="auto">
          <a:xfrm flipH="1">
            <a:off x="7304484" y="5625704"/>
            <a:ext cx="696516" cy="515689"/>
          </a:xfrm>
          <a:custGeom>
            <a:avLst/>
            <a:gdLst>
              <a:gd name="T0" fmla="*/ 0 w 21600"/>
              <a:gd name="T1" fmla="*/ 733425 h 11826"/>
              <a:gd name="T2" fmla="*/ 990600 w 21600"/>
              <a:gd name="T3" fmla="*/ 335455 h 11826"/>
              <a:gd name="T4" fmla="*/ 0 60000 65536"/>
              <a:gd name="T5" fmla="*/ 0 60000 65536"/>
              <a:gd name="T6" fmla="*/ 0 w 21600"/>
              <a:gd name="T7" fmla="*/ 0 h 11826"/>
              <a:gd name="T8" fmla="*/ 21600 w 21600"/>
              <a:gd name="T9" fmla="*/ 11826 h 11826"/>
            </a:gdLst>
            <a:ahLst/>
            <a:cxnLst>
              <a:cxn ang="T4">
                <a:pos x="T0" y="T1"/>
              </a:cxn>
              <a:cxn ang="T5">
                <a:pos x="T2" y="T3"/>
              </a:cxn>
            </a:cxnLst>
            <a:rect l="T6" t="T7" r="T8" b="T9"/>
            <a:pathLst>
              <a:path w="21600" h="11826">
                <a:moveTo>
                  <a:pt x="0" y="11826"/>
                </a:moveTo>
                <a:cubicBezTo>
                  <a:pt x="0" y="11826"/>
                  <a:pt x="12525" y="-9774"/>
                  <a:pt x="21600" y="5409"/>
                </a:cubicBezTo>
              </a:path>
            </a:pathLst>
          </a:custGeom>
          <a:noFill/>
          <a:ln w="381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072" name="AutoShape 24"/>
          <p:cNvSpPr>
            <a:spLocks/>
          </p:cNvSpPr>
          <p:nvPr/>
        </p:nvSpPr>
        <p:spPr bwMode="auto">
          <a:xfrm rot="5400000">
            <a:off x="7742039" y="2866430"/>
            <a:ext cx="517922" cy="339328"/>
          </a:xfrm>
          <a:prstGeom prst="rightArrow">
            <a:avLst>
              <a:gd name="adj1" fmla="val 31037"/>
              <a:gd name="adj2" fmla="val 63158"/>
            </a:avLst>
          </a:prstGeom>
          <a:solidFill>
            <a:srgbClr val="F3EB00"/>
          </a:solidFill>
          <a:ln w="25400">
            <a:solidFill>
              <a:schemeClr val="tx1"/>
            </a:solidFill>
            <a:miter lim="800000"/>
            <a:headEnd/>
            <a:tailEnd/>
          </a:ln>
        </p:spPr>
        <p:txBody>
          <a:bodyPr lIns="0" tIns="0" rIns="0" bIns="0"/>
          <a:lstStyle/>
          <a:p>
            <a:endParaRPr lang="en-US"/>
          </a:p>
        </p:txBody>
      </p:sp>
      <p:sp>
        <p:nvSpPr>
          <p:cNvPr id="2073" name="AutoShape 25"/>
          <p:cNvSpPr>
            <a:spLocks/>
          </p:cNvSpPr>
          <p:nvPr/>
        </p:nvSpPr>
        <p:spPr bwMode="auto">
          <a:xfrm rot="-5400000">
            <a:off x="7724180" y="5045274"/>
            <a:ext cx="517922" cy="339328"/>
          </a:xfrm>
          <a:prstGeom prst="rightArrow">
            <a:avLst>
              <a:gd name="adj1" fmla="val 31037"/>
              <a:gd name="adj2" fmla="val 63158"/>
            </a:avLst>
          </a:prstGeom>
          <a:solidFill>
            <a:srgbClr val="F3EB00"/>
          </a:solidFill>
          <a:ln w="25400">
            <a:solidFill>
              <a:schemeClr val="tx1"/>
            </a:solidFill>
            <a:miter lim="800000"/>
            <a:headEnd/>
            <a:tailEnd/>
          </a:ln>
        </p:spPr>
        <p:txBody>
          <a:bodyPr lIns="0" tIns="0" rIns="0" bIns="0"/>
          <a:lstStyle/>
          <a:p>
            <a:endParaRPr lang="en-US"/>
          </a:p>
        </p:txBody>
      </p:sp>
      <mc:AlternateContent xmlns:mc="http://schemas.openxmlformats.org/markup-compatibility/2006">
        <mc:Choice xmlns="" xmlns:a14="http://schemas.microsoft.com/office/drawing/2010/main" Requires="a14">
          <p:sp>
            <p:nvSpPr>
              <p:cNvPr id="11" name="TextBox 10"/>
              <p:cNvSpPr txBox="1"/>
              <p:nvPr/>
            </p:nvSpPr>
            <p:spPr>
              <a:xfrm>
                <a:off x="7812888" y="1577340"/>
                <a:ext cx="4158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𝐷</m:t>
                      </m:r>
                    </m:oMath>
                  </m:oMathPara>
                </a14:m>
                <a:endParaRPr lang="en-US" dirty="0"/>
              </a:p>
            </p:txBody>
          </p:sp>
        </mc:Choice>
        <mc:Fallback>
          <p:sp>
            <p:nvSpPr>
              <p:cNvPr id="11" name="TextBox 10"/>
              <p:cNvSpPr txBox="1">
                <a:spLocks noRot="1" noChangeAspect="1" noMove="1" noResize="1" noEditPoints="1" noAdjustHandles="1" noChangeArrowheads="1" noChangeShapeType="1" noTextEdit="1"/>
              </p:cNvSpPr>
              <p:nvPr/>
            </p:nvSpPr>
            <p:spPr>
              <a:xfrm>
                <a:off x="7812888" y="1577340"/>
                <a:ext cx="415819" cy="369332"/>
              </a:xfrm>
              <a:prstGeom prst="rect">
                <a:avLst/>
              </a:prstGeom>
              <a:blipFill rotWithShape="1">
                <a:blip r:embed="rId4"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12" name="TextBox 11"/>
              <p:cNvSpPr txBox="1"/>
              <p:nvPr/>
            </p:nvSpPr>
            <p:spPr>
              <a:xfrm>
                <a:off x="6915339" y="5887522"/>
                <a:ext cx="38914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𝑑</m:t>
                      </m:r>
                    </m:oMath>
                  </m:oMathPara>
                </a14:m>
                <a:endParaRPr lang="en-US" dirty="0"/>
              </a:p>
            </p:txBody>
          </p:sp>
        </mc:Choice>
        <mc:Fallback>
          <p:sp>
            <p:nvSpPr>
              <p:cNvPr id="12" name="TextBox 11"/>
              <p:cNvSpPr txBox="1">
                <a:spLocks noRot="1" noChangeAspect="1" noMove="1" noResize="1" noEditPoints="1" noAdjustHandles="1" noChangeArrowheads="1" noChangeShapeType="1" noTextEdit="1"/>
              </p:cNvSpPr>
              <p:nvPr/>
            </p:nvSpPr>
            <p:spPr>
              <a:xfrm>
                <a:off x="6915339" y="5887522"/>
                <a:ext cx="389145" cy="369332"/>
              </a:xfrm>
              <a:prstGeom prst="rect">
                <a:avLst/>
              </a:prstGeom>
              <a:blipFill rotWithShape="1">
                <a:blip r:embed="rId5" cstate="print"/>
                <a:stretch>
                  <a:fillRect/>
                </a:stretch>
              </a:blipFill>
            </p:spPr>
            <p:txBody>
              <a:bodyPr/>
              <a:lstStyle/>
              <a:p>
                <a:r>
                  <a:rPr lang="en-US">
                    <a:noFill/>
                  </a:rPr>
                  <a:t> </a:t>
                </a:r>
              </a:p>
            </p:txBody>
          </p:sp>
        </mc:Fallback>
      </mc:AlternateContent>
      <p:graphicFrame>
        <p:nvGraphicFramePr>
          <p:cNvPr id="48139" name="Object 11"/>
          <p:cNvGraphicFramePr>
            <a:graphicFrameLocks noChangeAspect="1"/>
          </p:cNvGraphicFramePr>
          <p:nvPr/>
        </p:nvGraphicFramePr>
        <p:xfrm>
          <a:off x="685800" y="1981200"/>
          <a:ext cx="2071688" cy="371475"/>
        </p:xfrm>
        <a:graphic>
          <a:graphicData uri="http://schemas.openxmlformats.org/presentationml/2006/ole">
            <p:oleObj spid="_x0000_s48211" name="Equation" r:id="rId6" imgW="1129810" imgH="203112" progId="Equation.3">
              <p:embed/>
            </p:oleObj>
          </a:graphicData>
        </a:graphic>
      </p:graphicFrame>
      <p:graphicFrame>
        <p:nvGraphicFramePr>
          <p:cNvPr id="48140" name="Object 12"/>
          <p:cNvGraphicFramePr>
            <a:graphicFrameLocks noChangeAspect="1"/>
          </p:cNvGraphicFramePr>
          <p:nvPr/>
        </p:nvGraphicFramePr>
        <p:xfrm>
          <a:off x="609600" y="2667000"/>
          <a:ext cx="2676525" cy="858838"/>
        </p:xfrm>
        <a:graphic>
          <a:graphicData uri="http://schemas.openxmlformats.org/presentationml/2006/ole">
            <p:oleObj spid="_x0000_s48212" name="Equation" r:id="rId7" imgW="1459866" imgH="469696" progId="Equation.3">
              <p:embed/>
            </p:oleObj>
          </a:graphicData>
        </a:graphic>
      </p:graphicFrame>
      <p:graphicFrame>
        <p:nvGraphicFramePr>
          <p:cNvPr id="48141" name="Object 13"/>
          <p:cNvGraphicFramePr>
            <a:graphicFrameLocks noChangeAspect="1"/>
          </p:cNvGraphicFramePr>
          <p:nvPr/>
        </p:nvGraphicFramePr>
        <p:xfrm>
          <a:off x="3886200" y="1828800"/>
          <a:ext cx="2095500" cy="719138"/>
        </p:xfrm>
        <a:graphic>
          <a:graphicData uri="http://schemas.openxmlformats.org/presentationml/2006/ole">
            <p:oleObj spid="_x0000_s48213" name="Equation" r:id="rId8" imgW="1143000" imgH="393700" progId="Equation.3">
              <p:embed/>
            </p:oleObj>
          </a:graphicData>
        </a:graphic>
      </p:graphicFrame>
      <p:graphicFrame>
        <p:nvGraphicFramePr>
          <p:cNvPr id="48142" name="Object 14"/>
          <p:cNvGraphicFramePr>
            <a:graphicFrameLocks noChangeAspect="1"/>
          </p:cNvGraphicFramePr>
          <p:nvPr/>
        </p:nvGraphicFramePr>
        <p:xfrm>
          <a:off x="3856038" y="3048000"/>
          <a:ext cx="2749550" cy="325438"/>
        </p:xfrm>
        <a:graphic>
          <a:graphicData uri="http://schemas.openxmlformats.org/presentationml/2006/ole">
            <p:oleObj spid="_x0000_s48214" name="Equation" r:id="rId9" imgW="1497950" imgH="177723" progId="Equation.3">
              <p:embed/>
            </p:oleObj>
          </a:graphicData>
        </a:graphic>
      </p:graphicFrame>
      <p:graphicFrame>
        <p:nvGraphicFramePr>
          <p:cNvPr id="48143" name="Object 15"/>
          <p:cNvGraphicFramePr>
            <a:graphicFrameLocks noChangeAspect="1"/>
          </p:cNvGraphicFramePr>
          <p:nvPr/>
        </p:nvGraphicFramePr>
        <p:xfrm>
          <a:off x="1243013" y="3856038"/>
          <a:ext cx="1255712" cy="765175"/>
        </p:xfrm>
        <a:graphic>
          <a:graphicData uri="http://schemas.openxmlformats.org/presentationml/2006/ole">
            <p:oleObj spid="_x0000_s48215" name="Equation" r:id="rId10" imgW="685800" imgH="419100" progId="Equation.3">
              <p:embed/>
            </p:oleObj>
          </a:graphicData>
        </a:graphic>
      </p:graphicFrame>
      <p:graphicFrame>
        <p:nvGraphicFramePr>
          <p:cNvPr id="48144" name="Object 16"/>
          <p:cNvGraphicFramePr>
            <a:graphicFrameLocks noChangeAspect="1"/>
          </p:cNvGraphicFramePr>
          <p:nvPr/>
        </p:nvGraphicFramePr>
        <p:xfrm>
          <a:off x="4038600" y="3886200"/>
          <a:ext cx="1627187" cy="765175"/>
        </p:xfrm>
        <a:graphic>
          <a:graphicData uri="http://schemas.openxmlformats.org/presentationml/2006/ole">
            <p:oleObj spid="_x0000_s48216" name="Equation" r:id="rId11" imgW="889000" imgH="419100" progId="Equation.3">
              <p:embed/>
            </p:oleObj>
          </a:graphicData>
        </a:graphic>
      </p:graphicFrame>
      <p:graphicFrame>
        <p:nvGraphicFramePr>
          <p:cNvPr id="48145" name="Object 17"/>
          <p:cNvGraphicFramePr>
            <a:graphicFrameLocks noChangeAspect="1"/>
          </p:cNvGraphicFramePr>
          <p:nvPr/>
        </p:nvGraphicFramePr>
        <p:xfrm>
          <a:off x="914400" y="4876800"/>
          <a:ext cx="1814513" cy="765175"/>
        </p:xfrm>
        <a:graphic>
          <a:graphicData uri="http://schemas.openxmlformats.org/presentationml/2006/ole">
            <p:oleObj spid="_x0000_s48217" name="Equation" r:id="rId12" imgW="990600" imgH="419100" progId="Equation.3">
              <p:embed/>
            </p:oleObj>
          </a:graphicData>
        </a:graphic>
      </p:graphicFrame>
      <p:graphicFrame>
        <p:nvGraphicFramePr>
          <p:cNvPr id="48146" name="Object 18"/>
          <p:cNvGraphicFramePr>
            <a:graphicFrameLocks noChangeAspect="1"/>
          </p:cNvGraphicFramePr>
          <p:nvPr/>
        </p:nvGraphicFramePr>
        <p:xfrm>
          <a:off x="3733800" y="4876800"/>
          <a:ext cx="2162175" cy="765175"/>
        </p:xfrm>
        <a:graphic>
          <a:graphicData uri="http://schemas.openxmlformats.org/presentationml/2006/ole">
            <p:oleObj spid="_x0000_s48218" name="Equation" r:id="rId13" imgW="1180588" imgH="418918" progId="Equation.3">
              <p:embed/>
            </p:oleObj>
          </a:graphicData>
        </a:graphic>
      </p:graphicFrame>
      <p:graphicFrame>
        <p:nvGraphicFramePr>
          <p:cNvPr id="48147" name="Object 19"/>
          <p:cNvGraphicFramePr>
            <a:graphicFrameLocks noChangeAspect="1"/>
          </p:cNvGraphicFramePr>
          <p:nvPr/>
        </p:nvGraphicFramePr>
        <p:xfrm>
          <a:off x="457200" y="4876800"/>
          <a:ext cx="2698750" cy="879475"/>
        </p:xfrm>
        <a:graphic>
          <a:graphicData uri="http://schemas.openxmlformats.org/presentationml/2006/ole">
            <p:oleObj spid="_x0000_s48219" name="Equation" r:id="rId14" imgW="1473200" imgH="482600" progId="Equation.3">
              <p:embed/>
            </p:oleObj>
          </a:graphicData>
        </a:graphic>
      </p:graphicFrame>
      <p:sp>
        <p:nvSpPr>
          <p:cNvPr id="48" name="Frame 47"/>
          <p:cNvSpPr/>
          <p:nvPr/>
        </p:nvSpPr>
        <p:spPr>
          <a:xfrm>
            <a:off x="3352800" y="3505200"/>
            <a:ext cx="3048000" cy="2438400"/>
          </a:xfrm>
          <a:prstGeom prst="fram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 xmlns:p14="http://schemas.microsoft.com/office/powerpoint/2010/main" val="33442732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81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072"/>
                                        </p:tgtEl>
                                        <p:attrNameLst>
                                          <p:attrName>style.visibility</p:attrName>
                                        </p:attrNameLst>
                                      </p:cBhvr>
                                      <p:to>
                                        <p:strVal val="hidden"/>
                                      </p:to>
                                    </p:set>
                                  </p:childTnLst>
                                </p:cTn>
                              </p:par>
                              <p:par>
                                <p:cTn id="19" presetID="0" presetClass="path" presetSubtype="0" accel="50000" decel="50000" fill="hold" grpId="0" nodeType="withEffect">
                                  <p:stCondLst>
                                    <p:cond delay="0"/>
                                  </p:stCondLst>
                                  <p:childTnLst>
                                    <p:animMotion origin="layout" path="M 0 0 L 0 -0.10156 " pathEditMode="relative" ptsTypes="AA">
                                      <p:cBhvr>
                                        <p:cTn id="20" dur="1000" fill="hold"/>
                                        <p:tgtEl>
                                          <p:spTgt spid="2063"/>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 -0.10156 " pathEditMode="relative" ptsTypes="AA">
                                      <p:cBhvr>
                                        <p:cTn id="22" dur="1000" fill="hold"/>
                                        <p:tgtEl>
                                          <p:spTgt spid="2064"/>
                                        </p:tgtEl>
                                        <p:attrNameLst>
                                          <p:attrName>ppt_x</p:attrName>
                                          <p:attrName>ppt_y</p:attrName>
                                        </p:attrNameLst>
                                      </p:cBhvr>
                                    </p:animMotion>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207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6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06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7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814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8145"/>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4814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814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edge">
                                      <p:cBhvr>
                                        <p:cTn id="52"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3" grpId="0" animBg="1"/>
      <p:bldP spid="2064" grpId="0" animBg="1"/>
      <p:bldP spid="2066" grpId="0" animBg="1"/>
      <p:bldP spid="2067" grpId="0" animBg="1"/>
      <p:bldP spid="2070" grpId="0" animBg="1"/>
      <p:bldP spid="2072" grpId="0" animBg="1"/>
      <p:bldP spid="2072" grpId="1" animBg="1"/>
      <p:bldP spid="2073" grpId="0" animBg="1"/>
      <p:bldP spid="12" grpId="0" animBg="1"/>
      <p:bldP spid="4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0"/>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64291" tIns="32146" rIns="64291"/>
          <a:lstStyle>
            <a:lvl1pPr eaLnBrk="0" hangingPunct="0">
              <a:defRPr sz="4100">
                <a:solidFill>
                  <a:srgbClr val="000000"/>
                </a:solidFill>
                <a:latin typeface="Gill Sans" charset="0"/>
                <a:ea typeface="ヒラギノ角ゴ ProN W3" charset="0"/>
                <a:cs typeface="ヒラギノ角ゴ ProN W3" charset="0"/>
                <a:sym typeface="Gill Sans" charset="0"/>
              </a:defRPr>
            </a:lvl1pPr>
            <a:lvl2pPr marL="522368" indent="-200911" eaLnBrk="0" hangingPunct="0">
              <a:defRPr sz="4100">
                <a:solidFill>
                  <a:srgbClr val="000000"/>
                </a:solidFill>
                <a:latin typeface="Gill Sans" charset="0"/>
                <a:ea typeface="ヒラギノ角ゴ ProN W3" charset="0"/>
                <a:cs typeface="ヒラギノ角ゴ ProN W3" charset="0"/>
                <a:sym typeface="Gill Sans" charset="0"/>
              </a:defRPr>
            </a:lvl2pPr>
            <a:lvl3pPr marL="803643" indent="-160729" eaLnBrk="0" hangingPunct="0">
              <a:defRPr sz="4100">
                <a:solidFill>
                  <a:srgbClr val="000000"/>
                </a:solidFill>
                <a:latin typeface="Gill Sans" charset="0"/>
                <a:ea typeface="ヒラギノ角ゴ ProN W3" charset="0"/>
                <a:cs typeface="ヒラギノ角ゴ ProN W3" charset="0"/>
                <a:sym typeface="Gill Sans" charset="0"/>
              </a:defRPr>
            </a:lvl3pPr>
            <a:lvl4pPr marL="1125101" indent="-160729" eaLnBrk="0" hangingPunct="0">
              <a:defRPr sz="4100">
                <a:solidFill>
                  <a:srgbClr val="000000"/>
                </a:solidFill>
                <a:latin typeface="Gill Sans" charset="0"/>
                <a:ea typeface="ヒラギノ角ゴ ProN W3" charset="0"/>
                <a:cs typeface="ヒラギノ角ゴ ProN W3" charset="0"/>
                <a:sym typeface="Gill Sans" charset="0"/>
              </a:defRPr>
            </a:lvl4pPr>
            <a:lvl5pPr marL="1446558" indent="-160729" eaLnBrk="0" hangingPunct="0">
              <a:defRPr sz="4100">
                <a:solidFill>
                  <a:srgbClr val="000000"/>
                </a:solidFill>
                <a:latin typeface="Gill Sans" charset="0"/>
                <a:ea typeface="ヒラギノ角ゴ ProN W3" charset="0"/>
                <a:cs typeface="ヒラギノ角ゴ ProN W3" charset="0"/>
                <a:sym typeface="Gill Sans" charset="0"/>
              </a:defRPr>
            </a:lvl5pPr>
            <a:lvl6pPr marL="1768015"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6pPr>
            <a:lvl7pPr marL="2089473"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7pPr>
            <a:lvl8pPr marL="2410930"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8pPr>
            <a:lvl9pPr marL="2732387"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9pPr>
          </a:lstStyle>
          <a:p>
            <a:pPr eaLnBrk="1" hangingPunct="1"/>
            <a:fld id="{3ED645C8-38F1-411D-9C6A-AC42B6C1B300}" type="slidenum">
              <a:rPr lang="en-US" sz="1000">
                <a:solidFill>
                  <a:srgbClr val="787878"/>
                </a:solidFill>
                <a:latin typeface="Lucida Grande" charset="0"/>
                <a:ea typeface="Lucida Grande" charset="0"/>
                <a:cs typeface="Lucida Grande" charset="0"/>
                <a:sym typeface="Lucida Grande" charset="0"/>
              </a:rPr>
              <a:pPr eaLnBrk="1" hangingPunct="1"/>
              <a:t>91</a:t>
            </a:fld>
            <a:endParaRPr lang="en-US" sz="1000">
              <a:solidFill>
                <a:srgbClr val="787878"/>
              </a:solidFill>
              <a:latin typeface="Lucida Grande" charset="0"/>
              <a:ea typeface="Lucida Grande" charset="0"/>
              <a:cs typeface="Lucida Grande" charset="0"/>
              <a:sym typeface="Lucida Grande" charset="0"/>
            </a:endParaRPr>
          </a:p>
        </p:txBody>
      </p:sp>
      <p:sp>
        <p:nvSpPr>
          <p:cNvPr id="2055" name="Freeform 7"/>
          <p:cNvSpPr>
            <a:spLocks/>
          </p:cNvSpPr>
          <p:nvPr/>
        </p:nvSpPr>
        <p:spPr bwMode="auto">
          <a:xfrm>
            <a:off x="0" y="4750594"/>
            <a:ext cx="9144000" cy="2112988"/>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defRPr/>
            </a:pPr>
            <a:endParaRPr lang="en-US"/>
          </a:p>
        </p:txBody>
      </p:sp>
      <p:sp>
        <p:nvSpPr>
          <p:cNvPr id="2056" name="Freeform 8"/>
          <p:cNvSpPr>
            <a:spLocks/>
          </p:cNvSpPr>
          <p:nvPr/>
        </p:nvSpPr>
        <p:spPr bwMode="auto">
          <a:xfrm>
            <a:off x="7313414" y="0"/>
            <a:ext cx="1830586"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defRPr/>
            </a:pPr>
            <a:r>
              <a:rPr lang="en-US" dirty="0" smtClean="0"/>
              <a:t>  </a:t>
            </a:r>
            <a:endParaRPr lang="en-US" dirty="0"/>
          </a:p>
        </p:txBody>
      </p:sp>
      <p:sp>
        <p:nvSpPr>
          <p:cNvPr id="2053" name="Rectangle 9"/>
          <p:cNvSpPr>
            <a:spLocks noGrp="1" noChangeArrowheads="1"/>
          </p:cNvSpPr>
          <p:nvPr>
            <p:ph type="title"/>
          </p:nvPr>
        </p:nvSpPr>
        <p:spPr/>
        <p:txBody>
          <a:bodyPr/>
          <a:lstStyle/>
          <a:p>
            <a:pPr eaLnBrk="1" hangingPunct="1"/>
            <a:r>
              <a:rPr lang="en-US" dirty="0" smtClean="0"/>
              <a:t>Finding Linear Force</a:t>
            </a:r>
          </a:p>
        </p:txBody>
      </p:sp>
      <p:sp>
        <p:nvSpPr>
          <p:cNvPr id="2054" name="Text Box 10"/>
          <p:cNvSpPr txBox="1">
            <a:spLocks noChangeArrowheads="1"/>
          </p:cNvSpPr>
          <p:nvPr/>
        </p:nvSpPr>
        <p:spPr bwMode="auto">
          <a:xfrm>
            <a:off x="8747746" y="6633642"/>
            <a:ext cx="167432" cy="151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291" tIns="32146" rIns="64291" bIns="32146" anchor="b"/>
          <a:lstStyle>
            <a:lvl1pPr eaLnBrk="0" hangingPunct="0">
              <a:defRPr sz="5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9pPr>
          </a:lstStyle>
          <a:p>
            <a:pPr algn="r" eaLnBrk="1" hangingPunct="1"/>
            <a:fld id="{79606797-6352-47F3-8526-97EB6DC790E0}" type="slidenum">
              <a:rPr lang="en-US" sz="1000">
                <a:solidFill>
                  <a:srgbClr val="787878"/>
                </a:solidFill>
                <a:latin typeface="Lucida Grande" charset="0"/>
                <a:ea typeface="Lucida Grande" charset="0"/>
                <a:cs typeface="Lucida Grande" charset="0"/>
                <a:sym typeface="Lucida Grande" charset="0"/>
              </a:rPr>
              <a:pPr algn="r" eaLnBrk="1" hangingPunct="1"/>
              <a:t>91</a:t>
            </a:fld>
            <a:endParaRPr lang="en-US" sz="1000">
              <a:solidFill>
                <a:srgbClr val="787878"/>
              </a:solidFill>
              <a:latin typeface="Lucida Grande" charset="0"/>
              <a:ea typeface="Lucida Grande" charset="0"/>
              <a:cs typeface="Lucida Grande" charset="0"/>
              <a:sym typeface="Lucida Grande" charset="0"/>
            </a:endParaRPr>
          </a:p>
        </p:txBody>
      </p:sp>
      <p:sp>
        <p:nvSpPr>
          <p:cNvPr id="2060" name="Freeform 12"/>
          <p:cNvSpPr>
            <a:spLocks/>
          </p:cNvSpPr>
          <p:nvPr/>
        </p:nvSpPr>
        <p:spPr bwMode="auto">
          <a:xfrm>
            <a:off x="7465219" y="2393156"/>
            <a:ext cx="1054820" cy="2187773"/>
          </a:xfrm>
          <a:custGeom>
            <a:avLst/>
            <a:gdLst>
              <a:gd name="T0" fmla="*/ 8111 w 21456"/>
              <a:gd name="T1" fmla="*/ 3111500 h 21600"/>
              <a:gd name="T2" fmla="*/ 8111 w 21456"/>
              <a:gd name="T3" fmla="*/ 0 h 21600"/>
              <a:gd name="T4" fmla="*/ 1500188 w 21456"/>
              <a:gd name="T5" fmla="*/ 0 h 21600"/>
              <a:gd name="T6" fmla="*/ 1488302 w 21456"/>
              <a:gd name="T7" fmla="*/ 3111500 h 21600"/>
              <a:gd name="T8" fmla="*/ 940764 w 21456"/>
              <a:gd name="T9" fmla="*/ 3111500 h 21600"/>
              <a:gd name="T10" fmla="*/ 928668 w 21456"/>
              <a:gd name="T11" fmla="*/ 2822102 h 21600"/>
              <a:gd name="T12" fmla="*/ 1307770 w 21456"/>
              <a:gd name="T13" fmla="*/ 2822102 h 21600"/>
              <a:gd name="T14" fmla="*/ 1316091 w 21456"/>
              <a:gd name="T15" fmla="*/ 271392 h 21600"/>
              <a:gd name="T16" fmla="*/ 171582 w 21456"/>
              <a:gd name="T17" fmla="*/ 271392 h 21600"/>
              <a:gd name="T18" fmla="*/ 170533 w 21456"/>
              <a:gd name="T19" fmla="*/ 2822102 h 21600"/>
              <a:gd name="T20" fmla="*/ 531526 w 21456"/>
              <a:gd name="T21" fmla="*/ 2822102 h 21600"/>
              <a:gd name="T22" fmla="*/ 546209 w 21456"/>
              <a:gd name="T23" fmla="*/ 3111500 h 21600"/>
              <a:gd name="T24" fmla="*/ 8111 w 21456"/>
              <a:gd name="T25" fmla="*/ 3111500 h 21600"/>
              <a:gd name="T26" fmla="*/ 8111 w 21456"/>
              <a:gd name="T27" fmla="*/ 311150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456"/>
              <a:gd name="T43" fmla="*/ 0 h 21600"/>
              <a:gd name="T44" fmla="*/ 21456 w 21456"/>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456" h="21600">
                <a:moveTo>
                  <a:pt x="116" y="21600"/>
                </a:moveTo>
                <a:cubicBezTo>
                  <a:pt x="116" y="21600"/>
                  <a:pt x="-144" y="0"/>
                  <a:pt x="116" y="0"/>
                </a:cubicBezTo>
                <a:cubicBezTo>
                  <a:pt x="376" y="0"/>
                  <a:pt x="21456" y="0"/>
                  <a:pt x="21456" y="0"/>
                </a:cubicBezTo>
                <a:lnTo>
                  <a:pt x="21286" y="21600"/>
                </a:lnTo>
                <a:lnTo>
                  <a:pt x="13455" y="21600"/>
                </a:lnTo>
                <a:lnTo>
                  <a:pt x="13282" y="19591"/>
                </a:lnTo>
                <a:lnTo>
                  <a:pt x="18704" y="19591"/>
                </a:lnTo>
                <a:lnTo>
                  <a:pt x="18823" y="1884"/>
                </a:lnTo>
                <a:lnTo>
                  <a:pt x="2454" y="1884"/>
                </a:lnTo>
                <a:lnTo>
                  <a:pt x="2439" y="19591"/>
                </a:lnTo>
                <a:lnTo>
                  <a:pt x="7602" y="19591"/>
                </a:lnTo>
                <a:lnTo>
                  <a:pt x="7812" y="21600"/>
                </a:lnTo>
                <a:lnTo>
                  <a:pt x="116" y="21600"/>
                </a:lnTo>
                <a:close/>
                <a:moveTo>
                  <a:pt x="116" y="21600"/>
                </a:moveTo>
              </a:path>
            </a:pathLst>
          </a:custGeom>
          <a:solidFill>
            <a:srgbClr val="000000"/>
          </a:solidFill>
          <a:ln w="38100" cap="flat">
            <a:solidFill>
              <a:schemeClr val="tx1"/>
            </a:solidFill>
            <a:prstDash val="solid"/>
            <a:miter lim="800000"/>
            <a:headEnd type="none" w="med" len="med"/>
            <a:tailEnd type="none" w="med" len="med"/>
          </a:ln>
        </p:spPr>
        <p:txBody>
          <a:bodyPr lIns="0" tIns="0" rIns="0" bIns="0"/>
          <a:lstStyle/>
          <a:p>
            <a:endParaRPr lang="en-US"/>
          </a:p>
        </p:txBody>
      </p:sp>
      <p:sp>
        <p:nvSpPr>
          <p:cNvPr id="2061" name="Rectangle 13"/>
          <p:cNvSpPr>
            <a:spLocks/>
          </p:cNvSpPr>
          <p:nvPr/>
        </p:nvSpPr>
        <p:spPr bwMode="auto">
          <a:xfrm>
            <a:off x="8358188" y="2625328"/>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2" name="Rectangle 14"/>
          <p:cNvSpPr>
            <a:spLocks/>
          </p:cNvSpPr>
          <p:nvPr/>
        </p:nvSpPr>
        <p:spPr bwMode="auto">
          <a:xfrm>
            <a:off x="8358188" y="4232672"/>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3" name="Rectangle 15"/>
          <p:cNvSpPr>
            <a:spLocks/>
          </p:cNvSpPr>
          <p:nvPr/>
        </p:nvSpPr>
        <p:spPr bwMode="auto">
          <a:xfrm>
            <a:off x="7902774" y="3482578"/>
            <a:ext cx="160734" cy="1893094"/>
          </a:xfrm>
          <a:prstGeom prst="rect">
            <a:avLst/>
          </a:prstGeom>
          <a:solidFill>
            <a:srgbClr val="558E28"/>
          </a:solidFill>
          <a:ln w="25400">
            <a:solidFill>
              <a:srgbClr val="558E28"/>
            </a:solidFill>
            <a:miter lim="800000"/>
            <a:headEnd/>
            <a:tailEnd/>
          </a:ln>
        </p:spPr>
        <p:txBody>
          <a:bodyPr lIns="0" tIns="0" rIns="0" bIns="0"/>
          <a:lstStyle/>
          <a:p>
            <a:endParaRPr lang="en-US"/>
          </a:p>
        </p:txBody>
      </p:sp>
      <p:sp>
        <p:nvSpPr>
          <p:cNvPr id="2064" name="Rectangle 16"/>
          <p:cNvSpPr>
            <a:spLocks/>
          </p:cNvSpPr>
          <p:nvPr/>
        </p:nvSpPr>
        <p:spPr bwMode="auto">
          <a:xfrm>
            <a:off x="7625953" y="3482578"/>
            <a:ext cx="732234" cy="187523"/>
          </a:xfrm>
          <a:prstGeom prst="rect">
            <a:avLst/>
          </a:prstGeom>
          <a:solidFill>
            <a:srgbClr val="D90B00"/>
          </a:solidFill>
          <a:ln w="25400">
            <a:solidFill>
              <a:srgbClr val="D90B00"/>
            </a:solidFill>
            <a:miter lim="800000"/>
            <a:headEnd/>
            <a:tailEnd/>
          </a:ln>
        </p:spPr>
        <p:txBody>
          <a:bodyPr lIns="0" tIns="0" rIns="0" bIns="0"/>
          <a:lstStyle/>
          <a:p>
            <a:endParaRPr lang="en-US"/>
          </a:p>
        </p:txBody>
      </p:sp>
      <p:sp>
        <p:nvSpPr>
          <p:cNvPr id="2065" name="Oval 17"/>
          <p:cNvSpPr>
            <a:spLocks/>
          </p:cNvSpPr>
          <p:nvPr/>
        </p:nvSpPr>
        <p:spPr bwMode="auto">
          <a:xfrm>
            <a:off x="7625953" y="1553766"/>
            <a:ext cx="732234" cy="714375"/>
          </a:xfrm>
          <a:prstGeom prst="ellipse">
            <a:avLst/>
          </a:prstGeom>
          <a:solidFill>
            <a:srgbClr val="D90B00"/>
          </a:solidFill>
          <a:ln w="25400">
            <a:solidFill>
              <a:srgbClr val="D90B00"/>
            </a:solidFill>
            <a:miter lim="800000"/>
            <a:headEnd/>
            <a:tailEnd/>
          </a:ln>
        </p:spPr>
        <p:txBody>
          <a:bodyPr lIns="0" tIns="0" rIns="0" bIns="0"/>
          <a:lstStyle/>
          <a:p>
            <a:endParaRPr lang="en-US"/>
          </a:p>
        </p:txBody>
      </p:sp>
      <p:sp>
        <p:nvSpPr>
          <p:cNvPr id="2066" name="Oval 18"/>
          <p:cNvSpPr>
            <a:spLocks/>
          </p:cNvSpPr>
          <p:nvPr/>
        </p:nvSpPr>
        <p:spPr bwMode="auto">
          <a:xfrm>
            <a:off x="7625953" y="5804297"/>
            <a:ext cx="732234" cy="714375"/>
          </a:xfrm>
          <a:prstGeom prst="ellipse">
            <a:avLst/>
          </a:prstGeom>
          <a:solidFill>
            <a:srgbClr val="D90B00"/>
          </a:solidFill>
          <a:ln w="25400">
            <a:solidFill>
              <a:srgbClr val="D90B00"/>
            </a:solidFill>
            <a:miter lim="800000"/>
            <a:headEnd/>
            <a:tailEnd/>
          </a:ln>
        </p:spPr>
        <p:txBody>
          <a:bodyPr lIns="0" tIns="0" rIns="0" bIns="0"/>
          <a:lstStyle/>
          <a:p>
            <a:endParaRPr lang="en-US"/>
          </a:p>
        </p:txBody>
      </p:sp>
      <p:sp>
        <p:nvSpPr>
          <p:cNvPr id="2067" name="Oval 19"/>
          <p:cNvSpPr>
            <a:spLocks/>
          </p:cNvSpPr>
          <p:nvPr/>
        </p:nvSpPr>
        <p:spPr bwMode="auto">
          <a:xfrm>
            <a:off x="7902774" y="6072188"/>
            <a:ext cx="160734" cy="160734"/>
          </a:xfrm>
          <a:prstGeom prst="ellipse">
            <a:avLst/>
          </a:prstGeom>
          <a:solidFill>
            <a:srgbClr val="558E28"/>
          </a:solidFill>
          <a:ln w="25400">
            <a:solidFill>
              <a:srgbClr val="558E28"/>
            </a:solidFill>
            <a:miter lim="800000"/>
            <a:headEnd/>
            <a:tailEnd/>
          </a:ln>
        </p:spPr>
        <p:txBody>
          <a:bodyPr lIns="0" tIns="0" rIns="0" bIns="0"/>
          <a:lstStyle/>
          <a:p>
            <a:endParaRPr lang="en-US"/>
          </a:p>
        </p:txBody>
      </p:sp>
      <p:sp>
        <p:nvSpPr>
          <p:cNvPr id="2068" name="AutoShape 20"/>
          <p:cNvSpPr>
            <a:spLocks/>
          </p:cNvSpPr>
          <p:nvPr/>
        </p:nvSpPr>
        <p:spPr bwMode="auto">
          <a:xfrm>
            <a:off x="7634883" y="1857375"/>
            <a:ext cx="723305" cy="89297"/>
          </a:xfrm>
          <a:prstGeom prst="leftRightArrow">
            <a:avLst>
              <a:gd name="adj1" fmla="val 0"/>
              <a:gd name="adj2" fmla="val 63413"/>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070" name="Freeform 22"/>
          <p:cNvSpPr>
            <a:spLocks/>
          </p:cNvSpPr>
          <p:nvPr/>
        </p:nvSpPr>
        <p:spPr bwMode="auto">
          <a:xfrm flipH="1">
            <a:off x="7304484" y="5625704"/>
            <a:ext cx="696516" cy="515689"/>
          </a:xfrm>
          <a:custGeom>
            <a:avLst/>
            <a:gdLst>
              <a:gd name="T0" fmla="*/ 0 w 21600"/>
              <a:gd name="T1" fmla="*/ 733425 h 11826"/>
              <a:gd name="T2" fmla="*/ 990600 w 21600"/>
              <a:gd name="T3" fmla="*/ 335455 h 11826"/>
              <a:gd name="T4" fmla="*/ 0 60000 65536"/>
              <a:gd name="T5" fmla="*/ 0 60000 65536"/>
              <a:gd name="T6" fmla="*/ 0 w 21600"/>
              <a:gd name="T7" fmla="*/ 0 h 11826"/>
              <a:gd name="T8" fmla="*/ 21600 w 21600"/>
              <a:gd name="T9" fmla="*/ 11826 h 11826"/>
            </a:gdLst>
            <a:ahLst/>
            <a:cxnLst>
              <a:cxn ang="T4">
                <a:pos x="T0" y="T1"/>
              </a:cxn>
              <a:cxn ang="T5">
                <a:pos x="T2" y="T3"/>
              </a:cxn>
            </a:cxnLst>
            <a:rect l="T6" t="T7" r="T8" b="T9"/>
            <a:pathLst>
              <a:path w="21600" h="11826">
                <a:moveTo>
                  <a:pt x="0" y="11826"/>
                </a:moveTo>
                <a:cubicBezTo>
                  <a:pt x="0" y="11826"/>
                  <a:pt x="12525" y="-9774"/>
                  <a:pt x="21600" y="5409"/>
                </a:cubicBezTo>
              </a:path>
            </a:pathLst>
          </a:custGeom>
          <a:noFill/>
          <a:ln w="381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072" name="AutoShape 24"/>
          <p:cNvSpPr>
            <a:spLocks/>
          </p:cNvSpPr>
          <p:nvPr/>
        </p:nvSpPr>
        <p:spPr bwMode="auto">
          <a:xfrm rot="5400000">
            <a:off x="7742039" y="2866430"/>
            <a:ext cx="517922" cy="339328"/>
          </a:xfrm>
          <a:prstGeom prst="rightArrow">
            <a:avLst>
              <a:gd name="adj1" fmla="val 31037"/>
              <a:gd name="adj2" fmla="val 63158"/>
            </a:avLst>
          </a:prstGeom>
          <a:solidFill>
            <a:srgbClr val="F3EB00"/>
          </a:solidFill>
          <a:ln w="25400">
            <a:solidFill>
              <a:schemeClr val="tx1"/>
            </a:solidFill>
            <a:miter lim="800000"/>
            <a:headEnd/>
            <a:tailEnd/>
          </a:ln>
        </p:spPr>
        <p:txBody>
          <a:bodyPr lIns="0" tIns="0" rIns="0" bIns="0"/>
          <a:lstStyle/>
          <a:p>
            <a:endParaRPr lang="en-US"/>
          </a:p>
        </p:txBody>
      </p:sp>
      <p:sp>
        <p:nvSpPr>
          <p:cNvPr id="2073" name="AutoShape 25"/>
          <p:cNvSpPr>
            <a:spLocks/>
          </p:cNvSpPr>
          <p:nvPr/>
        </p:nvSpPr>
        <p:spPr bwMode="auto">
          <a:xfrm rot="-5400000">
            <a:off x="7724180" y="5045274"/>
            <a:ext cx="517922" cy="339328"/>
          </a:xfrm>
          <a:prstGeom prst="rightArrow">
            <a:avLst>
              <a:gd name="adj1" fmla="val 31037"/>
              <a:gd name="adj2" fmla="val 63158"/>
            </a:avLst>
          </a:prstGeom>
          <a:solidFill>
            <a:srgbClr val="F3EB00"/>
          </a:solidFill>
          <a:ln w="25400">
            <a:solidFill>
              <a:schemeClr val="tx1"/>
            </a:solidFill>
            <a:miter lim="800000"/>
            <a:headEnd/>
            <a:tailEnd/>
          </a:ln>
        </p:spPr>
        <p:txBody>
          <a:bodyPr lIns="0" tIns="0" rIns="0" bIns="0"/>
          <a:lstStyle/>
          <a:p>
            <a:endParaRPr lang="en-US"/>
          </a:p>
        </p:txBody>
      </p:sp>
      <mc:AlternateContent xmlns:mc="http://schemas.openxmlformats.org/markup-compatibility/2006">
        <mc:Choice xmlns="" xmlns:a14="http://schemas.microsoft.com/office/drawing/2010/main" Requires="a14">
          <p:sp>
            <p:nvSpPr>
              <p:cNvPr id="11" name="TextBox 10"/>
              <p:cNvSpPr txBox="1"/>
              <p:nvPr/>
            </p:nvSpPr>
            <p:spPr>
              <a:xfrm>
                <a:off x="7812888" y="1577340"/>
                <a:ext cx="4158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𝐷</m:t>
                      </m:r>
                    </m:oMath>
                  </m:oMathPara>
                </a14:m>
                <a:endParaRPr lang="en-US" dirty="0"/>
              </a:p>
            </p:txBody>
          </p:sp>
        </mc:Choice>
        <mc:Fallback>
          <p:sp>
            <p:nvSpPr>
              <p:cNvPr id="11" name="TextBox 10"/>
              <p:cNvSpPr txBox="1">
                <a:spLocks noRot="1" noChangeAspect="1" noMove="1" noResize="1" noEditPoints="1" noAdjustHandles="1" noChangeArrowheads="1" noChangeShapeType="1" noTextEdit="1"/>
              </p:cNvSpPr>
              <p:nvPr/>
            </p:nvSpPr>
            <p:spPr>
              <a:xfrm>
                <a:off x="7812888" y="1577340"/>
                <a:ext cx="415819" cy="369332"/>
              </a:xfrm>
              <a:prstGeom prst="rect">
                <a:avLst/>
              </a:prstGeom>
              <a:blipFill rotWithShape="1">
                <a:blip r:embed="rId4"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12" name="TextBox 11"/>
              <p:cNvSpPr txBox="1"/>
              <p:nvPr/>
            </p:nvSpPr>
            <p:spPr>
              <a:xfrm>
                <a:off x="6915339" y="5887522"/>
                <a:ext cx="38914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𝑑</m:t>
                      </m:r>
                    </m:oMath>
                  </m:oMathPara>
                </a14:m>
                <a:endParaRPr lang="en-US" dirty="0"/>
              </a:p>
            </p:txBody>
          </p:sp>
        </mc:Choice>
        <mc:Fallback>
          <p:sp>
            <p:nvSpPr>
              <p:cNvPr id="12" name="TextBox 11"/>
              <p:cNvSpPr txBox="1">
                <a:spLocks noRot="1" noChangeAspect="1" noMove="1" noResize="1" noEditPoints="1" noAdjustHandles="1" noChangeArrowheads="1" noChangeShapeType="1" noTextEdit="1"/>
              </p:cNvSpPr>
              <p:nvPr/>
            </p:nvSpPr>
            <p:spPr>
              <a:xfrm>
                <a:off x="6915339" y="5887522"/>
                <a:ext cx="389145" cy="369332"/>
              </a:xfrm>
              <a:prstGeom prst="rect">
                <a:avLst/>
              </a:prstGeom>
              <a:blipFill rotWithShape="1">
                <a:blip r:embed="rId5" cstate="print"/>
                <a:stretch>
                  <a:fillRect/>
                </a:stretch>
              </a:blipFill>
            </p:spPr>
            <p:txBody>
              <a:bodyPr/>
              <a:lstStyle/>
              <a:p>
                <a:r>
                  <a:rPr lang="en-US">
                    <a:noFill/>
                  </a:rPr>
                  <a:t> </a:t>
                </a:r>
              </a:p>
            </p:txBody>
          </p:sp>
        </mc:Fallback>
      </mc:AlternateContent>
      <p:graphicFrame>
        <p:nvGraphicFramePr>
          <p:cNvPr id="48144" name="Object 16"/>
          <p:cNvGraphicFramePr>
            <a:graphicFrameLocks noChangeAspect="1"/>
          </p:cNvGraphicFramePr>
          <p:nvPr/>
        </p:nvGraphicFramePr>
        <p:xfrm>
          <a:off x="2286000" y="1371600"/>
          <a:ext cx="1627187" cy="765175"/>
        </p:xfrm>
        <a:graphic>
          <a:graphicData uri="http://schemas.openxmlformats.org/presentationml/2006/ole">
            <p:oleObj spid="_x0000_s49208" name="Equation" r:id="rId6" imgW="889000" imgH="419100" progId="Equation.3">
              <p:embed/>
            </p:oleObj>
          </a:graphicData>
        </a:graphic>
      </p:graphicFrame>
      <p:graphicFrame>
        <p:nvGraphicFramePr>
          <p:cNvPr id="48146" name="Object 18"/>
          <p:cNvGraphicFramePr>
            <a:graphicFrameLocks noChangeAspect="1"/>
          </p:cNvGraphicFramePr>
          <p:nvPr/>
        </p:nvGraphicFramePr>
        <p:xfrm>
          <a:off x="2057400" y="3505200"/>
          <a:ext cx="2162175" cy="765175"/>
        </p:xfrm>
        <a:graphic>
          <a:graphicData uri="http://schemas.openxmlformats.org/presentationml/2006/ole">
            <p:oleObj spid="_x0000_s49209" name="Equation" r:id="rId7" imgW="1180588" imgH="418918" progId="Equation.3">
              <p:embed/>
            </p:oleObj>
          </a:graphicData>
        </a:graphic>
      </p:graphicFrame>
      <p:graphicFrame>
        <p:nvGraphicFramePr>
          <p:cNvPr id="49163" name="Object 11"/>
          <p:cNvGraphicFramePr>
            <a:graphicFrameLocks noChangeAspect="1"/>
          </p:cNvGraphicFramePr>
          <p:nvPr/>
        </p:nvGraphicFramePr>
        <p:xfrm>
          <a:off x="4191000" y="2667000"/>
          <a:ext cx="906463" cy="371475"/>
        </p:xfrm>
        <a:graphic>
          <a:graphicData uri="http://schemas.openxmlformats.org/presentationml/2006/ole">
            <p:oleObj spid="_x0000_s49210" name="Equation" r:id="rId8" imgW="494870" imgH="203024" progId="Equation.3">
              <p:embed/>
            </p:oleObj>
          </a:graphicData>
        </a:graphic>
      </p:graphicFrame>
      <p:graphicFrame>
        <p:nvGraphicFramePr>
          <p:cNvPr id="49164" name="Object 12"/>
          <p:cNvGraphicFramePr>
            <a:graphicFrameLocks noChangeAspect="1"/>
          </p:cNvGraphicFramePr>
          <p:nvPr/>
        </p:nvGraphicFramePr>
        <p:xfrm>
          <a:off x="685800" y="4572000"/>
          <a:ext cx="3741738" cy="765175"/>
        </p:xfrm>
        <a:graphic>
          <a:graphicData uri="http://schemas.openxmlformats.org/presentationml/2006/ole">
            <p:oleObj spid="_x0000_s49211" name="Equation" r:id="rId9" imgW="2044700" imgH="419100" progId="Equation.3">
              <p:embed/>
            </p:oleObj>
          </a:graphicData>
        </a:graphic>
      </p:graphicFrame>
      <p:graphicFrame>
        <p:nvGraphicFramePr>
          <p:cNvPr id="49165" name="Object 13"/>
          <p:cNvGraphicFramePr>
            <a:graphicFrameLocks noChangeAspect="1"/>
          </p:cNvGraphicFramePr>
          <p:nvPr/>
        </p:nvGraphicFramePr>
        <p:xfrm>
          <a:off x="1676400" y="2438400"/>
          <a:ext cx="2486025" cy="765175"/>
        </p:xfrm>
        <a:graphic>
          <a:graphicData uri="http://schemas.openxmlformats.org/presentationml/2006/ole">
            <p:oleObj spid="_x0000_s49212" name="Equation" r:id="rId10" imgW="1358900" imgH="419100" progId="Equation.3">
              <p:embed/>
            </p:oleObj>
          </a:graphicData>
        </a:graphic>
      </p:graphicFrame>
      <p:graphicFrame>
        <p:nvGraphicFramePr>
          <p:cNvPr id="49166" name="Object 14"/>
          <p:cNvGraphicFramePr>
            <a:graphicFrameLocks noChangeAspect="1"/>
          </p:cNvGraphicFramePr>
          <p:nvPr/>
        </p:nvGraphicFramePr>
        <p:xfrm>
          <a:off x="4419600" y="4800600"/>
          <a:ext cx="906462" cy="371475"/>
        </p:xfrm>
        <a:graphic>
          <a:graphicData uri="http://schemas.openxmlformats.org/presentationml/2006/ole">
            <p:oleObj spid="_x0000_s49213" name="Equation" r:id="rId11" imgW="494870" imgH="203024" progId="Equation.3">
              <p:embed/>
            </p:oleObj>
          </a:graphicData>
        </a:graphic>
      </p:graphicFrame>
    </p:spTree>
    <p:extLst>
      <p:ext uri="{BB962C8B-B14F-4D97-AF65-F5344CB8AC3E}">
        <p14:creationId xmlns="" xmlns:p14="http://schemas.microsoft.com/office/powerpoint/2010/main" val="3212216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165"/>
                                        </p:tgtEl>
                                        <p:attrNameLst>
                                          <p:attrName>style.visibility</p:attrName>
                                        </p:attrNameLst>
                                      </p:cBhvr>
                                      <p:to>
                                        <p:strVal val="visible"/>
                                      </p:to>
                                    </p:set>
                                    <p:animEffect transition="in" filter="wipe(left)">
                                      <p:cBhvr>
                                        <p:cTn id="7" dur="500"/>
                                        <p:tgtEl>
                                          <p:spTgt spid="4916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9163"/>
                                        </p:tgtEl>
                                        <p:attrNameLst>
                                          <p:attrName>style.visibility</p:attrName>
                                        </p:attrNameLst>
                                      </p:cBhvr>
                                      <p:to>
                                        <p:strVal val="visible"/>
                                      </p:to>
                                    </p:set>
                                    <p:animEffect transition="in" filter="wipe(left)">
                                      <p:cBhvr>
                                        <p:cTn id="12" dur="500"/>
                                        <p:tgtEl>
                                          <p:spTgt spid="491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9164"/>
                                        </p:tgtEl>
                                        <p:attrNameLst>
                                          <p:attrName>style.visibility</p:attrName>
                                        </p:attrNameLst>
                                      </p:cBhvr>
                                      <p:to>
                                        <p:strVal val="visible"/>
                                      </p:to>
                                    </p:set>
                                    <p:animEffect transition="in" filter="wipe(left)">
                                      <p:cBhvr>
                                        <p:cTn id="17" dur="500"/>
                                        <p:tgtEl>
                                          <p:spTgt spid="491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9166"/>
                                        </p:tgtEl>
                                        <p:attrNameLst>
                                          <p:attrName>style.visibility</p:attrName>
                                        </p:attrNameLst>
                                      </p:cBhvr>
                                      <p:to>
                                        <p:strVal val="visible"/>
                                      </p:to>
                                    </p:set>
                                    <p:animEffect transition="in" filter="wipe(left)">
                                      <p:cBhvr>
                                        <p:cTn id="22" dur="500"/>
                                        <p:tgtEl>
                                          <p:spTgt spid="49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Forces of Different Bore Cylinders at 40 psi and 60 psi</a:t>
            </a:r>
            <a:endParaRPr lang="en-US" dirty="0"/>
          </a:p>
        </p:txBody>
      </p:sp>
      <p:graphicFrame>
        <p:nvGraphicFramePr>
          <p:cNvPr id="5" name="Table 4"/>
          <p:cNvGraphicFramePr>
            <a:graphicFrameLocks noGrp="1"/>
          </p:cNvGraphicFramePr>
          <p:nvPr/>
        </p:nvGraphicFramePr>
        <p:xfrm>
          <a:off x="838200" y="1828800"/>
          <a:ext cx="7162800" cy="4114800"/>
        </p:xfrm>
        <a:graphic>
          <a:graphicData uri="http://schemas.openxmlformats.org/drawingml/2006/table">
            <a:tbl>
              <a:tblPr firstRow="1" bandRow="1">
                <a:tableStyleId>{7E9639D4-E3E2-4D34-9284-5A2195B3D0D7}</a:tableStyleId>
              </a:tblPr>
              <a:tblGrid>
                <a:gridCol w="2333946"/>
                <a:gridCol w="1609618"/>
                <a:gridCol w="1690099"/>
                <a:gridCol w="1529137"/>
              </a:tblGrid>
              <a:tr h="822960">
                <a:tc>
                  <a:txBody>
                    <a:bodyPr/>
                    <a:lstStyle/>
                    <a:p>
                      <a:r>
                        <a:rPr lang="en-US" dirty="0" smtClean="0"/>
                        <a:t>Bore (inches)</a:t>
                      </a:r>
                      <a:endParaRPr lang="en-US" dirty="0"/>
                    </a:p>
                  </a:txBody>
                  <a:tcPr/>
                </a:tc>
                <a:tc>
                  <a:txBody>
                    <a:bodyPr/>
                    <a:lstStyle/>
                    <a:p>
                      <a:r>
                        <a:rPr lang="en-US" dirty="0" smtClean="0"/>
                        <a:t>0.75</a:t>
                      </a:r>
                      <a:endParaRPr lang="en-US" dirty="0"/>
                    </a:p>
                  </a:txBody>
                  <a:tcPr/>
                </a:tc>
                <a:tc>
                  <a:txBody>
                    <a:bodyPr/>
                    <a:lstStyle/>
                    <a:p>
                      <a:r>
                        <a:rPr lang="en-US" dirty="0" smtClean="0"/>
                        <a:t>1.50</a:t>
                      </a:r>
                      <a:endParaRPr lang="en-US" dirty="0"/>
                    </a:p>
                  </a:txBody>
                  <a:tcPr/>
                </a:tc>
                <a:tc>
                  <a:txBody>
                    <a:bodyPr/>
                    <a:lstStyle/>
                    <a:p>
                      <a:r>
                        <a:rPr lang="en-US" dirty="0" smtClean="0"/>
                        <a:t>2.00</a:t>
                      </a:r>
                      <a:endParaRPr lang="en-US" dirty="0"/>
                    </a:p>
                  </a:txBody>
                  <a:tcPr/>
                </a:tc>
              </a:tr>
              <a:tr h="822960">
                <a:tc>
                  <a:txBody>
                    <a:bodyPr/>
                    <a:lstStyle/>
                    <a:p>
                      <a:r>
                        <a:rPr lang="en-US" dirty="0" smtClean="0"/>
                        <a:t>Extending (40 psi)</a:t>
                      </a:r>
                      <a:endParaRPr lang="en-US" dirty="0"/>
                    </a:p>
                  </a:txBody>
                  <a:tcPr/>
                </a:tc>
                <a:tc>
                  <a:txBody>
                    <a:bodyPr/>
                    <a:lstStyle/>
                    <a:p>
                      <a:r>
                        <a:rPr lang="en-US" dirty="0" smtClean="0"/>
                        <a:t>18 </a:t>
                      </a:r>
                      <a:r>
                        <a:rPr lang="en-US" dirty="0" err="1" smtClean="0"/>
                        <a:t>lbf</a:t>
                      </a:r>
                      <a:endParaRPr lang="en-US" dirty="0"/>
                    </a:p>
                  </a:txBody>
                  <a:tcPr/>
                </a:tc>
                <a:tc>
                  <a:txBody>
                    <a:bodyPr/>
                    <a:lstStyle/>
                    <a:p>
                      <a:r>
                        <a:rPr lang="en-US" dirty="0" smtClean="0"/>
                        <a:t>71 </a:t>
                      </a:r>
                      <a:r>
                        <a:rPr lang="en-US" dirty="0" err="1" smtClean="0"/>
                        <a:t>lbf</a:t>
                      </a:r>
                      <a:endParaRPr lang="en-US" dirty="0"/>
                    </a:p>
                  </a:txBody>
                  <a:tcPr/>
                </a:tc>
                <a:tc>
                  <a:txBody>
                    <a:bodyPr/>
                    <a:lstStyle/>
                    <a:p>
                      <a:r>
                        <a:rPr lang="en-US" dirty="0" smtClean="0"/>
                        <a:t>126 </a:t>
                      </a:r>
                      <a:r>
                        <a:rPr lang="en-US" dirty="0" err="1" smtClean="0"/>
                        <a:t>lbf</a:t>
                      </a:r>
                      <a:endParaRPr lang="en-US" dirty="0"/>
                    </a:p>
                  </a:txBody>
                  <a:tcPr/>
                </a:tc>
              </a:tr>
              <a:tr h="822960">
                <a:tc>
                  <a:txBody>
                    <a:bodyPr/>
                    <a:lstStyle/>
                    <a:p>
                      <a:r>
                        <a:rPr lang="en-US" dirty="0" smtClean="0"/>
                        <a:t>Retracting (40 psi)</a:t>
                      </a:r>
                      <a:endParaRPr lang="en-US" dirty="0"/>
                    </a:p>
                  </a:txBody>
                  <a:tcPr/>
                </a:tc>
                <a:tc>
                  <a:txBody>
                    <a:bodyPr/>
                    <a:lstStyle/>
                    <a:p>
                      <a:r>
                        <a:rPr lang="en-US" dirty="0" smtClean="0"/>
                        <a:t>16 </a:t>
                      </a:r>
                      <a:r>
                        <a:rPr lang="en-US" dirty="0" err="1" smtClean="0"/>
                        <a:t>lbf</a:t>
                      </a:r>
                      <a:endParaRPr lang="en-US" dirty="0"/>
                    </a:p>
                  </a:txBody>
                  <a:tcPr/>
                </a:tc>
                <a:tc>
                  <a:txBody>
                    <a:bodyPr/>
                    <a:lstStyle/>
                    <a:p>
                      <a:r>
                        <a:rPr lang="en-US" dirty="0" smtClean="0"/>
                        <a:t>65 </a:t>
                      </a:r>
                      <a:r>
                        <a:rPr lang="en-US" dirty="0" err="1" smtClean="0"/>
                        <a:t>lbf</a:t>
                      </a:r>
                      <a:endParaRPr lang="en-US" dirty="0"/>
                    </a:p>
                  </a:txBody>
                  <a:tcPr/>
                </a:tc>
                <a:tc>
                  <a:txBody>
                    <a:bodyPr/>
                    <a:lstStyle/>
                    <a:p>
                      <a:r>
                        <a:rPr lang="en-US" dirty="0" smtClean="0"/>
                        <a:t>113 </a:t>
                      </a:r>
                      <a:r>
                        <a:rPr lang="en-US" dirty="0" err="1" smtClean="0"/>
                        <a:t>lbf</a:t>
                      </a:r>
                      <a:endParaRPr lang="en-US" dirty="0"/>
                    </a:p>
                  </a:txBody>
                  <a:tcPr/>
                </a:tc>
              </a:tr>
              <a:tr h="822960">
                <a:tc>
                  <a:txBody>
                    <a:bodyPr/>
                    <a:lstStyle/>
                    <a:p>
                      <a:r>
                        <a:rPr lang="en-US" dirty="0" smtClean="0"/>
                        <a:t>Extending (60 psi)</a:t>
                      </a:r>
                      <a:endParaRPr lang="en-US" dirty="0"/>
                    </a:p>
                  </a:txBody>
                  <a:tcPr/>
                </a:tc>
                <a:tc>
                  <a:txBody>
                    <a:bodyPr/>
                    <a:lstStyle/>
                    <a:p>
                      <a:r>
                        <a:rPr lang="en-US" dirty="0" smtClean="0"/>
                        <a:t>26 </a:t>
                      </a:r>
                      <a:r>
                        <a:rPr lang="en-US" dirty="0" err="1" smtClean="0"/>
                        <a:t>lbf</a:t>
                      </a:r>
                      <a:endParaRPr lang="en-US" dirty="0"/>
                    </a:p>
                  </a:txBody>
                  <a:tcPr/>
                </a:tc>
                <a:tc>
                  <a:txBody>
                    <a:bodyPr/>
                    <a:lstStyle/>
                    <a:p>
                      <a:r>
                        <a:rPr lang="en-US" dirty="0" smtClean="0"/>
                        <a:t>106 </a:t>
                      </a:r>
                      <a:r>
                        <a:rPr lang="en-US" dirty="0" err="1" smtClean="0"/>
                        <a:t>lbf</a:t>
                      </a:r>
                      <a:endParaRPr lang="en-US" dirty="0"/>
                    </a:p>
                  </a:txBody>
                  <a:tcPr/>
                </a:tc>
                <a:tc>
                  <a:txBody>
                    <a:bodyPr/>
                    <a:lstStyle/>
                    <a:p>
                      <a:r>
                        <a:rPr lang="en-US" dirty="0" smtClean="0"/>
                        <a:t>188 </a:t>
                      </a:r>
                      <a:r>
                        <a:rPr lang="en-US" dirty="0" err="1" smtClean="0"/>
                        <a:t>lbf</a:t>
                      </a:r>
                      <a:endParaRPr lang="en-US" dirty="0"/>
                    </a:p>
                  </a:txBody>
                  <a:tcPr/>
                </a:tc>
              </a:tr>
              <a:tr h="822960">
                <a:tc>
                  <a:txBody>
                    <a:bodyPr/>
                    <a:lstStyle/>
                    <a:p>
                      <a:r>
                        <a:rPr lang="en-US" dirty="0" smtClean="0"/>
                        <a:t>Retracting (60 psi)</a:t>
                      </a:r>
                      <a:endParaRPr lang="en-US" dirty="0"/>
                    </a:p>
                  </a:txBody>
                  <a:tcPr/>
                </a:tc>
                <a:tc>
                  <a:txBody>
                    <a:bodyPr/>
                    <a:lstStyle/>
                    <a:p>
                      <a:r>
                        <a:rPr lang="en-US" dirty="0" smtClean="0"/>
                        <a:t>24 </a:t>
                      </a:r>
                      <a:r>
                        <a:rPr lang="en-US" dirty="0" err="1" smtClean="0"/>
                        <a:t>lbf</a:t>
                      </a:r>
                      <a:endParaRPr lang="en-US" dirty="0"/>
                    </a:p>
                  </a:txBody>
                  <a:tcPr/>
                </a:tc>
                <a:tc>
                  <a:txBody>
                    <a:bodyPr/>
                    <a:lstStyle/>
                    <a:p>
                      <a:r>
                        <a:rPr lang="en-US" dirty="0" smtClean="0"/>
                        <a:t>97</a:t>
                      </a:r>
                      <a:r>
                        <a:rPr lang="en-US" baseline="0" dirty="0" smtClean="0"/>
                        <a:t> </a:t>
                      </a:r>
                      <a:r>
                        <a:rPr lang="en-US" dirty="0" err="1" smtClean="0"/>
                        <a:t>lbf</a:t>
                      </a:r>
                      <a:endParaRPr lang="en-US" dirty="0"/>
                    </a:p>
                  </a:txBody>
                  <a:tcPr/>
                </a:tc>
                <a:tc>
                  <a:txBody>
                    <a:bodyPr/>
                    <a:lstStyle/>
                    <a:p>
                      <a:r>
                        <a:rPr lang="en-US" dirty="0" smtClean="0"/>
                        <a:t>170 </a:t>
                      </a:r>
                      <a:r>
                        <a:rPr lang="en-US" dirty="0" err="1" smtClean="0"/>
                        <a:t>lbf</a:t>
                      </a:r>
                      <a:endParaRPr lang="en-US" dirty="0"/>
                    </a:p>
                  </a:txBody>
                  <a:tcPr/>
                </a:tc>
              </a:tr>
            </a:tbl>
          </a:graphicData>
        </a:graphic>
      </p:graphicFrame>
      <p:sp>
        <p:nvSpPr>
          <p:cNvPr id="4" name="TextBox 3"/>
          <p:cNvSpPr txBox="1"/>
          <p:nvPr/>
        </p:nvSpPr>
        <p:spPr>
          <a:xfrm>
            <a:off x="2743200" y="6096000"/>
            <a:ext cx="3657600" cy="369332"/>
          </a:xfrm>
          <a:prstGeom prst="rect">
            <a:avLst/>
          </a:prstGeom>
          <a:noFill/>
        </p:spPr>
        <p:txBody>
          <a:bodyPr wrap="square" rtlCol="0">
            <a:spAutoFit/>
          </a:bodyPr>
          <a:lstStyle/>
          <a:p>
            <a:r>
              <a:rPr lang="en-US" dirty="0" smtClean="0"/>
              <a:t>From FIRST pneumatics manual</a:t>
            </a:r>
            <a:endParaRPr lang="en-US" dirty="0"/>
          </a:p>
        </p:txBody>
      </p:sp>
    </p:spTree>
    <p:extLst>
      <p:ext uri="{BB962C8B-B14F-4D97-AF65-F5344CB8AC3E}">
        <p14:creationId xmlns="" xmlns:p14="http://schemas.microsoft.com/office/powerpoint/2010/main" val="1614332920"/>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srcRect/>
          <a:stretch>
            <a:fillRect/>
          </a:stretch>
        </p:blipFill>
        <p:spPr bwMode="auto">
          <a:xfrm rot="5400000">
            <a:off x="1874907" y="-310991"/>
            <a:ext cx="5169218" cy="6858001"/>
          </a:xfrm>
          <a:prstGeom prst="rect">
            <a:avLst/>
          </a:prstGeom>
          <a:noFill/>
          <a:ln w="9525">
            <a:noFill/>
            <a:miter lim="800000"/>
            <a:headEnd/>
            <a:tailEnd/>
          </a:ln>
          <a:effectLst/>
        </p:spPr>
      </p:pic>
      <p:sp>
        <p:nvSpPr>
          <p:cNvPr id="3" name="TextBox 2"/>
          <p:cNvSpPr txBox="1"/>
          <p:nvPr/>
        </p:nvSpPr>
        <p:spPr>
          <a:xfrm>
            <a:off x="2743200" y="5943600"/>
            <a:ext cx="3657600" cy="369332"/>
          </a:xfrm>
          <a:prstGeom prst="rect">
            <a:avLst/>
          </a:prstGeom>
          <a:noFill/>
        </p:spPr>
        <p:txBody>
          <a:bodyPr wrap="square" rtlCol="0">
            <a:spAutoFit/>
          </a:bodyPr>
          <a:lstStyle/>
          <a:p>
            <a:r>
              <a:rPr lang="en-US" dirty="0" smtClean="0"/>
              <a:t>From FIRST pneumatics manual</a:t>
            </a:r>
            <a:endParaRPr lang="en-US" dirty="0"/>
          </a:p>
        </p:txBody>
      </p:sp>
    </p:spTree>
    <p:extLst>
      <p:ext uri="{BB962C8B-B14F-4D97-AF65-F5344CB8AC3E}">
        <p14:creationId xmlns="" xmlns:p14="http://schemas.microsoft.com/office/powerpoint/2010/main" val="2838931421"/>
      </p:ext>
    </p:extLst>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Slide Number Placeholder 3"/>
          <p:cNvSpPr>
            <a:spLocks noGrp="1"/>
          </p:cNvSpPr>
          <p:nvPr>
            <p:ph type="sldNum" sz="quarter" idx="10"/>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64291" tIns="32146" rIns="64291"/>
          <a:lstStyle>
            <a:lvl1pPr eaLnBrk="0" hangingPunct="0">
              <a:defRPr sz="4100">
                <a:solidFill>
                  <a:srgbClr val="000000"/>
                </a:solidFill>
                <a:latin typeface="Gill Sans" charset="0"/>
                <a:ea typeface="ヒラギノ角ゴ ProN W3" charset="0"/>
                <a:cs typeface="ヒラギノ角ゴ ProN W3" charset="0"/>
                <a:sym typeface="Gill Sans" charset="0"/>
              </a:defRPr>
            </a:lvl1pPr>
            <a:lvl2pPr marL="522368" indent="-200911" eaLnBrk="0" hangingPunct="0">
              <a:defRPr sz="4100">
                <a:solidFill>
                  <a:srgbClr val="000000"/>
                </a:solidFill>
                <a:latin typeface="Gill Sans" charset="0"/>
                <a:ea typeface="ヒラギノ角ゴ ProN W3" charset="0"/>
                <a:cs typeface="ヒラギノ角ゴ ProN W3" charset="0"/>
                <a:sym typeface="Gill Sans" charset="0"/>
              </a:defRPr>
            </a:lvl2pPr>
            <a:lvl3pPr marL="803643" indent="-160729" eaLnBrk="0" hangingPunct="0">
              <a:defRPr sz="4100">
                <a:solidFill>
                  <a:srgbClr val="000000"/>
                </a:solidFill>
                <a:latin typeface="Gill Sans" charset="0"/>
                <a:ea typeface="ヒラギノ角ゴ ProN W3" charset="0"/>
                <a:cs typeface="ヒラギノ角ゴ ProN W3" charset="0"/>
                <a:sym typeface="Gill Sans" charset="0"/>
              </a:defRPr>
            </a:lvl3pPr>
            <a:lvl4pPr marL="1125101" indent="-160729" eaLnBrk="0" hangingPunct="0">
              <a:defRPr sz="4100">
                <a:solidFill>
                  <a:srgbClr val="000000"/>
                </a:solidFill>
                <a:latin typeface="Gill Sans" charset="0"/>
                <a:ea typeface="ヒラギノ角ゴ ProN W3" charset="0"/>
                <a:cs typeface="ヒラギノ角ゴ ProN W3" charset="0"/>
                <a:sym typeface="Gill Sans" charset="0"/>
              </a:defRPr>
            </a:lvl4pPr>
            <a:lvl5pPr marL="1446558" indent="-160729" eaLnBrk="0" hangingPunct="0">
              <a:defRPr sz="4100">
                <a:solidFill>
                  <a:srgbClr val="000000"/>
                </a:solidFill>
                <a:latin typeface="Gill Sans" charset="0"/>
                <a:ea typeface="ヒラギノ角ゴ ProN W3" charset="0"/>
                <a:cs typeface="ヒラギノ角ゴ ProN W3" charset="0"/>
                <a:sym typeface="Gill Sans" charset="0"/>
              </a:defRPr>
            </a:lvl5pPr>
            <a:lvl6pPr marL="1768015"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6pPr>
            <a:lvl7pPr marL="2089473"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7pPr>
            <a:lvl8pPr marL="2410930"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8pPr>
            <a:lvl9pPr marL="2732387" indent="-160729" algn="ctr" eaLnBrk="0" fontAlgn="base" hangingPunct="0">
              <a:spcBef>
                <a:spcPct val="0"/>
              </a:spcBef>
              <a:spcAft>
                <a:spcPct val="0"/>
              </a:spcAft>
              <a:defRPr sz="4100">
                <a:solidFill>
                  <a:srgbClr val="000000"/>
                </a:solidFill>
                <a:latin typeface="Gill Sans" charset="0"/>
                <a:ea typeface="ヒラギノ角ゴ ProN W3" charset="0"/>
                <a:cs typeface="ヒラギノ角ゴ ProN W3" charset="0"/>
                <a:sym typeface="Gill Sans" charset="0"/>
              </a:defRPr>
            </a:lvl9pPr>
          </a:lstStyle>
          <a:p>
            <a:pPr eaLnBrk="1" hangingPunct="1"/>
            <a:fld id="{3ED645C8-38F1-411D-9C6A-AC42B6C1B300}" type="slidenum">
              <a:rPr lang="en-US" sz="1000">
                <a:solidFill>
                  <a:srgbClr val="787878"/>
                </a:solidFill>
                <a:latin typeface="Lucida Grande" charset="0"/>
                <a:ea typeface="Lucida Grande" charset="0"/>
                <a:cs typeface="Lucida Grande" charset="0"/>
                <a:sym typeface="Lucida Grande" charset="0"/>
              </a:rPr>
              <a:pPr eaLnBrk="1" hangingPunct="1"/>
              <a:t>94</a:t>
            </a:fld>
            <a:endParaRPr lang="en-US" sz="1000">
              <a:solidFill>
                <a:srgbClr val="787878"/>
              </a:solidFill>
              <a:latin typeface="Lucida Grande" charset="0"/>
              <a:ea typeface="Lucida Grande" charset="0"/>
              <a:cs typeface="Lucida Grande" charset="0"/>
              <a:sym typeface="Lucida Grande" charset="0"/>
            </a:endParaRPr>
          </a:p>
        </p:txBody>
      </p:sp>
      <p:sp>
        <p:nvSpPr>
          <p:cNvPr id="2055" name="Freeform 7"/>
          <p:cNvSpPr>
            <a:spLocks/>
          </p:cNvSpPr>
          <p:nvPr/>
        </p:nvSpPr>
        <p:spPr bwMode="auto">
          <a:xfrm>
            <a:off x="0" y="4750594"/>
            <a:ext cx="9144000" cy="2112988"/>
          </a:xfrm>
          <a:custGeom>
            <a:avLst/>
            <a:gdLst/>
            <a:ahLst/>
            <a:cxnLst>
              <a:cxn ang="0">
                <a:pos x="0" y="17299"/>
              </a:cxn>
              <a:cxn ang="0">
                <a:pos x="0" y="21600"/>
              </a:cxn>
              <a:cxn ang="0">
                <a:pos x="21600" y="21600"/>
              </a:cxn>
              <a:cxn ang="0">
                <a:pos x="21600" y="0"/>
              </a:cxn>
              <a:cxn ang="0">
                <a:pos x="0" y="17299"/>
              </a:cxn>
              <a:cxn ang="0">
                <a:pos x="0" y="17299"/>
              </a:cxn>
            </a:cxnLst>
            <a:rect l="0" t="0" r="r" b="b"/>
            <a:pathLst>
              <a:path w="21600" h="21600">
                <a:moveTo>
                  <a:pt x="0" y="17299"/>
                </a:moveTo>
                <a:lnTo>
                  <a:pt x="0" y="21600"/>
                </a:lnTo>
                <a:lnTo>
                  <a:pt x="21600" y="21600"/>
                </a:lnTo>
                <a:lnTo>
                  <a:pt x="21600" y="0"/>
                </a:lnTo>
                <a:cubicBezTo>
                  <a:pt x="12075" y="19571"/>
                  <a:pt x="8438" y="18598"/>
                  <a:pt x="0" y="17299"/>
                </a:cubicBezTo>
                <a:close/>
                <a:moveTo>
                  <a:pt x="0" y="17299"/>
                </a:moveTo>
              </a:path>
            </a:pathLst>
          </a:custGeom>
          <a:solidFill>
            <a:schemeClr val="accent1">
              <a:alpha val="44705"/>
            </a:schemeClr>
          </a:solidFill>
          <a:ln w="9525" cap="flat">
            <a:noFill/>
            <a:round/>
            <a:headEnd type="none" w="med" len="med"/>
            <a:tailEnd type="none" w="med" len="med"/>
          </a:ln>
          <a:effectLst>
            <a:outerShdw dist="44449" dir="16200000" algn="ctr" rotWithShape="0">
              <a:schemeClr val="bg2">
                <a:alpha val="34999"/>
              </a:schemeClr>
            </a:outerShdw>
          </a:effectLst>
        </p:spPr>
        <p:txBody>
          <a:bodyPr lIns="0" tIns="0" rIns="0" bIns="0"/>
          <a:lstStyle/>
          <a:p>
            <a:pPr>
              <a:defRPr/>
            </a:pPr>
            <a:endParaRPr lang="en-US"/>
          </a:p>
        </p:txBody>
      </p:sp>
      <p:sp>
        <p:nvSpPr>
          <p:cNvPr id="2056" name="Freeform 8"/>
          <p:cNvSpPr>
            <a:spLocks/>
          </p:cNvSpPr>
          <p:nvPr/>
        </p:nvSpPr>
        <p:spPr bwMode="auto">
          <a:xfrm>
            <a:off x="7313414" y="0"/>
            <a:ext cx="1830586" cy="6858000"/>
          </a:xfrm>
          <a:custGeom>
            <a:avLst/>
            <a:gdLst/>
            <a:ahLst/>
            <a:cxnLst>
              <a:cxn ang="0">
                <a:pos x="19857" y="45"/>
              </a:cxn>
              <a:cxn ang="0">
                <a:pos x="19857" y="21600"/>
              </a:cxn>
              <a:cxn ang="0">
                <a:pos x="2116" y="21590"/>
              </a:cxn>
              <a:cxn ang="0">
                <a:pos x="0" y="0"/>
              </a:cxn>
              <a:cxn ang="0">
                <a:pos x="19857" y="45"/>
              </a:cxn>
              <a:cxn ang="0">
                <a:pos x="19857" y="45"/>
              </a:cxn>
            </a:cxnLst>
            <a:rect l="0" t="0" r="r" b="b"/>
            <a:pathLst>
              <a:path w="19857" h="21600">
                <a:moveTo>
                  <a:pt x="19857" y="45"/>
                </a:moveTo>
                <a:lnTo>
                  <a:pt x="19857" y="21600"/>
                </a:lnTo>
                <a:lnTo>
                  <a:pt x="2116" y="21590"/>
                </a:lnTo>
                <a:cubicBezTo>
                  <a:pt x="13363" y="17833"/>
                  <a:pt x="21600" y="8652"/>
                  <a:pt x="0" y="0"/>
                </a:cubicBezTo>
                <a:lnTo>
                  <a:pt x="19857" y="45"/>
                </a:lnTo>
                <a:close/>
                <a:moveTo>
                  <a:pt x="19857" y="45"/>
                </a:moveTo>
              </a:path>
            </a:pathLst>
          </a:custGeom>
          <a:solidFill>
            <a:schemeClr val="accent1">
              <a:alpha val="39999"/>
            </a:schemeClr>
          </a:solidFill>
          <a:ln w="9525" cap="flat">
            <a:noFill/>
            <a:round/>
            <a:headEnd type="none" w="med" len="med"/>
            <a:tailEnd type="none" w="med" len="med"/>
          </a:ln>
          <a:effectLst>
            <a:outerShdw dist="50799" dir="10800000" algn="ctr" rotWithShape="0">
              <a:schemeClr val="bg2">
                <a:alpha val="45000"/>
              </a:schemeClr>
            </a:outerShdw>
          </a:effectLst>
        </p:spPr>
        <p:txBody>
          <a:bodyPr lIns="0" tIns="0" rIns="0" bIns="0"/>
          <a:lstStyle/>
          <a:p>
            <a:pPr>
              <a:defRPr/>
            </a:pPr>
            <a:r>
              <a:rPr lang="en-US" dirty="0" smtClean="0"/>
              <a:t>  </a:t>
            </a:r>
            <a:endParaRPr lang="en-US" dirty="0"/>
          </a:p>
        </p:txBody>
      </p:sp>
      <p:sp>
        <p:nvSpPr>
          <p:cNvPr id="2053" name="Rectangle 9"/>
          <p:cNvSpPr>
            <a:spLocks noGrp="1" noChangeArrowheads="1"/>
          </p:cNvSpPr>
          <p:nvPr>
            <p:ph type="title"/>
          </p:nvPr>
        </p:nvSpPr>
        <p:spPr/>
        <p:txBody>
          <a:bodyPr/>
          <a:lstStyle/>
          <a:p>
            <a:pPr eaLnBrk="1" hangingPunct="1"/>
            <a:r>
              <a:rPr lang="en-US" dirty="0" smtClean="0"/>
              <a:t>Finding Linear Force</a:t>
            </a:r>
          </a:p>
        </p:txBody>
      </p:sp>
      <p:sp>
        <p:nvSpPr>
          <p:cNvPr id="2054" name="Text Box 10"/>
          <p:cNvSpPr txBox="1">
            <a:spLocks noChangeArrowheads="1"/>
          </p:cNvSpPr>
          <p:nvPr/>
        </p:nvSpPr>
        <p:spPr bwMode="auto">
          <a:xfrm>
            <a:off x="8747746" y="6633642"/>
            <a:ext cx="167432" cy="151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291" tIns="32146" rIns="64291" bIns="32146" anchor="b"/>
          <a:lstStyle>
            <a:lvl1pPr eaLnBrk="0" hangingPunct="0">
              <a:defRPr sz="58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58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58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58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58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5800">
                <a:solidFill>
                  <a:srgbClr val="000000"/>
                </a:solidFill>
                <a:latin typeface="Gill Sans" charset="0"/>
                <a:ea typeface="ヒラギノ角ゴ ProN W3" charset="0"/>
                <a:cs typeface="ヒラギノ角ゴ ProN W3" charset="0"/>
                <a:sym typeface="Gill Sans" charset="0"/>
              </a:defRPr>
            </a:lvl9pPr>
          </a:lstStyle>
          <a:p>
            <a:pPr algn="r" eaLnBrk="1" hangingPunct="1"/>
            <a:fld id="{79606797-6352-47F3-8526-97EB6DC790E0}" type="slidenum">
              <a:rPr lang="en-US" sz="1000">
                <a:solidFill>
                  <a:srgbClr val="787878"/>
                </a:solidFill>
                <a:latin typeface="Lucida Grande" charset="0"/>
                <a:ea typeface="Lucida Grande" charset="0"/>
                <a:cs typeface="Lucida Grande" charset="0"/>
                <a:sym typeface="Lucida Grande" charset="0"/>
              </a:rPr>
              <a:pPr algn="r" eaLnBrk="1" hangingPunct="1"/>
              <a:t>94</a:t>
            </a:fld>
            <a:endParaRPr lang="en-US" sz="1000">
              <a:solidFill>
                <a:srgbClr val="787878"/>
              </a:solidFill>
              <a:latin typeface="Lucida Grande" charset="0"/>
              <a:ea typeface="Lucida Grande" charset="0"/>
              <a:cs typeface="Lucida Grande" charset="0"/>
              <a:sym typeface="Lucida Grande" charset="0"/>
            </a:endParaRPr>
          </a:p>
        </p:txBody>
      </p:sp>
      <p:sp>
        <p:nvSpPr>
          <p:cNvPr id="2060" name="Freeform 12"/>
          <p:cNvSpPr>
            <a:spLocks/>
          </p:cNvSpPr>
          <p:nvPr/>
        </p:nvSpPr>
        <p:spPr bwMode="auto">
          <a:xfrm>
            <a:off x="7465219" y="2393156"/>
            <a:ext cx="1054820" cy="2187773"/>
          </a:xfrm>
          <a:custGeom>
            <a:avLst/>
            <a:gdLst>
              <a:gd name="T0" fmla="*/ 8111 w 21456"/>
              <a:gd name="T1" fmla="*/ 3111500 h 21600"/>
              <a:gd name="T2" fmla="*/ 8111 w 21456"/>
              <a:gd name="T3" fmla="*/ 0 h 21600"/>
              <a:gd name="T4" fmla="*/ 1500188 w 21456"/>
              <a:gd name="T5" fmla="*/ 0 h 21600"/>
              <a:gd name="T6" fmla="*/ 1488302 w 21456"/>
              <a:gd name="T7" fmla="*/ 3111500 h 21600"/>
              <a:gd name="T8" fmla="*/ 940764 w 21456"/>
              <a:gd name="T9" fmla="*/ 3111500 h 21600"/>
              <a:gd name="T10" fmla="*/ 928668 w 21456"/>
              <a:gd name="T11" fmla="*/ 2822102 h 21600"/>
              <a:gd name="T12" fmla="*/ 1307770 w 21456"/>
              <a:gd name="T13" fmla="*/ 2822102 h 21600"/>
              <a:gd name="T14" fmla="*/ 1316091 w 21456"/>
              <a:gd name="T15" fmla="*/ 271392 h 21600"/>
              <a:gd name="T16" fmla="*/ 171582 w 21456"/>
              <a:gd name="T17" fmla="*/ 271392 h 21600"/>
              <a:gd name="T18" fmla="*/ 170533 w 21456"/>
              <a:gd name="T19" fmla="*/ 2822102 h 21600"/>
              <a:gd name="T20" fmla="*/ 531526 w 21456"/>
              <a:gd name="T21" fmla="*/ 2822102 h 21600"/>
              <a:gd name="T22" fmla="*/ 546209 w 21456"/>
              <a:gd name="T23" fmla="*/ 3111500 h 21600"/>
              <a:gd name="T24" fmla="*/ 8111 w 21456"/>
              <a:gd name="T25" fmla="*/ 3111500 h 21600"/>
              <a:gd name="T26" fmla="*/ 8111 w 21456"/>
              <a:gd name="T27" fmla="*/ 311150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456"/>
              <a:gd name="T43" fmla="*/ 0 h 21600"/>
              <a:gd name="T44" fmla="*/ 21456 w 21456"/>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456" h="21600">
                <a:moveTo>
                  <a:pt x="116" y="21600"/>
                </a:moveTo>
                <a:cubicBezTo>
                  <a:pt x="116" y="21600"/>
                  <a:pt x="-144" y="0"/>
                  <a:pt x="116" y="0"/>
                </a:cubicBezTo>
                <a:cubicBezTo>
                  <a:pt x="376" y="0"/>
                  <a:pt x="21456" y="0"/>
                  <a:pt x="21456" y="0"/>
                </a:cubicBezTo>
                <a:lnTo>
                  <a:pt x="21286" y="21600"/>
                </a:lnTo>
                <a:lnTo>
                  <a:pt x="13455" y="21600"/>
                </a:lnTo>
                <a:lnTo>
                  <a:pt x="13282" y="19591"/>
                </a:lnTo>
                <a:lnTo>
                  <a:pt x="18704" y="19591"/>
                </a:lnTo>
                <a:lnTo>
                  <a:pt x="18823" y="1884"/>
                </a:lnTo>
                <a:lnTo>
                  <a:pt x="2454" y="1884"/>
                </a:lnTo>
                <a:lnTo>
                  <a:pt x="2439" y="19591"/>
                </a:lnTo>
                <a:lnTo>
                  <a:pt x="7602" y="19591"/>
                </a:lnTo>
                <a:lnTo>
                  <a:pt x="7812" y="21600"/>
                </a:lnTo>
                <a:lnTo>
                  <a:pt x="116" y="21600"/>
                </a:lnTo>
                <a:close/>
                <a:moveTo>
                  <a:pt x="116" y="21600"/>
                </a:moveTo>
              </a:path>
            </a:pathLst>
          </a:custGeom>
          <a:solidFill>
            <a:srgbClr val="000000"/>
          </a:solidFill>
          <a:ln w="38100" cap="flat">
            <a:solidFill>
              <a:schemeClr val="tx1"/>
            </a:solidFill>
            <a:prstDash val="solid"/>
            <a:miter lim="800000"/>
            <a:headEnd type="none" w="med" len="med"/>
            <a:tailEnd type="none" w="med" len="med"/>
          </a:ln>
        </p:spPr>
        <p:txBody>
          <a:bodyPr lIns="0" tIns="0" rIns="0" bIns="0"/>
          <a:lstStyle/>
          <a:p>
            <a:endParaRPr lang="en-US"/>
          </a:p>
        </p:txBody>
      </p:sp>
      <p:sp>
        <p:nvSpPr>
          <p:cNvPr id="2061" name="Rectangle 13"/>
          <p:cNvSpPr>
            <a:spLocks/>
          </p:cNvSpPr>
          <p:nvPr/>
        </p:nvSpPr>
        <p:spPr bwMode="auto">
          <a:xfrm>
            <a:off x="8358188" y="2625328"/>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2" name="Rectangle 14"/>
          <p:cNvSpPr>
            <a:spLocks/>
          </p:cNvSpPr>
          <p:nvPr/>
        </p:nvSpPr>
        <p:spPr bwMode="auto">
          <a:xfrm>
            <a:off x="8358188" y="4232672"/>
            <a:ext cx="330398" cy="116086"/>
          </a:xfrm>
          <a:prstGeom prst="rect">
            <a:avLst/>
          </a:prstGeom>
          <a:solidFill>
            <a:srgbClr val="CDCDCD"/>
          </a:solidFill>
          <a:ln w="25400">
            <a:solidFill>
              <a:srgbClr val="FFFFFF"/>
            </a:solidFill>
            <a:miter lim="800000"/>
            <a:headEnd/>
            <a:tailEnd/>
          </a:ln>
        </p:spPr>
        <p:txBody>
          <a:bodyPr lIns="0" tIns="0" rIns="0" bIns="0"/>
          <a:lstStyle/>
          <a:p>
            <a:endParaRPr lang="en-US"/>
          </a:p>
        </p:txBody>
      </p:sp>
      <p:sp>
        <p:nvSpPr>
          <p:cNvPr id="2063" name="Rectangle 15"/>
          <p:cNvSpPr>
            <a:spLocks/>
          </p:cNvSpPr>
          <p:nvPr/>
        </p:nvSpPr>
        <p:spPr bwMode="auto">
          <a:xfrm>
            <a:off x="7902774" y="3482578"/>
            <a:ext cx="160734" cy="1893094"/>
          </a:xfrm>
          <a:prstGeom prst="rect">
            <a:avLst/>
          </a:prstGeom>
          <a:solidFill>
            <a:srgbClr val="558E28"/>
          </a:solidFill>
          <a:ln w="25400">
            <a:solidFill>
              <a:srgbClr val="558E28"/>
            </a:solidFill>
            <a:miter lim="800000"/>
            <a:headEnd/>
            <a:tailEnd/>
          </a:ln>
        </p:spPr>
        <p:txBody>
          <a:bodyPr lIns="0" tIns="0" rIns="0" bIns="0"/>
          <a:lstStyle/>
          <a:p>
            <a:endParaRPr lang="en-US"/>
          </a:p>
        </p:txBody>
      </p:sp>
      <p:sp>
        <p:nvSpPr>
          <p:cNvPr id="2064" name="Rectangle 16"/>
          <p:cNvSpPr>
            <a:spLocks/>
          </p:cNvSpPr>
          <p:nvPr/>
        </p:nvSpPr>
        <p:spPr bwMode="auto">
          <a:xfrm>
            <a:off x="7625953" y="3482578"/>
            <a:ext cx="732234" cy="187523"/>
          </a:xfrm>
          <a:prstGeom prst="rect">
            <a:avLst/>
          </a:prstGeom>
          <a:solidFill>
            <a:srgbClr val="D90B00"/>
          </a:solidFill>
          <a:ln w="25400">
            <a:solidFill>
              <a:srgbClr val="D90B00"/>
            </a:solidFill>
            <a:miter lim="800000"/>
            <a:headEnd/>
            <a:tailEnd/>
          </a:ln>
        </p:spPr>
        <p:txBody>
          <a:bodyPr lIns="0" tIns="0" rIns="0" bIns="0"/>
          <a:lstStyle/>
          <a:p>
            <a:endParaRPr lang="en-US"/>
          </a:p>
        </p:txBody>
      </p:sp>
      <p:sp>
        <p:nvSpPr>
          <p:cNvPr id="2065" name="Oval 17"/>
          <p:cNvSpPr>
            <a:spLocks/>
          </p:cNvSpPr>
          <p:nvPr/>
        </p:nvSpPr>
        <p:spPr bwMode="auto">
          <a:xfrm>
            <a:off x="7625953" y="1553766"/>
            <a:ext cx="732234" cy="714375"/>
          </a:xfrm>
          <a:prstGeom prst="ellipse">
            <a:avLst/>
          </a:prstGeom>
          <a:solidFill>
            <a:srgbClr val="D90B00"/>
          </a:solidFill>
          <a:ln w="25400">
            <a:solidFill>
              <a:srgbClr val="D90B00"/>
            </a:solidFill>
            <a:miter lim="800000"/>
            <a:headEnd/>
            <a:tailEnd/>
          </a:ln>
        </p:spPr>
        <p:txBody>
          <a:bodyPr lIns="0" tIns="0" rIns="0" bIns="0"/>
          <a:lstStyle/>
          <a:p>
            <a:endParaRPr lang="en-US"/>
          </a:p>
        </p:txBody>
      </p:sp>
      <p:sp>
        <p:nvSpPr>
          <p:cNvPr id="2066" name="Oval 18"/>
          <p:cNvSpPr>
            <a:spLocks/>
          </p:cNvSpPr>
          <p:nvPr/>
        </p:nvSpPr>
        <p:spPr bwMode="auto">
          <a:xfrm>
            <a:off x="7625953" y="5804297"/>
            <a:ext cx="732234" cy="714375"/>
          </a:xfrm>
          <a:prstGeom prst="ellipse">
            <a:avLst/>
          </a:prstGeom>
          <a:solidFill>
            <a:srgbClr val="D90B00"/>
          </a:solidFill>
          <a:ln w="25400">
            <a:solidFill>
              <a:srgbClr val="D90B00"/>
            </a:solidFill>
            <a:miter lim="800000"/>
            <a:headEnd/>
            <a:tailEnd/>
          </a:ln>
        </p:spPr>
        <p:txBody>
          <a:bodyPr lIns="0" tIns="0" rIns="0" bIns="0"/>
          <a:lstStyle/>
          <a:p>
            <a:endParaRPr lang="en-US"/>
          </a:p>
        </p:txBody>
      </p:sp>
      <p:sp>
        <p:nvSpPr>
          <p:cNvPr id="2067" name="Oval 19"/>
          <p:cNvSpPr>
            <a:spLocks/>
          </p:cNvSpPr>
          <p:nvPr/>
        </p:nvSpPr>
        <p:spPr bwMode="auto">
          <a:xfrm>
            <a:off x="7902774" y="6072188"/>
            <a:ext cx="160734" cy="160734"/>
          </a:xfrm>
          <a:prstGeom prst="ellipse">
            <a:avLst/>
          </a:prstGeom>
          <a:solidFill>
            <a:srgbClr val="558E28"/>
          </a:solidFill>
          <a:ln w="25400">
            <a:solidFill>
              <a:srgbClr val="558E28"/>
            </a:solidFill>
            <a:miter lim="800000"/>
            <a:headEnd/>
            <a:tailEnd/>
          </a:ln>
        </p:spPr>
        <p:txBody>
          <a:bodyPr lIns="0" tIns="0" rIns="0" bIns="0"/>
          <a:lstStyle/>
          <a:p>
            <a:endParaRPr lang="en-US"/>
          </a:p>
        </p:txBody>
      </p:sp>
      <p:sp>
        <p:nvSpPr>
          <p:cNvPr id="2068" name="AutoShape 20"/>
          <p:cNvSpPr>
            <a:spLocks/>
          </p:cNvSpPr>
          <p:nvPr/>
        </p:nvSpPr>
        <p:spPr bwMode="auto">
          <a:xfrm>
            <a:off x="7634883" y="1857375"/>
            <a:ext cx="723305" cy="89297"/>
          </a:xfrm>
          <a:prstGeom prst="leftRightArrow">
            <a:avLst>
              <a:gd name="adj1" fmla="val 0"/>
              <a:gd name="adj2" fmla="val 63413"/>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070" name="Freeform 22"/>
          <p:cNvSpPr>
            <a:spLocks/>
          </p:cNvSpPr>
          <p:nvPr/>
        </p:nvSpPr>
        <p:spPr bwMode="auto">
          <a:xfrm flipH="1">
            <a:off x="7304484" y="5625704"/>
            <a:ext cx="696516" cy="515689"/>
          </a:xfrm>
          <a:custGeom>
            <a:avLst/>
            <a:gdLst>
              <a:gd name="T0" fmla="*/ 0 w 21600"/>
              <a:gd name="T1" fmla="*/ 733425 h 11826"/>
              <a:gd name="T2" fmla="*/ 990600 w 21600"/>
              <a:gd name="T3" fmla="*/ 335455 h 11826"/>
              <a:gd name="T4" fmla="*/ 0 60000 65536"/>
              <a:gd name="T5" fmla="*/ 0 60000 65536"/>
              <a:gd name="T6" fmla="*/ 0 w 21600"/>
              <a:gd name="T7" fmla="*/ 0 h 11826"/>
              <a:gd name="T8" fmla="*/ 21600 w 21600"/>
              <a:gd name="T9" fmla="*/ 11826 h 11826"/>
            </a:gdLst>
            <a:ahLst/>
            <a:cxnLst>
              <a:cxn ang="T4">
                <a:pos x="T0" y="T1"/>
              </a:cxn>
              <a:cxn ang="T5">
                <a:pos x="T2" y="T3"/>
              </a:cxn>
            </a:cxnLst>
            <a:rect l="T6" t="T7" r="T8" b="T9"/>
            <a:pathLst>
              <a:path w="21600" h="11826">
                <a:moveTo>
                  <a:pt x="0" y="11826"/>
                </a:moveTo>
                <a:cubicBezTo>
                  <a:pt x="0" y="11826"/>
                  <a:pt x="12525" y="-9774"/>
                  <a:pt x="21600" y="5409"/>
                </a:cubicBezTo>
              </a:path>
            </a:pathLst>
          </a:custGeom>
          <a:noFill/>
          <a:ln w="381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072" name="AutoShape 24"/>
          <p:cNvSpPr>
            <a:spLocks/>
          </p:cNvSpPr>
          <p:nvPr/>
        </p:nvSpPr>
        <p:spPr bwMode="auto">
          <a:xfrm rot="5400000">
            <a:off x="7742039" y="2866430"/>
            <a:ext cx="517922" cy="339328"/>
          </a:xfrm>
          <a:prstGeom prst="rightArrow">
            <a:avLst>
              <a:gd name="adj1" fmla="val 31037"/>
              <a:gd name="adj2" fmla="val 63158"/>
            </a:avLst>
          </a:prstGeom>
          <a:solidFill>
            <a:srgbClr val="F3EB00"/>
          </a:solidFill>
          <a:ln w="25400">
            <a:solidFill>
              <a:schemeClr val="tx1"/>
            </a:solidFill>
            <a:miter lim="800000"/>
            <a:headEnd/>
            <a:tailEnd/>
          </a:ln>
        </p:spPr>
        <p:txBody>
          <a:bodyPr lIns="0" tIns="0" rIns="0" bIns="0"/>
          <a:lstStyle/>
          <a:p>
            <a:endParaRPr lang="en-US"/>
          </a:p>
        </p:txBody>
      </p:sp>
      <p:sp>
        <p:nvSpPr>
          <p:cNvPr id="2073" name="AutoShape 25"/>
          <p:cNvSpPr>
            <a:spLocks/>
          </p:cNvSpPr>
          <p:nvPr/>
        </p:nvSpPr>
        <p:spPr bwMode="auto">
          <a:xfrm rot="-5400000">
            <a:off x="7724180" y="5045274"/>
            <a:ext cx="517922" cy="339328"/>
          </a:xfrm>
          <a:prstGeom prst="rightArrow">
            <a:avLst>
              <a:gd name="adj1" fmla="val 31037"/>
              <a:gd name="adj2" fmla="val 63158"/>
            </a:avLst>
          </a:prstGeom>
          <a:solidFill>
            <a:srgbClr val="F3EB00"/>
          </a:solidFill>
          <a:ln w="25400">
            <a:solidFill>
              <a:schemeClr val="tx1"/>
            </a:solidFill>
            <a:miter lim="800000"/>
            <a:headEnd/>
            <a:tailEnd/>
          </a:ln>
        </p:spPr>
        <p:txBody>
          <a:bodyPr lIns="0" tIns="0" rIns="0" bIns="0"/>
          <a:lstStyle/>
          <a:p>
            <a:endParaRPr lang="en-US"/>
          </a:p>
        </p:txBody>
      </p:sp>
      <mc:AlternateContent xmlns:mc="http://schemas.openxmlformats.org/markup-compatibility/2006">
        <mc:Choice xmlns="" xmlns:a14="http://schemas.microsoft.com/office/drawing/2010/main" Requires="a14">
          <p:sp>
            <p:nvSpPr>
              <p:cNvPr id="7" name="TextBox 6"/>
              <p:cNvSpPr txBox="1"/>
              <p:nvPr/>
            </p:nvSpPr>
            <p:spPr>
              <a:xfrm>
                <a:off x="786305" y="1959812"/>
                <a:ext cx="1798569"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a:rPr>
                        <m:t>𝐴𝑟𝑒𝑎</m:t>
                      </m:r>
                      <m:r>
                        <a:rPr lang="en-US" sz="2000" b="0" i="1" smtClean="0">
                          <a:latin typeface="Cambria Math"/>
                        </a:rPr>
                        <m:t>=</m:t>
                      </m:r>
                      <m:r>
                        <a:rPr lang="en-US" sz="2000" b="0" i="1" smtClean="0">
                          <a:latin typeface="Cambria Math"/>
                          <a:ea typeface="Cambria Math"/>
                        </a:rPr>
                        <m:t>𝜋</m:t>
                      </m:r>
                      <m:sSup>
                        <m:sSupPr>
                          <m:ctrlPr>
                            <a:rPr lang="en-US" sz="2000" b="0" i="1" smtClean="0">
                              <a:latin typeface="Cambria Math"/>
                              <a:ea typeface="Cambria Math"/>
                            </a:rPr>
                          </m:ctrlPr>
                        </m:sSupPr>
                        <m:e>
                          <m:r>
                            <a:rPr lang="en-US" sz="2000" b="0" i="1" smtClean="0">
                              <a:latin typeface="Cambria Math"/>
                              <a:ea typeface="Cambria Math"/>
                            </a:rPr>
                            <m:t>∗</m:t>
                          </m:r>
                          <m:r>
                            <a:rPr lang="en-US" sz="2000" b="0" i="1" smtClean="0">
                              <a:latin typeface="Cambria Math"/>
                              <a:ea typeface="Cambria Math"/>
                            </a:rPr>
                            <m:t>𝑟</m:t>
                          </m:r>
                        </m:e>
                        <m:sup>
                          <m:r>
                            <a:rPr lang="en-US" sz="2000" b="0" i="1" smtClean="0">
                              <a:latin typeface="Cambria Math"/>
                              <a:ea typeface="Cambria Math"/>
                            </a:rPr>
                            <m:t>2</m:t>
                          </m:r>
                        </m:sup>
                      </m:sSup>
                    </m:oMath>
                  </m:oMathPara>
                </a14:m>
                <a:endParaRPr lang="en-US" sz="2000" dirty="0"/>
              </a:p>
            </p:txBody>
          </p:sp>
        </mc:Choice>
        <mc:Fallback>
          <p:sp>
            <p:nvSpPr>
              <p:cNvPr id="7" name="TextBox 6"/>
              <p:cNvSpPr txBox="1">
                <a:spLocks noRot="1" noChangeAspect="1" noMove="1" noResize="1" noEditPoints="1" noAdjustHandles="1" noChangeArrowheads="1" noChangeShapeType="1" noTextEdit="1"/>
              </p:cNvSpPr>
              <p:nvPr/>
            </p:nvSpPr>
            <p:spPr>
              <a:xfrm>
                <a:off x="786305" y="1959812"/>
                <a:ext cx="1798569" cy="400110"/>
              </a:xfrm>
              <a:prstGeom prst="rect">
                <a:avLst/>
              </a:prstGeom>
              <a:blipFill rotWithShape="1">
                <a:blip r:embed="rId3"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8" name="TextBox 7"/>
              <p:cNvSpPr txBox="1"/>
              <p:nvPr/>
            </p:nvSpPr>
            <p:spPr>
              <a:xfrm>
                <a:off x="3902491" y="1959812"/>
                <a:ext cx="2089546" cy="6090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𝑃𝑟𝑒𝑠𝑠𝑢𝑟𝑒</m:t>
                      </m:r>
                      <m:r>
                        <a:rPr lang="en-US" b="0" i="1" smtClean="0">
                          <a:latin typeface="Cambria Math"/>
                        </a:rPr>
                        <m:t>=</m:t>
                      </m:r>
                      <m:f>
                        <m:fPr>
                          <m:ctrlPr>
                            <a:rPr lang="en-US" b="0" i="1" smtClean="0">
                              <a:latin typeface="Cambria Math"/>
                            </a:rPr>
                          </m:ctrlPr>
                        </m:fPr>
                        <m:num>
                          <m:r>
                            <a:rPr lang="en-US" b="0" i="1" smtClean="0">
                              <a:latin typeface="Cambria Math"/>
                            </a:rPr>
                            <m:t>𝐹𝑜𝑟𝑐𝑒</m:t>
                          </m:r>
                        </m:num>
                        <m:den>
                          <m:r>
                            <a:rPr lang="en-US" b="0" i="1" smtClean="0">
                              <a:latin typeface="Cambria Math"/>
                            </a:rPr>
                            <m:t>𝐴𝑟𝑒𝑎</m:t>
                          </m:r>
                        </m:den>
                      </m:f>
                    </m:oMath>
                  </m:oMathPara>
                </a14:m>
                <a:endParaRPr lang="en-US" dirty="0"/>
              </a:p>
            </p:txBody>
          </p:sp>
        </mc:Choice>
        <mc:Fallback>
          <p:sp>
            <p:nvSpPr>
              <p:cNvPr id="8" name="TextBox 7"/>
              <p:cNvSpPr txBox="1">
                <a:spLocks noRot="1" noChangeAspect="1" noMove="1" noResize="1" noEditPoints="1" noAdjustHandles="1" noChangeArrowheads="1" noChangeShapeType="1" noTextEdit="1"/>
              </p:cNvSpPr>
              <p:nvPr/>
            </p:nvSpPr>
            <p:spPr>
              <a:xfrm>
                <a:off x="3902491" y="1959812"/>
                <a:ext cx="2089546" cy="609077"/>
              </a:xfrm>
              <a:prstGeom prst="rect">
                <a:avLst/>
              </a:prstGeom>
              <a:blipFill rotWithShape="1">
                <a:blip r:embed="rId4"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9" name="TextBox 8"/>
              <p:cNvSpPr txBox="1"/>
              <p:nvPr/>
            </p:nvSpPr>
            <p:spPr>
              <a:xfrm>
                <a:off x="3543803" y="2851428"/>
                <a:ext cx="280692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𝐹𝑜𝑟𝑐𝑒</m:t>
                      </m:r>
                      <m:r>
                        <a:rPr lang="en-US" b="0" i="1" smtClean="0">
                          <a:latin typeface="Cambria Math"/>
                        </a:rPr>
                        <m:t>=</m:t>
                      </m:r>
                      <m:r>
                        <a:rPr lang="en-US" b="0" i="1" smtClean="0">
                          <a:latin typeface="Cambria Math"/>
                        </a:rPr>
                        <m:t>𝑃𝑟𝑒𝑠𝑠𝑢𝑟𝑒</m:t>
                      </m:r>
                      <m:r>
                        <a:rPr lang="en-US" b="0" i="1" smtClean="0">
                          <a:latin typeface="Cambria Math"/>
                        </a:rPr>
                        <m:t>∗</m:t>
                      </m:r>
                      <m:r>
                        <a:rPr lang="en-US" b="0" i="1" smtClean="0">
                          <a:latin typeface="Cambria Math"/>
                        </a:rPr>
                        <m:t>𝐴𝑟𝑒𝑎</m:t>
                      </m:r>
                    </m:oMath>
                  </m:oMathPara>
                </a14:m>
                <a:endParaRPr lang="en-US" b="0" dirty="0" smtClean="0"/>
              </a:p>
            </p:txBody>
          </p:sp>
        </mc:Choice>
        <mc:Fallback>
          <p:sp>
            <p:nvSpPr>
              <p:cNvPr id="9" name="TextBox 8"/>
              <p:cNvSpPr txBox="1">
                <a:spLocks noRot="1" noChangeAspect="1" noMove="1" noResize="1" noEditPoints="1" noAdjustHandles="1" noChangeArrowheads="1" noChangeShapeType="1" noTextEdit="1"/>
              </p:cNvSpPr>
              <p:nvPr/>
            </p:nvSpPr>
            <p:spPr>
              <a:xfrm>
                <a:off x="3543803" y="2851428"/>
                <a:ext cx="2806922" cy="369332"/>
              </a:xfrm>
              <a:prstGeom prst="rect">
                <a:avLst/>
              </a:prstGeom>
              <a:blipFill rotWithShape="1">
                <a:blip r:embed="rId5"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32" name="TextBox 31"/>
              <p:cNvSpPr txBox="1"/>
              <p:nvPr/>
            </p:nvSpPr>
            <p:spPr>
              <a:xfrm>
                <a:off x="606919" y="2659622"/>
                <a:ext cx="1992469" cy="7693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𝐴𝑟𝑒𝑎</m:t>
                      </m:r>
                      <m:r>
                        <a:rPr lang="en-US" b="0" i="1" smtClean="0">
                          <a:latin typeface="Cambria Math"/>
                        </a:rPr>
                        <m:t>=</m:t>
                      </m:r>
                      <m:r>
                        <a:rPr lang="en-US" b="0" i="1" smtClean="0">
                          <a:latin typeface="Cambria Math"/>
                          <a:ea typeface="Cambria Math"/>
                        </a:rPr>
                        <m:t>𝜋</m:t>
                      </m:r>
                      <m:sSup>
                        <m:sSupPr>
                          <m:ctrlPr>
                            <a:rPr lang="en-US" b="0" i="1" smtClean="0">
                              <a:latin typeface="Cambria Math"/>
                              <a:ea typeface="Cambria Math"/>
                            </a:rPr>
                          </m:ctrlPr>
                        </m:sSupPr>
                        <m:e>
                          <m:r>
                            <a:rPr lang="en-US" b="0" i="1" smtClean="0">
                              <a:latin typeface="Cambria Math"/>
                              <a:ea typeface="Cambria Math"/>
                            </a:rPr>
                            <m:t>∗</m:t>
                          </m:r>
                          <m:d>
                            <m:dPr>
                              <m:ctrlPr>
                                <a:rPr lang="en-US" b="0" i="1" smtClean="0">
                                  <a:latin typeface="Cambria Math"/>
                                  <a:ea typeface="Cambria Math"/>
                                </a:rPr>
                              </m:ctrlPr>
                            </m:dPr>
                            <m:e>
                              <m:f>
                                <m:fPr>
                                  <m:ctrlPr>
                                    <a:rPr lang="en-US" b="0" i="1" smtClean="0">
                                      <a:latin typeface="Cambria Math"/>
                                      <a:ea typeface="Cambria Math"/>
                                    </a:rPr>
                                  </m:ctrlPr>
                                </m:fPr>
                                <m:num>
                                  <m:r>
                                    <a:rPr lang="en-US" b="0" i="1" smtClean="0">
                                      <a:latin typeface="Cambria Math"/>
                                      <a:ea typeface="Cambria Math"/>
                                    </a:rPr>
                                    <m:t>𝑑</m:t>
                                  </m:r>
                                </m:num>
                                <m:den>
                                  <m:r>
                                    <a:rPr lang="en-US" b="0" i="1" smtClean="0">
                                      <a:latin typeface="Cambria Math"/>
                                      <a:ea typeface="Cambria Math"/>
                                    </a:rPr>
                                    <m:t>2</m:t>
                                  </m:r>
                                </m:den>
                              </m:f>
                            </m:e>
                          </m:d>
                        </m:e>
                        <m:sup>
                          <m:r>
                            <a:rPr lang="en-US" b="0" i="1" smtClean="0">
                              <a:latin typeface="Cambria Math"/>
                              <a:ea typeface="Cambria Math"/>
                            </a:rPr>
                            <m:t>2</m:t>
                          </m:r>
                        </m:sup>
                      </m:sSup>
                    </m:oMath>
                  </m:oMathPara>
                </a14:m>
                <a:endParaRPr lang="en-US" dirty="0"/>
              </a:p>
            </p:txBody>
          </p:sp>
        </mc:Choice>
        <mc:Fallback>
          <p:sp>
            <p:nvSpPr>
              <p:cNvPr id="32" name="TextBox 31"/>
              <p:cNvSpPr txBox="1">
                <a:spLocks noRot="1" noChangeAspect="1" noMove="1" noResize="1" noEditPoints="1" noAdjustHandles="1" noChangeArrowheads="1" noChangeShapeType="1" noTextEdit="1"/>
              </p:cNvSpPr>
              <p:nvPr/>
            </p:nvSpPr>
            <p:spPr>
              <a:xfrm>
                <a:off x="606919" y="2659622"/>
                <a:ext cx="1992469" cy="769378"/>
              </a:xfrm>
              <a:prstGeom prst="rect">
                <a:avLst/>
              </a:prstGeom>
              <a:blipFill rotWithShape="1">
                <a:blip r:embed="rId6"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33" name="TextBox 32"/>
              <p:cNvSpPr txBox="1"/>
              <p:nvPr/>
            </p:nvSpPr>
            <p:spPr>
              <a:xfrm>
                <a:off x="739327" y="4009227"/>
                <a:ext cx="1727652" cy="5629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𝐴𝑟𝑒𝑎</m:t>
                      </m:r>
                      <m:r>
                        <a:rPr lang="en-US" b="0" i="1" smtClean="0">
                          <a:latin typeface="Cambria Math"/>
                        </a:rPr>
                        <m:t>=</m:t>
                      </m:r>
                      <m:f>
                        <m:fPr>
                          <m:ctrlPr>
                            <a:rPr lang="en-US" b="0" i="1" smtClean="0">
                              <a:latin typeface="Cambria Math"/>
                              <a:ea typeface="Cambria Math"/>
                            </a:rPr>
                          </m:ctrlPr>
                        </m:fPr>
                        <m:num>
                          <m:r>
                            <a:rPr lang="en-US" b="0" i="1" smtClean="0">
                              <a:latin typeface="Cambria Math"/>
                              <a:ea typeface="Cambria Math"/>
                            </a:rPr>
                            <m:t>𝜋</m:t>
                          </m:r>
                        </m:num>
                        <m:den>
                          <m:r>
                            <a:rPr lang="en-US" b="0" i="1" smtClean="0">
                              <a:latin typeface="Cambria Math"/>
                              <a:ea typeface="Cambria Math"/>
                            </a:rPr>
                            <m:t>4</m:t>
                          </m:r>
                        </m:den>
                      </m:f>
                      <m:r>
                        <a:rPr lang="en-US" b="0" i="1" smtClean="0">
                          <a:latin typeface="Cambria Math"/>
                          <a:ea typeface="Cambria Math"/>
                        </a:rPr>
                        <m:t>∗</m:t>
                      </m:r>
                      <m:sSup>
                        <m:sSupPr>
                          <m:ctrlPr>
                            <a:rPr lang="en-US" b="0" i="1" smtClean="0">
                              <a:latin typeface="Cambria Math"/>
                              <a:ea typeface="Cambria Math"/>
                            </a:rPr>
                          </m:ctrlPr>
                        </m:sSupPr>
                        <m:e>
                          <m:r>
                            <a:rPr lang="en-US" b="0" i="1" smtClean="0">
                              <a:latin typeface="Cambria Math"/>
                              <a:ea typeface="Cambria Math"/>
                            </a:rPr>
                            <m:t>𝐷</m:t>
                          </m:r>
                        </m:e>
                        <m:sup>
                          <m:r>
                            <a:rPr lang="en-US" b="0" i="1" smtClean="0">
                              <a:latin typeface="Cambria Math"/>
                              <a:ea typeface="Cambria Math"/>
                            </a:rPr>
                            <m:t>2</m:t>
                          </m:r>
                        </m:sup>
                      </m:sSup>
                    </m:oMath>
                  </m:oMathPara>
                </a14:m>
                <a:endParaRPr lang="en-US" dirty="0"/>
              </a:p>
            </p:txBody>
          </p:sp>
        </mc:Choice>
        <mc:Fallback>
          <p:sp>
            <p:nvSpPr>
              <p:cNvPr id="33" name="TextBox 32"/>
              <p:cNvSpPr txBox="1">
                <a:spLocks noRot="1" noChangeAspect="1" noMove="1" noResize="1" noEditPoints="1" noAdjustHandles="1" noChangeArrowheads="1" noChangeShapeType="1" noTextEdit="1"/>
              </p:cNvSpPr>
              <p:nvPr/>
            </p:nvSpPr>
            <p:spPr>
              <a:xfrm>
                <a:off x="739327" y="4009227"/>
                <a:ext cx="1727652" cy="562975"/>
              </a:xfrm>
              <a:prstGeom prst="rect">
                <a:avLst/>
              </a:prstGeom>
              <a:blipFill rotWithShape="1">
                <a:blip r:embed="rId7"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34" name="TextBox 33"/>
              <p:cNvSpPr txBox="1"/>
              <p:nvPr/>
            </p:nvSpPr>
            <p:spPr>
              <a:xfrm>
                <a:off x="537455" y="5062729"/>
                <a:ext cx="2296270" cy="5629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𝐴𝑟𝑒𝑎</m:t>
                      </m:r>
                      <m:r>
                        <a:rPr lang="en-US" b="0" i="1" smtClean="0">
                          <a:latin typeface="Cambria Math"/>
                        </a:rPr>
                        <m:t>=</m:t>
                      </m:r>
                      <m:f>
                        <m:fPr>
                          <m:ctrlPr>
                            <a:rPr lang="en-US" b="0" i="1" smtClean="0">
                              <a:latin typeface="Cambria Math"/>
                              <a:ea typeface="Cambria Math"/>
                            </a:rPr>
                          </m:ctrlPr>
                        </m:fPr>
                        <m:num>
                          <m:r>
                            <a:rPr lang="en-US" b="0" i="1" smtClean="0">
                              <a:latin typeface="Cambria Math"/>
                              <a:ea typeface="Cambria Math"/>
                            </a:rPr>
                            <m:t>𝜋</m:t>
                          </m:r>
                        </m:num>
                        <m:den>
                          <m:r>
                            <a:rPr lang="en-US" b="0" i="1" smtClean="0">
                              <a:latin typeface="Cambria Math"/>
                              <a:ea typeface="Cambria Math"/>
                            </a:rPr>
                            <m:t>4</m:t>
                          </m:r>
                        </m:den>
                      </m:f>
                      <m:r>
                        <a:rPr lang="en-US" b="0" i="1" smtClean="0">
                          <a:latin typeface="Cambria Math"/>
                          <a:ea typeface="Cambria Math"/>
                        </a:rPr>
                        <m:t>∗</m:t>
                      </m:r>
                      <m:sSup>
                        <m:sSupPr>
                          <m:ctrlPr>
                            <a:rPr lang="en-US" b="0" i="1" smtClean="0">
                              <a:latin typeface="Cambria Math"/>
                              <a:ea typeface="Cambria Math"/>
                            </a:rPr>
                          </m:ctrlPr>
                        </m:sSupPr>
                        <m:e>
                          <m:r>
                            <a:rPr lang="en-US" b="0" i="1" smtClean="0">
                              <a:latin typeface="Cambria Math"/>
                              <a:ea typeface="Cambria Math"/>
                            </a:rPr>
                            <m:t>(</m:t>
                          </m:r>
                          <m:r>
                            <a:rPr lang="en-US" b="0" i="1" smtClean="0">
                              <a:latin typeface="Cambria Math"/>
                              <a:ea typeface="Cambria Math"/>
                            </a:rPr>
                            <m:t>𝐷</m:t>
                          </m:r>
                        </m:e>
                        <m:sup>
                          <m:r>
                            <a:rPr lang="en-US" b="0" i="1" smtClean="0">
                              <a:latin typeface="Cambria Math"/>
                              <a:ea typeface="Cambria Math"/>
                            </a:rPr>
                            <m:t>2</m:t>
                          </m:r>
                        </m:sup>
                      </m:sSup>
                      <m:r>
                        <a:rPr lang="en-US" b="0" i="1" smtClean="0">
                          <a:latin typeface="Cambria Math"/>
                          <a:ea typeface="Cambria Math"/>
                        </a:rPr>
                        <m:t>−</m:t>
                      </m:r>
                      <m:sSup>
                        <m:sSupPr>
                          <m:ctrlPr>
                            <a:rPr lang="en-US" b="0" i="1" smtClean="0">
                              <a:latin typeface="Cambria Math"/>
                              <a:ea typeface="Cambria Math"/>
                            </a:rPr>
                          </m:ctrlPr>
                        </m:sSupPr>
                        <m:e>
                          <m:r>
                            <a:rPr lang="en-US" b="0" i="1" smtClean="0">
                              <a:latin typeface="Cambria Math"/>
                              <a:ea typeface="Cambria Math"/>
                            </a:rPr>
                            <m:t>𝑑</m:t>
                          </m:r>
                        </m:e>
                        <m:sup>
                          <m:r>
                            <a:rPr lang="en-US" b="0" i="1" smtClean="0">
                              <a:latin typeface="Cambria Math"/>
                              <a:ea typeface="Cambria Math"/>
                            </a:rPr>
                            <m:t>2</m:t>
                          </m:r>
                        </m:sup>
                      </m:sSup>
                      <m:r>
                        <a:rPr lang="en-US" b="0" i="1" smtClean="0">
                          <a:latin typeface="Cambria Math"/>
                          <a:ea typeface="Cambria Math"/>
                        </a:rPr>
                        <m:t>)</m:t>
                      </m:r>
                    </m:oMath>
                  </m:oMathPara>
                </a14:m>
                <a:endParaRPr lang="en-US" b="0" dirty="0" smtClean="0">
                  <a:ea typeface="Cambria Math"/>
                </a:endParaRPr>
              </a:p>
            </p:txBody>
          </p:sp>
        </mc:Choice>
        <mc:Fallback>
          <p:sp>
            <p:nvSpPr>
              <p:cNvPr id="34" name="TextBox 33"/>
              <p:cNvSpPr txBox="1">
                <a:spLocks noRot="1" noChangeAspect="1" noMove="1" noResize="1" noEditPoints="1" noAdjustHandles="1" noChangeArrowheads="1" noChangeShapeType="1" noTextEdit="1"/>
              </p:cNvSpPr>
              <p:nvPr/>
            </p:nvSpPr>
            <p:spPr>
              <a:xfrm>
                <a:off x="537455" y="5062729"/>
                <a:ext cx="2296270" cy="562975"/>
              </a:xfrm>
              <a:prstGeom prst="rect">
                <a:avLst/>
              </a:prstGeom>
              <a:blipFill rotWithShape="1">
                <a:blip r:embed="rId8"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35" name="TextBox 34"/>
              <p:cNvSpPr txBox="1"/>
              <p:nvPr/>
            </p:nvSpPr>
            <p:spPr>
              <a:xfrm>
                <a:off x="4207798" y="4142552"/>
                <a:ext cx="1478931" cy="5629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𝐹</m:t>
                      </m:r>
                      <m:r>
                        <a:rPr lang="en-US" b="0" i="1" smtClean="0">
                          <a:latin typeface="Cambria Math"/>
                        </a:rPr>
                        <m:t>=</m:t>
                      </m:r>
                      <m:f>
                        <m:fPr>
                          <m:ctrlPr>
                            <a:rPr lang="en-US" i="1">
                              <a:latin typeface="Cambria Math"/>
                              <a:ea typeface="Cambria Math"/>
                            </a:rPr>
                          </m:ctrlPr>
                        </m:fPr>
                        <m:num>
                          <m:r>
                            <a:rPr lang="en-US" i="1">
                              <a:latin typeface="Cambria Math"/>
                              <a:ea typeface="Cambria Math"/>
                            </a:rPr>
                            <m:t>𝜋</m:t>
                          </m:r>
                        </m:num>
                        <m:den>
                          <m:r>
                            <a:rPr lang="en-US" i="1">
                              <a:latin typeface="Cambria Math"/>
                              <a:ea typeface="Cambria Math"/>
                            </a:rPr>
                            <m:t>4</m:t>
                          </m:r>
                        </m:den>
                      </m:f>
                      <m:r>
                        <a:rPr lang="en-US" i="1">
                          <a:latin typeface="Cambria Math"/>
                          <a:ea typeface="Cambria Math"/>
                        </a:rPr>
                        <m:t>∗</m:t>
                      </m:r>
                      <m:r>
                        <a:rPr lang="en-US" b="0" i="1" smtClean="0">
                          <a:latin typeface="Cambria Math"/>
                          <a:ea typeface="Cambria Math"/>
                        </a:rPr>
                        <m:t>𝑃</m:t>
                      </m:r>
                      <m:sSup>
                        <m:sSupPr>
                          <m:ctrlPr>
                            <a:rPr lang="en-US" i="1" smtClean="0">
                              <a:latin typeface="Cambria Math"/>
                              <a:ea typeface="Cambria Math"/>
                            </a:rPr>
                          </m:ctrlPr>
                        </m:sSupPr>
                        <m:e>
                          <m:r>
                            <a:rPr lang="en-US" i="1">
                              <a:latin typeface="Cambria Math"/>
                              <a:ea typeface="Cambria Math"/>
                            </a:rPr>
                            <m:t>𝐷</m:t>
                          </m:r>
                        </m:e>
                        <m:sup>
                          <m:r>
                            <a:rPr lang="en-US" i="1">
                              <a:latin typeface="Cambria Math"/>
                              <a:ea typeface="Cambria Math"/>
                            </a:rPr>
                            <m:t>2</m:t>
                          </m:r>
                        </m:sup>
                      </m:sSup>
                    </m:oMath>
                  </m:oMathPara>
                </a14:m>
                <a:endParaRPr lang="en-US" b="0" dirty="0" smtClean="0"/>
              </a:p>
            </p:txBody>
          </p:sp>
        </mc:Choice>
        <mc:Fallback>
          <p:sp>
            <p:nvSpPr>
              <p:cNvPr id="35" name="TextBox 34"/>
              <p:cNvSpPr txBox="1">
                <a:spLocks noRot="1" noChangeAspect="1" noMove="1" noResize="1" noEditPoints="1" noAdjustHandles="1" noChangeArrowheads="1" noChangeShapeType="1" noTextEdit="1"/>
              </p:cNvSpPr>
              <p:nvPr/>
            </p:nvSpPr>
            <p:spPr>
              <a:xfrm>
                <a:off x="4207798" y="4142552"/>
                <a:ext cx="1478931" cy="562975"/>
              </a:xfrm>
              <a:prstGeom prst="rect">
                <a:avLst/>
              </a:prstGeom>
              <a:blipFill rotWithShape="1">
                <a:blip r:embed="rId9"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36" name="TextBox 35"/>
              <p:cNvSpPr txBox="1"/>
              <p:nvPr/>
            </p:nvSpPr>
            <p:spPr>
              <a:xfrm>
                <a:off x="3880337" y="4924229"/>
                <a:ext cx="2133854" cy="8399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𝐹</m:t>
                      </m:r>
                      <m:r>
                        <a:rPr lang="en-US" b="0" i="1" smtClean="0">
                          <a:latin typeface="Cambria Math"/>
                        </a:rPr>
                        <m:t>=</m:t>
                      </m:r>
                      <m:f>
                        <m:fPr>
                          <m:ctrlPr>
                            <a:rPr lang="en-US" i="1">
                              <a:latin typeface="Cambria Math"/>
                              <a:ea typeface="Cambria Math"/>
                            </a:rPr>
                          </m:ctrlPr>
                        </m:fPr>
                        <m:num>
                          <m:r>
                            <a:rPr lang="en-US" i="1">
                              <a:latin typeface="Cambria Math"/>
                              <a:ea typeface="Cambria Math"/>
                            </a:rPr>
                            <m:t>𝜋</m:t>
                          </m:r>
                        </m:num>
                        <m:den>
                          <m:r>
                            <a:rPr lang="en-US" i="1">
                              <a:latin typeface="Cambria Math"/>
                              <a:ea typeface="Cambria Math"/>
                            </a:rPr>
                            <m:t>4</m:t>
                          </m:r>
                        </m:den>
                      </m:f>
                      <m:r>
                        <a:rPr lang="en-US" i="1">
                          <a:latin typeface="Cambria Math"/>
                          <a:ea typeface="Cambria Math"/>
                        </a:rPr>
                        <m:t>∗</m:t>
                      </m:r>
                      <m:r>
                        <a:rPr lang="en-US" b="0" i="1" smtClean="0">
                          <a:latin typeface="Cambria Math"/>
                          <a:ea typeface="Cambria Math"/>
                        </a:rPr>
                        <m:t>𝑃</m:t>
                      </m:r>
                      <m:sSup>
                        <m:sSupPr>
                          <m:ctrlPr>
                            <a:rPr lang="en-US" i="1">
                              <a:latin typeface="Cambria Math"/>
                              <a:ea typeface="Cambria Math"/>
                            </a:rPr>
                          </m:ctrlPr>
                        </m:sSupPr>
                        <m:e>
                          <m:r>
                            <a:rPr lang="en-US" i="1">
                              <a:latin typeface="Cambria Math"/>
                              <a:ea typeface="Cambria Math"/>
                            </a:rPr>
                            <m:t>(</m:t>
                          </m:r>
                          <m:r>
                            <a:rPr lang="en-US" i="1">
                              <a:latin typeface="Cambria Math"/>
                              <a:ea typeface="Cambria Math"/>
                            </a:rPr>
                            <m:t>𝐷</m:t>
                          </m:r>
                        </m:e>
                        <m:sup>
                          <m:r>
                            <a:rPr lang="en-US" i="1">
                              <a:latin typeface="Cambria Math"/>
                              <a:ea typeface="Cambria Math"/>
                            </a:rPr>
                            <m:t>2</m:t>
                          </m:r>
                        </m:sup>
                      </m:sSup>
                      <m:r>
                        <a:rPr lang="en-US" i="1">
                          <a:latin typeface="Cambria Math"/>
                          <a:ea typeface="Cambria Math"/>
                        </a:rPr>
                        <m:t>−</m:t>
                      </m:r>
                      <m:sSup>
                        <m:sSupPr>
                          <m:ctrlPr>
                            <a:rPr lang="en-US" i="1">
                              <a:latin typeface="Cambria Math"/>
                              <a:ea typeface="Cambria Math"/>
                            </a:rPr>
                          </m:ctrlPr>
                        </m:sSupPr>
                        <m:e>
                          <m:r>
                            <a:rPr lang="en-US" i="1">
                              <a:latin typeface="Cambria Math"/>
                              <a:ea typeface="Cambria Math"/>
                            </a:rPr>
                            <m:t>𝑑</m:t>
                          </m:r>
                        </m:e>
                        <m:sup>
                          <m:r>
                            <a:rPr lang="en-US" i="1">
                              <a:latin typeface="Cambria Math"/>
                              <a:ea typeface="Cambria Math"/>
                            </a:rPr>
                            <m:t>2</m:t>
                          </m:r>
                        </m:sup>
                      </m:sSup>
                      <m:r>
                        <a:rPr lang="en-US" i="1">
                          <a:latin typeface="Cambria Math"/>
                          <a:ea typeface="Cambria Math"/>
                        </a:rPr>
                        <m:t>)</m:t>
                      </m:r>
                    </m:oMath>
                  </m:oMathPara>
                </a14:m>
                <a:endParaRPr lang="en-US" dirty="0">
                  <a:ea typeface="Cambria Math"/>
                </a:endParaRPr>
              </a:p>
              <a:p>
                <a:endParaRPr lang="en-US" b="0" dirty="0" smtClean="0"/>
              </a:p>
            </p:txBody>
          </p:sp>
        </mc:Choice>
        <mc:Fallback>
          <p:sp>
            <p:nvSpPr>
              <p:cNvPr id="36" name="TextBox 35"/>
              <p:cNvSpPr txBox="1">
                <a:spLocks noRot="1" noChangeAspect="1" noMove="1" noResize="1" noEditPoints="1" noAdjustHandles="1" noChangeArrowheads="1" noChangeShapeType="1" noTextEdit="1"/>
              </p:cNvSpPr>
              <p:nvPr/>
            </p:nvSpPr>
            <p:spPr>
              <a:xfrm>
                <a:off x="3880337" y="4924229"/>
                <a:ext cx="2133854" cy="839974"/>
              </a:xfrm>
              <a:prstGeom prst="rect">
                <a:avLst/>
              </a:prstGeom>
              <a:blipFill rotWithShape="1">
                <a:blip r:embed="rId10"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11" name="TextBox 10"/>
              <p:cNvSpPr txBox="1"/>
              <p:nvPr/>
            </p:nvSpPr>
            <p:spPr>
              <a:xfrm>
                <a:off x="7812888" y="1577340"/>
                <a:ext cx="4158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𝐷</m:t>
                      </m:r>
                    </m:oMath>
                  </m:oMathPara>
                </a14:m>
                <a:endParaRPr lang="en-US" dirty="0"/>
              </a:p>
            </p:txBody>
          </p:sp>
        </mc:Choice>
        <mc:Fallback>
          <p:sp>
            <p:nvSpPr>
              <p:cNvPr id="11" name="TextBox 10"/>
              <p:cNvSpPr txBox="1">
                <a:spLocks noRot="1" noChangeAspect="1" noMove="1" noResize="1" noEditPoints="1" noAdjustHandles="1" noChangeArrowheads="1" noChangeShapeType="1" noTextEdit="1"/>
              </p:cNvSpPr>
              <p:nvPr/>
            </p:nvSpPr>
            <p:spPr>
              <a:xfrm>
                <a:off x="7812888" y="1577340"/>
                <a:ext cx="415819" cy="369332"/>
              </a:xfrm>
              <a:prstGeom prst="rect">
                <a:avLst/>
              </a:prstGeom>
              <a:blipFill rotWithShape="1">
                <a:blip r:embed="rId11" cstate="print"/>
                <a:stretch>
                  <a:fillRect/>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12" name="TextBox 11"/>
              <p:cNvSpPr txBox="1"/>
              <p:nvPr/>
            </p:nvSpPr>
            <p:spPr>
              <a:xfrm>
                <a:off x="6915339" y="5887522"/>
                <a:ext cx="38914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𝑑</m:t>
                      </m:r>
                    </m:oMath>
                  </m:oMathPara>
                </a14:m>
                <a:endParaRPr lang="en-US" dirty="0"/>
              </a:p>
            </p:txBody>
          </p:sp>
        </mc:Choice>
        <mc:Fallback>
          <p:sp>
            <p:nvSpPr>
              <p:cNvPr id="12" name="TextBox 11"/>
              <p:cNvSpPr txBox="1">
                <a:spLocks noRot="1" noChangeAspect="1" noMove="1" noResize="1" noEditPoints="1" noAdjustHandles="1" noChangeArrowheads="1" noChangeShapeType="1" noTextEdit="1"/>
              </p:cNvSpPr>
              <p:nvPr/>
            </p:nvSpPr>
            <p:spPr>
              <a:xfrm>
                <a:off x="6915339" y="5887522"/>
                <a:ext cx="389145" cy="369332"/>
              </a:xfrm>
              <a:prstGeom prst="rect">
                <a:avLst/>
              </a:prstGeom>
              <a:blipFill rotWithShape="1">
                <a:blip r:embed="rId12" cstate="print"/>
                <a:stretch>
                  <a:fillRect/>
                </a:stretch>
              </a:blipFill>
            </p:spPr>
            <p:txBody>
              <a:bodyPr/>
              <a:lstStyle/>
              <a:p>
                <a:r>
                  <a:rPr lang="en-US">
                    <a:noFill/>
                  </a:rPr>
                  <a:t> </a:t>
                </a:r>
              </a:p>
            </p:txBody>
          </p:sp>
        </mc:Fallback>
      </mc:AlternateContent>
    </p:spTree>
    <p:extLst>
      <p:ext uri="{BB962C8B-B14F-4D97-AF65-F5344CB8AC3E}">
        <p14:creationId xmlns="" xmlns:p14="http://schemas.microsoft.com/office/powerpoint/2010/main" val="3867028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6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6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6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072"/>
                                        </p:tgtEl>
                                        <p:attrNameLst>
                                          <p:attrName>style.visibility</p:attrName>
                                        </p:attrNameLst>
                                      </p:cBhvr>
                                      <p:to>
                                        <p:strVal val="hidden"/>
                                      </p:to>
                                    </p:set>
                                  </p:childTnLst>
                                </p:cTn>
                              </p:par>
                              <p:par>
                                <p:cTn id="49" presetID="0" presetClass="path" presetSubtype="0" accel="50000" decel="50000" fill="hold" grpId="1" nodeType="withEffect">
                                  <p:stCondLst>
                                    <p:cond delay="0"/>
                                  </p:stCondLst>
                                  <p:childTnLst>
                                    <p:animMotion origin="layout" path="M 0 0 L 0 -0.10156 " pathEditMode="relative" ptsTypes="AA">
                                      <p:cBhvr>
                                        <p:cTn id="50" dur="1000" fill="hold"/>
                                        <p:tgtEl>
                                          <p:spTgt spid="2063"/>
                                        </p:tgtEl>
                                        <p:attrNameLst>
                                          <p:attrName>ppt_x</p:attrName>
                                          <p:attrName>ppt_y</p:attrName>
                                        </p:attrNameLst>
                                      </p:cBhvr>
                                    </p:animMotion>
                                  </p:childTnLst>
                                </p:cTn>
                              </p:par>
                              <p:par>
                                <p:cTn id="51" presetID="0" presetClass="path" presetSubtype="0" accel="50000" decel="50000" fill="hold" grpId="1" nodeType="withEffect">
                                  <p:stCondLst>
                                    <p:cond delay="0"/>
                                  </p:stCondLst>
                                  <p:childTnLst>
                                    <p:animMotion origin="layout" path="M 0 0 L 0 -0.10156 " pathEditMode="relative" ptsTypes="AA">
                                      <p:cBhvr>
                                        <p:cTn id="52" dur="1000" fill="hold"/>
                                        <p:tgtEl>
                                          <p:spTgt spid="2064"/>
                                        </p:tgtEl>
                                        <p:attrNameLst>
                                          <p:attrName>ppt_x</p:attrName>
                                          <p:attrName>ppt_y</p:attrName>
                                        </p:attrNameLst>
                                      </p:cBhvr>
                                    </p:animMotion>
                                  </p:childTnLst>
                                </p:cTn>
                              </p:par>
                            </p:childTnLst>
                          </p:cTn>
                        </p:par>
                        <p:par>
                          <p:cTn id="53" fill="hold" nodeType="afterGroup">
                            <p:stCondLst>
                              <p:cond delay="1000"/>
                            </p:stCondLst>
                            <p:childTnLst>
                              <p:par>
                                <p:cTn id="54" presetID="1" presetClass="entr" presetSubtype="0" fill="hold" grpId="0" nodeType="afterEffect">
                                  <p:stCondLst>
                                    <p:cond delay="0"/>
                                  </p:stCondLst>
                                  <p:childTnLst>
                                    <p:set>
                                      <p:cBhvr>
                                        <p:cTn id="55" dur="1" fill="hold">
                                          <p:stCondLst>
                                            <p:cond delay="0"/>
                                          </p:stCondLst>
                                        </p:cTn>
                                        <p:tgtEl>
                                          <p:spTgt spid="207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06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06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07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 grpId="0" animBg="1"/>
      <p:bldP spid="2061" grpId="0" animBg="1"/>
      <p:bldP spid="2062" grpId="0" animBg="1"/>
      <p:bldP spid="2063" grpId="0" animBg="1"/>
      <p:bldP spid="2063" grpId="1" animBg="1"/>
      <p:bldP spid="2064" grpId="0" animBg="1"/>
      <p:bldP spid="2064" grpId="1" animBg="1"/>
      <p:bldP spid="2065" grpId="0" animBg="1"/>
      <p:bldP spid="2066" grpId="0" animBg="1"/>
      <p:bldP spid="2067" grpId="0" animBg="1"/>
      <p:bldP spid="2068" grpId="0" animBg="1"/>
      <p:bldP spid="2070" grpId="0" animBg="1"/>
      <p:bldP spid="2072" grpId="0" animBg="1"/>
      <p:bldP spid="2072" grpId="1" animBg="1"/>
      <p:bldP spid="2073" grpId="0" animBg="1"/>
      <p:bldP spid="7" grpId="0" animBg="1"/>
      <p:bldP spid="8" grpId="0" animBg="1"/>
      <p:bldP spid="9" grpId="0" animBg="1"/>
      <p:bldP spid="32" grpId="0" animBg="1"/>
      <p:bldP spid="33" grpId="0" animBg="1"/>
      <p:bldP spid="34" grpId="0" animBg="1"/>
      <p:bldP spid="35" grpId="0" animBg="1"/>
      <p:bldP spid="36" grpId="0" animBg="1"/>
      <p:bldP spid="11" grpId="0" animBg="1"/>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smtClean="0"/>
              <a:t>Conclusion</a:t>
            </a:r>
          </a:p>
        </p:txBody>
      </p:sp>
      <p:sp>
        <p:nvSpPr>
          <p:cNvPr id="56323" name="Content Placeholder 2"/>
          <p:cNvSpPr>
            <a:spLocks noGrp="1"/>
          </p:cNvSpPr>
          <p:nvPr>
            <p:ph idx="1"/>
          </p:nvPr>
        </p:nvSpPr>
        <p:spPr/>
        <p:txBody>
          <a:bodyPr/>
          <a:lstStyle/>
          <a:p>
            <a:pPr eaLnBrk="1" hangingPunct="1"/>
            <a:r>
              <a:rPr lang="en-US" dirty="0" smtClean="0"/>
              <a:t>Covered major components of FIRST robots</a:t>
            </a:r>
          </a:p>
          <a:p>
            <a:pPr eaLnBrk="1" hangingPunct="1"/>
            <a:r>
              <a:rPr lang="en-US" dirty="0" smtClean="0"/>
              <a:t>Slides available at </a:t>
            </a:r>
            <a:r>
              <a:rPr lang="en-US" dirty="0" smtClean="0">
                <a:hlinkClick r:id="rId3"/>
              </a:rPr>
              <a:t>lynbrookrobotics.com</a:t>
            </a:r>
            <a:endParaRPr lang="en-US" dirty="0" smtClean="0"/>
          </a:p>
          <a:p>
            <a:pPr lvl="1" eaLnBrk="1" hangingPunct="1"/>
            <a:r>
              <a:rPr lang="en-US" dirty="0" smtClean="0"/>
              <a:t>Resources &gt; “WRRF Presentations”</a:t>
            </a:r>
          </a:p>
        </p:txBody>
      </p:sp>
    </p:spTree>
    <p:extLst>
      <p:ext uri="{BB962C8B-B14F-4D97-AF65-F5344CB8AC3E}">
        <p14:creationId xmlns="" xmlns:p14="http://schemas.microsoft.com/office/powerpoint/2010/main" val="2618652271"/>
      </p:ext>
    </p:extLst>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Technic">
  <a:themeElements>
    <a:clrScheme name="Custom 1">
      <a:dk1>
        <a:srgbClr val="FFFFFF"/>
      </a:dk1>
      <a:lt1>
        <a:srgbClr val="000000"/>
      </a:lt1>
      <a:dk2>
        <a:srgbClr val="FFFFFF"/>
      </a:dk2>
      <a:lt2>
        <a:srgbClr val="A5A5A5"/>
      </a:lt2>
      <a:accent1>
        <a:srgbClr val="E2A200"/>
      </a:accent1>
      <a:accent2>
        <a:srgbClr val="AD1F1F"/>
      </a:accent2>
      <a:accent3>
        <a:srgbClr val="B58B80"/>
      </a:accent3>
      <a:accent4>
        <a:srgbClr val="C3986D"/>
      </a:accent4>
      <a:accent5>
        <a:srgbClr val="A19574"/>
      </a:accent5>
      <a:accent6>
        <a:srgbClr val="C17529"/>
      </a:accent6>
      <a:hlink>
        <a:srgbClr val="AD1F1F"/>
      </a:hlink>
      <a:folHlink>
        <a:srgbClr val="FFC42F"/>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1386</TotalTime>
  <Words>3904</Words>
  <Application>Microsoft Office PowerPoint</Application>
  <PresentationFormat>On-screen Show (4:3)</PresentationFormat>
  <Paragraphs>840</Paragraphs>
  <Slides>95</Slides>
  <Notes>82</Notes>
  <HiddenSlides>3</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97" baseType="lpstr">
      <vt:lpstr>Technic</vt:lpstr>
      <vt:lpstr>Equation</vt:lpstr>
      <vt:lpstr>Introduction to Robot Subsystems</vt:lpstr>
      <vt:lpstr>Choosing the Right DriveTrain</vt:lpstr>
      <vt:lpstr>Drivetrain Requirements</vt:lpstr>
      <vt:lpstr>Ackerman Steering</vt:lpstr>
      <vt:lpstr>Differential/Tank Steering</vt:lpstr>
      <vt:lpstr>4 Wheels Differential Steering</vt:lpstr>
      <vt:lpstr>Ability to Turn</vt:lpstr>
      <vt:lpstr>Terminology: </vt:lpstr>
      <vt:lpstr>Maximum Tractive Force Per Wheel (FTMax)</vt:lpstr>
      <vt:lpstr>Maximum Turning Torque (TTMax)</vt:lpstr>
      <vt:lpstr>Maximum Resisting Torque (TResisting)</vt:lpstr>
      <vt:lpstr>Turning Torque v. Resisting Torque</vt:lpstr>
      <vt:lpstr> 4 Wheel Layout</vt:lpstr>
      <vt:lpstr>6 Wheel Layout</vt:lpstr>
      <vt:lpstr>Turning Torque v. Resisting Torque</vt:lpstr>
      <vt:lpstr>6 Wheels Dropped Center</vt:lpstr>
      <vt:lpstr>2 Wheels, 2 Omniwheels</vt:lpstr>
      <vt:lpstr>Swerve Drive</vt:lpstr>
      <vt:lpstr>Mecanum Wheels</vt:lpstr>
      <vt:lpstr>Mecanum Drive</vt:lpstr>
      <vt:lpstr>How it works: Forward movement</vt:lpstr>
      <vt:lpstr>How it works: Sideways movement</vt:lpstr>
      <vt:lpstr>Videos</vt:lpstr>
      <vt:lpstr>Conclusion</vt:lpstr>
      <vt:lpstr>Electrical Subsystem</vt:lpstr>
      <vt:lpstr>Power Distribution Diagram</vt:lpstr>
      <vt:lpstr>Battery</vt:lpstr>
      <vt:lpstr>Robot Power Switch</vt:lpstr>
      <vt:lpstr>Slide 29</vt:lpstr>
      <vt:lpstr>Slide 30</vt:lpstr>
      <vt:lpstr>Power Distribution Diagram</vt:lpstr>
      <vt:lpstr>American Wire Gauge</vt:lpstr>
      <vt:lpstr>Motors (FRC 2011)</vt:lpstr>
      <vt:lpstr>Robot Controller CompactRio National Instruments Embedded Controller</vt:lpstr>
      <vt:lpstr>cRIO Specs</vt:lpstr>
      <vt:lpstr>PROBLEM!</vt:lpstr>
      <vt:lpstr>Spike Relays</vt:lpstr>
      <vt:lpstr>How an H-Bridge Works </vt:lpstr>
      <vt:lpstr>Electronic Speed Controller (ESC)</vt:lpstr>
      <vt:lpstr>Speed Controller Comparison</vt:lpstr>
      <vt:lpstr>Pulse Width Modulation (PWM)</vt:lpstr>
      <vt:lpstr>Variable Power Delivery </vt:lpstr>
      <vt:lpstr>Speed Controller Communications</vt:lpstr>
      <vt:lpstr>Speed Controller Communications using PWM</vt:lpstr>
      <vt:lpstr>CAN-Bus</vt:lpstr>
      <vt:lpstr>How does the CAN-bus simplify wiring?</vt:lpstr>
      <vt:lpstr>CAN-Bus Wiring</vt:lpstr>
      <vt:lpstr>Power Distribution Diagram</vt:lpstr>
      <vt:lpstr>Sensors and Electronics</vt:lpstr>
      <vt:lpstr>Sensors and Electronics</vt:lpstr>
      <vt:lpstr>Why use sensors?</vt:lpstr>
      <vt:lpstr>Why use sensors?</vt:lpstr>
      <vt:lpstr>Why use sensors?</vt:lpstr>
      <vt:lpstr>Limit switch</vt:lpstr>
      <vt:lpstr>Hall effect sensor</vt:lpstr>
      <vt:lpstr>Potentiometers (Pots)</vt:lpstr>
      <vt:lpstr>Potentiometers (Pots)</vt:lpstr>
      <vt:lpstr>Types of Potentiometers (pots)</vt:lpstr>
      <vt:lpstr>Pots: Uses</vt:lpstr>
      <vt:lpstr>Multi-turn Pots</vt:lpstr>
      <vt:lpstr>Reading the Value</vt:lpstr>
      <vt:lpstr>Optical Encoders</vt:lpstr>
      <vt:lpstr>Optical Encoders</vt:lpstr>
      <vt:lpstr>Optical Encoders</vt:lpstr>
      <vt:lpstr>Other Encoders</vt:lpstr>
      <vt:lpstr>Yaw Rate Sensor/Gyro</vt:lpstr>
      <vt:lpstr>Accelerometer</vt:lpstr>
      <vt:lpstr>Sensing Distance: Ultrasonic Sensors</vt:lpstr>
      <vt:lpstr>Infrared Proximity Sensors</vt:lpstr>
      <vt:lpstr>Camera</vt:lpstr>
      <vt:lpstr>Kinect</vt:lpstr>
      <vt:lpstr>Conclusion</vt:lpstr>
      <vt:lpstr>Pneumatics</vt:lpstr>
      <vt:lpstr>Pneumatics - Definition</vt:lpstr>
      <vt:lpstr>Overview of Pneumatics</vt:lpstr>
      <vt:lpstr>Slide 76</vt:lpstr>
      <vt:lpstr>Compressor</vt:lpstr>
      <vt:lpstr>Diaphragm pump</vt:lpstr>
      <vt:lpstr>Slide 79</vt:lpstr>
      <vt:lpstr>Common Valves and Fittings</vt:lpstr>
      <vt:lpstr>Slide 81</vt:lpstr>
      <vt:lpstr>Regulator</vt:lpstr>
      <vt:lpstr>Slide 83</vt:lpstr>
      <vt:lpstr>Actuators</vt:lpstr>
      <vt:lpstr>Slide 85</vt:lpstr>
      <vt:lpstr>Solenoid Valves</vt:lpstr>
      <vt:lpstr>Slide 87</vt:lpstr>
      <vt:lpstr>Tank</vt:lpstr>
      <vt:lpstr>Finding Linear Force</vt:lpstr>
      <vt:lpstr>Finding Linear Force</vt:lpstr>
      <vt:lpstr>Finding Linear Force</vt:lpstr>
      <vt:lpstr>Forces of Different Bore Cylinders at 40 psi and 60 psi</vt:lpstr>
      <vt:lpstr>Slide 93</vt:lpstr>
      <vt:lpstr>Finding Linear Force</vt:lpstr>
      <vt:lpstr>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the Right DriveTrain</dc:title>
  <dc:creator>Monkey</dc:creator>
  <cp:lastModifiedBy>Monkey</cp:lastModifiedBy>
  <cp:revision>161</cp:revision>
  <dcterms:created xsi:type="dcterms:W3CDTF">2011-11-22T00:11:19Z</dcterms:created>
  <dcterms:modified xsi:type="dcterms:W3CDTF">2011-12-12T22:29:58Z</dcterms:modified>
</cp:coreProperties>
</file>