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1" r:id="rId2"/>
  </p:sldMasterIdLst>
  <p:notesMasterIdLst>
    <p:notesMasterId r:id="rId98"/>
  </p:notesMasterIdLst>
  <p:handoutMasterIdLst>
    <p:handoutMasterId r:id="rId99"/>
  </p:handoutMasterIdLst>
  <p:sldIdLst>
    <p:sldId id="256" r:id="rId3"/>
    <p:sldId id="376" r:id="rId4"/>
    <p:sldId id="351" r:id="rId5"/>
    <p:sldId id="352" r:id="rId6"/>
    <p:sldId id="353"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28" r:id="rId30"/>
    <p:sldId id="260" r:id="rId31"/>
    <p:sldId id="259"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4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77" r:id="rId9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4671" autoAdjust="0"/>
  </p:normalViewPr>
  <p:slideViewPr>
    <p:cSldViewPr>
      <p:cViewPr>
        <p:scale>
          <a:sx n="50" d="100"/>
          <a:sy n="50" d="100"/>
        </p:scale>
        <p:origin x="-1710" y="-5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6" Type="http://schemas.openxmlformats.org/officeDocument/2006/relationships/image" Target="../media/image121.wmf"/><Relationship Id="rId5" Type="http://schemas.openxmlformats.org/officeDocument/2006/relationships/image" Target="../media/image120.wmf"/><Relationship Id="rId4" Type="http://schemas.openxmlformats.org/officeDocument/2006/relationships/image" Target="../media/image1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CC69DE-3A33-F649-A021-0A3E9F32E420}" type="datetimeFigureOut">
              <a:rPr lang="en-US" smtClean="0"/>
              <a:t>12/13/2014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F68870-9424-9D48-A38B-5D28DD2F2589}" type="slidenum">
              <a:rPr lang="en-US" smtClean="0"/>
              <a:t>‹#›</a:t>
            </a:fld>
            <a:endParaRPr lang="en-US"/>
          </a:p>
        </p:txBody>
      </p:sp>
    </p:spTree>
    <p:extLst>
      <p:ext uri="{BB962C8B-B14F-4D97-AF65-F5344CB8AC3E}">
        <p14:creationId xmlns:p14="http://schemas.microsoft.com/office/powerpoint/2010/main" val="3357908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1543684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r>
              <a:rPr lang="en" sz="1800" b="0" i="0" u="none" strike="noStrike" cap="none" baseline="0"/>
              <a:t>Introductions ra</a:t>
            </a:r>
            <a:r>
              <a:rPr lang="en" sz="1800"/>
              <a:t>phael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Loosely speaking, torque is a measure of the turning force on an object such as a bolt or a flywheel. For example, pushing or pulling the handle of a wrench connected to a nut or bolt produces a torque (turning force) that loosens or tightens the nut or bolt.</a:t>
            </a:r>
          </a:p>
          <a:p>
            <a:endParaRPr lang="en-US" dirty="0" smtClean="0"/>
          </a:p>
          <a:p>
            <a:r>
              <a:rPr lang="en-US" dirty="0" smtClean="0"/>
              <a:t>Max</a:t>
            </a:r>
            <a:r>
              <a:rPr lang="en-US" baseline="0" dirty="0" smtClean="0"/>
              <a:t> tractive force [maximum force exert on ground so it doesn’t slip] per wheel is </a:t>
            </a:r>
            <a:r>
              <a:rPr lang="en-US" baseline="0" dirty="0" err="1" smtClean="0"/>
              <a:t>coefficeint</a:t>
            </a:r>
            <a:r>
              <a:rPr lang="en-US" baseline="0" dirty="0" smtClean="0"/>
              <a:t> of friction (ratio of force needed to push it over the normal force object is inserting [weight] ) times total weight over number of wheels.</a:t>
            </a:r>
          </a:p>
          <a:p>
            <a:endParaRPr lang="en-US" baseline="0" dirty="0" smtClean="0"/>
          </a:p>
          <a:p>
            <a:r>
              <a:rPr lang="en-US" baseline="0" dirty="0" smtClean="0"/>
              <a:t>Maximum </a:t>
            </a:r>
          </a:p>
          <a:p>
            <a:endParaRPr lang="en-US" baseline="0" dirty="0" smtClean="0"/>
          </a:p>
          <a:p>
            <a:r>
              <a:rPr lang="en-US" baseline="0" dirty="0" smtClean="0"/>
              <a:t>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97BDAE3-F383-4F34-9E27-909FA23297C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Maximum force apply to wheel so it doesn’t </a:t>
            </a:r>
            <a:r>
              <a:rPr lang="en-US" smtClean="0"/>
              <a:t>move sideways. </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disadvantages of having a short</a:t>
            </a:r>
            <a:r>
              <a:rPr lang="en-US" baseline="0" dirty="0" smtClean="0"/>
              <a:t> wheelbase? How can you have the stability of a long wheelbase with the ability to turn of a short wheelbase?</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view this slide as</a:t>
            </a:r>
            <a:r>
              <a:rPr lang="en-US" baseline="0" dirty="0" smtClean="0"/>
              <a:t> it will be animated during the presentation </a:t>
            </a:r>
            <a:r>
              <a:rPr lang="en-US" dirty="0" smtClean="0"/>
              <a:t>or</a:t>
            </a:r>
            <a:r>
              <a:rPr lang="en-US" baseline="0" dirty="0" smtClean="0"/>
              <a:t> slide the </a:t>
            </a:r>
            <a:r>
              <a:rPr lang="en-US" baseline="0" dirty="0" err="1" smtClean="0"/>
              <a:t>omniwheel</a:t>
            </a:r>
            <a:r>
              <a:rPr lang="en-US" baseline="0" dirty="0" smtClean="0"/>
              <a:t> over to see the text.</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view this slide as</a:t>
            </a:r>
            <a:r>
              <a:rPr lang="en-US" baseline="0" dirty="0" smtClean="0"/>
              <a:t> it will be animated during the presentation </a:t>
            </a:r>
            <a:r>
              <a:rPr lang="en-US" dirty="0" smtClean="0"/>
              <a:t>or</a:t>
            </a:r>
            <a:r>
              <a:rPr lang="en-US" baseline="0" dirty="0" smtClean="0"/>
              <a:t> slide the </a:t>
            </a:r>
            <a:r>
              <a:rPr lang="en-US" baseline="0" dirty="0" err="1" smtClean="0"/>
              <a:t>omniwheel</a:t>
            </a:r>
            <a:r>
              <a:rPr lang="en-US" baseline="0" dirty="0" smtClean="0"/>
              <a:t> over to see the text.</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 the slide</a:t>
            </a:r>
            <a:r>
              <a:rPr lang="en-US" baseline="0" dirty="0" smtClean="0"/>
              <a:t> with the animations.</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But now lets look at some other ways to make robots turn more easily</a:t>
            </a:r>
          </a:p>
        </p:txBody>
      </p:sp>
      <p:sp>
        <p:nvSpPr>
          <p:cNvPr id="4" name="Slide Number Placeholder 3"/>
          <p:cNvSpPr>
            <a:spLocks noGrp="1"/>
          </p:cNvSpPr>
          <p:nvPr>
            <p:ph type="sldNum" sz="quarter" idx="5"/>
          </p:nvPr>
        </p:nvSpPr>
        <p:spPr/>
        <p:txBody>
          <a:bodyPr/>
          <a:lstStyle/>
          <a:p>
            <a:pPr>
              <a:defRPr/>
            </a:pPr>
            <a:fld id="{9C7ED4B3-4A45-4560-A1AD-FCCD8A9AFC0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03796349-CD7D-44EE-A0D2-18C090436340}" type="slidenum">
              <a:rPr lang="en-US" altLang="ja-JP"/>
              <a:pPr/>
              <a:t>22</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http://www.youtube.com/watch?v=JGAlalbpBLA&amp;feature=related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Irfanview</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494830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battery safety</a:t>
            </a:r>
          </a:p>
          <a:p>
            <a:r>
              <a:rPr lang="en-US" dirty="0" smtClean="0"/>
              <a:t>	Two</a:t>
            </a:r>
            <a:r>
              <a:rPr lang="en-US" baseline="0" dirty="0" smtClean="0"/>
              <a:t> hands because it is heavy</a:t>
            </a:r>
          </a:p>
          <a:p>
            <a:endParaRPr lang="en-US" dirty="0" smtClean="0"/>
          </a:p>
          <a:p>
            <a:r>
              <a:rPr lang="en-US" dirty="0" smtClean="0"/>
              <a:t>Nylon stop nut is</a:t>
            </a:r>
            <a:r>
              <a:rPr lang="en-US" baseline="0" dirty="0" smtClean="0"/>
              <a:t> a tip</a:t>
            </a:r>
          </a:p>
          <a:p>
            <a:r>
              <a:rPr lang="en-US" baseline="0" dirty="0" smtClean="0"/>
              <a:t>Remove #10 screw - done</a:t>
            </a:r>
          </a:p>
          <a:p>
            <a:r>
              <a:rPr lang="en-US" baseline="0" dirty="0" smtClean="0"/>
              <a:t>Smaller than a car battery</a:t>
            </a:r>
          </a:p>
          <a:p>
            <a:r>
              <a:rPr lang="en-US" baseline="0" dirty="0" smtClean="0"/>
              <a:t>Fix spacing</a:t>
            </a:r>
          </a:p>
          <a:p>
            <a:r>
              <a:rPr lang="en-US" baseline="0" dirty="0" smtClean="0"/>
              <a:t>Remove bullet point for take precautions</a:t>
            </a:r>
          </a:p>
          <a:p>
            <a:r>
              <a:rPr lang="en-US" baseline="0" dirty="0" smtClean="0"/>
              <a:t>	Change text</a:t>
            </a:r>
          </a:p>
          <a:p>
            <a:endParaRPr lang="en-US" baseline="0" dirty="0" smtClean="0"/>
          </a:p>
          <a:p>
            <a:r>
              <a:rPr lang="en-US" baseline="0" dirty="0" smtClean="0"/>
              <a:t>NEED TO SAY</a:t>
            </a:r>
          </a:p>
          <a:p>
            <a:r>
              <a:rPr lang="en-US" baseline="0" dirty="0" smtClean="0"/>
              <a:t>Terminals are separate</a:t>
            </a:r>
          </a:p>
          <a:p>
            <a:r>
              <a:rPr lang="en-US" baseline="0" dirty="0" smtClean="0"/>
              <a:t>Wrench</a:t>
            </a:r>
          </a:p>
          <a:p>
            <a:r>
              <a:rPr lang="en-US" baseline="0" dirty="0" smtClean="0"/>
              <a:t>Welded together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32329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consists of the motors that</a:t>
            </a:r>
            <a:r>
              <a:rPr lang="en-US" baseline="0" dirty="0" smtClean="0"/>
              <a:t> convert electrical energy into rotational motion, reduced to the right speed through gearboxes, and transferred through a chain or belt arrangement of some sort to the wheels that contact the ground to produce movement. This subsystem has to satisfy a certain set of requirements to be effective in FRC.</a:t>
            </a:r>
            <a:endParaRPr lang="en-US" dirty="0"/>
          </a:p>
        </p:txBody>
      </p:sp>
      <p:sp>
        <p:nvSpPr>
          <p:cNvPr id="4" name="Slide Number Placeholder 3"/>
          <p:cNvSpPr>
            <a:spLocks noGrp="1"/>
          </p:cNvSpPr>
          <p:nvPr>
            <p:ph type="sldNum" sz="quarter" idx="10"/>
          </p:nvPr>
        </p:nvSpPr>
        <p:spPr/>
        <p:txBody>
          <a:bodyPr/>
          <a:lstStyle/>
          <a:p>
            <a:fld id="{F618F68B-8E8C-4CEB-9E2B-963936E4A7BD}" type="slidenum">
              <a:rPr lang="en-US" smtClean="0"/>
              <a:pPr/>
              <a:t>3</a:t>
            </a:fld>
            <a:endParaRPr lang="en-US"/>
          </a:p>
        </p:txBody>
      </p:sp>
    </p:spTree>
    <p:extLst>
      <p:ext uri="{BB962C8B-B14F-4D97-AF65-F5344CB8AC3E}">
        <p14:creationId xmlns:p14="http://schemas.microsoft.com/office/powerpoint/2010/main" val="2260437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located</a:t>
            </a:r>
            <a:r>
              <a:rPr lang="en-US" baseline="0" dirty="0" smtClean="0"/>
              <a:t> accessibly</a:t>
            </a:r>
          </a:p>
          <a:p>
            <a:r>
              <a:rPr lang="en-US" baseline="0" dirty="0" smtClean="0"/>
              <a:t>	Should be in an easy-to-access area</a:t>
            </a:r>
          </a:p>
          <a:p>
            <a:r>
              <a:rPr lang="en-US" baseline="0" dirty="0" smtClean="0"/>
              <a:t>On/Off switch</a:t>
            </a:r>
          </a:p>
          <a:p>
            <a:r>
              <a:rPr lang="en-US" baseline="0" dirty="0" smtClean="0"/>
              <a:t>Fire hazard</a:t>
            </a:r>
          </a:p>
          <a:p>
            <a:r>
              <a:rPr lang="en-US" baseline="0" dirty="0" err="1" smtClean="0"/>
              <a:t>Retitle</a:t>
            </a:r>
            <a:r>
              <a:rPr lang="en-US" baseline="0" dirty="0" smtClean="0"/>
              <a:t> to robot power switch</a:t>
            </a:r>
          </a:p>
          <a:p>
            <a:r>
              <a:rPr lang="en-US" baseline="0" dirty="0" smtClean="0"/>
              <a:t>	120 amp circuit breaker</a:t>
            </a:r>
          </a:p>
          <a:p>
            <a:r>
              <a:rPr lang="en-US" baseline="0" dirty="0" smtClean="0"/>
              <a:t>Control should be changed to limit</a:t>
            </a:r>
          </a:p>
          <a:p>
            <a:r>
              <a:rPr lang="en-US" baseline="0" dirty="0" smtClean="0"/>
              <a:t>	Exceed 120 amps and it will break</a:t>
            </a:r>
          </a:p>
          <a:p>
            <a:r>
              <a:rPr lang="en-US" baseline="0" dirty="0" smtClean="0"/>
              <a:t>Remove bullet points when not necessary</a:t>
            </a:r>
          </a:p>
          <a:p>
            <a:endParaRPr lang="en-US" baseline="0" dirty="0" smtClean="0"/>
          </a:p>
          <a:p>
            <a:endParaRPr lang="en-US" baseline="0" dirty="0" smtClean="0"/>
          </a:p>
          <a:p>
            <a:r>
              <a:rPr lang="en-US" baseline="0" dirty="0" smtClean="0"/>
              <a:t>High current switch</a:t>
            </a:r>
          </a:p>
          <a:p>
            <a:r>
              <a:rPr lang="en-US" baseline="0" dirty="0" smtClean="0"/>
              <a:t>	Handles high enough current</a:t>
            </a:r>
          </a:p>
          <a:p>
            <a:r>
              <a:rPr lang="en-US" baseline="0" dirty="0" smtClean="0"/>
              <a:t>	Primary importance</a:t>
            </a:r>
          </a:p>
          <a:p>
            <a:r>
              <a:rPr lang="en-US" baseline="0" dirty="0" smtClean="0"/>
              <a:t>	Doubles as a circuit breaker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771715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962488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safety concerns when using smaller diameter wires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944349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oAll</a:t>
            </a:r>
            <a:r>
              <a:rPr lang="en-US" dirty="0" smtClean="0"/>
              <a:t> wire from battery to PD have min #6 AWG (4.11mm) wire &lt;R39 &amp; Fig.4-8&gt; </a:t>
            </a:r>
          </a:p>
          <a:p>
            <a:r>
              <a:rPr lang="en-US" dirty="0" smtClean="0"/>
              <a:t>o40 amp breakers have min #12 AWG (2.052mm) wire &lt;R44&gt; </a:t>
            </a:r>
          </a:p>
          <a:p>
            <a:r>
              <a:rPr lang="en-US" dirty="0" smtClean="0"/>
              <a:t>o30 amp breakers have min #14 AWG 1.628mm) wire &lt;R44&gt; </a:t>
            </a:r>
          </a:p>
          <a:p>
            <a:r>
              <a:rPr lang="en-US" dirty="0" smtClean="0"/>
              <a:t>o20 amp breakers have min #18 AWG (1.024mm) wire &lt;R44&gt; </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378733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846D24-1229-475D-BD0E-3A6BCD521CC0}" type="slidenum">
              <a:rPr lang="en-US" smtClean="0"/>
              <a:t>40</a:t>
            </a:fld>
            <a:endParaRPr lang="en-US"/>
          </a:p>
        </p:txBody>
      </p:sp>
    </p:spTree>
    <p:extLst>
      <p:ext uri="{BB962C8B-B14F-4D97-AF65-F5344CB8AC3E}">
        <p14:creationId xmlns:p14="http://schemas.microsoft.com/office/powerpoint/2010/main" val="3620743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884092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979613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Voltage applied only 50% instead of power</a:t>
            </a:r>
          </a:p>
          <a:p>
            <a:r>
              <a:rPr lang="en-US" dirty="0" smtClean="0"/>
              <a:t>Variable resistor first</a:t>
            </a:r>
          </a:p>
          <a:p>
            <a:r>
              <a:rPr lang="en-US" dirty="0" smtClean="0"/>
              <a:t>On and off so no mechanical</a:t>
            </a:r>
            <a:r>
              <a:rPr lang="en-US" baseline="0" dirty="0" smtClean="0"/>
              <a:t> switch</a:t>
            </a:r>
          </a:p>
          <a:p>
            <a:r>
              <a:rPr lang="en-US" baseline="0" dirty="0" smtClean="0"/>
              <a:t>	Transistor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Introduce new slide for communication (see bottom of these notes)</a:t>
            </a:r>
          </a:p>
          <a:p>
            <a:r>
              <a:rPr lang="en-US" baseline="0" dirty="0" smtClean="0"/>
              <a:t>	Remove odd picture</a:t>
            </a:r>
          </a:p>
          <a:p>
            <a:r>
              <a:rPr lang="en-US" baseline="0" dirty="0" smtClean="0"/>
              <a:t>Radio control signal for the Victor</a:t>
            </a:r>
          </a:p>
          <a:p>
            <a:r>
              <a:rPr lang="en-US" baseline="0" dirty="0" smtClean="0"/>
              <a:t>	Describe frame from 20ms to 40ms</a:t>
            </a:r>
          </a:p>
          <a:p>
            <a:r>
              <a:rPr lang="en-US" baseline="0" dirty="0" smtClean="0"/>
              <a:t>PWM communication</a:t>
            </a:r>
          </a:p>
          <a:p>
            <a:r>
              <a:rPr lang="en-US" baseline="0" dirty="0" smtClean="0"/>
              <a:t>	Immune to electronic noise</a:t>
            </a:r>
          </a:p>
          <a:p>
            <a:endParaRPr lang="en-US" baseline="0" dirty="0" smtClean="0"/>
          </a:p>
          <a:p>
            <a:r>
              <a:rPr lang="en-US" baseline="0" dirty="0" smtClean="0"/>
              <a:t>Introduce slide for communication</a:t>
            </a:r>
          </a:p>
          <a:p>
            <a:r>
              <a:rPr lang="en-US" baseline="0" dirty="0" smtClean="0"/>
              <a:t>	Spike with three wires - 3 wire servo cable</a:t>
            </a:r>
          </a:p>
          <a:p>
            <a:r>
              <a:rPr lang="en-US" baseline="0" dirty="0" smtClean="0"/>
              <a:t>	Victor/Jag use PWM data signal + description</a:t>
            </a:r>
          </a:p>
          <a:p>
            <a:r>
              <a:rPr lang="en-US" baseline="0" dirty="0" smtClean="0"/>
              <a:t>	Jaguar also has data communication port for the CAN-Bus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913190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Now, let’s see a drivetrain design that does not meet these requirements . . .</a:t>
            </a:r>
          </a:p>
        </p:txBody>
      </p:sp>
      <p:sp>
        <p:nvSpPr>
          <p:cNvPr id="4" name="Slide Number Placeholder 3"/>
          <p:cNvSpPr>
            <a:spLocks noGrp="1"/>
          </p:cNvSpPr>
          <p:nvPr>
            <p:ph type="sldNum" sz="quarter" idx="5"/>
          </p:nvPr>
        </p:nvSpPr>
        <p:spPr/>
        <p:txBody>
          <a:bodyPr/>
          <a:lstStyle/>
          <a:p>
            <a:pPr>
              <a:defRPr/>
            </a:pPr>
            <a:fld id="{CC42AE22-5F20-447E-89EE-7A7B6D3F337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Move pot picture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a:t>
            </a:r>
            <a:r>
              <a:rPr lang="en-US" baseline="0" dirty="0" smtClean="0"/>
              <a:t> in one slide just say two different ways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 animation and show waveform</a:t>
            </a:r>
          </a:p>
          <a:p>
            <a:r>
              <a:rPr lang="en-US" dirty="0" smtClean="0"/>
              <a:t>Angles?</a:t>
            </a:r>
          </a:p>
          <a:p>
            <a:r>
              <a:rPr lang="en-US" dirty="0" smtClean="0"/>
              <a:t>More than one tick</a:t>
            </a:r>
          </a:p>
          <a:p>
            <a:r>
              <a:rPr lang="en-US" dirty="0" smtClean="0"/>
              <a:t>Directions</a:t>
            </a:r>
          </a:p>
          <a:p>
            <a:r>
              <a:rPr lang="en-US" dirty="0" smtClean="0"/>
              <a:t>Spin</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 over</a:t>
            </a:r>
          </a:p>
          <a:p>
            <a:r>
              <a:rPr lang="en-US" dirty="0" smtClean="0"/>
              <a:t>Just more ticks </a:t>
            </a:r>
          </a:p>
          <a:p>
            <a:r>
              <a:rPr lang="en-US" dirty="0" smtClean="0"/>
              <a:t>Remove optical sensor </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a:t>
            </a:r>
            <a:r>
              <a:rPr lang="en-US" baseline="0" dirty="0" smtClean="0"/>
              <a:t> your own encoders</a:t>
            </a:r>
          </a:p>
          <a:p>
            <a:r>
              <a:rPr lang="en-US" baseline="0" dirty="0" smtClean="0"/>
              <a:t>Don’t need </a:t>
            </a:r>
            <a:r>
              <a:rPr lang="en-US" baseline="0" dirty="0" err="1" smtClean="0"/>
              <a:t>quadrature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Distinction between common for </a:t>
            </a:r>
            <a:r>
              <a:rPr lang="en-US" dirty="0" err="1" smtClean="0"/>
              <a:t>frc</a:t>
            </a:r>
            <a:r>
              <a:rPr lang="en-US" dirty="0" smtClean="0"/>
              <a:t> and everyday.</a:t>
            </a:r>
            <a:r>
              <a:rPr lang="en-US" baseline="0" dirty="0" smtClean="0"/>
              <a:t> So . . . Let’s talk about what does work.</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AD226FB1-CC51-4F6A-BB27-56D6B3860CB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 such</a:t>
            </a:r>
            <a:r>
              <a:rPr lang="en-US" baseline="0" dirty="0" smtClean="0"/>
              <a:t> as  sensitivity to soft and irregular surfaces</a:t>
            </a:r>
          </a:p>
          <a:p>
            <a:r>
              <a:rPr lang="en-US" baseline="0" dirty="0" smtClean="0"/>
              <a:t>Noisy environment may cause problems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Sensing game pieces inside your robot</a:t>
            </a:r>
          </a:p>
          <a:p>
            <a:r>
              <a:rPr lang="en-US" dirty="0" smtClean="0"/>
              <a:t>Short</a:t>
            </a:r>
            <a:r>
              <a:rPr lang="en-US" baseline="0" dirty="0" smtClean="0"/>
              <a:t> range non contact sensing</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baseline="0" dirty="0" smtClean="0"/>
          </a:p>
          <a:p>
            <a:r>
              <a:rPr lang="en-US" baseline="0" dirty="0" smtClean="0"/>
              <a:t>Pneumatics is the use of pressurized air to achieve mechanical motion. Pneumatics is most commonly used in tools such as jack hammers, drills, and nail guns.</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77</a:t>
            </a:fld>
            <a:endParaRPr lang="en-US"/>
          </a:p>
        </p:txBody>
      </p:sp>
    </p:spTree>
    <p:extLst>
      <p:ext uri="{BB962C8B-B14F-4D97-AF65-F5344CB8AC3E}">
        <p14:creationId xmlns:p14="http://schemas.microsoft.com/office/powerpoint/2010/main" val="2068797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fontAlgn="base">
              <a:buFont typeface="Arial" pitchFamily="34" charset="0"/>
              <a:buNone/>
            </a:pPr>
            <a:r>
              <a:rPr lang="en-US" dirty="0" smtClean="0"/>
              <a:t>Presenter: </a:t>
            </a:r>
            <a:r>
              <a:rPr lang="en-US" sz="1200" b="0" i="0" u="none" strike="noStrike" kern="1200" dirty="0" err="1" smtClean="0">
                <a:solidFill>
                  <a:schemeClr val="tx1"/>
                </a:solidFill>
                <a:effectLst/>
                <a:latin typeface="+mn-lt"/>
                <a:ea typeface="+mn-ea"/>
                <a:cs typeface="+mn-cs"/>
              </a:rPr>
              <a:t>Akhil</a:t>
            </a:r>
            <a:endParaRPr lang="en-US" sz="1200" b="0" i="0" u="none" strike="noStrike" kern="1200" dirty="0" smtClean="0">
              <a:solidFill>
                <a:schemeClr val="tx1"/>
              </a:solidFill>
              <a:effectLst/>
              <a:latin typeface="+mn-lt"/>
              <a:ea typeface="+mn-ea"/>
              <a:cs typeface="+mn-cs"/>
            </a:endParaRP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compressor - generate pressure</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actuator - transform pressure to motion</a:t>
            </a:r>
          </a:p>
          <a:p>
            <a:pPr lvl="2" fontAlgn="base">
              <a:buFont typeface="Arial" pitchFamily="34" charset="0"/>
              <a:buChar char="•"/>
            </a:pPr>
            <a:r>
              <a:rPr lang="en-US" sz="1200" b="0" i="0" u="none" strike="noStrike" kern="1200" dirty="0" smtClean="0">
                <a:solidFill>
                  <a:schemeClr val="tx1"/>
                </a:solidFill>
                <a:effectLst/>
                <a:latin typeface="+mn-lt"/>
                <a:ea typeface="+mn-ea"/>
                <a:cs typeface="+mn-cs"/>
              </a:rPr>
              <a:t> solenoid - controls the motion of actuator</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r</a:t>
            </a:r>
            <a:r>
              <a:rPr lang="en-US" sz="1200" b="0" i="0" u="none" strike="noStrike" kern="1200" dirty="0" smtClean="0">
                <a:solidFill>
                  <a:schemeClr val="tx1"/>
                </a:solidFill>
                <a:effectLst/>
                <a:latin typeface="+mn-lt"/>
                <a:ea typeface="+mn-ea"/>
                <a:cs typeface="+mn-cs"/>
              </a:rPr>
              <a:t>egulator – limits air flow to usable, steady flow rates</a:t>
            </a: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tank – store air in</a:t>
            </a:r>
            <a:endParaRPr lang="en-US" sz="1200" b="0" i="0" u="none" strike="noStrike" kern="1200" dirty="0" smtClean="0">
              <a:solidFill>
                <a:schemeClr val="tx1"/>
              </a:solidFill>
              <a:effectLst/>
              <a:latin typeface="+mn-lt"/>
              <a:ea typeface="+mn-ea"/>
              <a:cs typeface="+mn-cs"/>
            </a:endParaRPr>
          </a:p>
          <a:p>
            <a:pPr lvl="2" fontAlgn="base">
              <a:buFont typeface="Arial" pitchFamily="34" charset="0"/>
              <a:buChar cha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tubings</a:t>
            </a:r>
            <a:r>
              <a:rPr lang="en-US" sz="1200" b="0" i="0" u="none" strike="noStrike" kern="1200" dirty="0" smtClean="0">
                <a:solidFill>
                  <a:schemeClr val="tx1"/>
                </a:solidFill>
                <a:effectLst/>
                <a:latin typeface="+mn-lt"/>
                <a:ea typeface="+mn-ea"/>
                <a:cs typeface="+mn-cs"/>
              </a:rPr>
              <a:t> and fittings - let the air flow</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78</a:t>
            </a:fld>
            <a:endParaRPr lang="en-US"/>
          </a:p>
        </p:txBody>
      </p:sp>
    </p:spTree>
    <p:extLst>
      <p:ext uri="{BB962C8B-B14F-4D97-AF65-F5344CB8AC3E}">
        <p14:creationId xmlns:p14="http://schemas.microsoft.com/office/powerpoint/2010/main" val="341800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Swap picture… comment that not only treads we have wheels same concept</a:t>
            </a:r>
          </a:p>
        </p:txBody>
      </p:sp>
      <p:sp>
        <p:nvSpPr>
          <p:cNvPr id="4" name="Slide Number Placeholder 3"/>
          <p:cNvSpPr>
            <a:spLocks noGrp="1"/>
          </p:cNvSpPr>
          <p:nvPr>
            <p:ph type="sldNum" sz="quarter" idx="5"/>
          </p:nvPr>
        </p:nvSpPr>
        <p:spPr/>
        <p:txBody>
          <a:bodyPr/>
          <a:lstStyle/>
          <a:p>
            <a:pPr>
              <a:defRPr/>
            </a:pPr>
            <a:fld id="{BADBC9D8-B72D-4C2F-B865-C7D74456D18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The compressor provides the pneumatic</a:t>
            </a:r>
            <a:r>
              <a:rPr lang="en-US" baseline="0" dirty="0" smtClean="0"/>
              <a:t> system its energy by using the electrical energy from the battery to compress air.</a:t>
            </a:r>
            <a:endParaRPr lang="en-US" dirty="0" smtClean="0"/>
          </a:p>
          <a:p>
            <a:r>
              <a:rPr lang="en-US" dirty="0" smtClean="0"/>
              <a:t>This is the Compressor (</a:t>
            </a:r>
            <a:r>
              <a:rPr lang="en-US" dirty="0" err="1" smtClean="0"/>
              <a:t>Viair</a:t>
            </a:r>
            <a:r>
              <a:rPr lang="en-US" baseline="0" dirty="0" smtClean="0"/>
              <a:t> 090C air </a:t>
            </a:r>
            <a:r>
              <a:rPr lang="en-US" dirty="0" smtClean="0"/>
              <a:t>compressor) that FIRST provides to rookie teams. </a:t>
            </a:r>
            <a:endParaRPr lang="en-US" baseline="0" dirty="0" smtClean="0"/>
          </a:p>
          <a:p>
            <a:endParaRPr lang="en-US" baseline="0" dirty="0" smtClean="0"/>
          </a:p>
          <a:p>
            <a:r>
              <a:rPr lang="en-US" dirty="0" smtClean="0"/>
              <a:t>Pump types:</a:t>
            </a:r>
          </a:p>
          <a:p>
            <a:pPr>
              <a:buFont typeface="Arial" pitchFamily="34" charset="0"/>
              <a:buChar char="•"/>
            </a:pPr>
            <a:r>
              <a:rPr lang="en-US" baseline="0" dirty="0" smtClean="0"/>
              <a:t> positive displacement</a:t>
            </a:r>
          </a:p>
          <a:p>
            <a:pPr lvl="1">
              <a:buFont typeface="Arial" pitchFamily="34" charset="0"/>
              <a:buChar char="•"/>
            </a:pPr>
            <a:r>
              <a:rPr lang="en-US" baseline="0" dirty="0" smtClean="0"/>
              <a:t> rotary</a:t>
            </a:r>
          </a:p>
          <a:p>
            <a:pPr lvl="2">
              <a:buFont typeface="Arial" pitchFamily="34" charset="0"/>
              <a:buChar char="•"/>
            </a:pPr>
            <a:r>
              <a:rPr lang="en-US" baseline="0" dirty="0" smtClean="0"/>
              <a:t> lobe</a:t>
            </a:r>
          </a:p>
          <a:p>
            <a:pPr lvl="2">
              <a:buFont typeface="Arial" pitchFamily="34" charset="0"/>
              <a:buChar char="•"/>
            </a:pPr>
            <a:r>
              <a:rPr lang="en-US" baseline="0" dirty="0" smtClean="0"/>
              <a:t> screw</a:t>
            </a:r>
          </a:p>
          <a:p>
            <a:pPr lvl="2">
              <a:buFont typeface="Arial" pitchFamily="34" charset="0"/>
              <a:buChar char="•"/>
            </a:pPr>
            <a:r>
              <a:rPr lang="en-US" baseline="0" dirty="0" smtClean="0"/>
              <a:t> liquid ring</a:t>
            </a:r>
          </a:p>
          <a:p>
            <a:pPr lvl="2">
              <a:buFont typeface="Arial" pitchFamily="34" charset="0"/>
              <a:buChar char="•"/>
            </a:pPr>
            <a:r>
              <a:rPr lang="en-US" baseline="0" dirty="0" smtClean="0"/>
              <a:t> scroll</a:t>
            </a:r>
          </a:p>
          <a:p>
            <a:pPr lvl="2">
              <a:buFont typeface="Arial" pitchFamily="34" charset="0"/>
              <a:buChar char="•"/>
            </a:pPr>
            <a:r>
              <a:rPr lang="en-US" baseline="0" dirty="0" smtClean="0"/>
              <a:t> vane</a:t>
            </a:r>
          </a:p>
          <a:p>
            <a:pPr lvl="1">
              <a:buFont typeface="Arial" pitchFamily="34" charset="0"/>
              <a:buChar char="•"/>
            </a:pPr>
            <a:r>
              <a:rPr lang="en-US" baseline="0" dirty="0" smtClean="0"/>
              <a:t> reciprocating</a:t>
            </a:r>
          </a:p>
          <a:p>
            <a:pPr lvl="2">
              <a:buFont typeface="Arial" pitchFamily="34" charset="0"/>
              <a:buChar char="•"/>
            </a:pPr>
            <a:r>
              <a:rPr lang="en-US" baseline="0" dirty="0" smtClean="0"/>
              <a:t> diaphragm</a:t>
            </a:r>
          </a:p>
          <a:p>
            <a:pPr lvl="2">
              <a:buFont typeface="Arial" pitchFamily="34" charset="0"/>
              <a:buChar char="•"/>
            </a:pPr>
            <a:r>
              <a:rPr lang="en-US" baseline="0" dirty="0" smtClean="0"/>
              <a:t> single acting</a:t>
            </a:r>
          </a:p>
          <a:p>
            <a:pPr lvl="2">
              <a:buFont typeface="Arial" pitchFamily="34" charset="0"/>
              <a:buChar char="•"/>
            </a:pPr>
            <a:r>
              <a:rPr lang="en-US" baseline="0" dirty="0" smtClean="0"/>
              <a:t> double acting</a:t>
            </a:r>
          </a:p>
          <a:p>
            <a:pPr>
              <a:buFont typeface="Arial" pitchFamily="34" charset="0"/>
              <a:buChar char="•"/>
            </a:pPr>
            <a:r>
              <a:rPr lang="en-US" baseline="0" dirty="0" smtClean="0"/>
              <a:t> dynamic</a:t>
            </a:r>
          </a:p>
          <a:p>
            <a:pPr lvl="1">
              <a:buFont typeface="Arial" pitchFamily="34" charset="0"/>
              <a:buChar char="•"/>
            </a:pPr>
            <a:r>
              <a:rPr lang="en-US" baseline="0" dirty="0" smtClean="0"/>
              <a:t> centrifugal</a:t>
            </a:r>
          </a:p>
          <a:p>
            <a:pPr lvl="1">
              <a:buFont typeface="Arial" pitchFamily="34" charset="0"/>
              <a:buChar char="•"/>
            </a:pPr>
            <a:r>
              <a:rPr lang="en-US" baseline="0" dirty="0" smtClean="0"/>
              <a:t> axial</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79</a:t>
            </a:fld>
            <a:endParaRPr lang="en-US"/>
          </a:p>
        </p:txBody>
      </p:sp>
    </p:spTree>
    <p:extLst>
      <p:ext uri="{BB962C8B-B14F-4D97-AF65-F5344CB8AC3E}">
        <p14:creationId xmlns:p14="http://schemas.microsoft.com/office/powerpoint/2010/main" val="3083116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Nikunj</a:t>
            </a:r>
            <a:endParaRPr lang="en-US" dirty="0" smtClean="0"/>
          </a:p>
          <a:p>
            <a:r>
              <a:rPr lang="en-US" dirty="0" smtClean="0"/>
              <a:t>Typically,</a:t>
            </a:r>
            <a:r>
              <a:rPr lang="en-US" baseline="0" dirty="0" smtClean="0"/>
              <a:t> the compressor utilizes a diaphragm pump, in which the motor is powered by a battery and used to compress air in the enclosed space. The pressure gauge here indicates the pressure at the output of the compressor. When the pressure of the output has reached a certain limit, typically 120 psi, the electrical pressure switch here opens and turns of the compressor. Unfortunately, there are small leaks in the system that vent pressurized air. When the pressure switch detects that the pressure has dropped below a certain value, usually 115 psi, the electrical pressure switch closes and turns the compressor back on.</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80</a:t>
            </a:fld>
            <a:endParaRPr lang="en-US"/>
          </a:p>
        </p:txBody>
      </p:sp>
    </p:spTree>
    <p:extLst>
      <p:ext uri="{BB962C8B-B14F-4D97-AF65-F5344CB8AC3E}">
        <p14:creationId xmlns:p14="http://schemas.microsoft.com/office/powerpoint/2010/main" val="2952929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Pransu</a:t>
            </a:r>
          </a:p>
          <a:p>
            <a:r>
              <a:rPr lang="en-US" baseline="0" dirty="0" smtClean="0"/>
              <a:t>This energy from the compressed air gets converted into mechanical motion in the actuators</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81</a:t>
            </a:fld>
            <a:endParaRPr lang="en-US"/>
          </a:p>
        </p:txBody>
      </p:sp>
    </p:spTree>
    <p:extLst>
      <p:ext uri="{BB962C8B-B14F-4D97-AF65-F5344CB8AC3E}">
        <p14:creationId xmlns:p14="http://schemas.microsoft.com/office/powerpoint/2010/main" val="439953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Pransu</a:t>
            </a:r>
          </a:p>
          <a:p>
            <a:r>
              <a:rPr lang="en-US" baseline="0" dirty="0" smtClean="0"/>
              <a:t>(Demo)</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82</a:t>
            </a:fld>
            <a:endParaRPr lang="en-US"/>
          </a:p>
        </p:txBody>
      </p:sp>
    </p:spTree>
    <p:extLst>
      <p:ext uri="{BB962C8B-B14F-4D97-AF65-F5344CB8AC3E}">
        <p14:creationId xmlns:p14="http://schemas.microsoft.com/office/powerpoint/2010/main" val="4153301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Akhil</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83</a:t>
            </a:fld>
            <a:endParaRPr lang="en-US"/>
          </a:p>
        </p:txBody>
      </p:sp>
    </p:spTree>
    <p:extLst>
      <p:ext uri="{BB962C8B-B14F-4D97-AF65-F5344CB8AC3E}">
        <p14:creationId xmlns:p14="http://schemas.microsoft.com/office/powerpoint/2010/main" val="2661291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a:t>
            </a:r>
            <a:r>
              <a:rPr lang="en-US" baseline="0" dirty="0" err="1" smtClean="0"/>
              <a:t>Akhil</a:t>
            </a:r>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84</a:t>
            </a:fld>
            <a:endParaRPr lang="en-US"/>
          </a:p>
        </p:txBody>
      </p:sp>
    </p:spTree>
    <p:extLst>
      <p:ext uri="{BB962C8B-B14F-4D97-AF65-F5344CB8AC3E}">
        <p14:creationId xmlns:p14="http://schemas.microsoft.com/office/powerpoint/2010/main" val="747243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a:t>
            </a:r>
            <a:r>
              <a:rPr lang="en-US" baseline="0" dirty="0" err="1" smtClean="0"/>
              <a:t>Akhil</a:t>
            </a:r>
            <a:endParaRPr lang="en-US" dirty="0" smtClean="0"/>
          </a:p>
          <a:p>
            <a:r>
              <a:rPr lang="en-US" dirty="0" smtClean="0"/>
              <a:t>You see how we controlled</a:t>
            </a:r>
            <a:r>
              <a:rPr lang="en-US" baseline="0" dirty="0" smtClean="0"/>
              <a:t> which way the cylinder moves with a click of a button. Often times we also want to control when we send compressed air to the cylinders or through which ports. For example, suppose you have a pneumatic pistons that you want to use a cylinder to lift something at the finale. We do this with electric solenoid valves. Although these valves are controlled electrically by the robot’s CPU, they can also be mechanically operated by pressing these buttons. A single solenoid valve allows you to open one port of a cylinder to pressure when voltage is applied, or when I press this button, causing the cylinder to either extend or retract. When voltage is no longer applied, the valve releases the pressure to atmosphere, and whatever load is on the piston will cause it to return to its original position. </a:t>
            </a:r>
          </a:p>
          <a:p>
            <a:endParaRPr lang="en-US" baseline="0" dirty="0" smtClean="0"/>
          </a:p>
          <a:p>
            <a:r>
              <a:rPr lang="en-US" baseline="0" dirty="0" err="1" smtClean="0"/>
              <a:t>Orig</a:t>
            </a:r>
            <a:r>
              <a:rPr lang="en-US" baseline="0" dirty="0" smtClean="0"/>
              <a:t> load: spring, gravity</a:t>
            </a:r>
          </a:p>
          <a:p>
            <a:endParaRPr lang="en-US" baseline="0" dirty="0" smtClean="0"/>
          </a:p>
          <a:p>
            <a:r>
              <a:rPr lang="en-US" baseline="0" dirty="0" smtClean="0"/>
              <a:t>A double solenoid valve allows you to use the cylinder in both directions. When I press this button or when voltage is applied to this solenoid, the valve would open the blue side to atmosphere and the white side to pressurized air, causing the cylinder have an extending force. When the other solenoid is activated, the white side is open to atmosphere and the blue side to pressurized air, causing the cylinder to have a retracting force.</a:t>
            </a:r>
          </a:p>
          <a:p>
            <a:endParaRPr lang="en-US" baseline="0" dirty="0" smtClean="0"/>
          </a:p>
          <a:p>
            <a:r>
              <a:rPr lang="en-US" baseline="0" dirty="0" smtClean="0"/>
              <a:t>(Demo)</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85</a:t>
            </a:fld>
            <a:endParaRPr lang="en-US"/>
          </a:p>
        </p:txBody>
      </p:sp>
    </p:spTree>
    <p:extLst>
      <p:ext uri="{BB962C8B-B14F-4D97-AF65-F5344CB8AC3E}">
        <p14:creationId xmlns:p14="http://schemas.microsoft.com/office/powerpoint/2010/main" val="2280995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(Demo)</a:t>
            </a:r>
          </a:p>
          <a:p>
            <a:r>
              <a:rPr lang="en-US" dirty="0" smtClean="0"/>
              <a:t>But as we can see, there is a problem</a:t>
            </a:r>
            <a:r>
              <a:rPr lang="en-US" baseline="0" dirty="0" smtClean="0"/>
              <a:t> with this system; the actuator is moving slower and slower. This is because the compressor is forced to constantly compress air in order to move the piston in the actuator but is unable to meet such demands. In order to resolve this issue, we need a method of storing compressed air until it is needed; thus, we need a tank!</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86</a:t>
            </a:fld>
            <a:endParaRPr lang="en-US"/>
          </a:p>
        </p:txBody>
      </p:sp>
    </p:spTree>
    <p:extLst>
      <p:ext uri="{BB962C8B-B14F-4D97-AF65-F5344CB8AC3E}">
        <p14:creationId xmlns:p14="http://schemas.microsoft.com/office/powerpoint/2010/main" val="4523543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Plastic</a:t>
            </a:r>
            <a:r>
              <a:rPr lang="en-US" baseline="0" dirty="0" smtClean="0"/>
              <a:t> vs. Metal = weight concern</a:t>
            </a:r>
          </a:p>
          <a:p>
            <a:r>
              <a:rPr lang="en-US" baseline="0" dirty="0" smtClean="0"/>
              <a:t>How many movements can we do with one tank?</a:t>
            </a:r>
          </a:p>
          <a:p>
            <a:r>
              <a:rPr lang="en-US" baseline="0" dirty="0" smtClean="0"/>
              <a:t>(Demo)</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87</a:t>
            </a:fld>
            <a:endParaRPr lang="en-US"/>
          </a:p>
        </p:txBody>
      </p:sp>
    </p:spTree>
    <p:extLst>
      <p:ext uri="{BB962C8B-B14F-4D97-AF65-F5344CB8AC3E}">
        <p14:creationId xmlns:p14="http://schemas.microsoft.com/office/powerpoint/2010/main" val="2891114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dirty="0" smtClean="0"/>
          </a:p>
          <a:p>
            <a:r>
              <a:rPr lang="en-US" dirty="0" smtClean="0"/>
              <a:t>Now,</a:t>
            </a:r>
            <a:r>
              <a:rPr lang="en-US" baseline="0" dirty="0" smtClean="0"/>
              <a:t> suppose we want 60 psi of pressure but we know that the pressurized air from the compressor is outputting much more than that. So, how would we limit the air flow to the desired amount? By adding a regulator!</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88</a:t>
            </a:fld>
            <a:endParaRPr lang="en-US"/>
          </a:p>
        </p:txBody>
      </p:sp>
    </p:spTree>
    <p:extLst>
      <p:ext uri="{BB962C8B-B14F-4D97-AF65-F5344CB8AC3E}">
        <p14:creationId xmlns:p14="http://schemas.microsoft.com/office/powerpoint/2010/main" val="22205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Bt</a:t>
            </a:r>
            <a:r>
              <a:rPr lang="en-US" dirty="0" smtClean="0"/>
              <a:t> how well does this work???? Lets look at some math.</a:t>
            </a:r>
          </a:p>
        </p:txBody>
      </p:sp>
      <p:sp>
        <p:nvSpPr>
          <p:cNvPr id="4" name="Slide Number Placeholder 3"/>
          <p:cNvSpPr>
            <a:spLocks noGrp="1"/>
          </p:cNvSpPr>
          <p:nvPr>
            <p:ph type="sldNum" sz="quarter" idx="5"/>
          </p:nvPr>
        </p:nvSpPr>
        <p:spPr/>
        <p:txBody>
          <a:bodyPr/>
          <a:lstStyle/>
          <a:p>
            <a:pPr>
              <a:defRPr/>
            </a:pPr>
            <a:fld id="{AB9AE16F-F383-49F8-A999-1D0DF87C6321}"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a:t>
            </a:r>
            <a:r>
              <a:rPr lang="en-US" dirty="0" err="1" smtClean="0"/>
              <a:t>Akhil</a:t>
            </a:r>
            <a:endParaRPr lang="en-US" dirty="0" smtClean="0"/>
          </a:p>
          <a:p>
            <a:r>
              <a:rPr lang="en-US" dirty="0" smtClean="0"/>
              <a:t>The regulator limits</a:t>
            </a:r>
            <a:r>
              <a:rPr lang="en-US" baseline="0" dirty="0" smtClean="0"/>
              <a:t> and maintains a constant level of pressure. </a:t>
            </a:r>
            <a:r>
              <a:rPr lang="en-US" dirty="0" smtClean="0"/>
              <a:t>You can see here that the pressure at the output</a:t>
            </a:r>
            <a:r>
              <a:rPr lang="en-US" baseline="0" dirty="0" smtClean="0"/>
              <a:t> of the compressor is at 120 psi, but FIRST only allows us to operate our actuators at a maximum of 60 psi. We achieve this pressure drop by using a regulator. It drops the input pressure to an output pressure that you can set by turning this knob. This gauge above the regulator shows pressure that being outputted.</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89</a:t>
            </a:fld>
            <a:endParaRPr lang="en-US"/>
          </a:p>
        </p:txBody>
      </p:sp>
    </p:spTree>
    <p:extLst>
      <p:ext uri="{BB962C8B-B14F-4D97-AF65-F5344CB8AC3E}">
        <p14:creationId xmlns:p14="http://schemas.microsoft.com/office/powerpoint/2010/main" val="1831369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90</a:t>
            </a:fld>
            <a:endParaRPr lang="en-US"/>
          </a:p>
        </p:txBody>
      </p:sp>
    </p:spTree>
    <p:extLst>
      <p:ext uri="{BB962C8B-B14F-4D97-AF65-F5344CB8AC3E}">
        <p14:creationId xmlns:p14="http://schemas.microsoft.com/office/powerpoint/2010/main" val="423610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Pransu</a:t>
            </a:r>
          </a:p>
          <a:p>
            <a:r>
              <a:rPr lang="en-US" dirty="0" smtClean="0"/>
              <a:t>Notice</a:t>
            </a:r>
            <a:r>
              <a:rPr lang="en-US" baseline="0" dirty="0" smtClean="0"/>
              <a:t> this cylinder. On this end it has a common L join, but the one on this side has a screw on top. This is a flow-rate valve. &lt;explanation&gt; </a:t>
            </a:r>
            <a:r>
              <a:rPr lang="en-US" dirty="0" smtClean="0"/>
              <a:t>Because</a:t>
            </a:r>
            <a:r>
              <a:rPr lang="en-US" baseline="0" dirty="0" smtClean="0"/>
              <a:t> of this, you can fit two of these valves on the cylinder and that allows you to independently control the extending and retracting speeds.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91</a:t>
            </a:fld>
            <a:endParaRPr lang="en-US"/>
          </a:p>
        </p:txBody>
      </p:sp>
    </p:spTree>
    <p:extLst>
      <p:ext uri="{BB962C8B-B14F-4D97-AF65-F5344CB8AC3E}">
        <p14:creationId xmlns:p14="http://schemas.microsoft.com/office/powerpoint/2010/main" val="5961541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Akhil</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92</a:t>
            </a:fld>
            <a:endParaRPr lang="en-US"/>
          </a:p>
        </p:txBody>
      </p:sp>
    </p:spTree>
    <p:extLst>
      <p:ext uri="{BB962C8B-B14F-4D97-AF65-F5344CB8AC3E}">
        <p14:creationId xmlns:p14="http://schemas.microsoft.com/office/powerpoint/2010/main" val="3275581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a:t>
            </a:r>
            <a:r>
              <a:rPr lang="en-US" baseline="0" dirty="0" err="1" smtClean="0"/>
              <a:t>Akhil</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93</a:t>
            </a:fld>
            <a:endParaRPr lang="en-US"/>
          </a:p>
        </p:txBody>
      </p:sp>
    </p:spTree>
    <p:extLst>
      <p:ext uri="{BB962C8B-B14F-4D97-AF65-F5344CB8AC3E}">
        <p14:creationId xmlns:p14="http://schemas.microsoft.com/office/powerpoint/2010/main" val="22783627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a:t>
            </a:r>
            <a:r>
              <a:rPr lang="en-US" dirty="0" err="1" smtClean="0"/>
              <a:t>Akgil</a:t>
            </a:r>
            <a:endParaRPr lang="en-US"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94</a:t>
            </a:fld>
            <a:endParaRPr lang="en-US"/>
          </a:p>
        </p:txBody>
      </p:sp>
    </p:spTree>
    <p:extLst>
      <p:ext uri="{BB962C8B-B14F-4D97-AF65-F5344CB8AC3E}">
        <p14:creationId xmlns:p14="http://schemas.microsoft.com/office/powerpoint/2010/main" val="32755814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r>
              <a:rPr lang="en" sz="1800" b="0" i="0" u="none" strike="noStrike" cap="none" baseline="0"/>
              <a:t>Introductions ra</a:t>
            </a:r>
            <a:r>
              <a:rPr lang="en" sz="1800"/>
              <a:t>phael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Coefficient of friction</a:t>
            </a:r>
            <a:r>
              <a:rPr lang="en-US" baseline="0" dirty="0" smtClean="0"/>
              <a:t> is the ratio between the force acting horizontally required to produce sliding and the normal force between the surfaces.</a:t>
            </a:r>
          </a:p>
          <a:p>
            <a:r>
              <a:rPr lang="en-US" baseline="0" dirty="0" smtClean="0"/>
              <a:t>Force is an influence that causes an object to move.</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mtClean="0"/>
              <a:t>Click to edit Master title style</a:t>
            </a:r>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Questrial"/>
              <a:buNone/>
              <a:defRPr/>
            </a:lvl1pPr>
            <a:lvl2pPr marL="457200" marR="0" indent="0" algn="ctr" rtl="0">
              <a:spcBef>
                <a:spcPts val="560"/>
              </a:spcBef>
              <a:buClr>
                <a:srgbClr val="888888"/>
              </a:buClr>
              <a:buFont typeface="Questrial"/>
              <a:buNone/>
              <a:defRPr/>
            </a:lvl2pPr>
            <a:lvl3pPr marL="914400" marR="0" indent="0" algn="ctr" rtl="0">
              <a:spcBef>
                <a:spcPts val="480"/>
              </a:spcBef>
              <a:buClr>
                <a:srgbClr val="888888"/>
              </a:buClr>
              <a:buFont typeface="Questrial"/>
              <a:buNone/>
              <a:defRPr/>
            </a:lvl3pPr>
            <a:lvl4pPr marL="1371600" marR="0" indent="0" algn="ctr" rtl="0">
              <a:spcBef>
                <a:spcPts val="400"/>
              </a:spcBef>
              <a:buClr>
                <a:srgbClr val="888888"/>
              </a:buClr>
              <a:buFont typeface="Questrial"/>
              <a:buNone/>
              <a:defRPr/>
            </a:lvl4pPr>
            <a:lvl5pPr marL="1828800" marR="0" indent="0" algn="ctr" rtl="0">
              <a:spcBef>
                <a:spcPts val="400"/>
              </a:spcBef>
              <a:buClr>
                <a:srgbClr val="888888"/>
              </a:buClr>
              <a:buFont typeface="Questrial"/>
              <a:buNone/>
              <a:defRPr/>
            </a:lvl5pPr>
            <a:lvl6pPr marL="2286000" marR="0" indent="0" algn="ctr" rtl="0">
              <a:spcBef>
                <a:spcPts val="400"/>
              </a:spcBef>
              <a:buClr>
                <a:srgbClr val="888888"/>
              </a:buClr>
              <a:buFont typeface="Questrial"/>
              <a:buNone/>
              <a:defRPr/>
            </a:lvl6pPr>
            <a:lvl7pPr marL="2743200" marR="0" indent="0" algn="ctr" rtl="0">
              <a:spcBef>
                <a:spcPts val="400"/>
              </a:spcBef>
              <a:buClr>
                <a:srgbClr val="888888"/>
              </a:buClr>
              <a:buFont typeface="Questrial"/>
              <a:buNone/>
              <a:defRPr/>
            </a:lvl7pPr>
            <a:lvl8pPr marL="3200400" marR="0" indent="0" algn="ctr" rtl="0">
              <a:spcBef>
                <a:spcPts val="400"/>
              </a:spcBef>
              <a:buClr>
                <a:srgbClr val="888888"/>
              </a:buClr>
              <a:buFont typeface="Questrial"/>
              <a:buNone/>
              <a:defRPr/>
            </a:lvl8pPr>
            <a:lvl9pPr marL="3657600" marR="0" indent="0" algn="ctr" rtl="0">
              <a:spcBef>
                <a:spcPts val="400"/>
              </a:spcBef>
              <a:buClr>
                <a:srgbClr val="888888"/>
              </a:buClr>
              <a:buFont typeface="Questrial"/>
              <a:buNone/>
              <a:defRPr/>
            </a:lvl9pPr>
          </a:lstStyle>
          <a:p>
            <a:r>
              <a:rPr lang="en-US" smtClean="0"/>
              <a:t>Click to edit Master subtitle style</a:t>
            </a:r>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Questrial"/>
              <a:buChar char="•"/>
              <a:defRPr/>
            </a:lvl1pPr>
            <a:lvl2pPr marL="742950" indent="-107950" algn="l" rtl="0">
              <a:spcBef>
                <a:spcPts val="560"/>
              </a:spcBef>
              <a:buClr>
                <a:schemeClr val="dk1"/>
              </a:buClr>
              <a:buFont typeface="Questrial"/>
              <a:buChar char="–"/>
              <a:defRPr/>
            </a:lvl2pPr>
            <a:lvl3pPr marL="1143000" indent="-76200" algn="l" rtl="0">
              <a:spcBef>
                <a:spcPts val="480"/>
              </a:spcBef>
              <a:buClr>
                <a:schemeClr val="dk1"/>
              </a:buClr>
              <a:buFont typeface="Questrial"/>
              <a:buChar char="•"/>
              <a:defRPr/>
            </a:lvl3pPr>
            <a:lvl4pPr marL="1600200" indent="-101600" algn="l" rtl="0">
              <a:spcBef>
                <a:spcPts val="400"/>
              </a:spcBef>
              <a:buClr>
                <a:schemeClr val="dk1"/>
              </a:buClr>
              <a:buFont typeface="Questrial"/>
              <a:buChar char="–"/>
              <a:defRPr/>
            </a:lvl4pPr>
            <a:lvl5pPr marL="2057400" indent="-101600" algn="l" rtl="0">
              <a:spcBef>
                <a:spcPts val="400"/>
              </a:spcBef>
              <a:buClr>
                <a:schemeClr val="dk1"/>
              </a:buClr>
              <a:buFont typeface="Questrial"/>
              <a:buChar char="»"/>
              <a:defRPr/>
            </a:lvl5pPr>
            <a:lvl6pPr marL="2514600" indent="-101600" algn="l" rtl="0">
              <a:spcBef>
                <a:spcPts val="400"/>
              </a:spcBef>
              <a:buClr>
                <a:schemeClr val="dk1"/>
              </a:buClr>
              <a:buFont typeface="Questrial"/>
              <a:buChar char="•"/>
              <a:defRPr/>
            </a:lvl6pPr>
            <a:lvl7pPr marL="2971800" indent="-101600" algn="l" rtl="0">
              <a:spcBef>
                <a:spcPts val="400"/>
              </a:spcBef>
              <a:buClr>
                <a:schemeClr val="dk1"/>
              </a:buClr>
              <a:buFont typeface="Questrial"/>
              <a:buChar char="•"/>
              <a:defRPr/>
            </a:lvl7pPr>
            <a:lvl8pPr marL="3429000" indent="-101600" algn="l" rtl="0">
              <a:spcBef>
                <a:spcPts val="400"/>
              </a:spcBef>
              <a:buClr>
                <a:schemeClr val="dk1"/>
              </a:buClr>
              <a:buFont typeface="Questrial"/>
              <a:buChar char="•"/>
              <a:defRPr/>
            </a:lvl8pPr>
            <a:lvl9pPr marL="3886200" indent="-101600" algn="l" rtl="0">
              <a:spcBef>
                <a:spcPts val="400"/>
              </a:spcBef>
              <a:buClr>
                <a:schemeClr val="dk1"/>
              </a:buClr>
              <a:buFont typeface="Questrial"/>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sz="2800">
                <a:latin typeface="+mj-lt"/>
              </a:defRPr>
            </a:lvl2pPr>
            <a:lvl3pPr>
              <a:defRPr sz="1800">
                <a:latin typeface="+mj-lt"/>
              </a:defRPr>
            </a:lvl3pPr>
            <a:lvl4pPr>
              <a:defRPr sz="16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87BA6-84A5-4C80-BFC3-D62A3155DEBD}" type="datetimeFigureOut">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74BF1-81AC-460E-8829-F078D16ADE9A}" type="slidenum">
              <a:rPr lang="en-US" smtClean="0"/>
              <a:pPr/>
              <a:t>‹#›</a:t>
            </a:fld>
            <a:endParaRPr lang="en-US"/>
          </a:p>
        </p:txBody>
      </p:sp>
    </p:spTree>
    <p:extLst>
      <p:ext uri="{BB962C8B-B14F-4D97-AF65-F5344CB8AC3E}">
        <p14:creationId xmlns:p14="http://schemas.microsoft.com/office/powerpoint/2010/main" val="34843409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957019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87BA6-84A5-4C80-BFC3-D62A3155DEBD}" type="datetimeFigureOut">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674BF1-81AC-460E-8829-F078D16ADE9A}" type="slidenum">
              <a:rPr lang="en-US" smtClean="0"/>
              <a:pPr/>
              <a:t>‹#›</a:t>
            </a:fld>
            <a:endParaRPr lang="en-US"/>
          </a:p>
        </p:txBody>
      </p:sp>
    </p:spTree>
    <p:extLst>
      <p:ext uri="{BB962C8B-B14F-4D97-AF65-F5344CB8AC3E}">
        <p14:creationId xmlns:p14="http://schemas.microsoft.com/office/powerpoint/2010/main" val="3861763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35832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98056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77782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132929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88911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13847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Questrial"/>
              <a:buNone/>
              <a:defRPr/>
            </a:lvl1pPr>
            <a:lvl2pPr marL="457200" indent="0" rtl="0">
              <a:spcBef>
                <a:spcPts val="0"/>
              </a:spcBef>
              <a:buClr>
                <a:srgbClr val="888888"/>
              </a:buClr>
              <a:buFont typeface="Questrial"/>
              <a:buNone/>
              <a:defRPr/>
            </a:lvl2pPr>
            <a:lvl3pPr marL="914400" indent="0" rtl="0">
              <a:spcBef>
                <a:spcPts val="0"/>
              </a:spcBef>
              <a:buClr>
                <a:srgbClr val="888888"/>
              </a:buClr>
              <a:buFont typeface="Questrial"/>
              <a:buNone/>
              <a:defRPr/>
            </a:lvl3pPr>
            <a:lvl4pPr marL="1371600" indent="0" rtl="0">
              <a:spcBef>
                <a:spcPts val="0"/>
              </a:spcBef>
              <a:buClr>
                <a:srgbClr val="888888"/>
              </a:buClr>
              <a:buFont typeface="Questrial"/>
              <a:buNone/>
              <a:defRPr/>
            </a:lvl4pPr>
            <a:lvl5pPr marL="1828800" indent="0" rtl="0">
              <a:spcBef>
                <a:spcPts val="0"/>
              </a:spcBef>
              <a:buClr>
                <a:srgbClr val="888888"/>
              </a:buClr>
              <a:buFont typeface="Questrial"/>
              <a:buNone/>
              <a:defRPr/>
            </a:lvl5pPr>
            <a:lvl6pPr marL="2286000" indent="0" rtl="0">
              <a:spcBef>
                <a:spcPts val="0"/>
              </a:spcBef>
              <a:buClr>
                <a:srgbClr val="888888"/>
              </a:buClr>
              <a:buFont typeface="Questrial"/>
              <a:buNone/>
              <a:defRPr/>
            </a:lvl6pPr>
            <a:lvl7pPr marL="2743200" indent="0" rtl="0">
              <a:spcBef>
                <a:spcPts val="0"/>
              </a:spcBef>
              <a:buClr>
                <a:srgbClr val="888888"/>
              </a:buClr>
              <a:buFont typeface="Questrial"/>
              <a:buNone/>
              <a:defRPr/>
            </a:lvl7pPr>
            <a:lvl8pPr marL="3200400" indent="0" rtl="0">
              <a:spcBef>
                <a:spcPts val="0"/>
              </a:spcBef>
              <a:buClr>
                <a:srgbClr val="888888"/>
              </a:buClr>
              <a:buFont typeface="Questrial"/>
              <a:buNone/>
              <a:defRPr/>
            </a:lvl8pPr>
            <a:lvl9pPr marL="3657600" indent="0" rtl="0">
              <a:spcBef>
                <a:spcPts val="0"/>
              </a:spcBef>
              <a:buClr>
                <a:srgbClr val="888888"/>
              </a:buClr>
              <a:buFont typeface="Questrial"/>
              <a:buNone/>
              <a:defRPr/>
            </a:lvl9pPr>
          </a:lstStyle>
          <a:p>
            <a:pPr lvl="0"/>
            <a:r>
              <a:rPr lang="en-US" smtClean="0"/>
              <a:t>Click to edit Master text styles</a:t>
            </a: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724020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441599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55335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2133600" y="274637"/>
            <a:ext cx="6553200" cy="1143000"/>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dirty="0"/>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2209800" y="274637"/>
            <a:ext cx="6477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dirty="0"/>
          </a:p>
        </p:txBody>
      </p:sp>
      <p:sp>
        <p:nvSpPr>
          <p:cNvPr id="41" name="Shape 41"/>
          <p:cNvSpPr txBox="1">
            <a:spLocks noGrp="1"/>
          </p:cNvSpPr>
          <p:nvPr>
            <p:ph type="body" idx="1"/>
          </p:nvPr>
        </p:nvSpPr>
        <p:spPr>
          <a:xfrm>
            <a:off x="457200" y="1733550"/>
            <a:ext cx="4040187" cy="639762"/>
          </a:xfrm>
          <a:prstGeom prst="rect">
            <a:avLst/>
          </a:prstGeom>
          <a:noFill/>
          <a:ln>
            <a:noFill/>
          </a:ln>
        </p:spPr>
        <p:txBody>
          <a:bodyPr lIns="91425" tIns="91425" rIns="91425" bIns="91425" anchor="b"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pPr lvl="0"/>
            <a:r>
              <a:rPr lang="en-US" smtClean="0"/>
              <a:t>Click to edit Master text styles</a:t>
            </a:r>
          </a:p>
        </p:txBody>
      </p:sp>
      <p:sp>
        <p:nvSpPr>
          <p:cNvPr id="42" name="Shape 42"/>
          <p:cNvSpPr txBox="1">
            <a:spLocks noGrp="1"/>
          </p:cNvSpPr>
          <p:nvPr>
            <p:ph type="body" idx="2"/>
          </p:nvPr>
        </p:nvSpPr>
        <p:spPr>
          <a:xfrm>
            <a:off x="457200" y="2373313"/>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43" name="Shape 43"/>
          <p:cNvSpPr txBox="1">
            <a:spLocks noGrp="1"/>
          </p:cNvSpPr>
          <p:nvPr>
            <p:ph type="body" idx="3"/>
          </p:nvPr>
        </p:nvSpPr>
        <p:spPr>
          <a:xfrm>
            <a:off x="4645025" y="1733550"/>
            <a:ext cx="4041774" cy="639762"/>
          </a:xfrm>
          <a:prstGeom prst="rect">
            <a:avLst/>
          </a:prstGeom>
          <a:noFill/>
          <a:ln>
            <a:noFill/>
          </a:ln>
        </p:spPr>
        <p:txBody>
          <a:bodyPr lIns="91425" tIns="91425" rIns="91425" bIns="91425" anchor="b"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pPr lvl="0"/>
            <a:r>
              <a:rPr lang="en-US" smtClean="0"/>
              <a:t>Click to edit Master text styles</a:t>
            </a:r>
          </a:p>
        </p:txBody>
      </p:sp>
      <p:sp>
        <p:nvSpPr>
          <p:cNvPr id="44" name="Shape 44"/>
          <p:cNvSpPr txBox="1">
            <a:spLocks noGrp="1"/>
          </p:cNvSpPr>
          <p:nvPr>
            <p:ph type="body" idx="4"/>
          </p:nvPr>
        </p:nvSpPr>
        <p:spPr>
          <a:xfrm>
            <a:off x="4645025" y="2373313"/>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2209800" y="274637"/>
            <a:ext cx="6477000" cy="1143000"/>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dirty="0"/>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smtClean="0"/>
              <a:t>Click to edit Master text styles</a:t>
            </a: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pPr lvl="0"/>
            <a:r>
              <a:rPr lang="en-US" smtClean="0"/>
              <a:t>Click to edit Master text styles</a:t>
            </a: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smtClean="0"/>
              <a:t>Click to edit Master title style</a:t>
            </a:r>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Questrial"/>
              <a:buChar char="•"/>
              <a:defRPr/>
            </a:lvl1pPr>
            <a:lvl2pPr marL="742950" indent="-107950" algn="l" rtl="0">
              <a:spcBef>
                <a:spcPts val="560"/>
              </a:spcBef>
              <a:buClr>
                <a:schemeClr val="dk1"/>
              </a:buClr>
              <a:buFont typeface="Questrial"/>
              <a:buChar char="–"/>
              <a:defRPr/>
            </a:lvl2pPr>
            <a:lvl3pPr marL="1143000" indent="-76200" algn="l" rtl="0">
              <a:spcBef>
                <a:spcPts val="480"/>
              </a:spcBef>
              <a:buClr>
                <a:schemeClr val="dk1"/>
              </a:buClr>
              <a:buFont typeface="Questrial"/>
              <a:buChar char="•"/>
              <a:defRPr/>
            </a:lvl3pPr>
            <a:lvl4pPr marL="1600200" indent="-101600" algn="l" rtl="0">
              <a:spcBef>
                <a:spcPts val="400"/>
              </a:spcBef>
              <a:buClr>
                <a:schemeClr val="dk1"/>
              </a:buClr>
              <a:buFont typeface="Questrial"/>
              <a:buChar char="–"/>
              <a:defRPr/>
            </a:lvl4pPr>
            <a:lvl5pPr marL="2057400" indent="-101600" algn="l" rtl="0">
              <a:spcBef>
                <a:spcPts val="400"/>
              </a:spcBef>
              <a:buClr>
                <a:schemeClr val="dk1"/>
              </a:buClr>
              <a:buFont typeface="Questrial"/>
              <a:buChar char="»"/>
              <a:defRPr/>
            </a:lvl5pPr>
            <a:lvl6pPr marL="2514600" indent="-101600" algn="l" rtl="0">
              <a:spcBef>
                <a:spcPts val="400"/>
              </a:spcBef>
              <a:buClr>
                <a:schemeClr val="dk1"/>
              </a:buClr>
              <a:buFont typeface="Questrial"/>
              <a:buChar char="•"/>
              <a:defRPr/>
            </a:lvl6pPr>
            <a:lvl7pPr marL="2971800" indent="-101600" algn="l" rtl="0">
              <a:spcBef>
                <a:spcPts val="400"/>
              </a:spcBef>
              <a:buClr>
                <a:schemeClr val="dk1"/>
              </a:buClr>
              <a:buFont typeface="Questrial"/>
              <a:buChar char="•"/>
              <a:defRPr/>
            </a:lvl7pPr>
            <a:lvl8pPr marL="3429000" indent="-101600" algn="l" rtl="0">
              <a:spcBef>
                <a:spcPts val="400"/>
              </a:spcBef>
              <a:buClr>
                <a:schemeClr val="dk1"/>
              </a:buClr>
              <a:buFont typeface="Questrial"/>
              <a:buChar char="•"/>
              <a:defRPr/>
            </a:lvl8pPr>
            <a:lvl9pPr marL="3886200" indent="-101600" algn="l" rtl="0">
              <a:spcBef>
                <a:spcPts val="400"/>
              </a:spcBef>
              <a:buClr>
                <a:schemeClr val="dk1"/>
              </a:buClr>
              <a:buFont typeface="Questrial"/>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2133600" y="274637"/>
            <a:ext cx="65532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Questrial"/>
              <a:buChar char="•"/>
              <a:defRPr/>
            </a:lvl1pPr>
            <a:lvl2pPr marL="742950" marR="0" indent="-107950" algn="l" rtl="0">
              <a:spcBef>
                <a:spcPts val="560"/>
              </a:spcBef>
              <a:buClr>
                <a:schemeClr val="dk1"/>
              </a:buClr>
              <a:buFont typeface="Questrial"/>
              <a:buChar char="–"/>
              <a:defRPr/>
            </a:lvl2pPr>
            <a:lvl3pPr marL="1143000" marR="0" indent="-76200" algn="l" rtl="0">
              <a:spcBef>
                <a:spcPts val="480"/>
              </a:spcBef>
              <a:buClr>
                <a:schemeClr val="dk1"/>
              </a:buClr>
              <a:buFont typeface="Questrial"/>
              <a:buChar char="•"/>
              <a:defRPr/>
            </a:lvl3pPr>
            <a:lvl4pPr marL="1600200" marR="0" indent="-101600" algn="l" rtl="0">
              <a:spcBef>
                <a:spcPts val="400"/>
              </a:spcBef>
              <a:buClr>
                <a:schemeClr val="dk1"/>
              </a:buClr>
              <a:buFont typeface="Questrial"/>
              <a:buChar char="–"/>
              <a:defRPr/>
            </a:lvl4pPr>
            <a:lvl5pPr marL="2057400" marR="0" indent="-101600" algn="l" rtl="0">
              <a:spcBef>
                <a:spcPts val="400"/>
              </a:spcBef>
              <a:buClr>
                <a:schemeClr val="dk1"/>
              </a:buClr>
              <a:buFont typeface="Questrial"/>
              <a:buChar char="»"/>
              <a:defRPr/>
            </a:lvl5pPr>
            <a:lvl6pPr marL="2514600" marR="0" indent="-101600" algn="l" rtl="0">
              <a:spcBef>
                <a:spcPts val="400"/>
              </a:spcBef>
              <a:buClr>
                <a:schemeClr val="dk1"/>
              </a:buClr>
              <a:buFont typeface="Questrial"/>
              <a:buChar char="•"/>
              <a:defRPr/>
            </a:lvl6pPr>
            <a:lvl7pPr marL="2971800" marR="0" indent="-101600" algn="l" rtl="0">
              <a:spcBef>
                <a:spcPts val="400"/>
              </a:spcBef>
              <a:buClr>
                <a:schemeClr val="dk1"/>
              </a:buClr>
              <a:buFont typeface="Questrial"/>
              <a:buChar char="•"/>
              <a:defRPr/>
            </a:lvl7pPr>
            <a:lvl8pPr marL="3429000" marR="0" indent="-101600" algn="l" rtl="0">
              <a:spcBef>
                <a:spcPts val="400"/>
              </a:spcBef>
              <a:buClr>
                <a:schemeClr val="dk1"/>
              </a:buClr>
              <a:buFont typeface="Questrial"/>
              <a:buChar char="•"/>
              <a:defRPr/>
            </a:lvl8pPr>
            <a:lvl9pPr marL="3886200" marR="0" indent="-101600" algn="l" rtl="0">
              <a:spcBef>
                <a:spcPts val="400"/>
              </a:spcBef>
              <a:buClr>
                <a:schemeClr val="dk1"/>
              </a:buClr>
              <a:buFont typeface="Questrial"/>
              <a:buChar char="•"/>
              <a:defRPr/>
            </a:lvl9pPr>
          </a:lstStyle>
          <a:p>
            <a:endParaRPr dirty="0"/>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iming>
    <p:tnLst>
      <p:par>
        <p:cTn id="1" dur="indefinite" restart="never" nodeType="tmRoot"/>
      </p:par>
    </p:tnLst>
  </p:timing>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4400" b="0" i="0" u="none" strike="noStrike" cap="none" baseline="0">
          <a:solidFill>
            <a:srgbClr val="000000"/>
          </a:solidFill>
          <a:latin typeface="+mj-lt"/>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3200" b="0" i="0" u="none" strike="noStrike" cap="none" baseline="0">
          <a:solidFill>
            <a:srgbClr val="000000"/>
          </a:solidFill>
          <a:latin typeface="+mj-lt"/>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367445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6.bin"/><Relationship Id="rId3" Type="http://schemas.openxmlformats.org/officeDocument/2006/relationships/notesSlide" Target="../notesSlides/notesSlide11.xml"/><Relationship Id="rId7" Type="http://schemas.openxmlformats.org/officeDocument/2006/relationships/oleObject" Target="../embeddings/oleObject3.bin"/><Relationship Id="rId12" Type="http://schemas.openxmlformats.org/officeDocument/2006/relationships/image" Target="../media/image14.wmf"/><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7.png"/><Relationship Id="rId11" Type="http://schemas.openxmlformats.org/officeDocument/2006/relationships/oleObject" Target="../embeddings/oleObject5.bin"/><Relationship Id="rId5" Type="http://schemas.openxmlformats.org/officeDocument/2006/relationships/image" Target="../media/image11.wmf"/><Relationship Id="rId10" Type="http://schemas.openxmlformats.org/officeDocument/2006/relationships/image" Target="../media/image13.wmf"/><Relationship Id="rId4" Type="http://schemas.openxmlformats.org/officeDocument/2006/relationships/oleObject" Target="../embeddings/oleObject2.bin"/><Relationship Id="rId9" Type="http://schemas.openxmlformats.org/officeDocument/2006/relationships/oleObject" Target="../embeddings/oleObject4.bin"/><Relationship Id="rId14" Type="http://schemas.openxmlformats.org/officeDocument/2006/relationships/image" Target="../media/image15.wmf"/></Relationships>
</file>

<file path=ppt/slides/_rels/slide12.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image" Target="../media/image7.png"/><Relationship Id="rId9"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wmf"/><Relationship Id="rId2" Type="http://schemas.openxmlformats.org/officeDocument/2006/relationships/slideLayout" Target="../slideLayouts/slideLayout11.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9.w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w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4.w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hyperlink" Target="http://wiki.robojackets.org/images/0/08/2007_TE_Session_-_Drive_Trains_(Handout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hyperlink" Target="http://wiki.robojackets.org/images/0/08/2007_TE_Session_-_Drive_Trains_(Handouts).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r5WKgQJtToM&amp;feature=fvw"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www.youtube.com/watch?v=_hTyXQUgYLE&amp;feature=related" TargetMode="External"/><Relationship Id="rId4" Type="http://schemas.openxmlformats.org/officeDocument/2006/relationships/hyperlink" Target="http://www.youtube.com/watch?v=r5WKgQJtT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8.png"/><Relationship Id="rId11" Type="http://schemas.microsoft.com/office/2007/relationships/hdphoto" Target="../media/hdphoto7.wdp"/><Relationship Id="rId5" Type="http://schemas.openxmlformats.org/officeDocument/2006/relationships/image" Target="../media/image37.png"/><Relationship Id="rId10"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40.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38.png"/><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microsoft.com/office/2007/relationships/hdphoto" Target="../media/hdphoto10.wdp"/><Relationship Id="rId9" Type="http://schemas.openxmlformats.org/officeDocument/2006/relationships/image" Target="../media/image40.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11.xml"/><Relationship Id="rId5" Type="http://schemas.microsoft.com/office/2007/relationships/hdphoto" Target="../media/hdphoto13.wdp"/><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microsoft.com/office/2007/relationships/hdphoto" Target="../media/hdphoto16.wdp"/><Relationship Id="rId5" Type="http://schemas.openxmlformats.org/officeDocument/2006/relationships/image" Target="../media/image78.png"/><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4.jpeg"/><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83.png"/><Relationship Id="rId4" Type="http://schemas.microsoft.com/office/2007/relationships/hdphoto" Target="../media/hdphoto17.wdp"/></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microsoft.com/office/2007/relationships/hdphoto" Target="../media/hdphoto19.wdp"/><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microsoft.com/office/2007/relationships/hdphoto" Target="../media/hdphoto20.wdp"/></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microsoft.com/office/2007/relationships/hdphoto" Target="../media/hdphoto21.wdp"/></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100.jpe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1.xml"/><Relationship Id="rId5" Type="http://schemas.openxmlformats.org/officeDocument/2006/relationships/image" Target="../media/image109.gif"/><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jpeg"/></Relationships>
</file>

<file path=ppt/slides/_rels/slide92.x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oleObject" Target="../embeddings/oleObject18.bin"/><Relationship Id="rId3" Type="http://schemas.openxmlformats.org/officeDocument/2006/relationships/notesSlide" Target="../notesSlides/notesSlide73.xml"/><Relationship Id="rId7" Type="http://schemas.openxmlformats.org/officeDocument/2006/relationships/oleObject" Target="../embeddings/oleObject15.bin"/><Relationship Id="rId12" Type="http://schemas.openxmlformats.org/officeDocument/2006/relationships/image" Target="../media/image119.wmf"/><Relationship Id="rId2" Type="http://schemas.openxmlformats.org/officeDocument/2006/relationships/slideLayout" Target="../slideLayouts/slideLayout11.xml"/><Relationship Id="rId16" Type="http://schemas.openxmlformats.org/officeDocument/2006/relationships/image" Target="../media/image121.wmf"/><Relationship Id="rId1" Type="http://schemas.openxmlformats.org/officeDocument/2006/relationships/vmlDrawing" Target="../drawings/vmlDrawing6.vml"/><Relationship Id="rId6" Type="http://schemas.openxmlformats.org/officeDocument/2006/relationships/image" Target="../media/image116.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118.wmf"/><Relationship Id="rId4" Type="http://schemas.openxmlformats.org/officeDocument/2006/relationships/image" Target="../media/image1030.png"/><Relationship Id="rId9" Type="http://schemas.openxmlformats.org/officeDocument/2006/relationships/oleObject" Target="../embeddings/oleObject16.bin"/><Relationship Id="rId14" Type="http://schemas.openxmlformats.org/officeDocument/2006/relationships/image" Target="../media/image120.wmf"/></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1.xml"/><Relationship Id="rId1" Type="http://schemas.openxmlformats.org/officeDocument/2006/relationships/vmlDrawing" Target="../drawings/vmlDrawing7.vml"/><Relationship Id="rId5" Type="http://schemas.openxmlformats.org/officeDocument/2006/relationships/image" Target="../media/image123.wmf"/><Relationship Id="rId4" Type="http://schemas.openxmlformats.org/officeDocument/2006/relationships/oleObject" Target="../embeddings/oleObject20.bin"/></Relationships>
</file>

<file path=ppt/slides/_rels/slide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subTitle" idx="1"/>
          </p:nvPr>
        </p:nvSpPr>
        <p:spPr>
          <a:xfrm>
            <a:off x="2362200" y="5334000"/>
            <a:ext cx="4495800" cy="569355"/>
          </a:xfrm>
          <a:prstGeom prst="rect">
            <a:avLst/>
          </a:prstGeom>
          <a:noFill/>
          <a:ln>
            <a:noFill/>
          </a:ln>
        </p:spPr>
        <p:txBody>
          <a:bodyPr lIns="91425" tIns="91425" rIns="91425" bIns="91425" anchor="t" anchorCtr="0">
            <a:noAutofit/>
          </a:bodyPr>
          <a:lstStyle/>
          <a:p>
            <a:pPr marL="342900" marR="0" lvl="0" indent="-342900" algn="ctr" rtl="0">
              <a:spcBef>
                <a:spcPts val="0"/>
              </a:spcBef>
              <a:buClr>
                <a:schemeClr val="dk1"/>
              </a:buClr>
              <a:buSzPct val="25000"/>
              <a:buFont typeface="Questrial"/>
              <a:buNone/>
            </a:pPr>
            <a:r>
              <a:rPr lang="en-US" sz="2500" b="0" i="0" u="none" strike="noStrike" cap="none" baseline="0" dirty="0" smtClean="0">
                <a:solidFill>
                  <a:schemeClr val="dk1"/>
                </a:solidFill>
                <a:latin typeface="Questrial"/>
                <a:ea typeface="Questrial"/>
                <a:cs typeface="Questrial"/>
                <a:sym typeface="Questrial"/>
              </a:rPr>
              <a:t>Introduction to Robot</a:t>
            </a:r>
            <a:r>
              <a:rPr lang="en-US" sz="2500" b="0" i="0" u="none" strike="noStrike" cap="none" dirty="0" smtClean="0">
                <a:solidFill>
                  <a:schemeClr val="dk1"/>
                </a:solidFill>
                <a:latin typeface="Questrial"/>
                <a:ea typeface="Questrial"/>
                <a:cs typeface="Questrial"/>
                <a:sym typeface="Questrial"/>
              </a:rPr>
              <a:t> Subsystems</a:t>
            </a:r>
            <a:endParaRPr lang="en" sz="2500" b="0" i="0" u="none" strike="noStrike" cap="none" baseline="0" dirty="0">
              <a:solidFill>
                <a:schemeClr val="dk1"/>
              </a:solidFill>
              <a:latin typeface="Questrial"/>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itle 4"/>
          <p:cNvSpPr>
            <a:spLocks noGrp="1"/>
          </p:cNvSpPr>
          <p:nvPr>
            <p:ph type="title"/>
          </p:nvPr>
        </p:nvSpPr>
        <p:spPr>
          <a:xfrm>
            <a:off x="2133600" y="152400"/>
            <a:ext cx="6553200" cy="1143000"/>
          </a:xfrm>
        </p:spPr>
        <p:txBody>
          <a:bodyPr>
            <a:normAutofit fontScale="90000"/>
          </a:bodyPr>
          <a:lstStyle/>
          <a:p>
            <a:r>
              <a:rPr lang="en-US" dirty="0" smtClean="0"/>
              <a:t>Maximum </a:t>
            </a:r>
            <a:r>
              <a:rPr lang="en-US" dirty="0" err="1" smtClean="0"/>
              <a:t>Tractive</a:t>
            </a:r>
            <a:r>
              <a:rPr lang="en-US" dirty="0" smtClean="0"/>
              <a:t> Force Per Wheel (</a:t>
            </a:r>
            <a:r>
              <a:rPr lang="en-US" sz="4400" dirty="0" err="1" smtClean="0"/>
              <a:t>F</a:t>
            </a:r>
            <a:r>
              <a:rPr lang="en-US" sz="4400" baseline="-25000" dirty="0" err="1" smtClean="0"/>
              <a:t>TMax</a:t>
            </a:r>
            <a:r>
              <a:rPr lang="en-US" dirty="0" smtClean="0"/>
              <a:t>)</a:t>
            </a:r>
          </a:p>
        </p:txBody>
      </p:sp>
      <p:pic>
        <p:nvPicPr>
          <p:cNvPr id="117764" name="Picture 2"/>
          <p:cNvPicPr>
            <a:picLocks noChangeAspect="1" noChangeArrowheads="1"/>
          </p:cNvPicPr>
          <p:nvPr/>
        </p:nvPicPr>
        <p:blipFill>
          <a:blip r:embed="rId4" cstate="print"/>
          <a:srcRect/>
          <a:stretch>
            <a:fillRect/>
          </a:stretch>
        </p:blipFill>
        <p:spPr bwMode="auto">
          <a:xfrm>
            <a:off x="876921" y="2463006"/>
            <a:ext cx="3922713" cy="4267200"/>
          </a:xfrm>
          <a:prstGeom prst="rect">
            <a:avLst/>
          </a:prstGeom>
          <a:noFill/>
          <a:ln w="9525">
            <a:noFill/>
            <a:miter lim="800000"/>
            <a:headEnd/>
            <a:tailEnd/>
          </a:ln>
        </p:spPr>
      </p:pic>
      <p:grpSp>
        <p:nvGrpSpPr>
          <p:cNvPr id="2" name="Group 6"/>
          <p:cNvGrpSpPr>
            <a:grpSpLocks/>
          </p:cNvGrpSpPr>
          <p:nvPr/>
        </p:nvGrpSpPr>
        <p:grpSpPr bwMode="auto">
          <a:xfrm>
            <a:off x="1276242" y="1659177"/>
            <a:ext cx="3352800" cy="728663"/>
            <a:chOff x="5029200" y="1150730"/>
            <a:chExt cx="3352802" cy="728000"/>
          </a:xfrm>
        </p:grpSpPr>
        <p:sp>
          <p:nvSpPr>
            <p:cNvPr id="8" name="Left Brace 7"/>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72" name="TextBox 8"/>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990600" y="3987006"/>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4342434" y="3987006"/>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648321" y="2882106"/>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69" name="TextBox 12"/>
          <p:cNvSpPr txBox="1">
            <a:spLocks noChangeArrowheads="1"/>
          </p:cNvSpPr>
          <p:nvPr/>
        </p:nvSpPr>
        <p:spPr bwMode="auto">
          <a:xfrm>
            <a:off x="241004" y="2743201"/>
            <a:ext cx="461665" cy="1923256"/>
          </a:xfrm>
          <a:prstGeom prst="rect">
            <a:avLst/>
          </a:prstGeom>
          <a:noFill/>
          <a:ln w="9525">
            <a:noFill/>
            <a:miter lim="800000"/>
            <a:headEnd/>
            <a:tailEnd/>
          </a:ln>
        </p:spPr>
        <p:txBody>
          <a:bodyPr vert="vert270" wrap="square">
            <a:spAutoFit/>
          </a:bodyPr>
          <a:lstStyle/>
          <a:p>
            <a:r>
              <a:rPr lang="en-US" dirty="0" smtClean="0"/>
              <a:t>Wheelbase</a:t>
            </a:r>
            <a:r>
              <a:rPr lang="en-US" sz="1600" dirty="0"/>
              <a:t> </a:t>
            </a:r>
            <a:r>
              <a:rPr lang="en-US" sz="1600" dirty="0" smtClean="0"/>
              <a:t>(L)</a:t>
            </a:r>
            <a:endParaRPr lang="en-US" dirty="0"/>
          </a:p>
        </p:txBody>
      </p:sp>
      <p:graphicFrame>
        <p:nvGraphicFramePr>
          <p:cNvPr id="117762" name="Object 2"/>
          <p:cNvGraphicFramePr>
            <a:graphicFrameLocks noChangeAspect="1"/>
          </p:cNvGraphicFramePr>
          <p:nvPr>
            <p:extLst>
              <p:ext uri="{D42A27DB-BD31-4B8C-83A1-F6EECF244321}">
                <p14:modId xmlns:p14="http://schemas.microsoft.com/office/powerpoint/2010/main" val="1155442283"/>
              </p:ext>
            </p:extLst>
          </p:nvPr>
        </p:nvGraphicFramePr>
        <p:xfrm>
          <a:off x="5029200" y="3556794"/>
          <a:ext cx="3261226" cy="1039812"/>
        </p:xfrm>
        <a:graphic>
          <a:graphicData uri="http://schemas.openxmlformats.org/presentationml/2006/ole">
            <mc:AlternateContent xmlns:mc="http://schemas.openxmlformats.org/markup-compatibility/2006">
              <mc:Choice xmlns:v="urn:schemas-microsoft-com:vml" Requires="v">
                <p:oleObj spid="_x0000_s5133" name="Equation" r:id="rId5" imgW="1193800" imgH="393700" progId="Equation.3">
                  <p:embed/>
                </p:oleObj>
              </mc:Choice>
              <mc:Fallback>
                <p:oleObj name="Equation" r:id="rId5" imgW="11938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56794"/>
                        <a:ext cx="3261226" cy="1039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2932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4"/>
          <p:cNvGraphicFramePr>
            <a:graphicFrameLocks noChangeAspect="1"/>
          </p:cNvGraphicFramePr>
          <p:nvPr/>
        </p:nvGraphicFramePr>
        <p:xfrm>
          <a:off x="5334000" y="4683712"/>
          <a:ext cx="3657600" cy="1371599"/>
        </p:xfrm>
        <a:graphic>
          <a:graphicData uri="http://schemas.openxmlformats.org/presentationml/2006/ole">
            <mc:AlternateContent xmlns:mc="http://schemas.openxmlformats.org/markup-compatibility/2006">
              <mc:Choice xmlns:v="urn:schemas-microsoft-com:vml" Requires="v">
                <p:oleObj spid="_x0000_s6201" name="Equation" r:id="rId4" imgW="1346200" imgH="431800" progId="Equation.3">
                  <p:embed/>
                </p:oleObj>
              </mc:Choice>
              <mc:Fallback>
                <p:oleObj name="Equation" r:id="rId4" imgW="13462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683712"/>
                        <a:ext cx="3657600" cy="13715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5334000" y="4572000"/>
            <a:ext cx="3657600" cy="1524000"/>
          </a:xfrm>
          <a:prstGeom prst="rect">
            <a:avLst/>
          </a:prstGeom>
          <a:noFill/>
          <a:ln/>
        </p:spPr>
        <p:style>
          <a:lnRef idx="3">
            <a:schemeClr val="lt1"/>
          </a:lnRef>
          <a:fillRef idx="1">
            <a:schemeClr val="dk1"/>
          </a:fillRef>
          <a:effectRef idx="1">
            <a:schemeClr val="dk1"/>
          </a:effectRef>
          <a:fontRef idx="minor">
            <a:schemeClr val="lt1"/>
          </a:fontRef>
        </p:style>
        <p:txBody>
          <a:bodyPr anchor="ctr"/>
          <a:lstStyle/>
          <a:p>
            <a:pPr algn="ctr">
              <a:defRPr/>
            </a:pPr>
            <a:endParaRPr lang="en-US"/>
          </a:p>
        </p:txBody>
      </p:sp>
      <p:sp>
        <p:nvSpPr>
          <p:cNvPr id="118794" name="Title 1"/>
          <p:cNvSpPr>
            <a:spLocks noGrp="1"/>
          </p:cNvSpPr>
          <p:nvPr>
            <p:ph type="title"/>
          </p:nvPr>
        </p:nvSpPr>
        <p:spPr/>
        <p:txBody>
          <a:bodyPr>
            <a:normAutofit fontScale="90000"/>
          </a:bodyPr>
          <a:lstStyle/>
          <a:p>
            <a:r>
              <a:rPr lang="en-US" dirty="0" smtClean="0"/>
              <a:t>Max Turning Torque </a:t>
            </a:r>
            <a:r>
              <a:rPr lang="en-US" sz="4400" dirty="0" smtClean="0"/>
              <a:t>(</a:t>
            </a:r>
            <a:r>
              <a:rPr lang="en-US" sz="4400" dirty="0" err="1" smtClean="0"/>
              <a:t>T</a:t>
            </a:r>
            <a:r>
              <a:rPr lang="en-US" sz="4400" baseline="-25000" dirty="0" err="1" smtClean="0"/>
              <a:t>TMax</a:t>
            </a:r>
            <a:r>
              <a:rPr lang="en-US" sz="4400" dirty="0" smtClean="0"/>
              <a:t>)</a:t>
            </a:r>
            <a:endParaRPr lang="en-US" dirty="0" smtClean="0"/>
          </a:p>
        </p:txBody>
      </p:sp>
      <p:sp>
        <p:nvSpPr>
          <p:cNvPr id="4" name="Content Placeholder 3"/>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6" cstate="print"/>
          <a:srcRect/>
          <a:stretch>
            <a:fillRect/>
          </a:stretch>
        </p:blipFill>
        <p:spPr bwMode="auto">
          <a:xfrm>
            <a:off x="1371600" y="2209800"/>
            <a:ext cx="3922713" cy="4267200"/>
          </a:xfrm>
          <a:prstGeom prst="rect">
            <a:avLst/>
          </a:prstGeom>
          <a:noFill/>
          <a:ln w="9525">
            <a:noFill/>
            <a:miter lim="800000"/>
            <a:headEnd/>
            <a:tailEnd/>
          </a:ln>
        </p:spPr>
      </p:pic>
      <p:grpSp>
        <p:nvGrpSpPr>
          <p:cNvPr id="2" name="Group 3"/>
          <p:cNvGrpSpPr>
            <a:grpSpLocks/>
          </p:cNvGrpSpPr>
          <p:nvPr/>
        </p:nvGrpSpPr>
        <p:grpSpPr bwMode="auto">
          <a:xfrm>
            <a:off x="1752599" y="1524000"/>
            <a:ext cx="3268663"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805"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7" name="Rectangle 6"/>
          <p:cNvSpPr/>
          <p:nvPr/>
        </p:nvSpPr>
        <p:spPr>
          <a:xfrm>
            <a:off x="1447800" y="3733800"/>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bg1"/>
              </a:solidFill>
            </a:endParaRPr>
          </a:p>
        </p:txBody>
      </p:sp>
      <p:sp>
        <p:nvSpPr>
          <p:cNvPr id="8" name="Rectangle 7"/>
          <p:cNvSpPr/>
          <p:nvPr/>
        </p:nvSpPr>
        <p:spPr>
          <a:xfrm>
            <a:off x="4816475" y="3810000"/>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chemeClr val="bg1"/>
              </a:solidFill>
            </a:endParaRPr>
          </a:p>
        </p:txBody>
      </p:sp>
      <p:sp>
        <p:nvSpPr>
          <p:cNvPr id="9" name="Left Brace 8"/>
          <p:cNvSpPr/>
          <p:nvPr/>
        </p:nvSpPr>
        <p:spPr>
          <a:xfrm>
            <a:off x="1219200" y="2590800"/>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9"/>
          <p:cNvSpPr txBox="1">
            <a:spLocks noChangeArrowheads="1"/>
          </p:cNvSpPr>
          <p:nvPr/>
        </p:nvSpPr>
        <p:spPr bwMode="auto">
          <a:xfrm>
            <a:off x="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1" name="Up Arrow 10"/>
          <p:cNvSpPr/>
          <p:nvPr/>
        </p:nvSpPr>
        <p:spPr>
          <a:xfrm>
            <a:off x="4953000" y="5105400"/>
            <a:ext cx="152400" cy="990600"/>
          </a:xfrm>
          <a:prstGeom prst="up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8786" name="Object 2"/>
          <p:cNvGraphicFramePr>
            <a:graphicFrameLocks noChangeAspect="1"/>
          </p:cNvGraphicFramePr>
          <p:nvPr/>
        </p:nvGraphicFramePr>
        <p:xfrm>
          <a:off x="5257800" y="1455204"/>
          <a:ext cx="3621397" cy="1143000"/>
        </p:xfrm>
        <a:graphic>
          <a:graphicData uri="http://schemas.openxmlformats.org/presentationml/2006/ole">
            <mc:AlternateContent xmlns:mc="http://schemas.openxmlformats.org/markup-compatibility/2006">
              <mc:Choice xmlns:v="urn:schemas-microsoft-com:vml" Requires="v">
                <p:oleObj spid="_x0000_s6202" name="Equation" r:id="rId7" imgW="1193800" imgH="393700" progId="Equation.3">
                  <p:embed/>
                </p:oleObj>
              </mc:Choice>
              <mc:Fallback>
                <p:oleObj name="Equation" r:id="rId7" imgW="11938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455204"/>
                        <a:ext cx="3621397"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a:xfrm>
            <a:off x="3429000" y="4343400"/>
            <a:ext cx="1600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429000" y="3886200"/>
            <a:ext cx="595313" cy="369888"/>
          </a:xfrm>
          <a:prstGeom prst="rect">
            <a:avLst/>
          </a:prstGeom>
          <a:solidFill>
            <a:schemeClr val="bg1"/>
          </a:solidFill>
          <a:ln w="9525">
            <a:noFill/>
            <a:miter lim="800000"/>
            <a:headEnd/>
            <a:tailEnd/>
          </a:ln>
        </p:spPr>
        <p:txBody>
          <a:bodyPr wrap="none">
            <a:spAutoFit/>
          </a:bodyPr>
          <a:lstStyle/>
          <a:p>
            <a:r>
              <a:rPr lang="en-US" dirty="0"/>
              <a:t>W/2</a:t>
            </a:r>
          </a:p>
        </p:txBody>
      </p:sp>
      <p:graphicFrame>
        <p:nvGraphicFramePr>
          <p:cNvPr id="18" name="Object 3"/>
          <p:cNvGraphicFramePr>
            <a:graphicFrameLocks noChangeAspect="1"/>
          </p:cNvGraphicFramePr>
          <p:nvPr/>
        </p:nvGraphicFramePr>
        <p:xfrm>
          <a:off x="5257800" y="3284004"/>
          <a:ext cx="3698875" cy="1143000"/>
        </p:xfrm>
        <a:graphic>
          <a:graphicData uri="http://schemas.openxmlformats.org/presentationml/2006/ole">
            <mc:AlternateContent xmlns:mc="http://schemas.openxmlformats.org/markup-compatibility/2006">
              <mc:Choice xmlns:v="urn:schemas-microsoft-com:vml" Requires="v">
                <p:oleObj spid="_x0000_s6203" name="Equation" r:id="rId9" imgW="7315200" imgH="2261062" progId="Equation.3">
                  <p:embed/>
                </p:oleObj>
              </mc:Choice>
              <mc:Fallback>
                <p:oleObj name="Equation" r:id="rId9" imgW="7315200" imgH="226106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284004"/>
                        <a:ext cx="369887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789" name="Object 5"/>
          <p:cNvGraphicFramePr>
            <a:graphicFrameLocks noChangeAspect="1"/>
          </p:cNvGraphicFramePr>
          <p:nvPr/>
        </p:nvGraphicFramePr>
        <p:xfrm>
          <a:off x="6419850" y="4876800"/>
          <a:ext cx="114300" cy="215900"/>
        </p:xfrm>
        <a:graphic>
          <a:graphicData uri="http://schemas.openxmlformats.org/presentationml/2006/ole">
            <mc:AlternateContent xmlns:mc="http://schemas.openxmlformats.org/markup-compatibility/2006">
              <mc:Choice xmlns:v="urn:schemas-microsoft-com:vml" Requires="v">
                <p:oleObj spid="_x0000_s6204" name="Equation" r:id="rId11" imgW="3657600" imgH="6908800" progId="Equation.3">
                  <p:embed/>
                </p:oleObj>
              </mc:Choice>
              <mc:Fallback>
                <p:oleObj name="Equation" r:id="rId11" imgW="3657600" imgH="6908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9850" y="487680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6"/>
          <p:cNvGraphicFramePr>
            <a:graphicFrameLocks noChangeAspect="1"/>
          </p:cNvGraphicFramePr>
          <p:nvPr/>
        </p:nvGraphicFramePr>
        <p:xfrm>
          <a:off x="5602288" y="2667000"/>
          <a:ext cx="2676525" cy="609600"/>
        </p:xfrm>
        <a:graphic>
          <a:graphicData uri="http://schemas.openxmlformats.org/presentationml/2006/ole">
            <mc:AlternateContent xmlns:mc="http://schemas.openxmlformats.org/markup-compatibility/2006">
              <mc:Choice xmlns:v="urn:schemas-microsoft-com:vml" Requires="v">
                <p:oleObj spid="_x0000_s6205" name="Equation" r:id="rId13" imgW="927000" imgH="203040" progId="Equation.3">
                  <p:embed/>
                </p:oleObj>
              </mc:Choice>
              <mc:Fallback>
                <p:oleObj name="Equation" r:id="rId13" imgW="92700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288" y="2667000"/>
                        <a:ext cx="26765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924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grpId="1" nodeType="clickEffect">
                                  <p:stCondLst>
                                    <p:cond delay="0"/>
                                  </p:stCondLst>
                                  <p:childTnLst>
                                    <p:animMotion origin="layout" path="M 0 3.33333E-6 L 0 -0.25 " pathEditMode="relative" rAng="0" ptsTypes="AA">
                                      <p:cBhvr>
                                        <p:cTn id="20" dur="2000" fill="hold"/>
                                        <p:tgtEl>
                                          <p:spTgt spid="11"/>
                                        </p:tgtEl>
                                        <p:attrNameLst>
                                          <p:attrName>ppt_x</p:attrName>
                                          <p:attrName>ppt_y</p:attrName>
                                        </p:attrNameLst>
                                      </p:cBhvr>
                                      <p:rCtr x="0" y="-125"/>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itle 1"/>
          <p:cNvSpPr>
            <a:spLocks noGrp="1"/>
          </p:cNvSpPr>
          <p:nvPr>
            <p:ph type="title"/>
          </p:nvPr>
        </p:nvSpPr>
        <p:spPr>
          <a:xfrm>
            <a:off x="381000" y="152400"/>
            <a:ext cx="8305800" cy="1143000"/>
          </a:xfrm>
        </p:spPr>
        <p:txBody>
          <a:bodyPr>
            <a:normAutofit fontScale="90000"/>
          </a:bodyPr>
          <a:lstStyle/>
          <a:p>
            <a:r>
              <a:rPr lang="en-US" dirty="0" smtClean="0"/>
              <a:t>Maximum Resisting Torque (</a:t>
            </a:r>
            <a:r>
              <a:rPr lang="en-US" dirty="0" err="1" smtClean="0"/>
              <a:t>T</a:t>
            </a:r>
            <a:r>
              <a:rPr lang="en-US" baseline="-25000" dirty="0" err="1" smtClean="0"/>
              <a:t>Resisting</a:t>
            </a:r>
            <a:r>
              <a:rPr lang="en-US" dirty="0" smtClean="0"/>
              <a:t>)</a:t>
            </a:r>
          </a:p>
        </p:txBody>
      </p:sp>
      <p:pic>
        <p:nvPicPr>
          <p:cNvPr id="119814" name="Picture 2"/>
          <p:cNvPicPr>
            <a:picLocks noChangeAspect="1" noChangeArrowheads="1"/>
          </p:cNvPicPr>
          <p:nvPr/>
        </p:nvPicPr>
        <p:blipFill>
          <a:blip r:embed="rId4" cstate="print"/>
          <a:srcRect/>
          <a:stretch>
            <a:fillRect/>
          </a:stretch>
        </p:blipFill>
        <p:spPr bwMode="auto">
          <a:xfrm>
            <a:off x="1290224" y="2275648"/>
            <a:ext cx="3922713" cy="4267200"/>
          </a:xfrm>
          <a:prstGeom prst="rect">
            <a:avLst/>
          </a:prstGeom>
          <a:noFill/>
          <a:ln w="9525">
            <a:noFill/>
            <a:miter lim="800000"/>
            <a:headEnd/>
            <a:tailEnd/>
          </a:ln>
        </p:spPr>
      </p:pic>
      <p:grpSp>
        <p:nvGrpSpPr>
          <p:cNvPr id="2" name="Group 3"/>
          <p:cNvGrpSpPr>
            <a:grpSpLocks/>
          </p:cNvGrpSpPr>
          <p:nvPr/>
        </p:nvGrpSpPr>
        <p:grpSpPr bwMode="auto">
          <a:xfrm>
            <a:off x="1587087" y="1589848"/>
            <a:ext cx="3352800"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24"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dirty="0"/>
                <a:t>Track  (W )</a:t>
              </a:r>
            </a:p>
          </p:txBody>
        </p:sp>
      </p:grpSp>
      <p:sp>
        <p:nvSpPr>
          <p:cNvPr id="7" name="Rectangle 6"/>
          <p:cNvSpPr/>
          <p:nvPr/>
        </p:nvSpPr>
        <p:spPr>
          <a:xfrm>
            <a:off x="1366424" y="3799648"/>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735099" y="3875848"/>
            <a:ext cx="457200" cy="12192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169634" y="2656648"/>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19" name="TextBox 9"/>
          <p:cNvSpPr txBox="1">
            <a:spLocks noChangeArrowheads="1"/>
          </p:cNvSpPr>
          <p:nvPr/>
        </p:nvSpPr>
        <p:spPr bwMode="auto">
          <a:xfrm>
            <a:off x="-71024" y="4104448"/>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graphicFrame>
        <p:nvGraphicFramePr>
          <p:cNvPr id="13" name="Object 2"/>
          <p:cNvGraphicFramePr>
            <a:graphicFrameLocks noChangeAspect="1"/>
          </p:cNvGraphicFramePr>
          <p:nvPr/>
        </p:nvGraphicFramePr>
        <p:xfrm>
          <a:off x="4711700" y="4817636"/>
          <a:ext cx="4432300" cy="1143000"/>
        </p:xfrm>
        <a:graphic>
          <a:graphicData uri="http://schemas.openxmlformats.org/presentationml/2006/ole">
            <mc:AlternateContent xmlns:mc="http://schemas.openxmlformats.org/markup-compatibility/2006">
              <mc:Choice xmlns:v="urn:schemas-microsoft-com:vml" Requires="v">
                <p:oleObj spid="_x0000_s7200" name="Equation" r:id="rId5" imgW="1917700" imgH="431800" progId="Equation.3">
                  <p:embed/>
                </p:oleObj>
              </mc:Choice>
              <mc:Fallback>
                <p:oleObj name="Equation" r:id="rId5" imgW="1917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0" y="4817636"/>
                        <a:ext cx="44323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3"/>
          <p:cNvGraphicFramePr>
            <a:graphicFrameLocks noChangeAspect="1"/>
          </p:cNvGraphicFramePr>
          <p:nvPr/>
        </p:nvGraphicFramePr>
        <p:xfrm>
          <a:off x="5410200" y="2225362"/>
          <a:ext cx="3526013" cy="1371600"/>
        </p:xfrm>
        <a:graphic>
          <a:graphicData uri="http://schemas.openxmlformats.org/presentationml/2006/ole">
            <mc:AlternateContent xmlns:mc="http://schemas.openxmlformats.org/markup-compatibility/2006">
              <mc:Choice xmlns:v="urn:schemas-microsoft-com:vml" Requires="v">
                <p:oleObj spid="_x0000_s7201" name="Equation" r:id="rId7" imgW="1574800" imgH="609600" progId="Equation.3">
                  <p:embed/>
                </p:oleObj>
              </mc:Choice>
              <mc:Fallback>
                <p:oleObj name="Equation" r:id="rId7" imgW="1574800" imgH="609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25362"/>
                        <a:ext cx="35260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ight Arrow 14"/>
          <p:cNvSpPr/>
          <p:nvPr/>
        </p:nvSpPr>
        <p:spPr>
          <a:xfrm>
            <a:off x="3604332" y="2643948"/>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a:off x="2308933" y="3494848"/>
            <a:ext cx="167640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9822" name="TextBox 17"/>
          <p:cNvSpPr txBox="1">
            <a:spLocks noChangeArrowheads="1"/>
          </p:cNvSpPr>
          <p:nvPr/>
        </p:nvSpPr>
        <p:spPr bwMode="auto">
          <a:xfrm>
            <a:off x="2689932" y="3266248"/>
            <a:ext cx="685800" cy="369888"/>
          </a:xfrm>
          <a:prstGeom prst="rect">
            <a:avLst/>
          </a:prstGeom>
          <a:noFill/>
          <a:ln w="9525">
            <a:noFill/>
            <a:miter lim="800000"/>
            <a:headEnd/>
            <a:tailEnd/>
          </a:ln>
        </p:spPr>
        <p:txBody>
          <a:bodyPr>
            <a:spAutoFit/>
          </a:bodyPr>
          <a:lstStyle/>
          <a:p>
            <a:r>
              <a:rPr lang="en-US" dirty="0"/>
              <a:t>L/2</a:t>
            </a:r>
          </a:p>
        </p:txBody>
      </p:sp>
      <p:graphicFrame>
        <p:nvGraphicFramePr>
          <p:cNvPr id="119812" name="Object 4"/>
          <p:cNvGraphicFramePr>
            <a:graphicFrameLocks noChangeAspect="1"/>
          </p:cNvGraphicFramePr>
          <p:nvPr/>
        </p:nvGraphicFramePr>
        <p:xfrm>
          <a:off x="5735638" y="3901762"/>
          <a:ext cx="2930525" cy="609600"/>
        </p:xfrm>
        <a:graphic>
          <a:graphicData uri="http://schemas.openxmlformats.org/presentationml/2006/ole">
            <mc:AlternateContent xmlns:mc="http://schemas.openxmlformats.org/markup-compatibility/2006">
              <mc:Choice xmlns:v="urn:schemas-microsoft-com:vml" Requires="v">
                <p:oleObj spid="_x0000_s7202" name="Equation" r:id="rId9" imgW="888840" imgH="203040" progId="Equation.3">
                  <p:embed/>
                </p:oleObj>
              </mc:Choice>
              <mc:Fallback>
                <p:oleObj name="Equation" r:id="rId9" imgW="88884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5638" y="3901762"/>
                        <a:ext cx="29305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8900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00625 -0.01065 L -0.05208 -0.00695 " pathEditMode="relative" rAng="0" ptsTypes="AA">
                                      <p:cBhvr>
                                        <p:cTn id="26" dur="2000" fill="hold"/>
                                        <p:tgtEl>
                                          <p:spTgt spid="15"/>
                                        </p:tgtEl>
                                        <p:attrNameLst>
                                          <p:attrName>ppt_x</p:attrName>
                                          <p:attrName>ppt_y</p:attrName>
                                        </p:attrNameLst>
                                      </p:cBhvr>
                                      <p:rCtr x="-2900" y="2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198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0" y="2362200"/>
            <a:ext cx="482704"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3" name="Object 3"/>
          <p:cNvGraphicFramePr>
            <a:graphicFrameLocks noChangeAspect="1"/>
          </p:cNvGraphicFramePr>
          <p:nvPr/>
        </p:nvGraphicFramePr>
        <p:xfrm>
          <a:off x="1676400" y="2362200"/>
          <a:ext cx="6019800" cy="1295400"/>
        </p:xfrm>
        <a:graphic>
          <a:graphicData uri="http://schemas.openxmlformats.org/presentationml/2006/ole">
            <mc:AlternateContent xmlns:mc="http://schemas.openxmlformats.org/markup-compatibility/2006">
              <mc:Choice xmlns:v="urn:schemas-microsoft-com:vml" Requires="v">
                <p:oleObj spid="_x0000_s8216" name="Equation" r:id="rId4" imgW="1854200" imgH="431800" progId="Equation.3">
                  <p:embed/>
                </p:oleObj>
              </mc:Choice>
              <mc:Fallback>
                <p:oleObj name="Equation" r:id="rId4" imgW="18542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62200"/>
                        <a:ext cx="60198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781800" y="3962400"/>
            <a:ext cx="628373" cy="68884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4" name="Object 4"/>
          <p:cNvGraphicFramePr>
            <a:graphicFrameLocks noChangeAspect="1"/>
          </p:cNvGraphicFramePr>
          <p:nvPr/>
        </p:nvGraphicFramePr>
        <p:xfrm>
          <a:off x="1143000" y="3962400"/>
          <a:ext cx="6477000" cy="1328738"/>
        </p:xfrm>
        <a:graphic>
          <a:graphicData uri="http://schemas.openxmlformats.org/presentationml/2006/ole">
            <mc:AlternateContent xmlns:mc="http://schemas.openxmlformats.org/markup-compatibility/2006">
              <mc:Choice xmlns:v="urn:schemas-microsoft-com:vml" Requires="v">
                <p:oleObj spid="_x0000_s8217" name="Equation" r:id="rId6" imgW="1917700" imgH="431800" progId="Equation.3">
                  <p:embed/>
                </p:oleObj>
              </mc:Choice>
              <mc:Fallback>
                <p:oleObj name="Equation" r:id="rId6" imgW="19177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962400"/>
                        <a:ext cx="6477000"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51" name="Title 1"/>
          <p:cNvSpPr>
            <a:spLocks noGrp="1"/>
          </p:cNvSpPr>
          <p:nvPr>
            <p:ph type="title"/>
          </p:nvPr>
        </p:nvSpPr>
        <p:spPr/>
        <p:txBody>
          <a:bodyPr>
            <a:normAutofit fontScale="90000"/>
          </a:bodyPr>
          <a:lstStyle/>
          <a:p>
            <a:r>
              <a:rPr lang="en-US" dirty="0" smtClean="0"/>
              <a:t>Turning Torque v. Resisting Torque</a:t>
            </a:r>
          </a:p>
        </p:txBody>
      </p:sp>
      <p:sp>
        <p:nvSpPr>
          <p:cNvPr id="2" name="Content Placeholder 1"/>
          <p:cNvSpPr>
            <a:spLocks noGrp="1"/>
          </p:cNvSpPr>
          <p:nvPr>
            <p:ph idx="1"/>
          </p:nvPr>
        </p:nvSpPr>
        <p:spPr/>
        <p:txBody>
          <a:bodyPr/>
          <a:lstStyle/>
          <a:p>
            <a:endParaRPr lang="en-US"/>
          </a:p>
        </p:txBody>
      </p:sp>
      <p:sp>
        <p:nvSpPr>
          <p:cNvPr id="9" name="TextBox 8"/>
          <p:cNvSpPr txBox="1"/>
          <p:nvPr/>
        </p:nvSpPr>
        <p:spPr>
          <a:xfrm>
            <a:off x="838200" y="5410200"/>
            <a:ext cx="7772400" cy="98488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lvl="1" algn="ctr"/>
            <a:r>
              <a:rPr lang="en-US" altLang="ja-JP" sz="4000" dirty="0" smtClean="0">
                <a:ea typeface="ＭＳ Ｐゴシック" pitchFamily="34" charset="-128"/>
              </a:rPr>
              <a:t>Track (W) &gt; Wheelbase (L)</a:t>
            </a:r>
            <a:endParaRPr lang="en-US" altLang="ja-JP" sz="4000" dirty="0" smtClean="0">
              <a:solidFill>
                <a:srgbClr val="C00000"/>
              </a:solidFill>
              <a:ea typeface="ＭＳ Ｐゴシック" pitchFamily="34" charset="-128"/>
            </a:endParaRPr>
          </a:p>
          <a:p>
            <a:pPr algn="ctr"/>
            <a:endParaRPr lang="en-US" dirty="0"/>
          </a:p>
        </p:txBody>
      </p:sp>
    </p:spTree>
    <p:extLst>
      <p:ext uri="{BB962C8B-B14F-4D97-AF65-F5344CB8AC3E}">
        <p14:creationId xmlns:p14="http://schemas.microsoft.com/office/powerpoint/2010/main" val="2965717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457200" y="0"/>
            <a:ext cx="7467600" cy="1143000"/>
          </a:xfrm>
        </p:spPr>
        <p:txBody>
          <a:bodyPr>
            <a:normAutofit fontScale="90000"/>
          </a:bodyPr>
          <a:lstStyle/>
          <a:p>
            <a:r>
              <a:rPr lang="en-US" dirty="0" smtClean="0"/>
              <a:t/>
            </a:r>
            <a:br>
              <a:rPr lang="en-US" dirty="0" smtClean="0"/>
            </a:br>
            <a:r>
              <a:rPr lang="en-US" dirty="0" smtClean="0"/>
              <a:t>4 Wheel Layout</a:t>
            </a:r>
          </a:p>
        </p:txBody>
      </p:sp>
      <p:sp>
        <p:nvSpPr>
          <p:cNvPr id="269314" name="Content Placeholder 2"/>
          <p:cNvSpPr>
            <a:spLocks noGrp="1"/>
          </p:cNvSpPr>
          <p:nvPr>
            <p:ph sz="half" idx="1"/>
          </p:nvPr>
        </p:nvSpPr>
        <p:spPr>
          <a:xfrm>
            <a:off x="457200" y="1481838"/>
            <a:ext cx="7772400" cy="4525963"/>
          </a:xfrm>
        </p:spPr>
        <p:txBody>
          <a:bodyPr/>
          <a:lstStyle/>
          <a:p>
            <a:r>
              <a:rPr lang="en-US" altLang="ja-JP" sz="3200" dirty="0" smtClean="0">
                <a:ea typeface="ＭＳ Ｐゴシック" pitchFamily="34" charset="-128"/>
              </a:rPr>
              <a:t>Remember: Turning Force – Resisting Force </a:t>
            </a:r>
          </a:p>
          <a:p>
            <a:pPr lvl="1"/>
            <a:r>
              <a:rPr lang="en-US" altLang="ja-JP" sz="2800" dirty="0" smtClean="0">
                <a:ea typeface="ＭＳ Ｐゴシック" pitchFamily="34" charset="-128"/>
              </a:rPr>
              <a:t>Only wide robots can turn</a:t>
            </a:r>
          </a:p>
          <a:p>
            <a:endParaRPr lang="en-US" dirty="0" smtClean="0"/>
          </a:p>
        </p:txBody>
      </p:sp>
      <p:pic>
        <p:nvPicPr>
          <p:cNvPr id="6146" name="Picture 2"/>
          <p:cNvPicPr>
            <a:picLocks noChangeAspect="1" noChangeArrowheads="1"/>
          </p:cNvPicPr>
          <p:nvPr/>
        </p:nvPicPr>
        <p:blipFill>
          <a:blip r:embed="rId3" cstate="print"/>
          <a:srcRect/>
          <a:stretch>
            <a:fillRect/>
          </a:stretch>
        </p:blipFill>
        <p:spPr bwMode="auto">
          <a:xfrm>
            <a:off x="2155058" y="2590800"/>
            <a:ext cx="4724400" cy="3543300"/>
          </a:xfrm>
          <a:prstGeom prst="rect">
            <a:avLst/>
          </a:prstGeom>
          <a:noFill/>
          <a:ln w="9525">
            <a:noFill/>
            <a:miter lim="800000"/>
            <a:headEnd/>
            <a:tailEnd/>
          </a:ln>
          <a:effectLst/>
        </p:spPr>
      </p:pic>
      <p:sp>
        <p:nvSpPr>
          <p:cNvPr id="2" name="TextBox 1"/>
          <p:cNvSpPr txBox="1"/>
          <p:nvPr/>
        </p:nvSpPr>
        <p:spPr>
          <a:xfrm>
            <a:off x="2209800" y="6248400"/>
            <a:ext cx="4724400" cy="461665"/>
          </a:xfrm>
          <a:prstGeom prst="rect">
            <a:avLst/>
          </a:prstGeom>
          <a:noFill/>
        </p:spPr>
        <p:txBody>
          <a:bodyPr wrap="square" rtlCol="0">
            <a:spAutoFit/>
          </a:bodyPr>
          <a:lstStyle/>
          <a:p>
            <a:r>
              <a:rPr lang="en-US" sz="2400" dirty="0" smtClean="0">
                <a:latin typeface="Calibri" pitchFamily="34" charset="0"/>
              </a:rPr>
              <a:t>Team 846’s 2009 Drivetrain Design </a:t>
            </a:r>
            <a:endParaRPr lang="en-US" sz="2400" dirty="0">
              <a:latin typeface="Calibri" pitchFamily="34" charset="0"/>
            </a:endParaRPr>
          </a:p>
        </p:txBody>
      </p:sp>
    </p:spTree>
    <p:extLst>
      <p:ext uri="{BB962C8B-B14F-4D97-AF65-F5344CB8AC3E}">
        <p14:creationId xmlns:p14="http://schemas.microsoft.com/office/powerpoint/2010/main" val="125786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Wheels, 2 </a:t>
            </a:r>
            <a:r>
              <a:rPr lang="en-US" dirty="0" err="1" smtClean="0"/>
              <a:t>Omniwheels</a:t>
            </a:r>
            <a:endParaRPr lang="en-US" dirty="0"/>
          </a:p>
        </p:txBody>
      </p:sp>
      <p:sp>
        <p:nvSpPr>
          <p:cNvPr id="4" name="Content Placeholder 3"/>
          <p:cNvSpPr>
            <a:spLocks noGrp="1"/>
          </p:cNvSpPr>
          <p:nvPr>
            <p:ph sz="half" idx="1"/>
          </p:nvPr>
        </p:nvSpPr>
        <p:spPr>
          <a:xfrm>
            <a:off x="4572000" y="1524000"/>
            <a:ext cx="3657600" cy="4525963"/>
          </a:xfrm>
        </p:spPr>
        <p:txBody>
          <a:bodyPr/>
          <a:lstStyle/>
          <a:p>
            <a:r>
              <a:rPr lang="en-US" dirty="0" err="1" smtClean="0"/>
              <a:t>Omniwheels</a:t>
            </a:r>
            <a:endParaRPr lang="en-US" dirty="0" smtClean="0"/>
          </a:p>
          <a:p>
            <a:pPr lvl="1"/>
            <a:r>
              <a:rPr lang="en-US" sz="2000" dirty="0" smtClean="0"/>
              <a:t>90° rollers allow sideways motion</a:t>
            </a:r>
          </a:p>
          <a:p>
            <a:r>
              <a:rPr lang="en-US" dirty="0" smtClean="0"/>
              <a:t>Center of rotation between non-</a:t>
            </a:r>
            <a:r>
              <a:rPr lang="en-US" dirty="0" err="1" smtClean="0"/>
              <a:t>omni</a:t>
            </a:r>
            <a:r>
              <a:rPr lang="en-US" dirty="0" smtClean="0"/>
              <a:t> wheels</a:t>
            </a:r>
          </a:p>
          <a:p>
            <a:pPr>
              <a:spcAft>
                <a:spcPts val="600"/>
              </a:spcAft>
            </a:pPr>
            <a:r>
              <a:rPr lang="en-US" dirty="0" smtClean="0"/>
              <a:t>4 wheels provide </a:t>
            </a:r>
            <a:r>
              <a:rPr lang="en-US" dirty="0" err="1" smtClean="0"/>
              <a:t>tractive</a:t>
            </a:r>
            <a:r>
              <a:rPr lang="en-US" dirty="0" smtClean="0"/>
              <a:t> force</a:t>
            </a:r>
          </a:p>
          <a:p>
            <a:r>
              <a:rPr lang="en-US" dirty="0" smtClean="0"/>
              <a:t>No Wheels Resist</a:t>
            </a:r>
          </a:p>
          <a:p>
            <a:endParaRPr lang="en-US" dirty="0" smtClean="0"/>
          </a:p>
          <a:p>
            <a:endParaRPr lang="en-US" dirty="0"/>
          </a:p>
        </p:txBody>
      </p:sp>
      <p:sp>
        <p:nvSpPr>
          <p:cNvPr id="26" name="Oval 25"/>
          <p:cNvSpPr/>
          <p:nvPr/>
        </p:nvSpPr>
        <p:spPr>
          <a:xfrm>
            <a:off x="-1828800" y="-991374"/>
            <a:ext cx="8229600" cy="822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7"/>
          <p:cNvGrpSpPr/>
          <p:nvPr/>
        </p:nvGrpSpPr>
        <p:grpSpPr>
          <a:xfrm>
            <a:off x="-1447800" y="-457200"/>
            <a:ext cx="7467600" cy="7467600"/>
            <a:chOff x="-1447800" y="-990600"/>
            <a:chExt cx="7467600" cy="7467600"/>
          </a:xfrm>
        </p:grpSpPr>
        <p:grpSp>
          <p:nvGrpSpPr>
            <p:cNvPr id="8" name="Group 23"/>
            <p:cNvGrpSpPr/>
            <p:nvPr/>
          </p:nvGrpSpPr>
          <p:grpSpPr>
            <a:xfrm>
              <a:off x="619125" y="2061237"/>
              <a:ext cx="3299460" cy="3604271"/>
              <a:chOff x="619125" y="2061237"/>
              <a:chExt cx="3299460" cy="3604271"/>
            </a:xfrm>
          </p:grpSpPr>
          <p:pic>
            <p:nvPicPr>
              <p:cNvPr id="5" name="Picture 2"/>
              <p:cNvPicPr>
                <a:picLocks noChangeAspect="1" noChangeArrowheads="1"/>
              </p:cNvPicPr>
              <p:nvPr/>
            </p:nvPicPr>
            <p:blipFill>
              <a:blip r:embed="rId3" cstate="print"/>
              <a:stretch>
                <a:fillRect/>
              </a:stretch>
            </p:blipFill>
            <p:spPr bwMode="auto">
              <a:xfrm>
                <a:off x="619125" y="2061237"/>
                <a:ext cx="3299460" cy="3589020"/>
              </a:xfrm>
              <a:prstGeom prst="rect">
                <a:avLst/>
              </a:prstGeom>
              <a:noFill/>
              <a:ln w="9525">
                <a:noFill/>
                <a:miter lim="800000"/>
                <a:headEnd/>
                <a:tailEnd/>
              </a:ln>
            </p:spPr>
          </p:pic>
          <p:sp>
            <p:nvSpPr>
              <p:cNvPr id="6" name="Rectangle 5"/>
              <p:cNvSpPr/>
              <p:nvPr/>
            </p:nvSpPr>
            <p:spPr>
              <a:xfrm>
                <a:off x="671866" y="3411229"/>
                <a:ext cx="381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6479" y="3500791"/>
                <a:ext cx="381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93276" y="497970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93276" y="50084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3593276" y="52370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3593276" y="54656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838200" y="495001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2262" y="49846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832262" y="52132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32262" y="54418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sp>
          <p:nvSpPr>
            <p:cNvPr id="25" name="Oval 24"/>
            <p:cNvSpPr/>
            <p:nvPr/>
          </p:nvSpPr>
          <p:spPr>
            <a:xfrm>
              <a:off x="-1447800" y="-990600"/>
              <a:ext cx="7467600" cy="7467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onut 21"/>
          <p:cNvSpPr/>
          <p:nvPr/>
        </p:nvSpPr>
        <p:spPr>
          <a:xfrm>
            <a:off x="885825" y="1656746"/>
            <a:ext cx="2819400" cy="2991454"/>
          </a:xfrm>
          <a:prstGeom prst="donut">
            <a:avLst>
              <a:gd name="adj" fmla="val 2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860" b="94206" l="4754" r="91549">
                        <a14:foregroundMark x1="44366" y1="86355" x2="44366" y2="86355"/>
                        <a14:backgroundMark x1="49648" y1="66355" x2="49648" y2="66355"/>
                        <a14:backgroundMark x1="49472" y1="45047" x2="49472" y2="45047"/>
                        <a14:backgroundMark x1="46303" y1="28972" x2="50352" y2="28972"/>
                        <a14:backgroundMark x1="63028" y1="36449" x2="67254" y2="38692"/>
                        <a14:backgroundMark x1="64085" y1="57944" x2="65141" y2="57944"/>
                        <a14:backgroundMark x1="32394" y1="57944" x2="32394" y2="57944"/>
                        <a14:backgroundMark x1="31866" y1="36262" x2="34331" y2="39439"/>
                        <a14:backgroundMark x1="42254" y1="36262" x2="42254" y2="36262"/>
                        <a14:backgroundMark x1="55282" y1="35514" x2="55282" y2="35514"/>
                        <a14:backgroundMark x1="62324" y1="46542" x2="62324" y2="46542"/>
                        <a14:backgroundMark x1="55986" y1="58505" x2="55986" y2="58505"/>
                        <a14:backgroundMark x1="42430" y1="59439" x2="42430" y2="59439"/>
                        <a14:backgroundMark x1="35915" y1="47290" x2="35915" y2="47290"/>
                      </a14:backgroundRemoval>
                    </a14:imgEffect>
                  </a14:imgLayer>
                </a14:imgProps>
              </a:ext>
            </a:extLst>
          </a:blip>
          <a:srcRect/>
          <a:stretch>
            <a:fillRect/>
          </a:stretch>
        </p:blipFill>
        <p:spPr bwMode="auto">
          <a:xfrm>
            <a:off x="1828800" y="1380049"/>
            <a:ext cx="5413462" cy="5096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586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linds(horizontal)">
                                      <p:cBhvr>
                                        <p:cTn id="19" dur="500"/>
                                        <p:tgtEl>
                                          <p:spTgt spid="4">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linds(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linds(horizontal)">
                                      <p:cBhvr>
                                        <p:cTn id="27" dur="500"/>
                                        <p:tgtEl>
                                          <p:spTgt spid="4">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blinds(horizontal)">
                                      <p:cBhvr>
                                        <p:cTn id="39" dur="5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linds(horizontal)">
                                      <p:cBhvr>
                                        <p:cTn id="4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Wheels, 2 </a:t>
            </a:r>
            <a:r>
              <a:rPr lang="en-US" dirty="0" err="1" smtClean="0"/>
              <a:t>Omniwheels</a:t>
            </a:r>
            <a:endParaRPr lang="en-US" dirty="0"/>
          </a:p>
        </p:txBody>
      </p:sp>
      <p:sp>
        <p:nvSpPr>
          <p:cNvPr id="4" name="Content Placeholder 3"/>
          <p:cNvSpPr>
            <a:spLocks noGrp="1"/>
          </p:cNvSpPr>
          <p:nvPr>
            <p:ph sz="half" idx="1"/>
          </p:nvPr>
        </p:nvSpPr>
        <p:spPr>
          <a:xfrm>
            <a:off x="4572000" y="1524000"/>
            <a:ext cx="3657600" cy="4525963"/>
          </a:xfrm>
        </p:spPr>
        <p:txBody>
          <a:bodyPr/>
          <a:lstStyle/>
          <a:p>
            <a:r>
              <a:rPr lang="en-US" dirty="0" smtClean="0"/>
              <a:t>Advantages</a:t>
            </a:r>
          </a:p>
          <a:p>
            <a:pPr lvl="1"/>
            <a:r>
              <a:rPr lang="en-US" sz="2400" dirty="0" smtClean="0"/>
              <a:t>No resisting torque</a:t>
            </a:r>
          </a:p>
          <a:p>
            <a:pPr lvl="1"/>
            <a:r>
              <a:rPr lang="en-US" sz="2400" dirty="0" smtClean="0"/>
              <a:t>Simple</a:t>
            </a:r>
          </a:p>
          <a:p>
            <a:r>
              <a:rPr lang="en-US" dirty="0" smtClean="0"/>
              <a:t>Disadvantages</a:t>
            </a:r>
            <a:endParaRPr lang="en-US" dirty="0"/>
          </a:p>
          <a:p>
            <a:pPr lvl="1"/>
            <a:r>
              <a:rPr lang="en-US" sz="2400" dirty="0" smtClean="0"/>
              <a:t>Asymmetric</a:t>
            </a:r>
          </a:p>
          <a:p>
            <a:pPr lvl="1"/>
            <a:r>
              <a:rPr lang="en-US" sz="2400" dirty="0" smtClean="0"/>
              <a:t>Susceptible to defense</a:t>
            </a:r>
          </a:p>
          <a:p>
            <a:endParaRPr lang="en-US" dirty="0"/>
          </a:p>
        </p:txBody>
      </p:sp>
      <p:sp>
        <p:nvSpPr>
          <p:cNvPr id="26" name="Oval 25"/>
          <p:cNvSpPr/>
          <p:nvPr/>
        </p:nvSpPr>
        <p:spPr>
          <a:xfrm>
            <a:off x="-1828800" y="-991374"/>
            <a:ext cx="8229600" cy="822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7"/>
          <p:cNvGrpSpPr/>
          <p:nvPr/>
        </p:nvGrpSpPr>
        <p:grpSpPr>
          <a:xfrm>
            <a:off x="-1447800" y="-457200"/>
            <a:ext cx="7467600" cy="7467600"/>
            <a:chOff x="-1447800" y="-990600"/>
            <a:chExt cx="7467600" cy="7467600"/>
          </a:xfrm>
        </p:grpSpPr>
        <p:grpSp>
          <p:nvGrpSpPr>
            <p:cNvPr id="8" name="Group 23"/>
            <p:cNvGrpSpPr/>
            <p:nvPr/>
          </p:nvGrpSpPr>
          <p:grpSpPr>
            <a:xfrm>
              <a:off x="619125" y="2061237"/>
              <a:ext cx="3299460" cy="3604271"/>
              <a:chOff x="619125" y="2061237"/>
              <a:chExt cx="3299460" cy="3604271"/>
            </a:xfrm>
          </p:grpSpPr>
          <p:pic>
            <p:nvPicPr>
              <p:cNvPr id="5" name="Picture 2"/>
              <p:cNvPicPr>
                <a:picLocks noChangeAspect="1" noChangeArrowheads="1"/>
              </p:cNvPicPr>
              <p:nvPr/>
            </p:nvPicPr>
            <p:blipFill>
              <a:blip r:embed="rId3" cstate="print"/>
              <a:stretch>
                <a:fillRect/>
              </a:stretch>
            </p:blipFill>
            <p:spPr bwMode="auto">
              <a:xfrm>
                <a:off x="619125" y="2061237"/>
                <a:ext cx="3299460" cy="3589020"/>
              </a:xfrm>
              <a:prstGeom prst="rect">
                <a:avLst/>
              </a:prstGeom>
              <a:noFill/>
              <a:ln w="9525">
                <a:noFill/>
                <a:miter lim="800000"/>
                <a:headEnd/>
                <a:tailEnd/>
              </a:ln>
            </p:spPr>
          </p:pic>
          <p:sp>
            <p:nvSpPr>
              <p:cNvPr id="6" name="Rectangle 5"/>
              <p:cNvSpPr/>
              <p:nvPr/>
            </p:nvSpPr>
            <p:spPr>
              <a:xfrm>
                <a:off x="671866" y="3411229"/>
                <a:ext cx="381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6479" y="3500791"/>
                <a:ext cx="381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93276" y="497970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93276" y="50084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3593276" y="52370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3593276" y="5465604"/>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838200" y="4950018"/>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2262" y="49846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832262" y="52132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32262" y="5441852"/>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sp>
          <p:nvSpPr>
            <p:cNvPr id="25" name="Oval 24"/>
            <p:cNvSpPr/>
            <p:nvPr/>
          </p:nvSpPr>
          <p:spPr>
            <a:xfrm>
              <a:off x="-1447800" y="-990600"/>
              <a:ext cx="7467600" cy="7467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onut 21"/>
          <p:cNvSpPr/>
          <p:nvPr/>
        </p:nvSpPr>
        <p:spPr>
          <a:xfrm>
            <a:off x="885825" y="1656746"/>
            <a:ext cx="2819400" cy="2991454"/>
          </a:xfrm>
          <a:prstGeom prst="donut">
            <a:avLst>
              <a:gd name="adj" fmla="val 2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72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linds(horizontal)">
                                      <p:cBhvr>
                                        <p:cTn id="21" dur="500"/>
                                        <p:tgtEl>
                                          <p:spTgt spid="4">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linds(horizontal)">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r>
              <a:rPr lang="en-US" dirty="0" smtClean="0"/>
              <a:t>6 Wheel Layout</a:t>
            </a:r>
          </a:p>
        </p:txBody>
      </p:sp>
      <p:sp>
        <p:nvSpPr>
          <p:cNvPr id="270338" name="Content Placeholder 2"/>
          <p:cNvSpPr>
            <a:spLocks noGrp="1"/>
          </p:cNvSpPr>
          <p:nvPr>
            <p:ph sz="half" idx="1"/>
          </p:nvPr>
        </p:nvSpPr>
        <p:spPr>
          <a:xfrm>
            <a:off x="457200" y="1600200"/>
            <a:ext cx="3886200" cy="4525963"/>
          </a:xfrm>
        </p:spPr>
        <p:txBody>
          <a:bodyPr/>
          <a:lstStyle/>
          <a:p>
            <a:pPr>
              <a:buNone/>
            </a:pPr>
            <a:endParaRPr lang="en-US" sz="3200" dirty="0" smtClean="0"/>
          </a:p>
          <a:p>
            <a:r>
              <a:rPr lang="en-US" sz="3200" dirty="0" smtClean="0"/>
              <a:t>Weight spread over 6 wheels</a:t>
            </a:r>
          </a:p>
          <a:p>
            <a:endParaRPr lang="en-US" sz="3200" dirty="0" smtClean="0"/>
          </a:p>
          <a:p>
            <a:r>
              <a:rPr lang="en-US" sz="3200" dirty="0" smtClean="0"/>
              <a:t>Only 4 wheels resist turning</a:t>
            </a:r>
          </a:p>
        </p:txBody>
      </p:sp>
      <p:sp>
        <p:nvSpPr>
          <p:cNvPr id="8" name="Donut 7"/>
          <p:cNvSpPr/>
          <p:nvPr/>
        </p:nvSpPr>
        <p:spPr>
          <a:xfrm>
            <a:off x="4724400" y="2362200"/>
            <a:ext cx="2895600" cy="2895600"/>
          </a:xfrm>
          <a:prstGeom prst="donut">
            <a:avLst>
              <a:gd name="adj" fmla="val 22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chassis3.gif"/>
          <p:cNvPicPr>
            <a:picLocks noChangeAspect="1"/>
          </p:cNvPicPr>
          <p:nvPr/>
        </p:nvPicPr>
        <p:blipFill>
          <a:blip r:embed="rId3" cstate="print"/>
          <a:stretch>
            <a:fillRect/>
          </a:stretch>
        </p:blipFill>
        <p:spPr>
          <a:xfrm>
            <a:off x="4495800" y="1981200"/>
            <a:ext cx="3352800" cy="3676316"/>
          </a:xfrm>
          <a:prstGeom prst="rect">
            <a:avLst/>
          </a:prstGeom>
        </p:spPr>
      </p:pic>
    </p:spTree>
    <p:extLst>
      <p:ext uri="{BB962C8B-B14F-4D97-AF65-F5344CB8AC3E}">
        <p14:creationId xmlns:p14="http://schemas.microsoft.com/office/powerpoint/2010/main" val="742072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48400" y="23622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2" name="Object 3"/>
          <p:cNvGraphicFramePr>
            <a:graphicFrameLocks noChangeAspect="1"/>
          </p:cNvGraphicFramePr>
          <p:nvPr/>
        </p:nvGraphicFramePr>
        <p:xfrm>
          <a:off x="1295400" y="1981200"/>
          <a:ext cx="6857999" cy="1447800"/>
        </p:xfrm>
        <a:graphic>
          <a:graphicData uri="http://schemas.openxmlformats.org/presentationml/2006/ole">
            <mc:AlternateContent xmlns:mc="http://schemas.openxmlformats.org/markup-compatibility/2006">
              <mc:Choice xmlns:v="urn:schemas-microsoft-com:vml" Requires="v">
                <p:oleObj spid="_x0000_s9238" name="Equation" r:id="rId4" imgW="1816100" imgH="431800" progId="Equation.3">
                  <p:embed/>
                </p:oleObj>
              </mc:Choice>
              <mc:Fallback>
                <p:oleObj name="Equation" r:id="rId4" imgW="18161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81200"/>
                        <a:ext cx="6857999"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6248400" y="39624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63851" name="Title 1"/>
          <p:cNvSpPr>
            <a:spLocks noGrp="1"/>
          </p:cNvSpPr>
          <p:nvPr>
            <p:ph type="title"/>
          </p:nvPr>
        </p:nvSpPr>
        <p:spPr>
          <a:xfrm>
            <a:off x="457200" y="274638"/>
            <a:ext cx="8077200" cy="1143000"/>
          </a:xfrm>
        </p:spPr>
        <p:txBody>
          <a:bodyPr>
            <a:normAutofit fontScale="90000"/>
          </a:bodyPr>
          <a:lstStyle/>
          <a:p>
            <a:r>
              <a:rPr lang="en-US" dirty="0" smtClean="0"/>
              <a:t>Turning Torque v. Resisting Torque</a:t>
            </a:r>
          </a:p>
        </p:txBody>
      </p:sp>
      <p:graphicFrame>
        <p:nvGraphicFramePr>
          <p:cNvPr id="11" name="Object 4"/>
          <p:cNvGraphicFramePr>
            <a:graphicFrameLocks noChangeAspect="1"/>
          </p:cNvGraphicFramePr>
          <p:nvPr/>
        </p:nvGraphicFramePr>
        <p:xfrm>
          <a:off x="762000" y="3657600"/>
          <a:ext cx="7239000" cy="1371600"/>
        </p:xfrm>
        <a:graphic>
          <a:graphicData uri="http://schemas.openxmlformats.org/presentationml/2006/ole">
            <mc:AlternateContent xmlns:mc="http://schemas.openxmlformats.org/markup-compatibility/2006">
              <mc:Choice xmlns:v="urn:schemas-microsoft-com:vml" Requires="v">
                <p:oleObj spid="_x0000_s9239" name="Equation" r:id="rId6" imgW="1892300" imgH="431800" progId="Equation.3">
                  <p:embed/>
                </p:oleObj>
              </mc:Choice>
              <mc:Fallback>
                <p:oleObj name="Equation" r:id="rId6" imgW="18923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657600"/>
                        <a:ext cx="7239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60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normAutofit fontScale="90000"/>
          </a:bodyPr>
          <a:lstStyle/>
          <a:p>
            <a:pPr eaLnBrk="1" hangingPunct="1"/>
            <a:r>
              <a:rPr lang="en-US" altLang="ja-JP" dirty="0" smtClean="0">
                <a:ea typeface="ＭＳ Ｐゴシック" pitchFamily="34" charset="-128"/>
              </a:rPr>
              <a:t>	Six Wheels Dropped Center</a:t>
            </a:r>
          </a:p>
        </p:txBody>
      </p:sp>
      <p:sp>
        <p:nvSpPr>
          <p:cNvPr id="12291" name="Content Placeholder 2"/>
          <p:cNvSpPr>
            <a:spLocks noGrp="1"/>
          </p:cNvSpPr>
          <p:nvPr>
            <p:ph idx="1"/>
          </p:nvPr>
        </p:nvSpPr>
        <p:spPr/>
        <p:txBody>
          <a:bodyPr/>
          <a:lstStyle/>
          <a:p>
            <a:pPr eaLnBrk="1" hangingPunct="1"/>
            <a:r>
              <a:rPr lang="en-US" altLang="ja-JP" dirty="0" smtClean="0">
                <a:ea typeface="ＭＳ Ｐゴシック" pitchFamily="34" charset="-128"/>
              </a:rPr>
              <a:t>Center wheels dropped about 1/8 inch</a:t>
            </a:r>
          </a:p>
          <a:p>
            <a:pPr lvl="1"/>
            <a:r>
              <a:rPr lang="en-US" altLang="ja-JP" dirty="0" smtClean="0">
                <a:ea typeface="ＭＳ Ｐゴシック" pitchFamily="34" charset="-128"/>
              </a:rPr>
              <a:t>Theoretical Zero Resisting Torque</a:t>
            </a:r>
          </a:p>
          <a:p>
            <a:pPr lvl="1" eaLnBrk="1" hangingPunct="1"/>
            <a:r>
              <a:rPr lang="en-US" altLang="ja-JP" dirty="0" smtClean="0">
                <a:ea typeface="ＭＳ Ｐゴシック" pitchFamily="34" charset="-128"/>
              </a:rPr>
              <a:t>Rocks on center when turning</a:t>
            </a:r>
          </a:p>
        </p:txBody>
      </p:sp>
      <p:pic>
        <p:nvPicPr>
          <p:cNvPr id="271363" name="Picture 2"/>
          <p:cNvPicPr>
            <a:picLocks noChangeAspect="1" noChangeArrowheads="1"/>
          </p:cNvPicPr>
          <p:nvPr/>
        </p:nvPicPr>
        <p:blipFill>
          <a:blip r:embed="rId3" cstate="print"/>
          <a:srcRect/>
          <a:stretch>
            <a:fillRect/>
          </a:stretch>
        </p:blipFill>
        <p:spPr bwMode="auto">
          <a:xfrm>
            <a:off x="914400" y="3713868"/>
            <a:ext cx="2590800" cy="2817496"/>
          </a:xfrm>
          <a:prstGeom prst="rect">
            <a:avLst/>
          </a:prstGeom>
          <a:noFill/>
          <a:ln w="9525">
            <a:noFill/>
            <a:miter lim="800000"/>
            <a:headEnd/>
            <a:tailEnd/>
          </a:ln>
        </p:spPr>
      </p:pic>
      <p:pic>
        <p:nvPicPr>
          <p:cNvPr id="271364" name="Picture 3" descr="D:\My Pictures\LRT\2007 Season\robot.bmp"/>
          <p:cNvPicPr>
            <a:picLocks noChangeAspect="1" noChangeArrowheads="1"/>
          </p:cNvPicPr>
          <p:nvPr/>
        </p:nvPicPr>
        <p:blipFill>
          <a:blip r:embed="rId4" cstate="print"/>
          <a:srcRect/>
          <a:stretch>
            <a:fillRect/>
          </a:stretch>
        </p:blipFill>
        <p:spPr bwMode="auto">
          <a:xfrm>
            <a:off x="4343400" y="3677584"/>
            <a:ext cx="3860800" cy="2895600"/>
          </a:xfrm>
          <a:prstGeom prst="rect">
            <a:avLst/>
          </a:prstGeom>
          <a:noFill/>
          <a:ln w="9525">
            <a:noFill/>
            <a:miter lim="800000"/>
            <a:headEnd/>
            <a:tailEnd/>
          </a:ln>
        </p:spPr>
      </p:pic>
      <p:sp>
        <p:nvSpPr>
          <p:cNvPr id="6" name="Down Arrow 5"/>
          <p:cNvSpPr/>
          <p:nvPr/>
        </p:nvSpPr>
        <p:spPr>
          <a:xfrm>
            <a:off x="6019800" y="6221766"/>
            <a:ext cx="407634" cy="483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66" name="TextBox 6"/>
          <p:cNvSpPr txBox="1">
            <a:spLocks noChangeArrowheads="1"/>
          </p:cNvSpPr>
          <p:nvPr/>
        </p:nvSpPr>
        <p:spPr bwMode="auto">
          <a:xfrm>
            <a:off x="1847850" y="4922376"/>
            <a:ext cx="685800" cy="369332"/>
          </a:xfrm>
          <a:prstGeom prst="rect">
            <a:avLst/>
          </a:prstGeom>
          <a:noFill/>
          <a:ln w="9525">
            <a:noFill/>
            <a:miter lim="800000"/>
            <a:headEnd/>
            <a:tailEnd/>
          </a:ln>
        </p:spPr>
        <p:txBody>
          <a:bodyPr wrap="square">
            <a:spAutoFit/>
          </a:bodyPr>
          <a:lstStyle/>
          <a:p>
            <a:r>
              <a:rPr lang="en-US" dirty="0"/>
              <a:t>6</a:t>
            </a:r>
            <a:r>
              <a:rPr lang="en-US" dirty="0" smtClean="0"/>
              <a:t>0</a:t>
            </a:r>
            <a:r>
              <a:rPr lang="en-US" dirty="0"/>
              <a:t>%</a:t>
            </a:r>
          </a:p>
        </p:txBody>
      </p:sp>
      <p:sp>
        <p:nvSpPr>
          <p:cNvPr id="271367" name="TextBox 7"/>
          <p:cNvSpPr txBox="1">
            <a:spLocks noChangeArrowheads="1"/>
          </p:cNvSpPr>
          <p:nvPr/>
        </p:nvSpPr>
        <p:spPr bwMode="auto">
          <a:xfrm>
            <a:off x="1847850" y="5999510"/>
            <a:ext cx="647700" cy="369888"/>
          </a:xfrm>
          <a:prstGeom prst="rect">
            <a:avLst/>
          </a:prstGeom>
          <a:noFill/>
          <a:ln w="9525">
            <a:noFill/>
            <a:miter lim="800000"/>
            <a:headEnd/>
            <a:tailEnd/>
          </a:ln>
        </p:spPr>
        <p:txBody>
          <a:bodyPr wrap="square">
            <a:spAutoFit/>
          </a:bodyPr>
          <a:lstStyle/>
          <a:p>
            <a:r>
              <a:rPr lang="en-US" dirty="0"/>
              <a:t>2</a:t>
            </a:r>
            <a:r>
              <a:rPr lang="en-US" dirty="0" smtClean="0"/>
              <a:t>0</a:t>
            </a:r>
            <a:r>
              <a:rPr lang="en-US" dirty="0"/>
              <a:t>%</a:t>
            </a:r>
          </a:p>
        </p:txBody>
      </p:sp>
      <p:sp>
        <p:nvSpPr>
          <p:cNvPr id="271368" name="TextBox 8"/>
          <p:cNvSpPr txBox="1">
            <a:spLocks noChangeArrowheads="1"/>
          </p:cNvSpPr>
          <p:nvPr/>
        </p:nvSpPr>
        <p:spPr bwMode="auto">
          <a:xfrm>
            <a:off x="1866900" y="3872840"/>
            <a:ext cx="647700" cy="369332"/>
          </a:xfrm>
          <a:prstGeom prst="rect">
            <a:avLst/>
          </a:prstGeom>
          <a:noFill/>
          <a:ln w="9525">
            <a:noFill/>
            <a:miter lim="800000"/>
            <a:headEnd/>
            <a:tailEnd/>
          </a:ln>
        </p:spPr>
        <p:txBody>
          <a:bodyPr wrap="square">
            <a:spAutoFit/>
          </a:bodyPr>
          <a:lstStyle/>
          <a:p>
            <a:r>
              <a:rPr lang="en-US" dirty="0" smtClean="0"/>
              <a:t>20%</a:t>
            </a:r>
            <a:endParaRPr lang="en-US" dirty="0"/>
          </a:p>
        </p:txBody>
      </p:sp>
      <p:sp>
        <p:nvSpPr>
          <p:cNvPr id="2" name="TextBox 1"/>
          <p:cNvSpPr txBox="1"/>
          <p:nvPr/>
        </p:nvSpPr>
        <p:spPr>
          <a:xfrm>
            <a:off x="4572000" y="3200400"/>
            <a:ext cx="3276600" cy="461665"/>
          </a:xfrm>
          <a:prstGeom prst="rect">
            <a:avLst/>
          </a:prstGeom>
          <a:noFill/>
        </p:spPr>
        <p:txBody>
          <a:bodyPr wrap="square" rtlCol="0">
            <a:spAutoFit/>
          </a:bodyPr>
          <a:lstStyle/>
          <a:p>
            <a:r>
              <a:rPr lang="en-US" sz="2400" dirty="0" smtClean="0">
                <a:latin typeface="Calibri" pitchFamily="34" charset="0"/>
              </a:rPr>
              <a:t>Team 846’s 2007 Robot</a:t>
            </a:r>
            <a:endParaRPr lang="en-US" sz="2400" dirty="0">
              <a:latin typeface="Calibri" pitchFamily="34" charset="0"/>
            </a:endParaRPr>
          </a:p>
        </p:txBody>
      </p:sp>
    </p:spTree>
    <p:extLst>
      <p:ext uri="{BB962C8B-B14F-4D97-AF65-F5344CB8AC3E}">
        <p14:creationId xmlns:p14="http://schemas.microsoft.com/office/powerpoint/2010/main" val="2667460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826363"/>
          </a:xfrm>
        </p:spPr>
        <p:txBody>
          <a:bodyPr>
            <a:noAutofit/>
          </a:bodyPr>
          <a:lstStyle/>
          <a:p>
            <a:pPr algn="ctr" fontAlgn="auto">
              <a:spcAft>
                <a:spcPts val="0"/>
              </a:spcAft>
              <a:defRPr/>
            </a:pPr>
            <a:r>
              <a:rPr lang="en-US" sz="6000" i="1" dirty="0" smtClean="0"/>
              <a:t>Drivetrain</a:t>
            </a:r>
            <a:endParaRPr lang="en-US" sz="6000" i="1"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3352800" y="2971800"/>
            <a:ext cx="3733800" cy="1569660"/>
          </a:xfrm>
          <a:prstGeom prst="rect">
            <a:avLst/>
          </a:prstGeom>
          <a:noFill/>
        </p:spPr>
        <p:txBody>
          <a:bodyPr wrap="square" rtlCol="0">
            <a:spAutoFit/>
          </a:bodyPr>
          <a:lstStyle/>
          <a:p>
            <a:r>
              <a:rPr lang="en-US" sz="2400" i="1" dirty="0" smtClean="0">
                <a:latin typeface="Arial Unicode MS" pitchFamily="34" charset="-128"/>
                <a:ea typeface="Arial Unicode MS" pitchFamily="34" charset="-128"/>
                <a:cs typeface="Arial Unicode MS" pitchFamily="34" charset="-128"/>
              </a:rPr>
              <a:t>Presented by:</a:t>
            </a:r>
          </a:p>
          <a:p>
            <a:r>
              <a:rPr lang="en-US" sz="2400" i="1" dirty="0" smtClean="0">
                <a:latin typeface="Arial Unicode MS" pitchFamily="34" charset="-128"/>
                <a:ea typeface="Arial Unicode MS" pitchFamily="34" charset="-128"/>
                <a:cs typeface="Arial Unicode MS" pitchFamily="34" charset="-128"/>
              </a:rPr>
              <a:t>	Owen Li</a:t>
            </a:r>
          </a:p>
          <a:p>
            <a:r>
              <a:rPr lang="en-US" sz="2400" i="1" dirty="0" smtClean="0">
                <a:latin typeface="Arial Unicode MS" pitchFamily="34" charset="-128"/>
                <a:ea typeface="Arial Unicode MS" pitchFamily="34" charset="-128"/>
                <a:cs typeface="Arial Unicode MS" pitchFamily="34" charset="-128"/>
              </a:rPr>
              <a:t>	Vijay </a:t>
            </a:r>
            <a:r>
              <a:rPr lang="en-US" sz="2400" i="1" dirty="0" err="1" smtClean="0">
                <a:latin typeface="Arial Unicode MS" pitchFamily="34" charset="-128"/>
                <a:ea typeface="Arial Unicode MS" pitchFamily="34" charset="-128"/>
                <a:cs typeface="Arial Unicode MS" pitchFamily="34" charset="-128"/>
              </a:rPr>
              <a:t>Venkatesan</a:t>
            </a:r>
            <a:endParaRPr lang="en-US" sz="2400" i="1" dirty="0" smtClean="0">
              <a:latin typeface="Arial Unicode MS" pitchFamily="34" charset="-128"/>
              <a:ea typeface="Arial Unicode MS" pitchFamily="34" charset="-128"/>
              <a:cs typeface="Arial Unicode MS" pitchFamily="34" charset="-128"/>
            </a:endParaRPr>
          </a:p>
          <a:p>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Kushal</a:t>
            </a:r>
            <a:r>
              <a:rPr lang="en-US" sz="2400" i="1" dirty="0" smtClean="0">
                <a:latin typeface="Arial Unicode MS" pitchFamily="34" charset="-128"/>
                <a:ea typeface="Arial Unicode MS" pitchFamily="34" charset="-128"/>
                <a:cs typeface="Arial Unicode MS" pitchFamily="34" charset="-128"/>
              </a:rPr>
              <a:t> Tirumala</a:t>
            </a:r>
            <a:endParaRPr lang="en-US" sz="2800" i="1" dirty="0">
              <a:latin typeface="+mn-lt"/>
            </a:endParaRPr>
          </a:p>
        </p:txBody>
      </p:sp>
    </p:spTree>
    <p:extLst>
      <p:ext uri="{BB962C8B-B14F-4D97-AF65-F5344CB8AC3E}">
        <p14:creationId xmlns:p14="http://schemas.microsoft.com/office/powerpoint/2010/main" val="76385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ja-JP" dirty="0" smtClean="0">
                <a:ea typeface="ＭＳ Ｐゴシック" charset="-128"/>
              </a:rPr>
              <a:t>Swerve Drive</a:t>
            </a:r>
          </a:p>
        </p:txBody>
      </p:sp>
      <p:pic>
        <p:nvPicPr>
          <p:cNvPr id="13315" name="Picture 2"/>
          <p:cNvPicPr>
            <a:picLocks noGrp="1" noChangeAspect="1" noChangeArrowheads="1"/>
          </p:cNvPicPr>
          <p:nvPr>
            <p:ph sz="half" idx="1"/>
          </p:nvPr>
        </p:nvPicPr>
        <p:blipFill>
          <a:blip r:embed="rId3" cstate="print">
            <a:extLst>
              <a:ext uri="{BEBA8EAE-BF5A-486C-A8C5-ECC9F3942E4B}">
                <a14:imgProps xmlns:a14="http://schemas.microsoft.com/office/drawing/2010/main">
                  <a14:imgLayer r:embed="rId4">
                    <a14:imgEffect>
                      <a14:backgroundRemoval t="7273" b="94394" l="1023" r="97955">
                        <a14:foregroundMark x1="29205" y1="32879" x2="31591" y2="34242"/>
                        <a14:foregroundMark x1="24659" y1="47727" x2="28864" y2="45303"/>
                        <a14:foregroundMark x1="39205" y1="36061" x2="40682" y2="33333"/>
                        <a14:foregroundMark x1="52045" y1="36061" x2="53182" y2="38939"/>
                        <a14:foregroundMark x1="53182" y1="26818" x2="53182" y2="26818"/>
                        <a14:foregroundMark x1="60114" y1="29242" x2="75682" y2="34242"/>
                        <a14:foregroundMark x1="75682" y1="34242" x2="75682" y2="34242"/>
                        <a14:foregroundMark x1="61477" y1="38030" x2="72955" y2="42121"/>
                      </a14:backgroundRemoval>
                    </a14:imgEffect>
                  </a14:imgLayer>
                </a14:imgProps>
              </a:ext>
            </a:extLst>
          </a:blip>
          <a:stretch>
            <a:fillRect/>
          </a:stretch>
        </p:blipFill>
        <p:spPr>
          <a:xfrm>
            <a:off x="4572000" y="3276600"/>
            <a:ext cx="3657600" cy="2743200"/>
          </a:xfrm>
          <a:prstGeom prst="rect">
            <a:avLst/>
          </a:prstGeom>
          <a:ln>
            <a:noFill/>
          </a:ln>
          <a:effectLst>
            <a:outerShdw blurRad="292100" dist="139700" dir="2700000" algn="tl" rotWithShape="0">
              <a:srgbClr val="333333">
                <a:alpha val="65000"/>
              </a:srgbClr>
            </a:outerShdw>
          </a:effectLst>
        </p:spPr>
      </p:pic>
      <p:sp>
        <p:nvSpPr>
          <p:cNvPr id="13316" name="Content Placeholder 5"/>
          <p:cNvSpPr>
            <a:spLocks noGrp="1"/>
          </p:cNvSpPr>
          <p:nvPr>
            <p:ph sz="half" idx="2"/>
          </p:nvPr>
        </p:nvSpPr>
        <p:spPr>
          <a:xfrm>
            <a:off x="409592" y="1485896"/>
            <a:ext cx="4038600" cy="4525963"/>
          </a:xfrm>
        </p:spPr>
        <p:txBody>
          <a:bodyPr>
            <a:normAutofit fontScale="92500" lnSpcReduction="20000"/>
          </a:bodyPr>
          <a:lstStyle/>
          <a:p>
            <a:pPr eaLnBrk="1" hangingPunct="1"/>
            <a:r>
              <a:rPr lang="en-US" altLang="ja-JP" sz="3000" dirty="0" smtClean="0">
                <a:ea typeface="ＭＳ Ｐゴシック" charset="-128"/>
              </a:rPr>
              <a:t>Wheel modules rotate</a:t>
            </a:r>
          </a:p>
          <a:p>
            <a:pPr>
              <a:spcAft>
                <a:spcPts val="0"/>
              </a:spcAft>
            </a:pPr>
            <a:r>
              <a:rPr lang="en-US" altLang="ja-JP" sz="3000" dirty="0" smtClean="0">
                <a:ea typeface="ＭＳ Ｐゴシック" charset="-128"/>
              </a:rPr>
              <a:t>Features:</a:t>
            </a:r>
          </a:p>
          <a:p>
            <a:pPr lvl="1">
              <a:spcBef>
                <a:spcPts val="600"/>
              </a:spcBef>
              <a:spcAft>
                <a:spcPts val="0"/>
              </a:spcAft>
            </a:pPr>
            <a:r>
              <a:rPr lang="en-US" altLang="ja-JP" sz="2600" dirty="0" smtClean="0">
                <a:ea typeface="ＭＳ Ｐゴシック" charset="-128"/>
              </a:rPr>
              <a:t>Sideways movement</a:t>
            </a:r>
          </a:p>
          <a:p>
            <a:pPr lvl="1">
              <a:spcBef>
                <a:spcPts val="600"/>
              </a:spcBef>
              <a:spcAft>
                <a:spcPts val="1200"/>
              </a:spcAft>
            </a:pPr>
            <a:r>
              <a:rPr lang="en-US" altLang="ja-JP" sz="2600" dirty="0" smtClean="0">
                <a:ea typeface="ＭＳ Ｐゴシック" charset="-128"/>
              </a:rPr>
              <a:t>High traction wheels</a:t>
            </a:r>
          </a:p>
          <a:p>
            <a:pPr>
              <a:spcBef>
                <a:spcPts val="0"/>
              </a:spcBef>
              <a:spcAft>
                <a:spcPts val="0"/>
              </a:spcAft>
            </a:pPr>
            <a:r>
              <a:rPr lang="en-US" altLang="ja-JP" sz="3000" dirty="0" smtClean="0">
                <a:ea typeface="ＭＳ Ｐゴシック" charset="-128"/>
              </a:rPr>
              <a:t>Drawbacks:</a:t>
            </a:r>
          </a:p>
          <a:p>
            <a:pPr lvl="1">
              <a:spcBef>
                <a:spcPts val="600"/>
              </a:spcBef>
            </a:pPr>
            <a:r>
              <a:rPr lang="en-US" altLang="ja-JP" sz="2600" dirty="0" smtClean="0">
                <a:ea typeface="ＭＳ Ｐゴシック" charset="-128"/>
              </a:rPr>
              <a:t>More complicated</a:t>
            </a:r>
          </a:p>
          <a:p>
            <a:pPr lvl="1">
              <a:spcBef>
                <a:spcPts val="600"/>
              </a:spcBef>
            </a:pPr>
            <a:r>
              <a:rPr lang="en-US" altLang="ja-JP" sz="2600" dirty="0" smtClean="0">
                <a:ea typeface="ＭＳ Ｐゴシック" charset="-128"/>
              </a:rPr>
              <a:t>Higher Software Skill Required</a:t>
            </a:r>
          </a:p>
          <a:p>
            <a:pPr lvl="1">
              <a:spcBef>
                <a:spcPts val="600"/>
              </a:spcBef>
            </a:pPr>
            <a:r>
              <a:rPr lang="en-US" altLang="ja-JP" sz="2600" dirty="0" smtClean="0">
                <a:ea typeface="ＭＳ Ｐゴシック" charset="-128"/>
              </a:rPr>
              <a:t>Heavy load on resources</a:t>
            </a:r>
          </a:p>
          <a:p>
            <a:pPr lvl="2">
              <a:spcBef>
                <a:spcPts val="600"/>
              </a:spcBef>
            </a:pPr>
            <a:r>
              <a:rPr lang="en-US" altLang="ja-JP" sz="2200" dirty="0" smtClean="0">
                <a:ea typeface="ＭＳ Ｐゴシック" charset="-128"/>
              </a:rPr>
              <a:t>More parts to machine</a:t>
            </a:r>
          </a:p>
          <a:p>
            <a:pPr lvl="2">
              <a:spcBef>
                <a:spcPts val="600"/>
              </a:spcBef>
            </a:pPr>
            <a:r>
              <a:rPr lang="en-US" altLang="ja-JP" sz="2200" dirty="0" smtClean="0">
                <a:ea typeface="ＭＳ Ｐゴシック" charset="-128"/>
              </a:rPr>
              <a:t>More gearboxes</a:t>
            </a:r>
          </a:p>
        </p:txBody>
      </p:sp>
      <p:sp>
        <p:nvSpPr>
          <p:cNvPr id="13317" name="TextBox 4"/>
          <p:cNvSpPr txBox="1">
            <a:spLocks noChangeArrowheads="1"/>
          </p:cNvSpPr>
          <p:nvPr/>
        </p:nvSpPr>
        <p:spPr bwMode="auto">
          <a:xfrm>
            <a:off x="2667000" y="6248400"/>
            <a:ext cx="3810000" cy="381000"/>
          </a:xfrm>
          <a:prstGeom prst="rect">
            <a:avLst/>
          </a:prstGeom>
          <a:noFill/>
          <a:ln w="9525">
            <a:noFill/>
            <a:miter lim="800000"/>
            <a:headEnd/>
            <a:tailEnd/>
          </a:ln>
        </p:spPr>
        <p:txBody>
          <a:bodyPr>
            <a:spAutoFit/>
          </a:bodyPr>
          <a:lstStyle/>
          <a:p>
            <a:r>
              <a:rPr lang="en-US" altLang="ja-JP" dirty="0">
                <a:latin typeface="Calibri" pitchFamily="34" charset="0"/>
                <a:ea typeface="ＭＳ Ｐゴシック" charset="-128"/>
              </a:rPr>
              <a:t>Craig Hickman’s Design on Chief Delphi</a:t>
            </a:r>
          </a:p>
        </p:txBody>
      </p:sp>
      <p:pic>
        <p:nvPicPr>
          <p:cNvPr id="11" name="Picture 10" descr="988-revolution_1.jpeg"/>
          <p:cNvPicPr>
            <a:picLocks noChangeAspect="1"/>
          </p:cNvPicPr>
          <p:nvPr/>
        </p:nvPicPr>
        <p:blipFill>
          <a:blip r:embed="rId5" cstate="print">
            <a:extLst>
              <a:ext uri="{BEBA8EAE-BF5A-486C-A8C5-ECC9F3942E4B}">
                <a14:imgProps xmlns:a14="http://schemas.microsoft.com/office/drawing/2010/main">
                  <a14:imgLayer r:embed="rId6">
                    <a14:imgEffect>
                      <a14:backgroundRemoval t="1205" b="98594" l="9537" r="89646">
                        <a14:foregroundMark x1="49046" y1="9237" x2="49046" y2="19679"/>
                        <a14:foregroundMark x1="48229" y1="7430" x2="48229" y2="7430"/>
                      </a14:backgroundRemoval>
                    </a14:imgEffect>
                  </a14:imgLayer>
                </a14:imgProps>
              </a:ext>
            </a:extLst>
          </a:blip>
          <a:stretch>
            <a:fillRect/>
          </a:stretch>
        </p:blipFill>
        <p:spPr>
          <a:xfrm>
            <a:off x="5715000" y="1510572"/>
            <a:ext cx="1524000" cy="2070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402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canum Dem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38200"/>
            <a:ext cx="9121422" cy="5130800"/>
          </a:xfrm>
        </p:spPr>
      </p:pic>
    </p:spTree>
    <p:extLst>
      <p:ext uri="{BB962C8B-B14F-4D97-AF65-F5344CB8AC3E}">
        <p14:creationId xmlns:p14="http://schemas.microsoft.com/office/powerpoint/2010/main" val="2932120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kumimoji="1" lang="en-US" altLang="ja-JP" dirty="0" err="1" smtClean="0"/>
              <a:t>Mecanum</a:t>
            </a:r>
            <a:r>
              <a:rPr kumimoji="1" lang="en-US" altLang="ja-JP" dirty="0" smtClean="0"/>
              <a:t> Wheels</a:t>
            </a:r>
            <a:endParaRPr kumimoji="1" lang="ja-JP" altLang="en-US" dirty="0" smtClean="0"/>
          </a:p>
        </p:txBody>
      </p:sp>
      <p:pic>
        <p:nvPicPr>
          <p:cNvPr id="15363" name="Picture 2"/>
          <p:cNvPicPr>
            <a:picLocks noChangeAspect="1" noChangeArrowheads="1"/>
          </p:cNvPicPr>
          <p:nvPr/>
        </p:nvPicPr>
        <p:blipFill>
          <a:blip r:embed="rId3" cstate="print"/>
          <a:srcRect/>
          <a:stretch>
            <a:fillRect/>
          </a:stretch>
        </p:blipFill>
        <p:spPr bwMode="auto">
          <a:xfrm>
            <a:off x="5791200" y="2133600"/>
            <a:ext cx="2362200" cy="3968750"/>
          </a:xfrm>
          <a:prstGeom prst="rect">
            <a:avLst/>
          </a:prstGeom>
          <a:noFill/>
          <a:ln w="9525">
            <a:noFill/>
            <a:miter lim="800000"/>
            <a:headEnd/>
            <a:tailEnd/>
          </a:ln>
        </p:spPr>
      </p:pic>
      <p:pic>
        <p:nvPicPr>
          <p:cNvPr id="15364" name="Picture 5"/>
          <p:cNvPicPr>
            <a:picLocks noChangeAspect="1" noChangeArrowheads="1"/>
          </p:cNvPicPr>
          <p:nvPr/>
        </p:nvPicPr>
        <p:blipFill>
          <a:blip r:embed="rId4" cstate="print"/>
          <a:srcRect/>
          <a:stretch>
            <a:fillRect/>
          </a:stretch>
        </p:blipFill>
        <p:spPr bwMode="auto">
          <a:xfrm>
            <a:off x="609600" y="2133600"/>
            <a:ext cx="4529138" cy="3962400"/>
          </a:xfrm>
          <a:prstGeom prst="rect">
            <a:avLst/>
          </a:prstGeom>
          <a:noFill/>
          <a:ln w="9525">
            <a:noFill/>
            <a:miter lim="800000"/>
            <a:headEnd/>
            <a:tailEnd/>
          </a:ln>
        </p:spPr>
      </p:pic>
      <p:sp>
        <p:nvSpPr>
          <p:cNvPr id="5" name="TextBox 4"/>
          <p:cNvSpPr txBox="1"/>
          <p:nvPr/>
        </p:nvSpPr>
        <p:spPr>
          <a:xfrm>
            <a:off x="533400" y="1608435"/>
            <a:ext cx="7696200" cy="461665"/>
          </a:xfrm>
          <a:prstGeom prst="rect">
            <a:avLst/>
          </a:prstGeom>
          <a:noFill/>
        </p:spPr>
        <p:txBody>
          <a:bodyPr wrap="square" rtlCol="0">
            <a:spAutoFit/>
          </a:bodyPr>
          <a:lstStyle/>
          <a:p>
            <a:r>
              <a:rPr lang="en-US" sz="2400" dirty="0" smtClean="0"/>
              <a:t>45° Rollers allow lateral movement</a:t>
            </a:r>
            <a:endParaRPr lang="en-US" sz="2400" dirty="0"/>
          </a:p>
        </p:txBody>
      </p:sp>
      <p:sp>
        <p:nvSpPr>
          <p:cNvPr id="42" name="Rectangle 41"/>
          <p:cNvSpPr/>
          <p:nvPr/>
        </p:nvSpPr>
        <p:spPr>
          <a:xfrm>
            <a:off x="1143000" y="2209800"/>
            <a:ext cx="6858000" cy="3581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mecanumcrop.jpg"/>
          <p:cNvPicPr>
            <a:picLocks noChangeAspect="1"/>
          </p:cNvPicPr>
          <p:nvPr/>
        </p:nvPicPr>
        <p:blipFill>
          <a:blip r:embed="rId5" cstate="print"/>
          <a:stretch>
            <a:fillRect/>
          </a:stretch>
        </p:blipFill>
        <p:spPr>
          <a:xfrm>
            <a:off x="2666999" y="2743200"/>
            <a:ext cx="1066801" cy="2689992"/>
          </a:xfrm>
          <a:prstGeom prst="rect">
            <a:avLst/>
          </a:prstGeom>
        </p:spPr>
      </p:pic>
      <p:cxnSp>
        <p:nvCxnSpPr>
          <p:cNvPr id="24" name="Straight Arrow Connector 23"/>
          <p:cNvCxnSpPr/>
          <p:nvPr/>
        </p:nvCxnSpPr>
        <p:spPr>
          <a:xfrm rot="5400000" flipH="1" flipV="1">
            <a:off x="2896395" y="4037805"/>
            <a:ext cx="2590798" cy="1588"/>
          </a:xfrm>
          <a:prstGeom prst="straightConnector1">
            <a:avLst/>
          </a:prstGeom>
          <a:ln w="139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Diamond 32"/>
          <p:cNvSpPr/>
          <p:nvPr/>
        </p:nvSpPr>
        <p:spPr>
          <a:xfrm>
            <a:off x="4914900" y="3848100"/>
            <a:ext cx="533400" cy="5334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6200000" flipV="1">
            <a:off x="4191000" y="2743200"/>
            <a:ext cx="1371600" cy="1371600"/>
          </a:xfrm>
          <a:prstGeom prst="straightConnector1">
            <a:avLst/>
          </a:prstGeom>
          <a:ln w="139700">
            <a:solidFill>
              <a:schemeClr val="bg2">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4267200" y="4038600"/>
            <a:ext cx="1295400" cy="1295400"/>
          </a:xfrm>
          <a:prstGeom prst="straightConnector1">
            <a:avLst/>
          </a:prstGeom>
          <a:ln w="1397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descr="mecanumcrop.jpg"/>
          <p:cNvPicPr>
            <a:picLocks noChangeAspect="1"/>
          </p:cNvPicPr>
          <p:nvPr/>
        </p:nvPicPr>
        <p:blipFill>
          <a:blip r:embed="rId5" cstate="print"/>
          <a:stretch>
            <a:fillRect/>
          </a:stretch>
        </p:blipFill>
        <p:spPr>
          <a:xfrm flipV="1">
            <a:off x="5943599" y="2693603"/>
            <a:ext cx="1066801" cy="2689992"/>
          </a:xfrm>
          <a:prstGeom prst="rect">
            <a:avLst/>
          </a:prstGeom>
        </p:spPr>
      </p:pic>
      <p:sp>
        <p:nvSpPr>
          <p:cNvPr id="20" name="Curved Left Arrow 19"/>
          <p:cNvSpPr/>
          <p:nvPr/>
        </p:nvSpPr>
        <p:spPr>
          <a:xfrm rot="16200000">
            <a:off x="6430975" y="3611576"/>
            <a:ext cx="2133600" cy="8540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Left Arrow 20"/>
          <p:cNvSpPr/>
          <p:nvPr/>
        </p:nvSpPr>
        <p:spPr>
          <a:xfrm rot="16200000">
            <a:off x="952501" y="3619499"/>
            <a:ext cx="2133600" cy="838199"/>
          </a:xfrm>
          <a:prstGeom prst="curvedLef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808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3"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1" fontAlgn="auto" hangingPunct="1">
              <a:spcAft>
                <a:spcPts val="0"/>
              </a:spcAft>
              <a:defRPr/>
            </a:pPr>
            <a:r>
              <a:rPr lang="en-US" sz="4400" dirty="0" smtClean="0"/>
              <a:t>How it works: Forward movement</a:t>
            </a:r>
            <a:endParaRPr lang="en-US" sz="4400" dirty="0"/>
          </a:p>
        </p:txBody>
      </p:sp>
      <p:pic>
        <p:nvPicPr>
          <p:cNvPr id="137217" name="Picture 1"/>
          <p:cNvPicPr>
            <a:picLocks noChangeAspect="1" noChangeArrowheads="1"/>
          </p:cNvPicPr>
          <p:nvPr/>
        </p:nvPicPr>
        <p:blipFill>
          <a:blip r:embed="rId3" cstate="print"/>
          <a:srcRect l="29375" t="32905" r="37500" b="28021"/>
          <a:stretch>
            <a:fillRect/>
          </a:stretch>
        </p:blipFill>
        <p:spPr bwMode="auto">
          <a:xfrm>
            <a:off x="914399" y="1676400"/>
            <a:ext cx="6966733"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
        <p:nvSpPr>
          <p:cNvPr id="6" name="Rectangle 5"/>
          <p:cNvSpPr/>
          <p:nvPr/>
        </p:nvSpPr>
        <p:spPr>
          <a:xfrm>
            <a:off x="1828800" y="1981200"/>
            <a:ext cx="381000" cy="1752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981200" y="2057400"/>
            <a:ext cx="228600" cy="1752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172200" y="4343400"/>
            <a:ext cx="381000" cy="1752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828800" y="4343400"/>
            <a:ext cx="304800" cy="1752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172200" y="2057400"/>
            <a:ext cx="381000" cy="1752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9394" name="Picture 2" descr="http://maps.google.com/mapfiles/kml/shapes/arrow-reverse.png"/>
          <p:cNvPicPr>
            <a:picLocks noChangeAspect="1" noChangeArrowheads="1"/>
          </p:cNvPicPr>
          <p:nvPr/>
        </p:nvPicPr>
        <p:blipFill>
          <a:blip r:embed="rId5" cstate="print"/>
          <a:srcRect/>
          <a:stretch>
            <a:fillRect/>
          </a:stretch>
        </p:blipFill>
        <p:spPr bwMode="auto">
          <a:xfrm>
            <a:off x="1676400" y="2057400"/>
            <a:ext cx="609600" cy="1524000"/>
          </a:xfrm>
          <a:prstGeom prst="rect">
            <a:avLst/>
          </a:prstGeom>
          <a:solidFill>
            <a:schemeClr val="bg1"/>
          </a:solidFill>
        </p:spPr>
      </p:pic>
      <p:pic>
        <p:nvPicPr>
          <p:cNvPr id="12" name="Picture 2" descr="http://maps.google.com/mapfiles/kml/shapes/arrow-reverse.png"/>
          <p:cNvPicPr>
            <a:picLocks noChangeAspect="1" noChangeArrowheads="1"/>
          </p:cNvPicPr>
          <p:nvPr/>
        </p:nvPicPr>
        <p:blipFill>
          <a:blip r:embed="rId5" cstate="print"/>
          <a:srcRect/>
          <a:stretch>
            <a:fillRect/>
          </a:stretch>
        </p:blipFill>
        <p:spPr bwMode="auto">
          <a:xfrm flipH="1">
            <a:off x="6019800" y="2133600"/>
            <a:ext cx="533400" cy="1524000"/>
          </a:xfrm>
          <a:prstGeom prst="rect">
            <a:avLst/>
          </a:prstGeom>
          <a:solidFill>
            <a:schemeClr val="bg1"/>
          </a:solidFill>
        </p:spPr>
      </p:pic>
      <p:pic>
        <p:nvPicPr>
          <p:cNvPr id="13" name="Picture 2" descr="http://maps.google.com/mapfiles/kml/shapes/arrow-reverse.png"/>
          <p:cNvPicPr>
            <a:picLocks noChangeAspect="1" noChangeArrowheads="1"/>
          </p:cNvPicPr>
          <p:nvPr/>
        </p:nvPicPr>
        <p:blipFill>
          <a:blip r:embed="rId5" cstate="print"/>
          <a:srcRect/>
          <a:stretch>
            <a:fillRect/>
          </a:stretch>
        </p:blipFill>
        <p:spPr bwMode="auto">
          <a:xfrm>
            <a:off x="1752600" y="4343400"/>
            <a:ext cx="609600" cy="1524000"/>
          </a:xfrm>
          <a:prstGeom prst="rect">
            <a:avLst/>
          </a:prstGeom>
          <a:noFill/>
        </p:spPr>
      </p:pic>
      <p:pic>
        <p:nvPicPr>
          <p:cNvPr id="14" name="Picture 2" descr="http://maps.google.com/mapfiles/kml/shapes/arrow-reverse.png"/>
          <p:cNvPicPr>
            <a:picLocks noChangeAspect="1" noChangeArrowheads="1"/>
          </p:cNvPicPr>
          <p:nvPr/>
        </p:nvPicPr>
        <p:blipFill>
          <a:blip r:embed="rId5" cstate="print"/>
          <a:srcRect/>
          <a:stretch>
            <a:fillRect/>
          </a:stretch>
        </p:blipFill>
        <p:spPr bwMode="auto">
          <a:xfrm flipH="1">
            <a:off x="6019800" y="4267200"/>
            <a:ext cx="533400" cy="1524000"/>
          </a:xfrm>
          <a:prstGeom prst="rect">
            <a:avLst/>
          </a:prstGeom>
          <a:solidFill>
            <a:schemeClr val="bg1"/>
          </a:solidFill>
        </p:spPr>
      </p:pic>
      <p:sp>
        <p:nvSpPr>
          <p:cNvPr id="15" name="Rectangle 14"/>
          <p:cNvSpPr/>
          <p:nvPr/>
        </p:nvSpPr>
        <p:spPr>
          <a:xfrm>
            <a:off x="972670" y="1981200"/>
            <a:ext cx="7620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6553200" y="4800600"/>
            <a:ext cx="7620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6553200" y="1981200"/>
            <a:ext cx="7620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039905" y="4876800"/>
            <a:ext cx="7620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733800" y="2819400"/>
            <a:ext cx="990600" cy="23622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32"/>
          <p:cNvGrpSpPr/>
          <p:nvPr/>
        </p:nvGrpSpPr>
        <p:grpSpPr>
          <a:xfrm>
            <a:off x="954740" y="2209800"/>
            <a:ext cx="721660" cy="609601"/>
            <a:chOff x="954740" y="2209800"/>
            <a:chExt cx="721660" cy="609601"/>
          </a:xfrm>
        </p:grpSpPr>
        <p:sp>
          <p:nvSpPr>
            <p:cNvPr id="20" name="Right Arrow 19"/>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3"/>
          <p:cNvGrpSpPr/>
          <p:nvPr/>
        </p:nvGrpSpPr>
        <p:grpSpPr>
          <a:xfrm>
            <a:off x="6515100" y="5189220"/>
            <a:ext cx="721660" cy="609601"/>
            <a:chOff x="954740" y="2209800"/>
            <a:chExt cx="721660" cy="609601"/>
          </a:xfrm>
        </p:grpSpPr>
        <p:sp>
          <p:nvSpPr>
            <p:cNvPr id="35" name="Right Arrow 34"/>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9"/>
          <p:cNvGrpSpPr/>
          <p:nvPr/>
        </p:nvGrpSpPr>
        <p:grpSpPr>
          <a:xfrm flipH="1">
            <a:off x="6591300" y="2240280"/>
            <a:ext cx="721660" cy="609601"/>
            <a:chOff x="954740" y="2209800"/>
            <a:chExt cx="721660" cy="609601"/>
          </a:xfrm>
        </p:grpSpPr>
        <p:sp>
          <p:nvSpPr>
            <p:cNvPr id="41" name="Right Arrow 40"/>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2"/>
          <p:cNvGrpSpPr/>
          <p:nvPr/>
        </p:nvGrpSpPr>
        <p:grpSpPr>
          <a:xfrm flipH="1">
            <a:off x="1097280" y="5265420"/>
            <a:ext cx="721660" cy="609601"/>
            <a:chOff x="954740" y="2209800"/>
            <a:chExt cx="721660" cy="609601"/>
          </a:xfrm>
        </p:grpSpPr>
        <p:sp>
          <p:nvSpPr>
            <p:cNvPr id="44" name="Right Arrow 43"/>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933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59394"/>
                                        </p:tgtEl>
                                      </p:cBhvr>
                                    </p:animEffect>
                                    <p:set>
                                      <p:cBhvr>
                                        <p:cTn id="28" dur="1" fill="hold">
                                          <p:stCondLst>
                                            <p:cond delay="1999"/>
                                          </p:stCondLst>
                                        </p:cTn>
                                        <p:tgtEl>
                                          <p:spTgt spid="5939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153400" cy="1143000"/>
          </a:xfrm>
        </p:spPr>
        <p:txBody>
          <a:bodyPr>
            <a:noAutofit/>
          </a:bodyPr>
          <a:lstStyle/>
          <a:p>
            <a:pPr eaLnBrk="1" fontAlgn="auto" hangingPunct="1">
              <a:spcAft>
                <a:spcPts val="0"/>
              </a:spcAft>
              <a:defRPr/>
            </a:pPr>
            <a:r>
              <a:rPr lang="en-US" sz="4400" dirty="0" smtClean="0"/>
              <a:t>How it works: Sideways movement</a:t>
            </a:r>
            <a:endParaRPr lang="en-US" sz="4400" dirty="0"/>
          </a:p>
        </p:txBody>
      </p:sp>
      <p:pic>
        <p:nvPicPr>
          <p:cNvPr id="171010" name="Picture 2"/>
          <p:cNvPicPr>
            <a:picLocks noChangeAspect="1" noChangeArrowheads="1"/>
          </p:cNvPicPr>
          <p:nvPr/>
        </p:nvPicPr>
        <p:blipFill>
          <a:blip r:embed="rId3" cstate="print"/>
          <a:srcRect l="26875" t="28791" r="35625" b="30764"/>
          <a:stretch>
            <a:fillRect/>
          </a:stretch>
        </p:blipFill>
        <p:spPr bwMode="auto">
          <a:xfrm>
            <a:off x="914401" y="1600200"/>
            <a:ext cx="6857999"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
        <p:nvSpPr>
          <p:cNvPr id="5" name="Rectangle 4"/>
          <p:cNvSpPr/>
          <p:nvPr/>
        </p:nvSpPr>
        <p:spPr>
          <a:xfrm>
            <a:off x="3124200" y="3505200"/>
            <a:ext cx="19812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6248400" y="2286000"/>
            <a:ext cx="8382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6172200" y="4724400"/>
            <a:ext cx="8382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143000" y="2209800"/>
            <a:ext cx="8382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1219200" y="4648200"/>
            <a:ext cx="838200" cy="9906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1981200" y="2209800"/>
            <a:ext cx="304800" cy="1524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2057400" y="4305300"/>
            <a:ext cx="304800" cy="1524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5791200" y="4343400"/>
            <a:ext cx="304800" cy="1524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5718810" y="2266950"/>
            <a:ext cx="304800" cy="1524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2" descr="http://maps.google.com/mapfiles/kml/shapes/arrow-reverse.png"/>
          <p:cNvPicPr>
            <a:picLocks noChangeAspect="1" noChangeArrowheads="1"/>
          </p:cNvPicPr>
          <p:nvPr/>
        </p:nvPicPr>
        <p:blipFill>
          <a:blip r:embed="rId5" cstate="print"/>
          <a:srcRect/>
          <a:stretch>
            <a:fillRect/>
          </a:stretch>
        </p:blipFill>
        <p:spPr bwMode="auto">
          <a:xfrm>
            <a:off x="1828800" y="2133600"/>
            <a:ext cx="609600" cy="1524000"/>
          </a:xfrm>
          <a:prstGeom prst="rect">
            <a:avLst/>
          </a:prstGeom>
          <a:solidFill>
            <a:schemeClr val="bg1"/>
          </a:solidFill>
        </p:spPr>
      </p:pic>
      <p:pic>
        <p:nvPicPr>
          <p:cNvPr id="16" name="Picture 2" descr="http://maps.google.com/mapfiles/kml/shapes/arrow-reverse.png"/>
          <p:cNvPicPr>
            <a:picLocks noChangeAspect="1" noChangeArrowheads="1"/>
          </p:cNvPicPr>
          <p:nvPr/>
        </p:nvPicPr>
        <p:blipFill>
          <a:blip r:embed="rId5" cstate="print"/>
          <a:srcRect/>
          <a:stretch>
            <a:fillRect/>
          </a:stretch>
        </p:blipFill>
        <p:spPr bwMode="auto">
          <a:xfrm flipH="1">
            <a:off x="5661660" y="4267200"/>
            <a:ext cx="609600" cy="1524000"/>
          </a:xfrm>
          <a:prstGeom prst="rect">
            <a:avLst/>
          </a:prstGeom>
          <a:solidFill>
            <a:schemeClr val="bg1"/>
          </a:solidFill>
        </p:spPr>
      </p:pic>
      <p:pic>
        <p:nvPicPr>
          <p:cNvPr id="17" name="Picture 2" descr="http://maps.google.com/mapfiles/kml/shapes/arrow-reverse.png"/>
          <p:cNvPicPr>
            <a:picLocks noChangeAspect="1" noChangeArrowheads="1"/>
          </p:cNvPicPr>
          <p:nvPr/>
        </p:nvPicPr>
        <p:blipFill>
          <a:blip r:embed="rId5" cstate="print"/>
          <a:srcRect/>
          <a:stretch>
            <a:fillRect/>
          </a:stretch>
        </p:blipFill>
        <p:spPr bwMode="auto">
          <a:xfrm flipV="1">
            <a:off x="1905000" y="4267200"/>
            <a:ext cx="609600" cy="1524000"/>
          </a:xfrm>
          <a:prstGeom prst="rect">
            <a:avLst/>
          </a:prstGeom>
          <a:solidFill>
            <a:schemeClr val="bg1"/>
          </a:solidFill>
        </p:spPr>
      </p:pic>
      <p:pic>
        <p:nvPicPr>
          <p:cNvPr id="18" name="Picture 2" descr="http://maps.google.com/mapfiles/kml/shapes/arrow-reverse.png"/>
          <p:cNvPicPr>
            <a:picLocks noChangeAspect="1" noChangeArrowheads="1"/>
          </p:cNvPicPr>
          <p:nvPr/>
        </p:nvPicPr>
        <p:blipFill>
          <a:blip r:embed="rId5" cstate="print"/>
          <a:srcRect/>
          <a:stretch>
            <a:fillRect/>
          </a:stretch>
        </p:blipFill>
        <p:spPr bwMode="auto">
          <a:xfrm flipH="1" flipV="1">
            <a:off x="5638800" y="2209800"/>
            <a:ext cx="609600" cy="1524000"/>
          </a:xfrm>
          <a:prstGeom prst="rect">
            <a:avLst/>
          </a:prstGeom>
          <a:solidFill>
            <a:schemeClr val="bg1"/>
          </a:solidFill>
        </p:spPr>
      </p:pic>
      <p:grpSp>
        <p:nvGrpSpPr>
          <p:cNvPr id="2" name="Group 18"/>
          <p:cNvGrpSpPr/>
          <p:nvPr/>
        </p:nvGrpSpPr>
        <p:grpSpPr>
          <a:xfrm>
            <a:off x="1219200" y="2362200"/>
            <a:ext cx="721660" cy="609601"/>
            <a:chOff x="954740" y="2209800"/>
            <a:chExt cx="721660" cy="609601"/>
          </a:xfrm>
        </p:grpSpPr>
        <p:sp>
          <p:nvSpPr>
            <p:cNvPr id="20" name="Right Arrow 19"/>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1"/>
          <p:cNvGrpSpPr/>
          <p:nvPr/>
        </p:nvGrpSpPr>
        <p:grpSpPr>
          <a:xfrm>
            <a:off x="6042660" y="5128260"/>
            <a:ext cx="721660" cy="609601"/>
            <a:chOff x="954740" y="2209800"/>
            <a:chExt cx="721660" cy="609601"/>
          </a:xfrm>
        </p:grpSpPr>
        <p:sp>
          <p:nvSpPr>
            <p:cNvPr id="23" name="Right Arrow 22"/>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4"/>
          <p:cNvGrpSpPr/>
          <p:nvPr/>
        </p:nvGrpSpPr>
        <p:grpSpPr>
          <a:xfrm flipV="1">
            <a:off x="6096000" y="2263140"/>
            <a:ext cx="721660" cy="609601"/>
            <a:chOff x="954740" y="2209800"/>
            <a:chExt cx="721660" cy="609601"/>
          </a:xfrm>
        </p:grpSpPr>
        <p:sp>
          <p:nvSpPr>
            <p:cNvPr id="26" name="Right Arrow 25"/>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7"/>
          <p:cNvGrpSpPr/>
          <p:nvPr/>
        </p:nvGrpSpPr>
        <p:grpSpPr>
          <a:xfrm flipV="1">
            <a:off x="1249680" y="4823460"/>
            <a:ext cx="721660" cy="609601"/>
            <a:chOff x="954740" y="2209800"/>
            <a:chExt cx="721660" cy="609601"/>
          </a:xfrm>
        </p:grpSpPr>
        <p:sp>
          <p:nvSpPr>
            <p:cNvPr id="29" name="Right Arrow 28"/>
            <p:cNvSpPr/>
            <p:nvPr/>
          </p:nvSpPr>
          <p:spPr>
            <a:xfrm flipH="1">
              <a:off x="1066800" y="2716305"/>
              <a:ext cx="609600" cy="103096"/>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flipV="1">
              <a:off x="954740" y="2209800"/>
              <a:ext cx="121025" cy="51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443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6"/>
                                        </p:tgtEl>
                                      </p:cBhvr>
                                    </p:animEffect>
                                    <p:set>
                                      <p:cBhvr>
                                        <p:cTn id="10" dur="1" fill="hold">
                                          <p:stCondLst>
                                            <p:cond delay="1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2000"/>
                                        <p:tgtEl>
                                          <p:spTgt spid="5"/>
                                        </p:tgtEl>
                                      </p:cBhvr>
                                    </p:animEffect>
                                    <p:set>
                                      <p:cBhvr>
                                        <p:cTn id="4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Mecanum</a:t>
            </a:r>
            <a:r>
              <a:rPr lang="en-US" dirty="0" smtClean="0"/>
              <a:t> Drive</a:t>
            </a:r>
            <a:endParaRPr lang="en-US" dirty="0"/>
          </a:p>
        </p:txBody>
      </p:sp>
      <p:sp>
        <p:nvSpPr>
          <p:cNvPr id="3" name="Content Placeholder 2"/>
          <p:cNvSpPr>
            <a:spLocks noGrp="1"/>
          </p:cNvSpPr>
          <p:nvPr>
            <p:ph idx="1"/>
          </p:nvPr>
        </p:nvSpPr>
        <p:spPr>
          <a:xfrm>
            <a:off x="457200" y="1722437"/>
            <a:ext cx="7467600" cy="4525963"/>
          </a:xfrm>
        </p:spPr>
        <p:txBody>
          <a:bodyPr>
            <a:normAutofit fontScale="92500" lnSpcReduction="20000"/>
          </a:bodyPr>
          <a:lstStyle/>
          <a:p>
            <a:pPr>
              <a:spcBef>
                <a:spcPts val="1800"/>
              </a:spcBef>
            </a:pPr>
            <a:r>
              <a:rPr lang="en-US" dirty="0" smtClean="0"/>
              <a:t>Demo: </a:t>
            </a:r>
            <a:r>
              <a:rPr lang="en-US" sz="2600" dirty="0" smtClean="0">
                <a:hlinkClick r:id="rId3"/>
              </a:rPr>
              <a:t>http://www.youtube.com/watch?v=JGAlalbpBLA&amp;feature=related</a:t>
            </a:r>
            <a:endParaRPr lang="en-US" sz="2600" dirty="0" smtClean="0"/>
          </a:p>
          <a:p>
            <a:pPr>
              <a:spcBef>
                <a:spcPts val="1800"/>
              </a:spcBef>
            </a:pPr>
            <a:r>
              <a:rPr lang="en-US" dirty="0" smtClean="0"/>
              <a:t>Features:</a:t>
            </a:r>
          </a:p>
          <a:p>
            <a:pPr lvl="1">
              <a:spcBef>
                <a:spcPts val="0"/>
              </a:spcBef>
            </a:pPr>
            <a:r>
              <a:rPr lang="en-US" sz="2600" dirty="0" smtClean="0"/>
              <a:t>Sideways movement</a:t>
            </a:r>
          </a:p>
          <a:p>
            <a:pPr>
              <a:spcBef>
                <a:spcPts val="1800"/>
              </a:spcBef>
              <a:spcAft>
                <a:spcPts val="0"/>
              </a:spcAft>
            </a:pPr>
            <a:r>
              <a:rPr lang="en-US" dirty="0" smtClean="0"/>
              <a:t>Drawbacks:</a:t>
            </a:r>
          </a:p>
          <a:p>
            <a:pPr lvl="1">
              <a:spcBef>
                <a:spcPts val="0"/>
              </a:spcBef>
            </a:pPr>
            <a:r>
              <a:rPr lang="en-US" sz="2600" dirty="0" smtClean="0"/>
              <a:t>Easy to Push</a:t>
            </a:r>
          </a:p>
          <a:p>
            <a:pPr lvl="1">
              <a:spcBef>
                <a:spcPts val="0"/>
              </a:spcBef>
            </a:pPr>
            <a:r>
              <a:rPr lang="en-US" dirty="0" smtClean="0"/>
              <a:t>Wasted energy</a:t>
            </a:r>
            <a:endParaRPr lang="en-US" sz="2600" dirty="0" smtClean="0"/>
          </a:p>
          <a:p>
            <a:pPr lvl="1">
              <a:spcBef>
                <a:spcPts val="0"/>
              </a:spcBef>
            </a:pPr>
            <a:r>
              <a:rPr lang="en-US" sz="2600" dirty="0" smtClean="0"/>
              <a:t>Heavy load on resources</a:t>
            </a:r>
          </a:p>
          <a:p>
            <a:pPr lvl="2">
              <a:spcBef>
                <a:spcPts val="0"/>
              </a:spcBef>
            </a:pPr>
            <a:r>
              <a:rPr lang="en-US" sz="2600" dirty="0" smtClean="0"/>
              <a:t>More gearboxes</a:t>
            </a:r>
          </a:p>
          <a:p>
            <a:pPr lvl="2">
              <a:spcBef>
                <a:spcPts val="0"/>
              </a:spcBef>
            </a:pPr>
            <a:r>
              <a:rPr lang="en-US" sz="2600" strike="sngStrike" dirty="0" smtClean="0"/>
              <a:t>Expensive wheels</a:t>
            </a:r>
          </a:p>
          <a:p>
            <a:pPr>
              <a:buNone/>
            </a:pPr>
            <a:endParaRPr lang="en-US" dirty="0" smtClean="0"/>
          </a:p>
          <a:p>
            <a:pPr>
              <a:buNone/>
            </a:pPr>
            <a:endParaRPr lang="en-US" dirty="0"/>
          </a:p>
        </p:txBody>
      </p:sp>
    </p:spTree>
    <p:extLst>
      <p:ext uri="{BB962C8B-B14F-4D97-AF65-F5344CB8AC3E}">
        <p14:creationId xmlns:p14="http://schemas.microsoft.com/office/powerpoint/2010/main" val="271931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spcBef>
                <a:spcPts val="0"/>
              </a:spcBef>
            </a:pPr>
            <a:r>
              <a:rPr lang="en-US" dirty="0" smtClean="0"/>
              <a:t>Exotic Drives</a:t>
            </a:r>
          </a:p>
          <a:p>
            <a:pPr lvl="1">
              <a:spcBef>
                <a:spcPts val="0"/>
              </a:spcBef>
            </a:pPr>
            <a:r>
              <a:rPr lang="en-US" dirty="0" smtClean="0"/>
              <a:t>Cool factor</a:t>
            </a:r>
          </a:p>
          <a:p>
            <a:pPr lvl="1">
              <a:spcBef>
                <a:spcPts val="0"/>
              </a:spcBef>
            </a:pPr>
            <a:r>
              <a:rPr lang="en-US" dirty="0" smtClean="0"/>
              <a:t>May give key advantage in a particular game.</a:t>
            </a:r>
          </a:p>
          <a:p>
            <a:pPr lvl="1">
              <a:spcBef>
                <a:spcPts val="0"/>
              </a:spcBef>
              <a:buNone/>
            </a:pPr>
            <a:endParaRPr lang="en-US" dirty="0" smtClean="0"/>
          </a:p>
          <a:p>
            <a:pPr>
              <a:spcBef>
                <a:spcPts val="0"/>
              </a:spcBef>
            </a:pPr>
            <a:r>
              <a:rPr lang="en-US" dirty="0" smtClean="0"/>
              <a:t>Tank Drivetrain</a:t>
            </a:r>
          </a:p>
          <a:p>
            <a:pPr lvl="1">
              <a:spcBef>
                <a:spcPts val="0"/>
              </a:spcBef>
            </a:pPr>
            <a:r>
              <a:rPr lang="en-US" dirty="0" smtClean="0"/>
              <a:t>Simple solution - rugged &amp; reliable</a:t>
            </a:r>
          </a:p>
          <a:p>
            <a:pPr lvl="1">
              <a:spcBef>
                <a:spcPts val="0"/>
              </a:spcBef>
              <a:buNone/>
            </a:pPr>
            <a:endParaRPr lang="en-US" dirty="0" smtClean="0"/>
          </a:p>
          <a:p>
            <a:pPr lvl="1"/>
            <a:endParaRPr lang="en-US" dirty="0"/>
          </a:p>
        </p:txBody>
      </p:sp>
    </p:spTree>
    <p:extLst>
      <p:ext uri="{BB962C8B-B14F-4D97-AF65-F5344CB8AC3E}">
        <p14:creationId xmlns:p14="http://schemas.microsoft.com/office/powerpoint/2010/main" val="1197111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Videos</a:t>
            </a:r>
            <a:endParaRPr lang="en-US" dirty="0"/>
          </a:p>
        </p:txBody>
      </p:sp>
      <p:sp>
        <p:nvSpPr>
          <p:cNvPr id="7" name="Content Placeholder 6"/>
          <p:cNvSpPr>
            <a:spLocks noGrp="1"/>
          </p:cNvSpPr>
          <p:nvPr>
            <p:ph idx="1"/>
          </p:nvPr>
        </p:nvSpPr>
        <p:spPr>
          <a:xfrm>
            <a:off x="457200" y="1600200"/>
            <a:ext cx="7696200" cy="4525963"/>
          </a:xfrm>
        </p:spPr>
        <p:txBody>
          <a:bodyPr/>
          <a:lstStyle/>
          <a:p>
            <a:r>
              <a:rPr lang="en-US" dirty="0" smtClean="0"/>
              <a:t>Omni, </a:t>
            </a:r>
            <a:r>
              <a:rPr lang="en-US" dirty="0" err="1" smtClean="0"/>
              <a:t>Mecanum</a:t>
            </a:r>
            <a:r>
              <a:rPr lang="en-US" dirty="0" smtClean="0"/>
              <a:t>, Swerve drive examples</a:t>
            </a:r>
            <a:endParaRPr lang="en-US" dirty="0" smtClean="0">
              <a:hlinkClick r:id="rId3"/>
            </a:endParaRPr>
          </a:p>
          <a:p>
            <a:pPr lvl="1"/>
            <a:r>
              <a:rPr lang="en-US" dirty="0" smtClean="0">
                <a:hlinkClick r:id="rId4"/>
              </a:rPr>
              <a:t>http://www.youtube.com/watch?v=r5WKgQJtToM</a:t>
            </a:r>
            <a:endParaRPr lang="en-US" dirty="0" smtClean="0"/>
          </a:p>
          <a:p>
            <a:r>
              <a:rPr lang="en-US" dirty="0" smtClean="0"/>
              <a:t>Nona-drive (another exotic drive)</a:t>
            </a:r>
          </a:p>
          <a:p>
            <a:pPr lvl="1"/>
            <a:r>
              <a:rPr lang="en-US" dirty="0" smtClean="0">
                <a:hlinkClick r:id="rId5"/>
              </a:rPr>
              <a:t>http://www.youtube.com/watch?v=_hTyXQUgYLE&amp;feature=related</a:t>
            </a:r>
            <a:endParaRPr lang="en-US" dirty="0" smtClean="0"/>
          </a:p>
        </p:txBody>
      </p:sp>
    </p:spTree>
    <p:extLst>
      <p:ext uri="{BB962C8B-B14F-4D97-AF65-F5344CB8AC3E}">
        <p14:creationId xmlns:p14="http://schemas.microsoft.com/office/powerpoint/2010/main" val="1618760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826363"/>
          </a:xfrm>
        </p:spPr>
        <p:txBody>
          <a:bodyPr>
            <a:noAutofit/>
          </a:bodyPr>
          <a:lstStyle/>
          <a:p>
            <a:pPr algn="ctr" fontAlgn="auto">
              <a:spcAft>
                <a:spcPts val="0"/>
              </a:spcAft>
              <a:defRPr/>
            </a:pPr>
            <a:r>
              <a:rPr lang="en-US" sz="6000" i="1" dirty="0" smtClean="0"/>
              <a:t>Electrical subsystem</a:t>
            </a:r>
            <a:endParaRPr lang="en-US" sz="6000" i="1"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3352800" y="2971800"/>
            <a:ext cx="3733800" cy="1569660"/>
          </a:xfrm>
          <a:prstGeom prst="rect">
            <a:avLst/>
          </a:prstGeom>
          <a:noFill/>
        </p:spPr>
        <p:txBody>
          <a:bodyPr wrap="square" rtlCol="0">
            <a:spAutoFit/>
          </a:bodyPr>
          <a:lstStyle/>
          <a:p>
            <a:r>
              <a:rPr lang="en-US" sz="2400" i="1" dirty="0" smtClean="0">
                <a:latin typeface="Arial Unicode MS" pitchFamily="34" charset="-128"/>
                <a:ea typeface="Arial Unicode MS" pitchFamily="34" charset="-128"/>
                <a:cs typeface="Arial Unicode MS" pitchFamily="34" charset="-128"/>
              </a:rPr>
              <a:t>Presented by:</a:t>
            </a:r>
          </a:p>
          <a:p>
            <a:r>
              <a:rPr lang="en-US" sz="2400" i="1" dirty="0" smtClean="0">
                <a:latin typeface="Arial Unicode MS" pitchFamily="34" charset="-128"/>
                <a:ea typeface="Arial Unicode MS" pitchFamily="34" charset="-128"/>
                <a:cs typeface="Arial Unicode MS" pitchFamily="34" charset="-128"/>
              </a:rPr>
              <a:t>	Alex </a:t>
            </a:r>
            <a:r>
              <a:rPr lang="en-US" sz="2400" i="1" dirty="0" err="1" smtClean="0">
                <a:latin typeface="Arial Unicode MS" pitchFamily="34" charset="-128"/>
                <a:ea typeface="Arial Unicode MS" pitchFamily="34" charset="-128"/>
                <a:cs typeface="Arial Unicode MS" pitchFamily="34" charset="-128"/>
              </a:rPr>
              <a:t>Shmakov</a:t>
            </a:r>
            <a:endParaRPr lang="en-US" sz="2400" i="1" dirty="0" smtClean="0">
              <a:latin typeface="Arial Unicode MS" pitchFamily="34" charset="-128"/>
              <a:ea typeface="Arial Unicode MS" pitchFamily="34" charset="-128"/>
              <a:cs typeface="Arial Unicode MS" pitchFamily="34" charset="-128"/>
            </a:endParaRPr>
          </a:p>
          <a:p>
            <a:r>
              <a:rPr lang="en-US" sz="2400" i="1" dirty="0" smtClean="0">
                <a:latin typeface="Arial Unicode MS" pitchFamily="34" charset="-128"/>
                <a:ea typeface="Arial Unicode MS" pitchFamily="34" charset="-128"/>
                <a:cs typeface="Arial Unicode MS" pitchFamily="34" charset="-128"/>
              </a:rPr>
              <a:t>	Jing-Chen </a:t>
            </a:r>
            <a:r>
              <a:rPr lang="en-US" sz="2400" i="1" dirty="0" err="1" smtClean="0">
                <a:latin typeface="Arial Unicode MS" pitchFamily="34" charset="-128"/>
                <a:ea typeface="Arial Unicode MS" pitchFamily="34" charset="-128"/>
                <a:cs typeface="Arial Unicode MS" pitchFamily="34" charset="-128"/>
              </a:rPr>
              <a:t>Peng</a:t>
            </a:r>
            <a:endParaRPr lang="en-US" sz="2400" i="1" dirty="0" smtClean="0">
              <a:latin typeface="Arial Unicode MS" pitchFamily="34" charset="-128"/>
              <a:ea typeface="Arial Unicode MS" pitchFamily="34" charset="-128"/>
              <a:cs typeface="Arial Unicode MS" pitchFamily="34" charset="-128"/>
            </a:endParaRPr>
          </a:p>
          <a:p>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Shikhar</a:t>
            </a:r>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Jagadeesh</a:t>
            </a:r>
            <a:endParaRPr lang="en-US" sz="2800" i="1" dirty="0">
              <a:latin typeface="+mn-lt"/>
            </a:endParaRPr>
          </a:p>
        </p:txBody>
      </p:sp>
    </p:spTree>
    <p:extLst>
      <p:ext uri="{BB962C8B-B14F-4D97-AF65-F5344CB8AC3E}">
        <p14:creationId xmlns:p14="http://schemas.microsoft.com/office/powerpoint/2010/main" val="158927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46" b="93077" l="3468" r="97688"/>
                    </a14:imgEffect>
                  </a14:imgLayer>
                </a14:imgProps>
              </a:ext>
            </a:extLst>
          </a:blip>
          <a:srcRect/>
          <a:stretch>
            <a:fillRect/>
          </a:stretch>
        </p:blipFill>
        <p:spPr bwMode="auto">
          <a:xfrm flipH="1">
            <a:off x="140719" y="4046560"/>
            <a:ext cx="1611881" cy="121124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50112"/>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 name="Picture 1"/>
          <p:cNvPicPr>
            <a:picLocks noChangeAspect="1"/>
          </p:cNvPicPr>
          <p:nvPr/>
        </p:nvPicPr>
        <p:blipFill>
          <a:blip r:embed="rId5"/>
          <a:stretch>
            <a:fillRect/>
          </a:stretch>
        </p:blipFill>
        <p:spPr>
          <a:xfrm>
            <a:off x="38100" y="1447800"/>
            <a:ext cx="1600200" cy="1600200"/>
          </a:xfrm>
          <a:prstGeom prst="rect">
            <a:avLst/>
          </a:prstGeom>
        </p:spPr>
      </p:pic>
      <p:pic>
        <p:nvPicPr>
          <p:cNvPr id="3" name="Picture 2"/>
          <p:cNvPicPr>
            <a:picLocks noChangeAspect="1"/>
          </p:cNvPicPr>
          <p:nvPr/>
        </p:nvPicPr>
        <p:blipFill>
          <a:blip r:embed="rId6"/>
          <a:stretch>
            <a:fillRect/>
          </a:stretch>
        </p:blipFill>
        <p:spPr>
          <a:xfrm>
            <a:off x="1981200" y="1459992"/>
            <a:ext cx="1449754" cy="1130808"/>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4103" b="96154" l="9412" r="98824"/>
                    </a14:imgEffect>
                  </a14:imgLayer>
                </a14:imgProps>
              </a:ext>
            </a:extLst>
          </a:blip>
          <a:stretch>
            <a:fillRect/>
          </a:stretch>
        </p:blipFill>
        <p:spPr>
          <a:xfrm>
            <a:off x="7143750" y="1524000"/>
            <a:ext cx="2000250" cy="1835523"/>
          </a:xfrm>
          <a:prstGeom prst="rect">
            <a:avLst/>
          </a:prstGeom>
        </p:spPr>
      </p:pic>
      <p:pic>
        <p:nvPicPr>
          <p:cNvPr id="6" name="Picture 5"/>
          <p:cNvPicPr>
            <a:picLocks noChangeAspect="1"/>
          </p:cNvPicPr>
          <p:nvPr/>
        </p:nvPicPr>
        <p:blipFill rotWithShape="1">
          <a:blip r:embed="rId9"/>
          <a:srcRect t="10000" b="7692"/>
          <a:stretch/>
        </p:blipFill>
        <p:spPr>
          <a:xfrm>
            <a:off x="5816600" y="5194300"/>
            <a:ext cx="1651000" cy="1358900"/>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10185" t="14445" r="9259" b="24074"/>
          <a:stretch/>
        </p:blipFill>
        <p:spPr>
          <a:xfrm>
            <a:off x="152400" y="5562600"/>
            <a:ext cx="1397766" cy="1066800"/>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backgroundRemoval t="8000" b="90375" l="3000" r="94125"/>
                    </a14:imgEffect>
                  </a14:imgLayer>
                </a14:imgProps>
              </a:ext>
            </a:extLst>
          </a:blip>
          <a:stretch>
            <a:fillRect/>
          </a:stretch>
        </p:blipFill>
        <p:spPr>
          <a:xfrm>
            <a:off x="3733800" y="3810000"/>
            <a:ext cx="1524000" cy="1524000"/>
          </a:xfrm>
          <a:prstGeom prst="rect">
            <a:avLst/>
          </a:prstGeom>
        </p:spPr>
      </p:pic>
      <p:pic>
        <p:nvPicPr>
          <p:cNvPr id="36" name="Picture 35"/>
          <p:cNvPicPr>
            <a:picLocks noChangeAspect="1"/>
          </p:cNvPicPr>
          <p:nvPr/>
        </p:nvPicPr>
        <p:blipFill rotWithShape="1">
          <a:blip r:embed="rId14"/>
          <a:srcRect l="79445" t="31474" r="1389" b="21631"/>
          <a:stretch/>
        </p:blipFill>
        <p:spPr>
          <a:xfrm rot="5400000">
            <a:off x="4174435" y="1159565"/>
            <a:ext cx="1447800" cy="2329070"/>
          </a:xfrm>
          <a:prstGeom prst="rect">
            <a:avLst/>
          </a:prstGeom>
        </p:spPr>
      </p:pic>
    </p:spTree>
    <p:extLst>
      <p:ext uri="{BB962C8B-B14F-4D97-AF65-F5344CB8AC3E}">
        <p14:creationId xmlns:p14="http://schemas.microsoft.com/office/powerpoint/2010/main" val="368165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Drivetrain?</a:t>
            </a:r>
            <a:endParaRPr lang="en-US" dirty="0"/>
          </a:p>
        </p:txBody>
      </p:sp>
      <p:sp>
        <p:nvSpPr>
          <p:cNvPr id="3" name="Content Placeholder 2"/>
          <p:cNvSpPr>
            <a:spLocks noGrp="1"/>
          </p:cNvSpPr>
          <p:nvPr>
            <p:ph idx="1"/>
          </p:nvPr>
        </p:nvSpPr>
        <p:spPr/>
        <p:txBody>
          <a:bodyPr/>
          <a:lstStyle/>
          <a:p>
            <a:r>
              <a:rPr lang="en-US" dirty="0" smtClean="0"/>
              <a:t>Subsystem of the robot responsible for movement on the </a:t>
            </a:r>
            <a:r>
              <a:rPr lang="en-US" i="1" dirty="0" smtClean="0"/>
              <a:t>FIRST</a:t>
            </a:r>
            <a:r>
              <a:rPr lang="en-US" dirty="0" smtClean="0"/>
              <a:t> Competition Field</a:t>
            </a:r>
          </a:p>
          <a:p>
            <a:r>
              <a:rPr lang="en-US" dirty="0" smtClean="0"/>
              <a:t>Includes:</a:t>
            </a:r>
          </a:p>
          <a:p>
            <a:pPr lvl="1"/>
            <a:r>
              <a:rPr lang="en-US" dirty="0" smtClean="0"/>
              <a:t>Motors</a:t>
            </a:r>
          </a:p>
          <a:p>
            <a:pPr lvl="1"/>
            <a:r>
              <a:rPr lang="en-US" dirty="0" smtClean="0"/>
              <a:t>Gearboxes</a:t>
            </a:r>
          </a:p>
          <a:p>
            <a:pPr lvl="1"/>
            <a:r>
              <a:rPr lang="en-US" dirty="0" smtClean="0"/>
              <a:t>Wheel Layout</a:t>
            </a:r>
          </a:p>
          <a:p>
            <a:endParaRPr lang="en-US" dirty="0" smtClean="0"/>
          </a:p>
        </p:txBody>
      </p:sp>
    </p:spTree>
    <p:extLst>
      <p:ext uri="{BB962C8B-B14F-4D97-AF65-F5344CB8AC3E}">
        <p14:creationId xmlns:p14="http://schemas.microsoft.com/office/powerpoint/2010/main" val="272124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1143000"/>
          </a:xfrm>
        </p:spPr>
        <p:txBody>
          <a:bodyPr/>
          <a:lstStyle/>
          <a:p>
            <a:r>
              <a:rPr lang="en-US" dirty="0" smtClean="0"/>
              <a:t>FIRST Power Distribution Diagram</a:t>
            </a:r>
            <a:endParaRPr lang="en-US" dirty="0"/>
          </a:p>
        </p:txBody>
      </p:sp>
      <p:pic>
        <p:nvPicPr>
          <p:cNvPr id="4" name="Picture 3"/>
          <p:cNvPicPr>
            <a:picLocks noChangeAspect="1"/>
          </p:cNvPicPr>
          <p:nvPr/>
        </p:nvPicPr>
        <p:blipFill>
          <a:blip r:embed="rId2"/>
          <a:stretch>
            <a:fillRect/>
          </a:stretch>
        </p:blipFill>
        <p:spPr>
          <a:xfrm>
            <a:off x="0" y="419100"/>
            <a:ext cx="9144000" cy="6012180"/>
          </a:xfrm>
          <a:prstGeom prst="rect">
            <a:avLst/>
          </a:prstGeom>
        </p:spPr>
      </p:pic>
    </p:spTree>
    <p:extLst>
      <p:ext uri="{BB962C8B-B14F-4D97-AF65-F5344CB8AC3E}">
        <p14:creationId xmlns:p14="http://schemas.microsoft.com/office/powerpoint/2010/main" val="21661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sp>
        <p:nvSpPr>
          <p:cNvPr id="3" name="Content Placeholder 2"/>
          <p:cNvSpPr>
            <a:spLocks noGrp="1"/>
          </p:cNvSpPr>
          <p:nvPr>
            <p:ph idx="1"/>
          </p:nvPr>
        </p:nvSpPr>
        <p:spPr/>
        <p:txBody>
          <a:bodyPr>
            <a:noAutofit/>
          </a:bodyPr>
          <a:lstStyle/>
          <a:p>
            <a:pPr>
              <a:lnSpc>
                <a:spcPct val="120000"/>
              </a:lnSpc>
            </a:pPr>
            <a:r>
              <a:rPr lang="en-US" sz="2200" b="1" dirty="0"/>
              <a:t>Voltage:</a:t>
            </a:r>
            <a:r>
              <a:rPr lang="en-US" sz="2200" dirty="0"/>
              <a:t>     12 Volts Nominal​</a:t>
            </a:r>
            <a:br>
              <a:rPr lang="en-US" sz="2200" dirty="0"/>
            </a:br>
            <a:r>
              <a:rPr lang="en-US" sz="2200" b="1" dirty="0"/>
              <a:t>Weight:      </a:t>
            </a:r>
            <a:r>
              <a:rPr lang="en-US" sz="2200" dirty="0"/>
              <a:t>13 Pound​</a:t>
            </a:r>
            <a:br>
              <a:rPr lang="en-US" sz="2200" dirty="0"/>
            </a:br>
            <a:r>
              <a:rPr lang="en-US" sz="2200" b="1" dirty="0"/>
              <a:t>Chemistry: </a:t>
            </a:r>
            <a:r>
              <a:rPr lang="en-US" sz="2200" dirty="0"/>
              <a:t>Lead-Acid (Gel)​</a:t>
            </a:r>
            <a:br>
              <a:rPr lang="en-US" sz="2200" dirty="0"/>
            </a:br>
            <a:r>
              <a:rPr lang="en-US" sz="2200" b="1" dirty="0"/>
              <a:t>Capacity:   </a:t>
            </a:r>
            <a:r>
              <a:rPr lang="en-US" sz="2200" dirty="0"/>
              <a:t>18 Ah​</a:t>
            </a:r>
            <a:br>
              <a:rPr lang="en-US" sz="2200" dirty="0"/>
            </a:br>
            <a:r>
              <a:rPr lang="en-US" sz="2200" i="1" dirty="0"/>
              <a:t>10.2 Ah when rated for 1 hour</a:t>
            </a:r>
            <a:r>
              <a:rPr lang="en-US" sz="2200" dirty="0"/>
              <a:t>​</a:t>
            </a:r>
          </a:p>
          <a:p>
            <a:pPr marL="36512" indent="0">
              <a:lnSpc>
                <a:spcPct val="120000"/>
              </a:lnSpc>
              <a:buNone/>
            </a:pPr>
            <a:r>
              <a:rPr lang="en-US" sz="2200" dirty="0"/>
              <a:t>​</a:t>
            </a:r>
          </a:p>
          <a:p>
            <a:pPr>
              <a:lnSpc>
                <a:spcPct val="120000"/>
              </a:lnSpc>
            </a:pPr>
            <a:r>
              <a:rPr lang="en-US" sz="2200" b="1" dirty="0"/>
              <a:t>Current:     </a:t>
            </a:r>
            <a:r>
              <a:rPr lang="en-US" sz="2200" dirty="0"/>
              <a:t>Nominal 150 A​</a:t>
            </a:r>
            <a:br>
              <a:rPr lang="en-US" sz="2200" dirty="0"/>
            </a:br>
            <a:r>
              <a:rPr lang="en-US" sz="2200" dirty="0" smtClean="0">
                <a:sym typeface="Wingdings"/>
              </a:rPr>
              <a:t></a:t>
            </a:r>
            <a:r>
              <a:rPr lang="en-US" sz="2200" b="1" i="1" dirty="0" smtClean="0"/>
              <a:t>Power</a:t>
            </a:r>
            <a:r>
              <a:rPr lang="en-US" sz="2200" b="1" i="1" dirty="0"/>
              <a:t>:  </a:t>
            </a:r>
            <a:r>
              <a:rPr lang="en-US" sz="2200" i="1" dirty="0"/>
              <a:t>~1600 Watts at 150 A</a:t>
            </a:r>
            <a:r>
              <a:rPr lang="en-US" sz="2200" dirty="0"/>
              <a:t>​</a:t>
            </a:r>
            <a:br>
              <a:rPr lang="en-US" sz="2200" dirty="0"/>
            </a:br>
            <a:r>
              <a:rPr lang="en-US" sz="2200" dirty="0"/>
              <a:t>​</a:t>
            </a:r>
          </a:p>
          <a:p>
            <a:pPr>
              <a:lnSpc>
                <a:spcPct val="120000"/>
              </a:lnSpc>
            </a:pPr>
            <a:r>
              <a:rPr lang="en-US" sz="2200" dirty="0"/>
              <a:t>Can supply over 700 amperes of current when terminals are shorted.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924050"/>
            <a:ext cx="3190875" cy="2952750"/>
          </a:xfrm>
          <a:prstGeom prst="rect">
            <a:avLst/>
          </a:prstGeom>
        </p:spPr>
      </p:pic>
    </p:spTree>
    <p:extLst>
      <p:ext uri="{BB962C8B-B14F-4D97-AF65-F5344CB8AC3E}">
        <p14:creationId xmlns:p14="http://schemas.microsoft.com/office/powerpoint/2010/main" val="72951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Power Switch</a:t>
            </a:r>
            <a:endParaRPr lang="en-US" dirty="0"/>
          </a:p>
        </p:txBody>
      </p:sp>
      <p:sp>
        <p:nvSpPr>
          <p:cNvPr id="3" name="Content Placeholder 2"/>
          <p:cNvSpPr>
            <a:spLocks noGrp="1"/>
          </p:cNvSpPr>
          <p:nvPr>
            <p:ph idx="1"/>
          </p:nvPr>
        </p:nvSpPr>
        <p:spPr/>
        <p:txBody>
          <a:bodyPr/>
          <a:lstStyle/>
          <a:p>
            <a:r>
              <a:rPr lang="en-US" dirty="0" smtClean="0"/>
              <a:t>Used to turn robot on and off, including emergency shut off</a:t>
            </a:r>
          </a:p>
          <a:p>
            <a:r>
              <a:rPr lang="en-US" dirty="0" smtClean="0"/>
              <a:t>Also a 120 amp circuit breaker</a:t>
            </a:r>
          </a:p>
          <a:p>
            <a:r>
              <a:rPr lang="en-US" dirty="0" smtClean="0"/>
              <a:t>Must be placed in an accessible location</a:t>
            </a:r>
          </a:p>
        </p:txBody>
      </p:sp>
      <p:pic>
        <p:nvPicPr>
          <p:cNvPr id="5" name="Picture 3"/>
          <p:cNvPicPr>
            <a:picLocks noChangeAspect="1" noChangeArrowheads="1"/>
          </p:cNvPicPr>
          <p:nvPr/>
        </p:nvPicPr>
        <p:blipFill>
          <a:blip r:embed="rId3" cstate="print"/>
          <a:stretch>
            <a:fillRect/>
          </a:stretch>
        </p:blipFill>
        <p:spPr bwMode="auto">
          <a:xfrm>
            <a:off x="3048000" y="3886200"/>
            <a:ext cx="3129133" cy="2786418"/>
          </a:xfrm>
          <a:prstGeom prst="rect">
            <a:avLst/>
          </a:prstGeom>
          <a:noFill/>
          <a:ln>
            <a:noFill/>
          </a:ln>
        </p:spPr>
      </p:pic>
    </p:spTree>
    <p:extLst>
      <p:ext uri="{BB962C8B-B14F-4D97-AF65-F5344CB8AC3E}">
        <p14:creationId xmlns:p14="http://schemas.microsoft.com/office/powerpoint/2010/main" val="364996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descr="C:\Users\toshitha\Desktop\440883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0"/>
            <a:ext cx="9525001" cy="68765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toshitha\Desktop\circuit_breaker__86955.1405373776.1280.128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628" b="79374" l="0" r="100000">
                        <a14:foregroundMark x1="46875" y1="40147" x2="46875" y2="40147"/>
                        <a14:foregroundMark x1="20404" y1="30018" x2="20404" y2="30018"/>
                        <a14:foregroundMark x1="24816" y1="22099" x2="24816" y2="22099"/>
                      </a14:backgroundRemoval>
                    </a14:imgEffect>
                  </a14:imgLayer>
                </a14:imgProps>
              </a:ext>
              <a:ext uri="{28A0092B-C50C-407E-A947-70E740481C1C}">
                <a14:useLocalDpi xmlns:a14="http://schemas.microsoft.com/office/drawing/2010/main" val="0"/>
              </a:ext>
            </a:extLst>
          </a:blip>
          <a:srcRect t="18209" b="21099"/>
          <a:stretch/>
        </p:blipFill>
        <p:spPr bwMode="auto">
          <a:xfrm>
            <a:off x="6884075" y="152400"/>
            <a:ext cx="225992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3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toshitha\Desktop\9320964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8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38285" cy="6858000"/>
          </a:xfrm>
        </p:spPr>
      </p:pic>
    </p:spTree>
    <p:extLst>
      <p:ext uri="{BB962C8B-B14F-4D97-AF65-F5344CB8AC3E}">
        <p14:creationId xmlns:p14="http://schemas.microsoft.com/office/powerpoint/2010/main" val="260602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78334"/>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3663014" y="3263031"/>
            <a:ext cx="758864" cy="461665"/>
          </a:xfrm>
          <a:prstGeom prst="rect">
            <a:avLst/>
          </a:prstGeom>
          <a:noFill/>
        </p:spPr>
        <p:txBody>
          <a:bodyPr wrap="square" rtlCol="0">
            <a:spAutoFit/>
          </a:bodyPr>
          <a:lstStyle/>
          <a:p>
            <a:pPr algn="ctr"/>
            <a:r>
              <a:rPr lang="en-US" sz="2400" b="1" dirty="0">
                <a:solidFill>
                  <a:srgbClr val="000000"/>
                </a:solidFill>
              </a:rPr>
              <a:t>40A</a:t>
            </a:r>
          </a:p>
        </p:txBody>
      </p:sp>
      <p:sp>
        <p:nvSpPr>
          <p:cNvPr id="39" name="TextBox 38"/>
          <p:cNvSpPr txBox="1"/>
          <p:nvPr/>
        </p:nvSpPr>
        <p:spPr>
          <a:xfrm>
            <a:off x="5225292" y="3249383"/>
            <a:ext cx="1031544" cy="461665"/>
          </a:xfrm>
          <a:prstGeom prst="rect">
            <a:avLst/>
          </a:prstGeom>
          <a:noFill/>
        </p:spPr>
        <p:txBody>
          <a:bodyPr wrap="square" rtlCol="0">
            <a:spAutoFit/>
          </a:bodyPr>
          <a:lstStyle/>
          <a:p>
            <a:pPr algn="ctr"/>
            <a:r>
              <a:rPr lang="en-US" sz="2400" b="1" dirty="0">
                <a:solidFill>
                  <a:srgbClr val="000000"/>
                </a:solidFill>
              </a:rPr>
              <a:t>20A</a:t>
            </a:r>
          </a:p>
        </p:txBody>
      </p:sp>
      <p:sp>
        <p:nvSpPr>
          <p:cNvPr id="40" name="TextBox 39"/>
          <p:cNvSpPr txBox="1"/>
          <p:nvPr/>
        </p:nvSpPr>
        <p:spPr>
          <a:xfrm>
            <a:off x="2218201" y="2815014"/>
            <a:ext cx="1031544" cy="461665"/>
          </a:xfrm>
          <a:prstGeom prst="rect">
            <a:avLst/>
          </a:prstGeom>
          <a:noFill/>
        </p:spPr>
        <p:txBody>
          <a:bodyPr wrap="square" rtlCol="0">
            <a:spAutoFit/>
          </a:bodyPr>
          <a:lstStyle/>
          <a:p>
            <a:pPr algn="ctr"/>
            <a:r>
              <a:rPr lang="en-US" sz="2400" b="1" dirty="0">
                <a:solidFill>
                  <a:srgbClr val="000000"/>
                </a:solidFill>
              </a:rPr>
              <a:t>100A</a:t>
            </a:r>
          </a:p>
        </p:txBody>
      </p:sp>
      <p:sp>
        <p:nvSpPr>
          <p:cNvPr id="41" name="TextBox 40"/>
          <p:cNvSpPr txBox="1"/>
          <p:nvPr/>
        </p:nvSpPr>
        <p:spPr>
          <a:xfrm>
            <a:off x="6096000" y="1671935"/>
            <a:ext cx="1307914" cy="461665"/>
          </a:xfrm>
          <a:prstGeom prst="rect">
            <a:avLst/>
          </a:prstGeom>
          <a:noFill/>
        </p:spPr>
        <p:txBody>
          <a:bodyPr wrap="square" rtlCol="0">
            <a:spAutoFit/>
          </a:bodyPr>
          <a:lstStyle/>
          <a:p>
            <a:pPr algn="ctr"/>
            <a:r>
              <a:rPr lang="en-US" sz="2400" b="1" dirty="0">
                <a:solidFill>
                  <a:srgbClr val="FF0000"/>
                </a:solidFill>
              </a:rPr>
              <a:t>18AWG</a:t>
            </a:r>
          </a:p>
        </p:txBody>
      </p:sp>
      <p:sp>
        <p:nvSpPr>
          <p:cNvPr id="43" name="TextBox 42"/>
          <p:cNvSpPr txBox="1"/>
          <p:nvPr/>
        </p:nvSpPr>
        <p:spPr>
          <a:xfrm>
            <a:off x="5298750" y="3620246"/>
            <a:ext cx="1307914" cy="461665"/>
          </a:xfrm>
          <a:prstGeom prst="rect">
            <a:avLst/>
          </a:prstGeom>
          <a:noFill/>
        </p:spPr>
        <p:txBody>
          <a:bodyPr wrap="square" rtlCol="0">
            <a:spAutoFit/>
          </a:bodyPr>
          <a:lstStyle/>
          <a:p>
            <a:pPr algn="ctr"/>
            <a:r>
              <a:rPr lang="en-US" sz="2400" b="1" dirty="0">
                <a:solidFill>
                  <a:srgbClr val="FF0000"/>
                </a:solidFill>
              </a:rPr>
              <a:t>18AWG</a:t>
            </a:r>
          </a:p>
        </p:txBody>
      </p:sp>
      <p:sp>
        <p:nvSpPr>
          <p:cNvPr id="44" name="TextBox 43"/>
          <p:cNvSpPr txBox="1"/>
          <p:nvPr/>
        </p:nvSpPr>
        <p:spPr>
          <a:xfrm>
            <a:off x="3177606" y="3636261"/>
            <a:ext cx="1307914" cy="461665"/>
          </a:xfrm>
          <a:prstGeom prst="rect">
            <a:avLst/>
          </a:prstGeom>
          <a:noFill/>
        </p:spPr>
        <p:txBody>
          <a:bodyPr wrap="square" rtlCol="0">
            <a:spAutoFit/>
          </a:bodyPr>
          <a:lstStyle/>
          <a:p>
            <a:pPr algn="ctr"/>
            <a:r>
              <a:rPr lang="en-US" sz="2400" b="1" dirty="0">
                <a:solidFill>
                  <a:srgbClr val="FF0000"/>
                </a:solidFill>
              </a:rPr>
              <a:t>12AWG</a:t>
            </a:r>
          </a:p>
        </p:txBody>
      </p:sp>
      <p:sp>
        <p:nvSpPr>
          <p:cNvPr id="45" name="TextBox 44"/>
          <p:cNvSpPr txBox="1"/>
          <p:nvPr/>
        </p:nvSpPr>
        <p:spPr>
          <a:xfrm>
            <a:off x="2074390" y="3174501"/>
            <a:ext cx="1307914" cy="461665"/>
          </a:xfrm>
          <a:prstGeom prst="rect">
            <a:avLst/>
          </a:prstGeom>
          <a:noFill/>
        </p:spPr>
        <p:txBody>
          <a:bodyPr wrap="square" rtlCol="0">
            <a:spAutoFit/>
          </a:bodyPr>
          <a:lstStyle/>
          <a:p>
            <a:pPr algn="ctr"/>
            <a:r>
              <a:rPr lang="en-US" sz="2400" b="1" dirty="0">
                <a:solidFill>
                  <a:srgbClr val="FF0000"/>
                </a:solidFill>
              </a:rPr>
              <a:t>6AWG</a:t>
            </a:r>
          </a:p>
        </p:txBody>
      </p:sp>
      <p:pic>
        <p:nvPicPr>
          <p:cNvPr id="46"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46" b="93077" l="3468" r="97688"/>
                    </a14:imgEffect>
                  </a14:imgLayer>
                </a14:imgProps>
              </a:ext>
            </a:extLst>
          </a:blip>
          <a:srcRect/>
          <a:stretch>
            <a:fillRect/>
          </a:stretch>
        </p:blipFill>
        <p:spPr bwMode="auto">
          <a:xfrm flipH="1">
            <a:off x="140719" y="4046560"/>
            <a:ext cx="1611881" cy="1211240"/>
          </a:xfrm>
          <a:prstGeom prst="rect">
            <a:avLst/>
          </a:prstGeom>
          <a:noFill/>
          <a:ln w="9525">
            <a:noFill/>
            <a:miter lim="800000"/>
            <a:headEnd/>
            <a:tailEnd/>
          </a:ln>
          <a:effectLst/>
        </p:spPr>
      </p:pic>
      <p:pic>
        <p:nvPicPr>
          <p:cNvPr id="47" name="Picture 46"/>
          <p:cNvPicPr>
            <a:picLocks noChangeAspect="1"/>
          </p:cNvPicPr>
          <p:nvPr/>
        </p:nvPicPr>
        <p:blipFill>
          <a:blip r:embed="rId5"/>
          <a:stretch>
            <a:fillRect/>
          </a:stretch>
        </p:blipFill>
        <p:spPr>
          <a:xfrm>
            <a:off x="25400" y="1447800"/>
            <a:ext cx="1600200" cy="1600200"/>
          </a:xfrm>
          <a:prstGeom prst="rect">
            <a:avLst/>
          </a:prstGeom>
        </p:spPr>
      </p:pic>
      <p:pic>
        <p:nvPicPr>
          <p:cNvPr id="48" name="Picture 47"/>
          <p:cNvPicPr>
            <a:picLocks noChangeAspect="1"/>
          </p:cNvPicPr>
          <p:nvPr/>
        </p:nvPicPr>
        <p:blipFill>
          <a:blip r:embed="rId6"/>
          <a:stretch>
            <a:fillRect/>
          </a:stretch>
        </p:blipFill>
        <p:spPr>
          <a:xfrm>
            <a:off x="1968500" y="1459992"/>
            <a:ext cx="1449754" cy="1130808"/>
          </a:xfrm>
          <a:prstGeom prst="rect">
            <a:avLst/>
          </a:prstGeom>
        </p:spPr>
      </p:pic>
      <p:pic>
        <p:nvPicPr>
          <p:cNvPr id="49" name="Picture 48"/>
          <p:cNvPicPr>
            <a:picLocks noChangeAspect="1"/>
          </p:cNvPicPr>
          <p:nvPr/>
        </p:nvPicPr>
        <p:blipFill>
          <a:blip r:embed="rId7">
            <a:extLst>
              <a:ext uri="{BEBA8EAE-BF5A-486C-A8C5-ECC9F3942E4B}">
                <a14:imgProps xmlns:a14="http://schemas.microsoft.com/office/drawing/2010/main">
                  <a14:imgLayer r:embed="rId8">
                    <a14:imgEffect>
                      <a14:backgroundRemoval t="4103" b="96154" l="9412" r="98824"/>
                    </a14:imgEffect>
                  </a14:imgLayer>
                </a14:imgProps>
              </a:ext>
            </a:extLst>
          </a:blip>
          <a:stretch>
            <a:fillRect/>
          </a:stretch>
        </p:blipFill>
        <p:spPr>
          <a:xfrm>
            <a:off x="7143750" y="1524000"/>
            <a:ext cx="2000250" cy="1835523"/>
          </a:xfrm>
          <a:prstGeom prst="rect">
            <a:avLst/>
          </a:prstGeom>
        </p:spPr>
      </p:pic>
      <p:pic>
        <p:nvPicPr>
          <p:cNvPr id="50" name="Picture 49"/>
          <p:cNvPicPr>
            <a:picLocks noChangeAspect="1"/>
          </p:cNvPicPr>
          <p:nvPr/>
        </p:nvPicPr>
        <p:blipFill rotWithShape="1">
          <a:blip r:embed="rId9"/>
          <a:srcRect t="10000" b="7692"/>
          <a:stretch/>
        </p:blipFill>
        <p:spPr>
          <a:xfrm>
            <a:off x="5816600" y="5194300"/>
            <a:ext cx="1651000" cy="1358900"/>
          </a:xfrm>
          <a:prstGeom prst="rect">
            <a:avLst/>
          </a:prstGeom>
        </p:spPr>
      </p:pic>
      <p:pic>
        <p:nvPicPr>
          <p:cNvPr id="51" name="Picture 50"/>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10185" t="14445" r="9259" b="24074"/>
          <a:stretch/>
        </p:blipFill>
        <p:spPr>
          <a:xfrm>
            <a:off x="152400" y="5562600"/>
            <a:ext cx="1397766" cy="1066800"/>
          </a:xfrm>
          <a:prstGeom prst="rect">
            <a:avLst/>
          </a:prstGeom>
        </p:spPr>
      </p:pic>
      <p:pic>
        <p:nvPicPr>
          <p:cNvPr id="52" name="Picture 51"/>
          <p:cNvPicPr>
            <a:picLocks noChangeAspect="1"/>
          </p:cNvPicPr>
          <p:nvPr/>
        </p:nvPicPr>
        <p:blipFill>
          <a:blip r:embed="rId12">
            <a:extLst>
              <a:ext uri="{BEBA8EAE-BF5A-486C-A8C5-ECC9F3942E4B}">
                <a14:imgProps xmlns:a14="http://schemas.microsoft.com/office/drawing/2010/main">
                  <a14:imgLayer r:embed="rId13">
                    <a14:imgEffect>
                      <a14:backgroundRemoval t="8000" b="90375" l="3000" r="94125"/>
                    </a14:imgEffect>
                  </a14:imgLayer>
                </a14:imgProps>
              </a:ext>
            </a:extLst>
          </a:blip>
          <a:stretch>
            <a:fillRect/>
          </a:stretch>
        </p:blipFill>
        <p:spPr>
          <a:xfrm>
            <a:off x="3733800" y="3810000"/>
            <a:ext cx="1524000" cy="1524000"/>
          </a:xfrm>
          <a:prstGeom prst="rect">
            <a:avLst/>
          </a:prstGeom>
        </p:spPr>
      </p:pic>
      <p:pic>
        <p:nvPicPr>
          <p:cNvPr id="53" name="Picture 52"/>
          <p:cNvPicPr>
            <a:picLocks noChangeAspect="1"/>
          </p:cNvPicPr>
          <p:nvPr/>
        </p:nvPicPr>
        <p:blipFill rotWithShape="1">
          <a:blip r:embed="rId14"/>
          <a:srcRect l="79445" t="31474" r="1389" b="21631"/>
          <a:stretch/>
        </p:blipFill>
        <p:spPr>
          <a:xfrm rot="5400000">
            <a:off x="4161735" y="1159565"/>
            <a:ext cx="1447800" cy="2329070"/>
          </a:xfrm>
          <a:prstGeom prst="rect">
            <a:avLst/>
          </a:prstGeom>
        </p:spPr>
      </p:pic>
    </p:spTree>
    <p:extLst>
      <p:ext uri="{BB962C8B-B14F-4D97-AF65-F5344CB8AC3E}">
        <p14:creationId xmlns:p14="http://schemas.microsoft.com/office/powerpoint/2010/main" val="3406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3" grpId="0"/>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Wire Gauge</a:t>
            </a:r>
            <a:endParaRPr lang="en-US" dirty="0"/>
          </a:p>
        </p:txBody>
      </p:sp>
      <p:sp>
        <p:nvSpPr>
          <p:cNvPr id="3" name="Content Placeholder 2"/>
          <p:cNvSpPr>
            <a:spLocks noGrp="1"/>
          </p:cNvSpPr>
          <p:nvPr>
            <p:ph idx="1"/>
          </p:nvPr>
        </p:nvSpPr>
        <p:spPr/>
        <p:txBody>
          <a:bodyPr/>
          <a:lstStyle/>
          <a:p>
            <a:r>
              <a:rPr lang="en-US" sz="3600" dirty="0" smtClean="0"/>
              <a:t>Wire thicknesses are based on the AWG (American Wire Gauge) System</a:t>
            </a:r>
          </a:p>
          <a:p>
            <a:pPr lvl="1"/>
            <a:r>
              <a:rPr lang="en-US" sz="2800" dirty="0" smtClean="0"/>
              <a:t>AWG wire thicknesses are based on number of wire draws: Higher gauge = </a:t>
            </a:r>
            <a:r>
              <a:rPr lang="en-US" sz="2800" i="1" dirty="0" smtClean="0"/>
              <a:t>thinner</a:t>
            </a:r>
            <a:r>
              <a:rPr lang="en-US" sz="2800" dirty="0" smtClean="0"/>
              <a:t> wire</a:t>
            </a:r>
          </a:p>
          <a:p>
            <a:endParaRPr lang="en-US" sz="2400" dirty="0"/>
          </a:p>
        </p:txBody>
      </p:sp>
    </p:spTree>
    <p:extLst>
      <p:ext uri="{BB962C8B-B14F-4D97-AF65-F5344CB8AC3E}">
        <p14:creationId xmlns:p14="http://schemas.microsoft.com/office/powerpoint/2010/main" val="228081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6477000" y="2438400"/>
            <a:ext cx="1295400" cy="9906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3276600" y="2667000"/>
            <a:ext cx="1295400" cy="9906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a:off x="152400" y="2895600"/>
            <a:ext cx="1295400" cy="9906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152400" y="4038600"/>
            <a:ext cx="1295400" cy="990600"/>
          </a:xfrm>
          <a:prstGeom prst="rect">
            <a:avLst/>
          </a:prstGeom>
        </p:spPr>
      </p:pic>
      <p:sp>
        <p:nvSpPr>
          <p:cNvPr id="12" name="Rectangle 11"/>
          <p:cNvSpPr/>
          <p:nvPr/>
        </p:nvSpPr>
        <p:spPr>
          <a:xfrm>
            <a:off x="1143000" y="3581400"/>
            <a:ext cx="22098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3276600" y="4267200"/>
            <a:ext cx="1295400" cy="990600"/>
          </a:xfrm>
          <a:prstGeom prst="rect">
            <a:avLst/>
          </a:prstGeom>
        </p:spPr>
      </p:pic>
      <p:sp>
        <p:nvSpPr>
          <p:cNvPr id="11" name="Trapezoid 10"/>
          <p:cNvSpPr/>
          <p:nvPr/>
        </p:nvSpPr>
        <p:spPr>
          <a:xfrm rot="16200000">
            <a:off x="3124200" y="3505200"/>
            <a:ext cx="1219200" cy="91440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p:cNvSpPr/>
          <p:nvPr/>
        </p:nvSpPr>
        <p:spPr>
          <a:xfrm>
            <a:off x="4191000" y="3352800"/>
            <a:ext cx="2286000" cy="121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l="67783" t="7615" r="18050" b="59726"/>
          <a:stretch>
            <a:fillRect/>
          </a:stretch>
        </p:blipFill>
        <p:spPr>
          <a:xfrm flipV="1">
            <a:off x="6477000" y="4572000"/>
            <a:ext cx="1295400" cy="990600"/>
          </a:xfrm>
          <a:prstGeom prst="rect">
            <a:avLst/>
          </a:prstGeom>
        </p:spPr>
      </p:pic>
      <p:sp>
        <p:nvSpPr>
          <p:cNvPr id="7" name="Trapezoid 6"/>
          <p:cNvSpPr/>
          <p:nvPr/>
        </p:nvSpPr>
        <p:spPr>
          <a:xfrm rot="16200000">
            <a:off x="6096000" y="3429000"/>
            <a:ext cx="1828800" cy="106680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 name="Rectangle 5"/>
          <p:cNvSpPr/>
          <p:nvPr/>
        </p:nvSpPr>
        <p:spPr>
          <a:xfrm>
            <a:off x="7543800" y="3048000"/>
            <a:ext cx="1600200"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TextBox 19"/>
          <p:cNvSpPr txBox="1"/>
          <p:nvPr/>
        </p:nvSpPr>
        <p:spPr>
          <a:xfrm>
            <a:off x="7848600" y="2362200"/>
            <a:ext cx="1447800" cy="646331"/>
          </a:xfrm>
          <a:prstGeom prst="rect">
            <a:avLst/>
          </a:prstGeom>
          <a:noFill/>
        </p:spPr>
        <p:txBody>
          <a:bodyPr wrap="square" rtlCol="0">
            <a:spAutoFit/>
          </a:bodyPr>
          <a:lstStyle/>
          <a:p>
            <a:r>
              <a:rPr lang="en-US" dirty="0">
                <a:solidFill>
                  <a:srgbClr val="000000"/>
                </a:solidFill>
              </a:rPr>
              <a:t>Undrawn Wire</a:t>
            </a:r>
          </a:p>
        </p:txBody>
      </p:sp>
      <p:sp>
        <p:nvSpPr>
          <p:cNvPr id="21" name="TextBox 20"/>
          <p:cNvSpPr txBox="1"/>
          <p:nvPr/>
        </p:nvSpPr>
        <p:spPr>
          <a:xfrm>
            <a:off x="6400800" y="1981200"/>
            <a:ext cx="1447800" cy="369332"/>
          </a:xfrm>
          <a:prstGeom prst="rect">
            <a:avLst/>
          </a:prstGeom>
          <a:noFill/>
        </p:spPr>
        <p:txBody>
          <a:bodyPr wrap="square" rtlCol="0">
            <a:spAutoFit/>
          </a:bodyPr>
          <a:lstStyle/>
          <a:p>
            <a:r>
              <a:rPr lang="en-US" dirty="0">
                <a:solidFill>
                  <a:srgbClr val="000000"/>
                </a:solidFill>
              </a:rPr>
              <a:t>Draw Plate 1</a:t>
            </a:r>
          </a:p>
        </p:txBody>
      </p:sp>
      <p:sp>
        <p:nvSpPr>
          <p:cNvPr id="22" name="TextBox 21"/>
          <p:cNvSpPr txBox="1"/>
          <p:nvPr/>
        </p:nvSpPr>
        <p:spPr>
          <a:xfrm>
            <a:off x="3200400" y="2209800"/>
            <a:ext cx="1600200" cy="369332"/>
          </a:xfrm>
          <a:prstGeom prst="rect">
            <a:avLst/>
          </a:prstGeom>
          <a:noFill/>
        </p:spPr>
        <p:txBody>
          <a:bodyPr wrap="square" rtlCol="0">
            <a:spAutoFit/>
          </a:bodyPr>
          <a:lstStyle/>
          <a:p>
            <a:r>
              <a:rPr lang="en-US" dirty="0">
                <a:solidFill>
                  <a:srgbClr val="000000"/>
                </a:solidFill>
              </a:rPr>
              <a:t>Draw Plate 2</a:t>
            </a:r>
          </a:p>
        </p:txBody>
      </p:sp>
      <p:sp>
        <p:nvSpPr>
          <p:cNvPr id="23" name="TextBox 22"/>
          <p:cNvSpPr txBox="1"/>
          <p:nvPr/>
        </p:nvSpPr>
        <p:spPr>
          <a:xfrm>
            <a:off x="0" y="2438400"/>
            <a:ext cx="1524000" cy="369332"/>
          </a:xfrm>
          <a:prstGeom prst="rect">
            <a:avLst/>
          </a:prstGeom>
          <a:noFill/>
        </p:spPr>
        <p:txBody>
          <a:bodyPr wrap="square" rtlCol="0">
            <a:spAutoFit/>
          </a:bodyPr>
          <a:lstStyle/>
          <a:p>
            <a:r>
              <a:rPr lang="en-US" dirty="0">
                <a:solidFill>
                  <a:srgbClr val="000000"/>
                </a:solidFill>
              </a:rPr>
              <a:t>Draw Plate 3</a:t>
            </a:r>
          </a:p>
        </p:txBody>
      </p:sp>
      <p:sp>
        <p:nvSpPr>
          <p:cNvPr id="24" name="TextBox 23"/>
          <p:cNvSpPr txBox="1"/>
          <p:nvPr/>
        </p:nvSpPr>
        <p:spPr>
          <a:xfrm>
            <a:off x="4953000" y="2667000"/>
            <a:ext cx="1371600" cy="381000"/>
          </a:xfrm>
          <a:prstGeom prst="rect">
            <a:avLst/>
          </a:prstGeom>
          <a:noFill/>
        </p:spPr>
        <p:txBody>
          <a:bodyPr wrap="square" rtlCol="0">
            <a:spAutoFit/>
          </a:bodyPr>
          <a:lstStyle/>
          <a:p>
            <a:r>
              <a:rPr lang="en-US" dirty="0">
                <a:solidFill>
                  <a:srgbClr val="000000"/>
                </a:solidFill>
              </a:rPr>
              <a:t>Gauge 1</a:t>
            </a:r>
          </a:p>
        </p:txBody>
      </p:sp>
      <p:sp>
        <p:nvSpPr>
          <p:cNvPr id="25" name="TextBox 24"/>
          <p:cNvSpPr txBox="1"/>
          <p:nvPr/>
        </p:nvSpPr>
        <p:spPr>
          <a:xfrm>
            <a:off x="1828800" y="2971800"/>
            <a:ext cx="1371600" cy="381000"/>
          </a:xfrm>
          <a:prstGeom prst="rect">
            <a:avLst/>
          </a:prstGeom>
          <a:noFill/>
        </p:spPr>
        <p:txBody>
          <a:bodyPr wrap="square" rtlCol="0">
            <a:spAutoFit/>
          </a:bodyPr>
          <a:lstStyle/>
          <a:p>
            <a:r>
              <a:rPr lang="en-US" dirty="0">
                <a:solidFill>
                  <a:srgbClr val="000000"/>
                </a:solidFill>
              </a:rPr>
              <a:t>Gauge 2</a:t>
            </a:r>
          </a:p>
        </p:txBody>
      </p:sp>
      <p:sp>
        <p:nvSpPr>
          <p:cNvPr id="5" name="Title 4"/>
          <p:cNvSpPr>
            <a:spLocks noGrp="1"/>
          </p:cNvSpPr>
          <p:nvPr>
            <p:ph type="title"/>
          </p:nvPr>
        </p:nvSpPr>
        <p:spPr>
          <a:xfrm>
            <a:off x="2133600" y="609599"/>
            <a:ext cx="6553200" cy="808037"/>
          </a:xfrm>
        </p:spPr>
        <p:txBody>
          <a:bodyPr/>
          <a:lstStyle/>
          <a:p>
            <a:r>
              <a:rPr lang="en-US" dirty="0"/>
              <a:t>American Gauge System</a:t>
            </a:r>
            <a:br>
              <a:rPr lang="en-US" dirty="0"/>
            </a:br>
            <a:endParaRPr lang="en-US" dirty="0"/>
          </a:p>
        </p:txBody>
      </p:sp>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val="3616807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1+#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1+#ppt_w/2"/>
                                          </p:val>
                                        </p:tav>
                                        <p:tav tm="100000">
                                          <p:val>
                                            <p:strVal val="#ppt_x"/>
                                          </p:val>
                                        </p:tav>
                                      </p:tavLst>
                                    </p:anim>
                                    <p:anim calcmode="lin" valueType="num">
                                      <p:cBhvr additive="base">
                                        <p:cTn id="61" dur="500" fill="hold"/>
                                        <p:tgtEl>
                                          <p:spTgt spid="10"/>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1+#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1+#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1+#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7" grpId="0" animBg="1"/>
      <p:bldP spid="6" grpId="0" animBg="1"/>
      <p:bldP spid="20" grpId="0"/>
      <p:bldP spid="21"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143000"/>
          </a:xfrm>
        </p:spPr>
        <p:txBody>
          <a:bodyPr>
            <a:normAutofit/>
          </a:bodyPr>
          <a:lstStyle/>
          <a:p>
            <a:r>
              <a:rPr lang="en-US" sz="6000" dirty="0" err="1" smtClean="0">
                <a:latin typeface="Tw Cen MT"/>
                <a:cs typeface="Tw Cen MT"/>
              </a:rPr>
              <a:t>RoboRIO</a:t>
            </a:r>
            <a:endParaRPr lang="en-US" sz="6000" dirty="0">
              <a:latin typeface="Tw Cen MT"/>
              <a:cs typeface="Tw Cen MT"/>
            </a:endParaRPr>
          </a:p>
        </p:txBody>
      </p:sp>
      <p:pic>
        <p:nvPicPr>
          <p:cNvPr id="13" name="Content Placeholder 12" descr="roboRIO.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807" b="1807"/>
          <a:stretch/>
        </p:blipFill>
        <p:spPr>
          <a:xfrm>
            <a:off x="304800" y="914400"/>
            <a:ext cx="8528985" cy="5715000"/>
          </a:xfrm>
        </p:spPr>
      </p:pic>
      <p:sp>
        <p:nvSpPr>
          <p:cNvPr id="15" name="TextBox 14"/>
          <p:cNvSpPr txBox="1"/>
          <p:nvPr/>
        </p:nvSpPr>
        <p:spPr>
          <a:xfrm>
            <a:off x="368300" y="3987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936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r>
              <a:rPr lang="en-US" altLang="ja-JP" dirty="0" err="1" smtClean="0">
                <a:latin typeface="Questrial"/>
                <a:ea typeface="ＭＳ Ｐゴシック" pitchFamily="34" charset="-128"/>
              </a:rPr>
              <a:t>Drivetrain</a:t>
            </a:r>
            <a:r>
              <a:rPr lang="en-US" altLang="ja-JP" dirty="0" smtClean="0">
                <a:ea typeface="ＭＳ Ｐゴシック" pitchFamily="34" charset="-128"/>
              </a:rPr>
              <a:t> Requirements</a:t>
            </a:r>
          </a:p>
        </p:txBody>
      </p:sp>
      <p:sp>
        <p:nvSpPr>
          <p:cNvPr id="253954" name="Content Placeholder 2"/>
          <p:cNvSpPr>
            <a:spLocks noGrp="1"/>
          </p:cNvSpPr>
          <p:nvPr>
            <p:ph idx="1"/>
          </p:nvPr>
        </p:nvSpPr>
        <p:spPr/>
        <p:txBody>
          <a:bodyPr/>
          <a:lstStyle/>
          <a:p>
            <a:pPr>
              <a:spcAft>
                <a:spcPts val="0"/>
              </a:spcAft>
            </a:pPr>
            <a:r>
              <a:rPr lang="en-US" altLang="ja-JP" dirty="0" smtClean="0">
                <a:ea typeface="ＭＳ Ｐゴシック" pitchFamily="34" charset="-128"/>
              </a:rPr>
              <a:t>Common Features:</a:t>
            </a:r>
          </a:p>
          <a:p>
            <a:pPr lvl="1">
              <a:spcAft>
                <a:spcPts val="0"/>
              </a:spcAft>
            </a:pPr>
            <a:r>
              <a:rPr lang="en-US" altLang="ja-JP" dirty="0" smtClean="0">
                <a:ea typeface="ＭＳ Ｐゴシック" pitchFamily="34" charset="-128"/>
              </a:rPr>
              <a:t>Fast</a:t>
            </a:r>
          </a:p>
          <a:p>
            <a:pPr lvl="1">
              <a:spcAft>
                <a:spcPts val="0"/>
              </a:spcAft>
            </a:pPr>
            <a:r>
              <a:rPr lang="en-US" altLang="ja-JP" dirty="0" smtClean="0">
                <a:ea typeface="ＭＳ Ｐゴシック" pitchFamily="34" charset="-128"/>
              </a:rPr>
              <a:t>Turns Easily</a:t>
            </a:r>
          </a:p>
          <a:p>
            <a:pPr lvl="1">
              <a:spcAft>
                <a:spcPts val="0"/>
              </a:spcAft>
            </a:pPr>
            <a:r>
              <a:rPr lang="en-US" altLang="ja-JP" dirty="0" smtClean="0">
                <a:ea typeface="ＭＳ Ｐゴシック" pitchFamily="34" charset="-128"/>
              </a:rPr>
              <a:t>High Acceleration</a:t>
            </a:r>
            <a:endParaRPr lang="en-US" altLang="ja-JP" i="1" dirty="0" smtClean="0">
              <a:ea typeface="ＭＳ Ｐゴシック" pitchFamily="34" charset="-128"/>
            </a:endParaRPr>
          </a:p>
          <a:p>
            <a:pPr>
              <a:spcAft>
                <a:spcPts val="0"/>
              </a:spcAft>
            </a:pPr>
            <a:r>
              <a:rPr lang="en-US" altLang="ja-JP" i="1" dirty="0" smtClean="0">
                <a:ea typeface="ＭＳ Ｐゴシック" pitchFamily="34" charset="-128"/>
              </a:rPr>
              <a:t>FIRST</a:t>
            </a:r>
            <a:r>
              <a:rPr lang="en-US" altLang="ja-JP" dirty="0" smtClean="0">
                <a:ea typeface="ＭＳ Ｐゴシック" pitchFamily="34" charset="-128"/>
              </a:rPr>
              <a:t> Competition Demands:</a:t>
            </a:r>
          </a:p>
          <a:p>
            <a:pPr lvl="1">
              <a:spcAft>
                <a:spcPts val="0"/>
              </a:spcAft>
            </a:pPr>
            <a:r>
              <a:rPr lang="en-US" altLang="ja-JP" dirty="0" smtClean="0">
                <a:ea typeface="ＭＳ Ｐゴシック" pitchFamily="34" charset="-128"/>
              </a:rPr>
              <a:t>Turns in Place</a:t>
            </a:r>
          </a:p>
          <a:p>
            <a:pPr lvl="1">
              <a:spcAft>
                <a:spcPts val="0"/>
              </a:spcAft>
            </a:pPr>
            <a:r>
              <a:rPr lang="en-US" altLang="ja-JP" dirty="0" smtClean="0">
                <a:ea typeface="ＭＳ Ｐゴシック" pitchFamily="34" charset="-128"/>
              </a:rPr>
              <a:t>Pushes Hard</a:t>
            </a:r>
          </a:p>
          <a:p>
            <a:pPr lvl="1">
              <a:spcAft>
                <a:spcPts val="0"/>
              </a:spcAft>
            </a:pPr>
            <a:endParaRPr lang="en-US" altLang="ja-JP" dirty="0" smtClean="0">
              <a:ea typeface="ＭＳ Ｐゴシック" pitchFamily="34" charset="-128"/>
            </a:endParaRPr>
          </a:p>
          <a:p>
            <a:pPr lvl="1"/>
            <a:endParaRPr lang="en-US" altLang="ja-JP" dirty="0" smtClean="0">
              <a:ea typeface="ＭＳ Ｐゴシック" pitchFamily="34" charset="-128"/>
            </a:endParaRPr>
          </a:p>
          <a:p>
            <a:pPr lvl="1"/>
            <a:endParaRPr lang="en-US" altLang="ja-JP" dirty="0" smtClean="0">
              <a:ea typeface="ＭＳ Ｐゴシック" pitchFamily="34" charset="-128"/>
            </a:endParaRPr>
          </a:p>
          <a:p>
            <a:endParaRPr lang="en-US" altLang="ja-JP" dirty="0" smtClean="0">
              <a:ea typeface="ＭＳ Ｐゴシック" pitchFamily="34" charset="-128"/>
            </a:endParaRPr>
          </a:p>
          <a:p>
            <a:pPr lvl="1" eaLnBrk="1" hangingPunct="1"/>
            <a:endParaRPr lang="en-US" altLang="ja-JP" dirty="0" smtClean="0">
              <a:ea typeface="ＭＳ Ｐゴシック" pitchFamily="34" charset="-128"/>
            </a:endParaRPr>
          </a:p>
        </p:txBody>
      </p:sp>
    </p:spTree>
    <p:extLst>
      <p:ext uri="{BB962C8B-B14F-4D97-AF65-F5344CB8AC3E}">
        <p14:creationId xmlns:p14="http://schemas.microsoft.com/office/powerpoint/2010/main" val="639328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9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9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9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9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9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39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RoboRIO</a:t>
            </a:r>
            <a:endParaRPr lang="en-US" dirty="0"/>
          </a:p>
        </p:txBody>
      </p:sp>
      <p:sp>
        <p:nvSpPr>
          <p:cNvPr id="6" name="Content Placeholder 2"/>
          <p:cNvSpPr txBox="1">
            <a:spLocks noGrp="1"/>
          </p:cNvSpPr>
          <p:nvPr>
            <p:ph idx="1"/>
          </p:nvPr>
        </p:nvSpPr>
        <p:spPr bwMode="auto">
          <a:xfrm>
            <a:off x="457200" y="1646237"/>
            <a:ext cx="441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419100" indent="-382588" algn="l" rtl="0" eaLnBrk="1" fontAlgn="base" hangingPunct="1">
              <a:spcBef>
                <a:spcPts val="12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1" fontAlgn="base" hangingPunct="1">
              <a:spcBef>
                <a:spcPts val="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1" fontAlgn="base" hangingPunct="1">
              <a:spcBef>
                <a:spcPts val="0"/>
              </a:spcBef>
              <a:spcAft>
                <a:spcPct val="0"/>
              </a:spcAft>
              <a:buClr>
                <a:schemeClr val="accent2"/>
              </a:buClr>
              <a:buSzPct val="85000"/>
              <a:buFont typeface="Courier New"/>
              <a:buChar char="o"/>
              <a:defRPr sz="2400" kern="1200">
                <a:solidFill>
                  <a:schemeClr val="tx1"/>
                </a:solidFill>
                <a:latin typeface="+mn-lt"/>
                <a:ea typeface="+mn-ea"/>
                <a:cs typeface="+mn-cs"/>
              </a:defRPr>
            </a:lvl3pPr>
            <a:lvl4pPr marL="1279525" indent="-236538" algn="l" rtl="0" eaLnBrk="1" fontAlgn="base" hangingPunct="1">
              <a:spcBef>
                <a:spcPts val="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1" fontAlgn="base" hangingPunct="1">
              <a:spcBef>
                <a:spcPts val="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10000"/>
              </a:lnSpc>
              <a:buFont typeface="Arial" panose="020B0604020202020204" pitchFamily="34" charset="0"/>
              <a:buChar char="•"/>
            </a:pPr>
            <a:r>
              <a:rPr lang="en-US" sz="2400" kern="0" spc="-150" dirty="0" smtClean="0"/>
              <a:t>2014 </a:t>
            </a:r>
            <a:r>
              <a:rPr lang="en-US" sz="2400" kern="0" spc="-150" dirty="0" err="1" smtClean="0"/>
              <a:t>RoboRIO</a:t>
            </a:r>
            <a:endParaRPr lang="en-US" sz="2400" kern="0" spc="-150" dirty="0" smtClean="0"/>
          </a:p>
          <a:p>
            <a:pPr lvl="1">
              <a:lnSpc>
                <a:spcPct val="110000"/>
              </a:lnSpc>
              <a:spcAft>
                <a:spcPts val="400"/>
              </a:spcAft>
              <a:buFont typeface="Arial" panose="020B0604020202020204" pitchFamily="34" charset="0"/>
              <a:buChar char="•"/>
            </a:pPr>
            <a:r>
              <a:rPr lang="en-US" sz="2400" u="sng" dirty="0" smtClean="0"/>
              <a:t>Power</a:t>
            </a:r>
          </a:p>
          <a:p>
            <a:pPr lvl="2">
              <a:lnSpc>
                <a:spcPct val="110000"/>
              </a:lnSpc>
              <a:spcAft>
                <a:spcPts val="400"/>
              </a:spcAft>
              <a:buFont typeface="Arial" panose="020B0604020202020204" pitchFamily="34" charset="0"/>
              <a:buChar char="•"/>
            </a:pPr>
            <a:r>
              <a:rPr lang="en-US" dirty="0" smtClean="0"/>
              <a:t>6.8-</a:t>
            </a:r>
            <a:r>
              <a:rPr lang="en-US" dirty="0" err="1" smtClean="0"/>
              <a:t>16V</a:t>
            </a:r>
            <a:r>
              <a:rPr lang="en-US" dirty="0" smtClean="0"/>
              <a:t> via </a:t>
            </a:r>
            <a:r>
              <a:rPr lang="en-US" dirty="0" err="1" smtClean="0"/>
              <a:t>PDP</a:t>
            </a:r>
            <a:endParaRPr lang="en-US" dirty="0" smtClean="0"/>
          </a:p>
          <a:p>
            <a:pPr lvl="1">
              <a:lnSpc>
                <a:spcPct val="110000"/>
              </a:lnSpc>
              <a:spcAft>
                <a:spcPts val="400"/>
              </a:spcAft>
              <a:buFont typeface="Arial" panose="020B0604020202020204" pitchFamily="34" charset="0"/>
              <a:buChar char="•"/>
            </a:pPr>
            <a:r>
              <a:rPr lang="en-US" sz="2400" u="sng" dirty="0" smtClean="0"/>
              <a:t>Processor</a:t>
            </a:r>
          </a:p>
          <a:p>
            <a:pPr lvl="2">
              <a:lnSpc>
                <a:spcPct val="110000"/>
              </a:lnSpc>
              <a:spcAft>
                <a:spcPts val="400"/>
              </a:spcAft>
              <a:buFont typeface="Arial" panose="020B0604020202020204" pitchFamily="34" charset="0"/>
              <a:buChar char="•"/>
            </a:pPr>
            <a:r>
              <a:rPr lang="pt-BR" dirty="0"/>
              <a:t>Dual-Core ARM Cortex™-A9 at 667 MHz </a:t>
            </a:r>
            <a:r>
              <a:rPr lang="en-US" dirty="0" smtClean="0"/>
              <a:t>.</a:t>
            </a:r>
          </a:p>
          <a:p>
            <a:pPr lvl="1">
              <a:lnSpc>
                <a:spcPct val="110000"/>
              </a:lnSpc>
              <a:spcAft>
                <a:spcPts val="400"/>
              </a:spcAft>
              <a:buFont typeface="Arial" panose="020B0604020202020204" pitchFamily="34" charset="0"/>
              <a:buChar char="•"/>
            </a:pPr>
            <a:r>
              <a:rPr lang="en-US" sz="2400" u="sng" dirty="0" smtClean="0"/>
              <a:t>Memory</a:t>
            </a:r>
          </a:p>
          <a:p>
            <a:pPr lvl="2">
              <a:lnSpc>
                <a:spcPct val="110000"/>
              </a:lnSpc>
              <a:spcAft>
                <a:spcPts val="400"/>
              </a:spcAft>
              <a:buFont typeface="Arial" panose="020B0604020202020204" pitchFamily="34" charset="0"/>
              <a:buChar char="•"/>
            </a:pPr>
            <a:r>
              <a:rPr lang="en-US" dirty="0" err="1"/>
              <a:t>256MB</a:t>
            </a:r>
            <a:r>
              <a:rPr lang="en-US" dirty="0"/>
              <a:t> System.</a:t>
            </a:r>
          </a:p>
          <a:p>
            <a:pPr lvl="2">
              <a:lnSpc>
                <a:spcPct val="110000"/>
              </a:lnSpc>
              <a:spcAft>
                <a:spcPts val="400"/>
              </a:spcAft>
              <a:buFont typeface="Arial" panose="020B0604020202020204" pitchFamily="34" charset="0"/>
              <a:buChar char="•"/>
            </a:pPr>
            <a:r>
              <a:rPr lang="en-US" dirty="0" err="1"/>
              <a:t>256MB</a:t>
            </a:r>
            <a:r>
              <a:rPr lang="en-US" dirty="0"/>
              <a:t> Storage</a:t>
            </a:r>
            <a:r>
              <a:rPr lang="en-US" dirty="0" smtClean="0"/>
              <a:t>.</a:t>
            </a:r>
            <a:endParaRPr lang="en-US" u="sng" dirty="0" smtClean="0"/>
          </a:p>
          <a:p>
            <a:pPr lvl="1">
              <a:lnSpc>
                <a:spcPct val="110000"/>
              </a:lnSpc>
              <a:spcAft>
                <a:spcPts val="400"/>
              </a:spcAft>
              <a:buFont typeface="Arial" panose="020B0604020202020204" pitchFamily="34" charset="0"/>
              <a:buChar char="•"/>
            </a:pPr>
            <a:r>
              <a:rPr lang="en-US" sz="2400" u="sng" dirty="0" err="1" smtClean="0"/>
              <a:t>PWM</a:t>
            </a:r>
            <a:endParaRPr lang="en-US" sz="2400" u="sng" dirty="0" smtClean="0"/>
          </a:p>
          <a:p>
            <a:pPr lvl="2">
              <a:lnSpc>
                <a:spcPct val="110000"/>
              </a:lnSpc>
              <a:spcAft>
                <a:spcPts val="400"/>
              </a:spcAft>
              <a:buFont typeface="Arial" panose="020B0604020202020204" pitchFamily="34" charset="0"/>
              <a:buChar char="•"/>
            </a:pPr>
            <a:r>
              <a:rPr lang="en-US" dirty="0" smtClean="0"/>
              <a:t>10 Ports</a:t>
            </a:r>
          </a:p>
          <a:p>
            <a:pPr lvl="1">
              <a:lnSpc>
                <a:spcPct val="110000"/>
              </a:lnSpc>
              <a:spcAft>
                <a:spcPts val="400"/>
              </a:spcAft>
              <a:buFont typeface="Arial" panose="020B0604020202020204" pitchFamily="34" charset="0"/>
              <a:buChar char="•"/>
            </a:pPr>
            <a:r>
              <a:rPr lang="en-US" sz="2400" u="sng" dirty="0" smtClean="0"/>
              <a:t>USB</a:t>
            </a:r>
          </a:p>
          <a:p>
            <a:pPr lvl="2">
              <a:lnSpc>
                <a:spcPct val="110000"/>
              </a:lnSpc>
              <a:spcAft>
                <a:spcPts val="400"/>
              </a:spcAft>
              <a:buFont typeface="Arial" panose="020B0604020202020204" pitchFamily="34" charset="0"/>
              <a:buChar char="•"/>
            </a:pPr>
            <a:r>
              <a:rPr lang="en-US" dirty="0" smtClean="0"/>
              <a:t>2 USB Host and</a:t>
            </a:r>
            <a:endParaRPr lang="en-US" sz="2200" dirty="0" smtClean="0"/>
          </a:p>
          <a:p>
            <a:pPr marL="449263" lvl="1" indent="0">
              <a:lnSpc>
                <a:spcPct val="80000"/>
              </a:lnSpc>
              <a:spcAft>
                <a:spcPts val="400"/>
              </a:spcAft>
              <a:buNone/>
            </a:pPr>
            <a:endParaRPr lang="en-US" sz="2200" dirty="0"/>
          </a:p>
          <a:p>
            <a:pPr lvl="2">
              <a:lnSpc>
                <a:spcPct val="80000"/>
              </a:lnSpc>
              <a:spcAft>
                <a:spcPts val="400"/>
              </a:spcAft>
              <a:buFont typeface="Arial" panose="020B0604020202020204" pitchFamily="34" charset="0"/>
              <a:buChar char="•"/>
            </a:pPr>
            <a:endParaRPr lang="en-US" sz="2200" dirty="0" smtClean="0"/>
          </a:p>
          <a:p>
            <a:pPr lvl="1">
              <a:buFont typeface="Arial" panose="020B0604020202020204" pitchFamily="34" charset="0"/>
              <a:buChar char="•"/>
            </a:pPr>
            <a:endParaRPr lang="en-US" sz="2200" dirty="0" smtClean="0"/>
          </a:p>
          <a:p>
            <a:pPr lvl="1">
              <a:buFont typeface="Arial" panose="020B0604020202020204" pitchFamily="34" charset="0"/>
              <a:buChar char="•"/>
            </a:pPr>
            <a:endParaRPr lang="en-US" sz="2200" dirty="0"/>
          </a:p>
        </p:txBody>
      </p:sp>
      <p:pic>
        <p:nvPicPr>
          <p:cNvPr id="7170" name="Picture 2" descr="C:\Users\toshitha\Desktop\8265i14FEE9972A33E49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564" y="1905000"/>
            <a:ext cx="4376090"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6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40" y="274638"/>
            <a:ext cx="7467600" cy="1143000"/>
          </a:xfrm>
        </p:spPr>
        <p:txBody>
          <a:bodyPr/>
          <a:lstStyle/>
          <a:p>
            <a:pPr algn="ctr"/>
            <a:r>
              <a:rPr lang="en-US" dirty="0" smtClean="0"/>
              <a:t>Problem!</a:t>
            </a:r>
            <a:endParaRPr lang="en-US" dirty="0"/>
          </a:p>
        </p:txBody>
      </p:sp>
      <p:sp>
        <p:nvSpPr>
          <p:cNvPr id="3" name="Content Placeholder 2"/>
          <p:cNvSpPr>
            <a:spLocks noGrp="1"/>
          </p:cNvSpPr>
          <p:nvPr>
            <p:ph idx="1"/>
          </p:nvPr>
        </p:nvSpPr>
        <p:spPr/>
        <p:txBody>
          <a:bodyPr/>
          <a:lstStyle/>
          <a:p>
            <a:pPr>
              <a:buNone/>
            </a:pPr>
            <a:r>
              <a:rPr lang="en-US" dirty="0" smtClean="0"/>
              <a:t>The </a:t>
            </a:r>
            <a:r>
              <a:rPr lang="en-US" dirty="0" err="1" smtClean="0"/>
              <a:t>roboRIO</a:t>
            </a:r>
            <a:r>
              <a:rPr lang="en-US" dirty="0" smtClean="0"/>
              <a:t> cannot directly control the motors.</a:t>
            </a:r>
          </a:p>
          <a:p>
            <a:pPr lvl="1"/>
            <a:r>
              <a:rPr lang="en-US" dirty="0" smtClean="0"/>
              <a:t>Cannot provide enough power </a:t>
            </a:r>
          </a:p>
          <a:p>
            <a:pPr lvl="1"/>
            <a:endParaRPr lang="en-US" dirty="0" smtClean="0"/>
          </a:p>
          <a:p>
            <a:pPr lvl="1">
              <a:buNone/>
            </a:pPr>
            <a:endParaRPr lang="en-US" dirty="0" smtClean="0"/>
          </a:p>
          <a:p>
            <a:pPr>
              <a:buNone/>
            </a:pPr>
            <a:r>
              <a:rPr lang="en-US" u="sng" dirty="0" smtClean="0"/>
              <a:t>Solution:</a:t>
            </a:r>
          </a:p>
          <a:p>
            <a:pPr lvl="1"/>
            <a:r>
              <a:rPr lang="en-US" dirty="0" smtClean="0"/>
              <a:t>Motor Controllers</a:t>
            </a:r>
          </a:p>
          <a:p>
            <a:pPr lvl="2"/>
            <a:r>
              <a:rPr lang="en-US" dirty="0" smtClean="0"/>
              <a:t>Relays</a:t>
            </a:r>
          </a:p>
          <a:p>
            <a:pPr lvl="2"/>
            <a:r>
              <a:rPr lang="en-US" dirty="0" smtClean="0"/>
              <a:t>Electronic Speed Controllers</a:t>
            </a:r>
            <a:endParaRPr lang="en-US" dirty="0"/>
          </a:p>
        </p:txBody>
      </p:sp>
    </p:spTree>
    <p:extLst>
      <p:ext uri="{BB962C8B-B14F-4D97-AF65-F5344CB8AC3E}">
        <p14:creationId xmlns:p14="http://schemas.microsoft.com/office/powerpoint/2010/main" val="373918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tha\Desktop\talonsrx-top-norib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157187"/>
            <a:ext cx="2176813" cy="2176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1331" y="2490670"/>
            <a:ext cx="1981200" cy="646331"/>
          </a:xfrm>
          <a:prstGeom prst="rect">
            <a:avLst/>
          </a:prstGeom>
          <a:noFill/>
        </p:spPr>
        <p:txBody>
          <a:bodyPr wrap="square" rtlCol="0">
            <a:spAutoFit/>
          </a:bodyPr>
          <a:lstStyle/>
          <a:p>
            <a:r>
              <a:rPr lang="en-US" sz="3600" dirty="0" err="1" smtClean="0">
                <a:solidFill>
                  <a:srgbClr val="000000"/>
                </a:solidFill>
              </a:rPr>
              <a:t>roboRIO</a:t>
            </a:r>
            <a:endParaRPr lang="en-US" sz="3600" dirty="0">
              <a:solidFill>
                <a:srgbClr val="000000"/>
              </a:solidFill>
            </a:endParaRPr>
          </a:p>
        </p:txBody>
      </p:sp>
      <p:sp>
        <p:nvSpPr>
          <p:cNvPr id="7" name="TextBox 6"/>
          <p:cNvSpPr txBox="1"/>
          <p:nvPr/>
        </p:nvSpPr>
        <p:spPr>
          <a:xfrm>
            <a:off x="3228228" y="2431465"/>
            <a:ext cx="3048000" cy="584775"/>
          </a:xfrm>
          <a:prstGeom prst="rect">
            <a:avLst/>
          </a:prstGeom>
          <a:noFill/>
        </p:spPr>
        <p:txBody>
          <a:bodyPr wrap="square" rtlCol="0">
            <a:spAutoFit/>
          </a:bodyPr>
          <a:lstStyle/>
          <a:p>
            <a:r>
              <a:rPr lang="en-US" sz="3200" dirty="0">
                <a:solidFill>
                  <a:srgbClr val="000000"/>
                </a:solidFill>
              </a:rPr>
              <a:t> Motor Controller</a:t>
            </a:r>
          </a:p>
        </p:txBody>
      </p:sp>
      <p:grpSp>
        <p:nvGrpSpPr>
          <p:cNvPr id="2" name="Group 4"/>
          <p:cNvGrpSpPr/>
          <p:nvPr/>
        </p:nvGrpSpPr>
        <p:grpSpPr>
          <a:xfrm>
            <a:off x="6167113" y="2797794"/>
            <a:ext cx="2976887" cy="2391122"/>
            <a:chOff x="5111689" y="3122400"/>
            <a:chExt cx="4196087" cy="3305522"/>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689" y="3122400"/>
              <a:ext cx="4196087" cy="3305522"/>
            </a:xfrm>
            <a:prstGeom prst="rect">
              <a:avLst/>
            </a:prstGeom>
          </p:spPr>
        </p:pic>
        <p:sp>
          <p:nvSpPr>
            <p:cNvPr id="10" name="Rectangle 9"/>
            <p:cNvSpPr/>
            <p:nvPr/>
          </p:nvSpPr>
          <p:spPr>
            <a:xfrm>
              <a:off x="5277104" y="3821987"/>
              <a:ext cx="1775474" cy="517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noFill/>
              </a:endParaRPr>
            </a:p>
          </p:txBody>
        </p:sp>
      </p:grpSp>
      <p:sp>
        <p:nvSpPr>
          <p:cNvPr id="11" name="TextBox 10"/>
          <p:cNvSpPr txBox="1"/>
          <p:nvPr/>
        </p:nvSpPr>
        <p:spPr>
          <a:xfrm>
            <a:off x="6781800" y="2119197"/>
            <a:ext cx="2133600" cy="830997"/>
          </a:xfrm>
          <a:prstGeom prst="rect">
            <a:avLst/>
          </a:prstGeom>
          <a:noFill/>
        </p:spPr>
        <p:txBody>
          <a:bodyPr wrap="square" rtlCol="0">
            <a:spAutoFit/>
          </a:bodyPr>
          <a:lstStyle/>
          <a:p>
            <a:r>
              <a:rPr lang="en-US" sz="4800" dirty="0">
                <a:solidFill>
                  <a:srgbClr val="000000"/>
                </a:solidFill>
              </a:rPr>
              <a:t>Motor</a:t>
            </a:r>
          </a:p>
        </p:txBody>
      </p:sp>
      <p:sp>
        <p:nvSpPr>
          <p:cNvPr id="20" name="Rectangle 19"/>
          <p:cNvSpPr/>
          <p:nvPr/>
        </p:nvSpPr>
        <p:spPr>
          <a:xfrm>
            <a:off x="5562600" y="3940794"/>
            <a:ext cx="12192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Rectangle 20"/>
          <p:cNvSpPr/>
          <p:nvPr/>
        </p:nvSpPr>
        <p:spPr>
          <a:xfrm>
            <a:off x="5562600" y="4245594"/>
            <a:ext cx="1219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Rectangle 21"/>
          <p:cNvSpPr/>
          <p:nvPr/>
        </p:nvSpPr>
        <p:spPr>
          <a:xfrm flipV="1">
            <a:off x="2514600" y="4093193"/>
            <a:ext cx="990600" cy="45719"/>
          </a:xfrm>
          <a:prstGeom prst="rect">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24"/>
          <p:cNvSpPr txBox="1"/>
          <p:nvPr/>
        </p:nvSpPr>
        <p:spPr>
          <a:xfrm>
            <a:off x="5486400" y="3254994"/>
            <a:ext cx="1371600" cy="646331"/>
          </a:xfrm>
          <a:prstGeom prst="rect">
            <a:avLst/>
          </a:prstGeom>
          <a:noFill/>
        </p:spPr>
        <p:txBody>
          <a:bodyPr wrap="square" rtlCol="0">
            <a:spAutoFit/>
          </a:bodyPr>
          <a:lstStyle/>
          <a:p>
            <a:pPr algn="ctr"/>
            <a:r>
              <a:rPr lang="en-US" dirty="0">
                <a:solidFill>
                  <a:srgbClr val="000000"/>
                </a:solidFill>
              </a:rPr>
              <a:t>Copper Wire</a:t>
            </a:r>
          </a:p>
        </p:txBody>
      </p:sp>
      <p:pic>
        <p:nvPicPr>
          <p:cNvPr id="15" name="Picture 2" descr="C:\Users\toshitha\Desktop\8265i14FEE9972A33E49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57200" y="3137001"/>
            <a:ext cx="1828800" cy="18031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smtClean="0"/>
              <a:t>Connections</a:t>
            </a:r>
            <a:endParaRPr lang="en-US" dirty="0"/>
          </a:p>
        </p:txBody>
      </p:sp>
    </p:spTree>
    <p:extLst>
      <p:ext uri="{BB962C8B-B14F-4D97-AF65-F5344CB8AC3E}">
        <p14:creationId xmlns:p14="http://schemas.microsoft.com/office/powerpoint/2010/main" val="67888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Spike</a:t>
            </a:r>
            <a:r>
              <a:rPr lang="en-US" dirty="0" smtClean="0"/>
              <a:t> Relays</a:t>
            </a:r>
            <a:endParaRPr lang="en-US" dirty="0"/>
          </a:p>
        </p:txBody>
      </p:sp>
      <p:sp>
        <p:nvSpPr>
          <p:cNvPr id="3" name="Content Placeholder 2"/>
          <p:cNvSpPr>
            <a:spLocks noGrp="1"/>
          </p:cNvSpPr>
          <p:nvPr>
            <p:ph idx="1"/>
          </p:nvPr>
        </p:nvSpPr>
        <p:spPr>
          <a:xfrm>
            <a:off x="0" y="1646237"/>
            <a:ext cx="4800600" cy="4525963"/>
          </a:xfrm>
        </p:spPr>
        <p:txBody>
          <a:bodyPr/>
          <a:lstStyle/>
          <a:p>
            <a:r>
              <a:rPr lang="en-US" dirty="0" smtClean="0"/>
              <a:t>Relays close or open the circuit based on signals from the cRIO. </a:t>
            </a:r>
            <a:endParaRPr lang="en-US" dirty="0"/>
          </a:p>
          <a:p>
            <a:r>
              <a:rPr lang="en-US" dirty="0" smtClean="0"/>
              <a:t>Contains two independently controlled SPDT* relays arranged in an H-Bridge</a:t>
            </a:r>
          </a:p>
          <a:p>
            <a:pPr lvl="1"/>
            <a:endParaRPr lang="en-US" dirty="0" smtClean="0"/>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sp>
        <p:nvSpPr>
          <p:cNvPr id="5" name="TextBox 4"/>
          <p:cNvSpPr txBox="1"/>
          <p:nvPr/>
        </p:nvSpPr>
        <p:spPr>
          <a:xfrm>
            <a:off x="1447800" y="6096000"/>
            <a:ext cx="6172200" cy="369332"/>
          </a:xfrm>
          <a:prstGeom prst="rect">
            <a:avLst/>
          </a:prstGeom>
          <a:noFill/>
        </p:spPr>
        <p:txBody>
          <a:bodyPr wrap="square" rtlCol="0">
            <a:spAutoFit/>
          </a:bodyPr>
          <a:lstStyle/>
          <a:p>
            <a:r>
              <a:rPr lang="en-US" dirty="0">
                <a:solidFill>
                  <a:srgbClr val="000000"/>
                </a:solidFill>
              </a:rPr>
              <a:t>*SPDT = Single Pole Double Throw switch</a:t>
            </a:r>
          </a:p>
        </p:txBody>
      </p:sp>
      <p:pic>
        <p:nvPicPr>
          <p:cNvPr id="7" name="Picture 6" descr="325px-SPDT-Switch.png"/>
          <p:cNvPicPr>
            <a:picLocks noChangeAspect="1"/>
          </p:cNvPicPr>
          <p:nvPr/>
        </p:nvPicPr>
        <p:blipFill>
          <a:blip r:embed="rId3" cstate="print"/>
          <a:stretch>
            <a:fillRect/>
          </a:stretch>
        </p:blipFill>
        <p:spPr>
          <a:xfrm>
            <a:off x="5486400" y="5791200"/>
            <a:ext cx="1711325" cy="821436"/>
          </a:xfrm>
          <a:prstGeom prst="rect">
            <a:avLst/>
          </a:prstGeom>
        </p:spPr>
      </p:pic>
      <p:pic>
        <p:nvPicPr>
          <p:cNvPr id="8" name="Picture 7"/>
          <p:cNvPicPr>
            <a:picLocks noChangeAspect="1"/>
          </p:cNvPicPr>
          <p:nvPr/>
        </p:nvPicPr>
        <p:blipFill rotWithShape="1">
          <a:blip r:embed="rId4"/>
          <a:srcRect t="10000" b="7692"/>
          <a:stretch/>
        </p:blipFill>
        <p:spPr>
          <a:xfrm>
            <a:off x="5181600" y="2133600"/>
            <a:ext cx="3352800" cy="2759612"/>
          </a:xfrm>
          <a:prstGeom prst="rect">
            <a:avLst/>
          </a:prstGeom>
        </p:spPr>
      </p:pic>
    </p:spTree>
    <p:extLst>
      <p:ext uri="{BB962C8B-B14F-4D97-AF65-F5344CB8AC3E}">
        <p14:creationId xmlns:p14="http://schemas.microsoft.com/office/powerpoint/2010/main" val="384131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mn-lt"/>
              </a:rPr>
              <a:t/>
            </a:r>
            <a:br>
              <a:rPr lang="en-US" dirty="0" smtClean="0">
                <a:latin typeface="+mn-lt"/>
              </a:rPr>
            </a:br>
            <a:r>
              <a:rPr lang="en-US" dirty="0"/>
              <a:t>How an H-Bridge Works</a:t>
            </a:r>
            <a:br>
              <a:rPr lang="en-US" dirty="0"/>
            </a:br>
            <a:r>
              <a:rPr lang="en-US" dirty="0" smtClean="0"/>
              <a:t>`</a:t>
            </a:r>
            <a:endParaRPr lang="en-US" dirty="0">
              <a:latin typeface="+mn-lt"/>
            </a:endParaRPr>
          </a:p>
        </p:txBody>
      </p:sp>
      <p:sp>
        <p:nvSpPr>
          <p:cNvPr id="3" name="Content Placeholder 2"/>
          <p:cNvSpPr>
            <a:spLocks noGrp="1"/>
          </p:cNvSpPr>
          <p:nvPr>
            <p:ph idx="1"/>
          </p:nvPr>
        </p:nvSpPr>
        <p:spPr/>
        <p:txBody>
          <a:bodyPr/>
          <a:lstStyle/>
          <a:p>
            <a:endParaRPr lang="en-US" dirty="0"/>
          </a:p>
        </p:txBody>
      </p:sp>
      <p:cxnSp>
        <p:nvCxnSpPr>
          <p:cNvPr id="4" name="Straight Connector 3"/>
          <p:cNvCxnSpPr/>
          <p:nvPr/>
        </p:nvCxnSpPr>
        <p:spPr>
          <a:xfrm>
            <a:off x="1828800" y="2684350"/>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1600200" y="3217750"/>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1828800" y="3598750"/>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828800" y="3217750"/>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1828800" y="2684350"/>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0" y="3674950"/>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4572000" y="2684350"/>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4343400" y="3293950"/>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4572000" y="3293950"/>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828800" y="5656150"/>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828800" y="4208350"/>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600200" y="4741750"/>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828800" y="4741750"/>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4572000" y="4284550"/>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4343400" y="4817950"/>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572000" y="4817950"/>
            <a:ext cx="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1828800" y="5122750"/>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572000" y="5122750"/>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1831181" y="4203669"/>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57600" y="4203850"/>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4" name="Flowchart: Connector 23"/>
          <p:cNvSpPr/>
          <p:nvPr/>
        </p:nvSpPr>
        <p:spPr>
          <a:xfrm>
            <a:off x="3159444" y="2636123"/>
            <a:ext cx="91440" cy="91440"/>
          </a:xfrm>
          <a:prstGeom prst="flowChartConnector">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0000"/>
              </a:solidFill>
            </a:endParaRPr>
          </a:p>
        </p:txBody>
      </p:sp>
      <p:grpSp>
        <p:nvGrpSpPr>
          <p:cNvPr id="25" name="Group 24"/>
          <p:cNvGrpSpPr/>
          <p:nvPr/>
        </p:nvGrpSpPr>
        <p:grpSpPr>
          <a:xfrm>
            <a:off x="2743200" y="3770802"/>
            <a:ext cx="914400" cy="874780"/>
            <a:chOff x="4114800" y="2970339"/>
            <a:chExt cx="914400" cy="914400"/>
          </a:xfrm>
        </p:grpSpPr>
        <p:cxnSp>
          <p:nvCxnSpPr>
            <p:cNvPr id="26" name="Straight Connector 25"/>
            <p:cNvCxnSpPr/>
            <p:nvPr/>
          </p:nvCxnSpPr>
          <p:spPr>
            <a:xfrm>
              <a:off x="4572000" y="2970339"/>
              <a:ext cx="0" cy="914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114800" y="3427539"/>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sp>
        <p:nvSpPr>
          <p:cNvPr id="28" name="Flowchart: Connector 27"/>
          <p:cNvSpPr/>
          <p:nvPr/>
        </p:nvSpPr>
        <p:spPr>
          <a:xfrm>
            <a:off x="2768483" y="3748999"/>
            <a:ext cx="869979" cy="914400"/>
          </a:xfrm>
          <a:prstGeom prst="flowChartConnector">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000000"/>
              </a:solidFill>
            </a:endParaRPr>
          </a:p>
        </p:txBody>
      </p:sp>
      <p:grpSp>
        <p:nvGrpSpPr>
          <p:cNvPr id="29" name="Group 28"/>
          <p:cNvGrpSpPr/>
          <p:nvPr/>
        </p:nvGrpSpPr>
        <p:grpSpPr>
          <a:xfrm>
            <a:off x="1905000" y="2785834"/>
            <a:ext cx="2590800" cy="2819400"/>
            <a:chOff x="2057399" y="1600201"/>
            <a:chExt cx="3124200" cy="4191000"/>
          </a:xfrm>
        </p:grpSpPr>
        <p:grpSp>
          <p:nvGrpSpPr>
            <p:cNvPr id="30" name="Group 198"/>
            <p:cNvGrpSpPr/>
            <p:nvPr/>
          </p:nvGrpSpPr>
          <p:grpSpPr>
            <a:xfrm>
              <a:off x="2057399" y="3886202"/>
              <a:ext cx="0" cy="1904999"/>
              <a:chOff x="2057399" y="1600202"/>
              <a:chExt cx="0" cy="1904999"/>
            </a:xfrm>
          </p:grpSpPr>
          <p:cxnSp>
            <p:nvCxnSpPr>
              <p:cNvPr id="49" name="Straight Arrow Connector 48"/>
              <p:cNvCxnSpPr/>
              <p:nvPr/>
            </p:nvCxnSpPr>
            <p:spPr>
              <a:xfrm>
                <a:off x="2057399" y="1600202"/>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057399"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057399"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057399" y="2743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057399" y="3124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204"/>
            <p:cNvGrpSpPr/>
            <p:nvPr/>
          </p:nvGrpSpPr>
          <p:grpSpPr>
            <a:xfrm rot="10800000">
              <a:off x="2057399" y="3886202"/>
              <a:ext cx="3124200" cy="1"/>
              <a:chOff x="2057401" y="3505197"/>
              <a:chExt cx="3124200" cy="1"/>
            </a:xfrm>
          </p:grpSpPr>
          <p:cxnSp>
            <p:nvCxnSpPr>
              <p:cNvPr id="39" name="Straight Arrow Connector 38"/>
              <p:cNvCxnSpPr/>
              <p:nvPr/>
            </p:nvCxnSpPr>
            <p:spPr>
              <a:xfrm>
                <a:off x="2057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362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67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971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200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05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10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4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19602"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48201" y="3505197"/>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215"/>
            <p:cNvGrpSpPr/>
            <p:nvPr/>
          </p:nvGrpSpPr>
          <p:grpSpPr>
            <a:xfrm flipH="1">
              <a:off x="5181597" y="1981201"/>
              <a:ext cx="2" cy="1904999"/>
              <a:chOff x="2057401" y="1600201"/>
              <a:chExt cx="2" cy="1904999"/>
            </a:xfrm>
          </p:grpSpPr>
          <p:cxnSp>
            <p:nvCxnSpPr>
              <p:cNvPr id="34" name="Straight Arrow Connector 33"/>
              <p:cNvCxnSpPr/>
              <p:nvPr/>
            </p:nvCxnSpPr>
            <p:spPr>
              <a:xfrm>
                <a:off x="2057403"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057401"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57401"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057401"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057402"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a:off x="5181599"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H="1">
            <a:off x="1905000" y="2754868"/>
            <a:ext cx="2590800" cy="2819400"/>
            <a:chOff x="2057400" y="1600200"/>
            <a:chExt cx="3124200" cy="4191000"/>
          </a:xfrm>
        </p:grpSpPr>
        <p:grpSp>
          <p:nvGrpSpPr>
            <p:cNvPr id="55" name="Group 198"/>
            <p:cNvGrpSpPr/>
            <p:nvPr/>
          </p:nvGrpSpPr>
          <p:grpSpPr>
            <a:xfrm>
              <a:off x="2057400" y="3886200"/>
              <a:ext cx="0" cy="1905000"/>
              <a:chOff x="2057400" y="1600200"/>
              <a:chExt cx="0" cy="1905000"/>
            </a:xfrm>
          </p:grpSpPr>
          <p:cxnSp>
            <p:nvCxnSpPr>
              <p:cNvPr id="74" name="Straight Arrow Connector 73"/>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204"/>
            <p:cNvGrpSpPr/>
            <p:nvPr/>
          </p:nvGrpSpPr>
          <p:grpSpPr>
            <a:xfrm rot="10800000">
              <a:off x="2057400" y="3886200"/>
              <a:ext cx="3124200" cy="0"/>
              <a:chOff x="2057400" y="3505200"/>
              <a:chExt cx="3124200" cy="0"/>
            </a:xfrm>
          </p:grpSpPr>
          <p:cxnSp>
            <p:nvCxnSpPr>
              <p:cNvPr id="64" name="Straight Arrow Connector 63"/>
              <p:cNvCxnSpPr/>
              <p:nvPr/>
            </p:nvCxnSpPr>
            <p:spPr>
              <a:xfrm>
                <a:off x="2057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362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667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971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200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505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810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4196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648200" y="35052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215"/>
            <p:cNvGrpSpPr/>
            <p:nvPr/>
          </p:nvGrpSpPr>
          <p:grpSpPr>
            <a:xfrm flipH="1">
              <a:off x="5135881" y="1981200"/>
              <a:ext cx="45719" cy="1905000"/>
              <a:chOff x="2057400" y="1600200"/>
              <a:chExt cx="0" cy="1905000"/>
            </a:xfrm>
          </p:grpSpPr>
          <p:cxnSp>
            <p:nvCxnSpPr>
              <p:cNvPr id="59" name="Straight Arrow Connector 58"/>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51816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9" name="Down Arrow 78"/>
          <p:cNvSpPr/>
          <p:nvPr/>
        </p:nvSpPr>
        <p:spPr>
          <a:xfrm rot="16200000">
            <a:off x="6531656" y="3599900"/>
            <a:ext cx="762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0" name="Down Arrow 79"/>
          <p:cNvSpPr/>
          <p:nvPr/>
        </p:nvSpPr>
        <p:spPr>
          <a:xfrm rot="5400000">
            <a:off x="6490712" y="3589636"/>
            <a:ext cx="762000" cy="533400"/>
          </a:xfrm>
          <a:prstGeom prst="downArrow">
            <a:avLst>
              <a:gd name="adj1" fmla="val 50000"/>
              <a:gd name="adj2" fmla="val 41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3" name="TextBox 82"/>
          <p:cNvSpPr txBox="1"/>
          <p:nvPr/>
        </p:nvSpPr>
        <p:spPr>
          <a:xfrm>
            <a:off x="2209800" y="4659868"/>
            <a:ext cx="1981200" cy="646331"/>
          </a:xfrm>
          <a:prstGeom prst="rect">
            <a:avLst/>
          </a:prstGeom>
          <a:noFill/>
        </p:spPr>
        <p:txBody>
          <a:bodyPr wrap="square" rtlCol="0">
            <a:spAutoFit/>
          </a:bodyPr>
          <a:lstStyle/>
          <a:p>
            <a:pPr algn="ctr"/>
            <a:r>
              <a:rPr lang="en-US" dirty="0">
                <a:solidFill>
                  <a:srgbClr val="000000"/>
                </a:solidFill>
              </a:rPr>
              <a:t>  MOTOR</a:t>
            </a:r>
          </a:p>
          <a:p>
            <a:pPr algn="ctr"/>
            <a:endParaRPr lang="en-US" dirty="0">
              <a:solidFill>
                <a:srgbClr val="000000"/>
              </a:solidFill>
            </a:endParaRPr>
          </a:p>
        </p:txBody>
      </p:sp>
      <p:sp>
        <p:nvSpPr>
          <p:cNvPr id="84" name="TextBox 83"/>
          <p:cNvSpPr txBox="1"/>
          <p:nvPr/>
        </p:nvSpPr>
        <p:spPr>
          <a:xfrm>
            <a:off x="2084102" y="2012893"/>
            <a:ext cx="2209800" cy="369332"/>
          </a:xfrm>
          <a:prstGeom prst="rect">
            <a:avLst/>
          </a:prstGeom>
          <a:noFill/>
        </p:spPr>
        <p:txBody>
          <a:bodyPr wrap="square" rtlCol="0">
            <a:spAutoFit/>
          </a:bodyPr>
          <a:lstStyle/>
          <a:p>
            <a:pPr algn="ctr"/>
            <a:r>
              <a:rPr lang="en-US" dirty="0">
                <a:solidFill>
                  <a:srgbClr val="000000"/>
                </a:solidFill>
              </a:rPr>
              <a:t>+12V</a:t>
            </a:r>
          </a:p>
        </p:txBody>
      </p:sp>
      <p:sp>
        <p:nvSpPr>
          <p:cNvPr id="85" name="TextBox 84"/>
          <p:cNvSpPr txBox="1"/>
          <p:nvPr/>
        </p:nvSpPr>
        <p:spPr>
          <a:xfrm>
            <a:off x="2133600" y="5802868"/>
            <a:ext cx="2209800" cy="369332"/>
          </a:xfrm>
          <a:prstGeom prst="rect">
            <a:avLst/>
          </a:prstGeom>
          <a:noFill/>
        </p:spPr>
        <p:txBody>
          <a:bodyPr wrap="square" rtlCol="0">
            <a:spAutoFit/>
          </a:bodyPr>
          <a:lstStyle/>
          <a:p>
            <a:pPr algn="ctr"/>
            <a:r>
              <a:rPr lang="en-US" dirty="0">
                <a:solidFill>
                  <a:srgbClr val="000000"/>
                </a:solidFill>
              </a:rPr>
              <a:t>Ground</a:t>
            </a:r>
          </a:p>
        </p:txBody>
      </p:sp>
      <p:sp>
        <p:nvSpPr>
          <p:cNvPr id="86" name="TextBox 85"/>
          <p:cNvSpPr txBox="1"/>
          <p:nvPr/>
        </p:nvSpPr>
        <p:spPr>
          <a:xfrm>
            <a:off x="1143000" y="3212068"/>
            <a:ext cx="533400" cy="369332"/>
          </a:xfrm>
          <a:prstGeom prst="rect">
            <a:avLst/>
          </a:prstGeom>
          <a:noFill/>
        </p:spPr>
        <p:txBody>
          <a:bodyPr wrap="square" rtlCol="0">
            <a:spAutoFit/>
          </a:bodyPr>
          <a:lstStyle/>
          <a:p>
            <a:r>
              <a:rPr lang="en-US" dirty="0">
                <a:solidFill>
                  <a:srgbClr val="000000"/>
                </a:solidFill>
              </a:rPr>
              <a:t>S1</a:t>
            </a:r>
          </a:p>
        </p:txBody>
      </p:sp>
      <p:sp>
        <p:nvSpPr>
          <p:cNvPr id="87" name="TextBox 86"/>
          <p:cNvSpPr txBox="1"/>
          <p:nvPr/>
        </p:nvSpPr>
        <p:spPr>
          <a:xfrm rot="10800000" flipV="1">
            <a:off x="4724400" y="3288268"/>
            <a:ext cx="533400" cy="369332"/>
          </a:xfrm>
          <a:prstGeom prst="rect">
            <a:avLst/>
          </a:prstGeom>
          <a:noFill/>
        </p:spPr>
        <p:txBody>
          <a:bodyPr wrap="square" rtlCol="0">
            <a:spAutoFit/>
          </a:bodyPr>
          <a:lstStyle/>
          <a:p>
            <a:r>
              <a:rPr lang="en-US" dirty="0">
                <a:solidFill>
                  <a:srgbClr val="000000"/>
                </a:solidFill>
              </a:rPr>
              <a:t>S3</a:t>
            </a:r>
          </a:p>
        </p:txBody>
      </p:sp>
      <p:sp>
        <p:nvSpPr>
          <p:cNvPr id="88" name="TextBox 87"/>
          <p:cNvSpPr txBox="1"/>
          <p:nvPr/>
        </p:nvSpPr>
        <p:spPr>
          <a:xfrm rot="10800000" flipV="1">
            <a:off x="4724400" y="4812268"/>
            <a:ext cx="533400" cy="369332"/>
          </a:xfrm>
          <a:prstGeom prst="rect">
            <a:avLst/>
          </a:prstGeom>
          <a:noFill/>
        </p:spPr>
        <p:txBody>
          <a:bodyPr wrap="square" rtlCol="0">
            <a:spAutoFit/>
          </a:bodyPr>
          <a:lstStyle/>
          <a:p>
            <a:r>
              <a:rPr lang="en-US" dirty="0">
                <a:solidFill>
                  <a:srgbClr val="000000"/>
                </a:solidFill>
              </a:rPr>
              <a:t>S4</a:t>
            </a:r>
          </a:p>
        </p:txBody>
      </p:sp>
      <p:sp>
        <p:nvSpPr>
          <p:cNvPr id="89" name="TextBox 88"/>
          <p:cNvSpPr txBox="1"/>
          <p:nvPr/>
        </p:nvSpPr>
        <p:spPr>
          <a:xfrm rot="10800000" flipV="1">
            <a:off x="1143001" y="4736068"/>
            <a:ext cx="533400" cy="369332"/>
          </a:xfrm>
          <a:prstGeom prst="rect">
            <a:avLst/>
          </a:prstGeom>
          <a:noFill/>
        </p:spPr>
        <p:txBody>
          <a:bodyPr wrap="square" rtlCol="0">
            <a:spAutoFit/>
          </a:bodyPr>
          <a:lstStyle/>
          <a:p>
            <a:r>
              <a:rPr lang="en-US" dirty="0">
                <a:solidFill>
                  <a:srgbClr val="000000"/>
                </a:solidFill>
              </a:rPr>
              <a:t>S2</a:t>
            </a:r>
          </a:p>
        </p:txBody>
      </p:sp>
      <p:sp>
        <p:nvSpPr>
          <p:cNvPr id="90" name="TextBox 89"/>
          <p:cNvSpPr txBox="1"/>
          <p:nvPr/>
        </p:nvSpPr>
        <p:spPr>
          <a:xfrm>
            <a:off x="5414841" y="2867323"/>
            <a:ext cx="2895600" cy="2062103"/>
          </a:xfrm>
          <a:prstGeom prst="rect">
            <a:avLst/>
          </a:prstGeom>
          <a:noFill/>
        </p:spPr>
        <p:txBody>
          <a:bodyPr wrap="square" rtlCol="0">
            <a:spAutoFit/>
          </a:bodyPr>
          <a:lstStyle/>
          <a:p>
            <a:pPr algn="ctr"/>
            <a:r>
              <a:rPr lang="en-US" sz="3200" dirty="0">
                <a:solidFill>
                  <a:srgbClr val="000000"/>
                </a:solidFill>
                <a:cs typeface="Times New Roman" pitchFamily="18" charset="0"/>
              </a:rPr>
              <a:t>S1+S4 </a:t>
            </a:r>
          </a:p>
          <a:p>
            <a:pPr algn="ctr"/>
            <a:endParaRPr lang="en-US" sz="3200" dirty="0">
              <a:solidFill>
                <a:srgbClr val="000000"/>
              </a:solidFill>
              <a:cs typeface="Times New Roman" pitchFamily="18" charset="0"/>
            </a:endParaRPr>
          </a:p>
          <a:p>
            <a:pPr algn="ctr"/>
            <a:endParaRPr lang="en-US" sz="3200" dirty="0">
              <a:solidFill>
                <a:srgbClr val="000000"/>
              </a:solidFill>
              <a:cs typeface="Times New Roman" pitchFamily="18" charset="0"/>
            </a:endParaRPr>
          </a:p>
          <a:p>
            <a:pPr algn="ctr"/>
            <a:r>
              <a:rPr lang="en-US" sz="3200" dirty="0">
                <a:solidFill>
                  <a:srgbClr val="000000"/>
                </a:solidFill>
                <a:cs typeface="Times New Roman" pitchFamily="18" charset="0"/>
              </a:rPr>
              <a:t>FULL FORWARD</a:t>
            </a:r>
          </a:p>
        </p:txBody>
      </p:sp>
      <p:sp>
        <p:nvSpPr>
          <p:cNvPr id="91" name="TextBox 90"/>
          <p:cNvSpPr txBox="1"/>
          <p:nvPr/>
        </p:nvSpPr>
        <p:spPr>
          <a:xfrm>
            <a:off x="5414841" y="2869042"/>
            <a:ext cx="2895600" cy="2062103"/>
          </a:xfrm>
          <a:prstGeom prst="rect">
            <a:avLst/>
          </a:prstGeom>
          <a:noFill/>
        </p:spPr>
        <p:txBody>
          <a:bodyPr wrap="square" rtlCol="0">
            <a:spAutoFit/>
          </a:bodyPr>
          <a:lstStyle/>
          <a:p>
            <a:pPr algn="ctr"/>
            <a:r>
              <a:rPr lang="en-US" sz="3200" dirty="0">
                <a:solidFill>
                  <a:srgbClr val="000000"/>
                </a:solidFill>
                <a:cs typeface="Times New Roman" pitchFamily="18" charset="0"/>
              </a:rPr>
              <a:t>S3+S2</a:t>
            </a:r>
          </a:p>
          <a:p>
            <a:pPr algn="ctr"/>
            <a:endParaRPr lang="en-US" sz="3200" dirty="0">
              <a:solidFill>
                <a:srgbClr val="000000"/>
              </a:solidFill>
              <a:cs typeface="Times New Roman" pitchFamily="18" charset="0"/>
            </a:endParaRPr>
          </a:p>
          <a:p>
            <a:pPr algn="ctr"/>
            <a:endParaRPr lang="en-US" sz="3200" dirty="0">
              <a:solidFill>
                <a:srgbClr val="000000"/>
              </a:solidFill>
              <a:cs typeface="Times New Roman" pitchFamily="18" charset="0"/>
            </a:endParaRPr>
          </a:p>
          <a:p>
            <a:pPr algn="ctr"/>
            <a:r>
              <a:rPr lang="en-US" sz="3200" dirty="0">
                <a:solidFill>
                  <a:srgbClr val="000000"/>
                </a:solidFill>
                <a:cs typeface="Times New Roman" pitchFamily="18" charset="0"/>
              </a:rPr>
              <a:t>FULL REVERSE</a:t>
            </a:r>
          </a:p>
        </p:txBody>
      </p:sp>
      <p:cxnSp>
        <p:nvCxnSpPr>
          <p:cNvPr id="93" name="Straight Connector 92"/>
          <p:cNvCxnSpPr/>
          <p:nvPr/>
        </p:nvCxnSpPr>
        <p:spPr>
          <a:xfrm>
            <a:off x="3209852" y="2388087"/>
            <a:ext cx="0" cy="290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250388" y="5639409"/>
            <a:ext cx="6876" cy="248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lowchart: Connector 91"/>
          <p:cNvSpPr/>
          <p:nvPr/>
        </p:nvSpPr>
        <p:spPr>
          <a:xfrm>
            <a:off x="1778304" y="3607743"/>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94" name="Flowchart: Connector 93"/>
          <p:cNvSpPr/>
          <p:nvPr/>
        </p:nvSpPr>
        <p:spPr>
          <a:xfrm>
            <a:off x="4537472" y="3610015"/>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95" name="Flowchart: Connector 94"/>
          <p:cNvSpPr/>
          <p:nvPr/>
        </p:nvSpPr>
        <p:spPr>
          <a:xfrm>
            <a:off x="1780576" y="5111295"/>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96" name="Flowchart: Connector 95"/>
          <p:cNvSpPr/>
          <p:nvPr/>
        </p:nvSpPr>
        <p:spPr>
          <a:xfrm>
            <a:off x="4526096" y="5113567"/>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97" name="TextBox 96"/>
          <p:cNvSpPr txBox="1"/>
          <p:nvPr/>
        </p:nvSpPr>
        <p:spPr>
          <a:xfrm>
            <a:off x="5425954" y="2868093"/>
            <a:ext cx="2895600" cy="2062103"/>
          </a:xfrm>
          <a:prstGeom prst="rect">
            <a:avLst/>
          </a:prstGeom>
          <a:noFill/>
        </p:spPr>
        <p:txBody>
          <a:bodyPr wrap="square" rtlCol="0">
            <a:spAutoFit/>
          </a:bodyPr>
          <a:lstStyle/>
          <a:p>
            <a:pPr algn="ctr"/>
            <a:r>
              <a:rPr lang="en-US" sz="3200" dirty="0">
                <a:solidFill>
                  <a:srgbClr val="000000"/>
                </a:solidFill>
                <a:cs typeface="Times New Roman" pitchFamily="18" charset="0"/>
              </a:rPr>
              <a:t>S1+S3</a:t>
            </a:r>
          </a:p>
          <a:p>
            <a:pPr algn="ctr"/>
            <a:endParaRPr lang="en-US" sz="3200" dirty="0">
              <a:solidFill>
                <a:srgbClr val="000000"/>
              </a:solidFill>
              <a:cs typeface="Times New Roman" pitchFamily="18" charset="0"/>
            </a:endParaRPr>
          </a:p>
          <a:p>
            <a:pPr algn="ctr"/>
            <a:endParaRPr lang="en-US" sz="3200" dirty="0">
              <a:solidFill>
                <a:srgbClr val="000000"/>
              </a:solidFill>
              <a:cs typeface="Times New Roman" pitchFamily="18" charset="0"/>
            </a:endParaRPr>
          </a:p>
          <a:p>
            <a:pPr algn="ctr"/>
            <a:r>
              <a:rPr lang="en-US" sz="3200" dirty="0">
                <a:solidFill>
                  <a:srgbClr val="000000"/>
                </a:solidFill>
                <a:cs typeface="Times New Roman" pitchFamily="18" charset="0"/>
              </a:rPr>
              <a:t>BRAKE</a:t>
            </a:r>
          </a:p>
        </p:txBody>
      </p:sp>
      <p:sp>
        <p:nvSpPr>
          <p:cNvPr id="98" name="Arc 97"/>
          <p:cNvSpPr/>
          <p:nvPr/>
        </p:nvSpPr>
        <p:spPr>
          <a:xfrm>
            <a:off x="2438400" y="2938234"/>
            <a:ext cx="1600200" cy="685800"/>
          </a:xfrm>
          <a:prstGeom prst="arc">
            <a:avLst>
              <a:gd name="adj1" fmla="val 16247832"/>
              <a:gd name="adj2" fmla="val 1296164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09049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0" presetClass="path" presetSubtype="0" repeatCount="indefinite" accel="50000" decel="50000" fill="hold" grpId="1" nodeType="withEffect">
                                  <p:stCondLst>
                                    <p:cond delay="0"/>
                                  </p:stCondLst>
                                  <p:endCondLst>
                                    <p:cond evt="onNext" delay="0">
                                      <p:tgtEl>
                                        <p:sldTgt/>
                                      </p:tgtEl>
                                    </p:cond>
                                  </p:endCondLst>
                                  <p:childTnLst>
                                    <p:animMotion origin="layout" path="M 0.01754 0.00046 L -0.1342 0.00046 L -0.1342 0.22101 L 0.16701 0.22101 L 0.16701 0.43323 L 0.01997 0.43323 " pathEditMode="relative" rAng="0" ptsTypes="AAAAAA">
                                      <p:cBhvr>
                                        <p:cTn id="18" dur="3000" fill="hold"/>
                                        <p:tgtEl>
                                          <p:spTgt spid="24"/>
                                        </p:tgtEl>
                                        <p:attrNameLst>
                                          <p:attrName>ppt_x</p:attrName>
                                          <p:attrName>ppt_y</p:attrName>
                                        </p:attrNameLst>
                                      </p:cBhvr>
                                      <p:rCtr x="-122" y="21639"/>
                                    </p:animMotion>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25"/>
                                        </p:tgtEl>
                                        <p:attrNameLst>
                                          <p:attrName>r</p:attrName>
                                        </p:attrNameLst>
                                      </p:cBhvr>
                                    </p:animRo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0" presetClass="path" presetSubtype="0" repeatCount="indefinite" accel="50000" decel="50000" fill="hold" grpId="4" nodeType="withEffect">
                                  <p:stCondLst>
                                    <p:cond delay="0"/>
                                  </p:stCondLst>
                                  <p:childTnLst>
                                    <p:animMotion origin="layout" path="M -0.01111 -4.88313E-7 L 0.13785 -0.00278 L 0.13785 0.21546 L -0.16111 0.21824 L -0.16215 0.43115 L -0.00903 0.42976 " pathEditMode="relative" rAng="0" ptsTypes="AAAAAA">
                                      <p:cBhvr>
                                        <p:cTn id="60" dur="3000" fill="hold"/>
                                        <p:tgtEl>
                                          <p:spTgt spid="24"/>
                                        </p:tgtEl>
                                        <p:attrNameLst>
                                          <p:attrName>ppt_x</p:attrName>
                                          <p:attrName>ppt_y</p:attrName>
                                        </p:attrNameLst>
                                      </p:cBhvr>
                                      <p:rCtr x="-104" y="21407"/>
                                    </p:animMotion>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8" presetClass="emph" presetSubtype="0" repeatCount="indefinite" fill="hold" nodeType="withEffect">
                                  <p:stCondLst>
                                    <p:cond delay="0"/>
                                  </p:stCondLst>
                                  <p:endCondLst>
                                    <p:cond evt="onNext" delay="0">
                                      <p:tgtEl>
                                        <p:sldTgt/>
                                      </p:tgtEl>
                                    </p:cond>
                                  </p:endCondLst>
                                  <p:childTnLst>
                                    <p:animRot by="-21600000">
                                      <p:cBhvr>
                                        <p:cTn id="64" dur="2000" fill="hold"/>
                                        <p:tgtEl>
                                          <p:spTgt spid="25"/>
                                        </p:tgtEl>
                                        <p:attrNameLst>
                                          <p:attrName>r</p:attrName>
                                        </p:attrNameLst>
                                      </p:cBhvr>
                                    </p:animRo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5"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9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par>
                          <p:cTn id="99" fill="hold">
                            <p:stCondLst>
                              <p:cond delay="0"/>
                            </p:stCondLst>
                            <p:childTnLst>
                              <p:par>
                                <p:cTn id="100" presetID="10" presetClass="entr" presetSubtype="0" fill="hold" grpId="0" nodeType="afterEffect">
                                  <p:stCondLst>
                                    <p:cond delay="500"/>
                                  </p:stCondLst>
                                  <p:childTnLst>
                                    <p:set>
                                      <p:cBhvr>
                                        <p:cTn id="101" dur="1" fill="hold">
                                          <p:stCondLst>
                                            <p:cond delay="0"/>
                                          </p:stCondLst>
                                        </p:cTn>
                                        <p:tgtEl>
                                          <p:spTgt spid="98"/>
                                        </p:tgtEl>
                                        <p:attrNameLst>
                                          <p:attrName>style.visibility</p:attrName>
                                        </p:attrNameLst>
                                      </p:cBhvr>
                                      <p:to>
                                        <p:strVal val="visible"/>
                                      </p:to>
                                    </p:set>
                                    <p:animEffect transition="in" filter="fade">
                                      <p:cBhvr>
                                        <p:cTn id="102" dur="500"/>
                                        <p:tgtEl>
                                          <p:spTgt spid="98"/>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7"/>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97"/>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4" grpId="3" animBg="1"/>
      <p:bldP spid="24" grpId="4" animBg="1"/>
      <p:bldP spid="24" grpId="5" animBg="1"/>
      <p:bldP spid="79" grpId="0" animBg="1"/>
      <p:bldP spid="79" grpId="1" animBg="1"/>
      <p:bldP spid="80" grpId="0" animBg="1"/>
      <p:bldP spid="80" grpId="1" animBg="1"/>
      <p:bldP spid="90" grpId="0"/>
      <p:bldP spid="91" grpId="0"/>
      <p:bldP spid="91" grpId="1"/>
      <p:bldP spid="97" grpId="0"/>
      <p:bldP spid="97" grpId="1"/>
      <p:bldP spid="98" grpId="0" animBg="1"/>
      <p:bldP spid="9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7"/>
            <a:ext cx="7772400" cy="1143000"/>
          </a:xfrm>
        </p:spPr>
        <p:txBody>
          <a:bodyPr/>
          <a:lstStyle/>
          <a:p>
            <a:r>
              <a:rPr lang="en-US" u="sng" dirty="0" smtClean="0"/>
              <a:t>E</a:t>
            </a:r>
            <a:r>
              <a:rPr lang="en-US" dirty="0" smtClean="0"/>
              <a:t>lectronic </a:t>
            </a:r>
            <a:r>
              <a:rPr lang="en-US" u="sng" dirty="0" smtClean="0"/>
              <a:t>S</a:t>
            </a:r>
            <a:r>
              <a:rPr lang="en-US" dirty="0" smtClean="0"/>
              <a:t>peed </a:t>
            </a:r>
            <a:r>
              <a:rPr lang="en-US" u="sng" dirty="0" smtClean="0"/>
              <a:t>C</a:t>
            </a:r>
            <a:r>
              <a:rPr lang="en-US" dirty="0" smtClean="0"/>
              <a:t>ontroller (ESC)</a:t>
            </a:r>
            <a:endParaRPr lang="en-US" dirty="0"/>
          </a:p>
        </p:txBody>
      </p:sp>
      <p:sp>
        <p:nvSpPr>
          <p:cNvPr id="3" name="Content Placeholder 2"/>
          <p:cNvSpPr>
            <a:spLocks noGrp="1"/>
          </p:cNvSpPr>
          <p:nvPr>
            <p:ph idx="1"/>
          </p:nvPr>
        </p:nvSpPr>
        <p:spPr/>
        <p:txBody>
          <a:bodyPr/>
          <a:lstStyle/>
          <a:p>
            <a:r>
              <a:rPr lang="en-US" dirty="0" smtClean="0"/>
              <a:t>Control the amount of power sent to the motors in addition to direction that motor turns.</a:t>
            </a:r>
          </a:p>
          <a:p>
            <a:r>
              <a:rPr lang="en-US" dirty="0" smtClean="0"/>
              <a:t>Two types of ESC’s: </a:t>
            </a:r>
          </a:p>
          <a:p>
            <a:pPr lvl="1"/>
            <a:r>
              <a:rPr lang="en-US" dirty="0" smtClean="0"/>
              <a:t>Talon </a:t>
            </a:r>
            <a:r>
              <a:rPr lang="en-US" dirty="0" err="1" smtClean="0"/>
              <a:t>SRX</a:t>
            </a:r>
            <a:endParaRPr lang="en-US" dirty="0" smtClean="0"/>
          </a:p>
          <a:p>
            <a:pPr lvl="1"/>
            <a:r>
              <a:rPr lang="en-US" dirty="0" smtClean="0"/>
              <a:t>Victor </a:t>
            </a:r>
            <a:r>
              <a:rPr lang="en-US" dirty="0" err="1" smtClean="0"/>
              <a:t>SP</a:t>
            </a:r>
            <a:endParaRPr lang="en-US" dirty="0" smtClean="0"/>
          </a:p>
          <a:p>
            <a:pPr marL="36512" indent="0">
              <a:buNone/>
            </a:pP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87908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73063253"/>
              </p:ext>
            </p:extLst>
          </p:nvPr>
        </p:nvGraphicFramePr>
        <p:xfrm>
          <a:off x="304800" y="1524000"/>
          <a:ext cx="8382000" cy="1235209"/>
        </p:xfrm>
        <a:graphic>
          <a:graphicData uri="http://schemas.openxmlformats.org/drawingml/2006/table">
            <a:tbl>
              <a:tblPr firstRow="1" bandRow="1">
                <a:tableStyleId>{5940675A-B579-460E-94D1-54222C63F5DA}</a:tableStyleId>
              </a:tblPr>
              <a:tblGrid>
                <a:gridCol w="4191000"/>
                <a:gridCol w="4191000"/>
              </a:tblGrid>
              <a:tr h="599960">
                <a:tc>
                  <a:txBody>
                    <a:bodyPr/>
                    <a:lstStyle/>
                    <a:p>
                      <a:pPr algn="ctr"/>
                      <a:r>
                        <a:rPr lang="en-US" sz="2400" dirty="0" smtClean="0"/>
                        <a:t>Talon </a:t>
                      </a:r>
                      <a:r>
                        <a:rPr lang="en-US" sz="2400" dirty="0" err="1" smtClean="0"/>
                        <a:t>SRX</a:t>
                      </a:r>
                      <a:endParaRPr lang="en-US" sz="2400" dirty="0"/>
                    </a:p>
                  </a:txBody>
                  <a:tcPr/>
                </a:tc>
                <a:tc>
                  <a:txBody>
                    <a:bodyPr/>
                    <a:lstStyle/>
                    <a:p>
                      <a:pPr algn="ctr"/>
                      <a:r>
                        <a:rPr lang="en-US" sz="2400" dirty="0" smtClean="0"/>
                        <a:t>Victor </a:t>
                      </a:r>
                      <a:r>
                        <a:rPr lang="en-US" sz="2400" dirty="0" err="1" smtClean="0"/>
                        <a:t>SP</a:t>
                      </a:r>
                      <a:endParaRPr lang="en-US" sz="2400" dirty="0"/>
                    </a:p>
                  </a:txBody>
                  <a:tcPr/>
                </a:tc>
              </a:tr>
              <a:tr h="635249">
                <a:tc>
                  <a:txBody>
                    <a:bodyPr/>
                    <a:lstStyle/>
                    <a:p>
                      <a:pPr algn="ctr"/>
                      <a:r>
                        <a:rPr lang="en-US" sz="2400" dirty="0" smtClean="0"/>
                        <a:t>$79.99</a:t>
                      </a:r>
                      <a:endParaRPr lang="en-US" sz="2400" dirty="0">
                        <a:solidFill>
                          <a:schemeClr val="tx1"/>
                        </a:solidFill>
                      </a:endParaRPr>
                    </a:p>
                  </a:txBody>
                  <a:tcPr/>
                </a:tc>
                <a:tc>
                  <a:txBody>
                    <a:bodyPr/>
                    <a:lstStyle/>
                    <a:p>
                      <a:pPr algn="ctr"/>
                      <a:r>
                        <a:rPr lang="en-US" sz="2400" baseline="0" dirty="0" smtClean="0"/>
                        <a:t>$59.99</a:t>
                      </a:r>
                      <a:endParaRPr lang="en-US" sz="2400" baseline="0" dirty="0">
                        <a:solidFill>
                          <a:schemeClr val="tx1"/>
                        </a:solidFill>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89380969"/>
              </p:ext>
            </p:extLst>
          </p:nvPr>
        </p:nvGraphicFramePr>
        <p:xfrm>
          <a:off x="304800" y="2717802"/>
          <a:ext cx="8382000" cy="2813937"/>
        </p:xfrm>
        <a:graphic>
          <a:graphicData uri="http://schemas.openxmlformats.org/drawingml/2006/table">
            <a:tbl>
              <a:tblPr firstRow="1" bandRow="1">
                <a:tableStyleId>{5940675A-B579-460E-94D1-54222C63F5DA}</a:tableStyleId>
              </a:tblPr>
              <a:tblGrid>
                <a:gridCol w="2743200"/>
                <a:gridCol w="2895600"/>
                <a:gridCol w="2743200"/>
              </a:tblGrid>
              <a:tr h="527937">
                <a:tc>
                  <a:txBody>
                    <a:bodyPr/>
                    <a:lstStyle/>
                    <a:p>
                      <a:r>
                        <a:rPr lang="en-US" sz="2400" dirty="0" smtClean="0"/>
                        <a:t>Features</a:t>
                      </a:r>
                      <a:endParaRPr lang="en-US" sz="2400" dirty="0"/>
                    </a:p>
                  </a:txBody>
                  <a:tcPr/>
                </a:tc>
                <a:tc>
                  <a:txBody>
                    <a:bodyPr/>
                    <a:lstStyle/>
                    <a:p>
                      <a:pPr algn="ctr"/>
                      <a:r>
                        <a:rPr lang="en-US" sz="2400" dirty="0" smtClean="0"/>
                        <a:t>Similar</a:t>
                      </a:r>
                      <a:r>
                        <a:rPr lang="en-US" sz="2400" baseline="0" dirty="0" smtClean="0"/>
                        <a:t> Features</a:t>
                      </a:r>
                      <a:endParaRPr lang="en-US" sz="2400" dirty="0"/>
                    </a:p>
                  </a:txBody>
                  <a:tcPr/>
                </a:tc>
                <a:tc>
                  <a:txBody>
                    <a:bodyPr/>
                    <a:lstStyle/>
                    <a:p>
                      <a:r>
                        <a:rPr lang="en-US" sz="2400" dirty="0" smtClean="0"/>
                        <a:t>Features</a:t>
                      </a:r>
                      <a:endParaRPr lang="en-US" sz="2400" dirty="0"/>
                    </a:p>
                  </a:txBody>
                  <a:tcPr/>
                </a:tc>
              </a:tr>
              <a:tr h="1341841">
                <a:tc>
                  <a:txBody>
                    <a:bodyPr/>
                    <a:lstStyle/>
                    <a:p>
                      <a:pPr algn="ctr"/>
                      <a:r>
                        <a:rPr lang="en-US" sz="2400" dirty="0" smtClean="0"/>
                        <a:t>CAN</a:t>
                      </a:r>
                      <a:r>
                        <a:rPr lang="en-US" sz="2400" baseline="0" dirty="0" smtClean="0"/>
                        <a:t> &amp; </a:t>
                      </a:r>
                      <a:r>
                        <a:rPr lang="en-US" sz="2400" baseline="0" dirty="0" err="1" smtClean="0"/>
                        <a:t>PWM</a:t>
                      </a:r>
                      <a:r>
                        <a:rPr lang="en-US" sz="2400" baseline="0" dirty="0" smtClean="0"/>
                        <a:t> communication</a:t>
                      </a:r>
                    </a:p>
                    <a:p>
                      <a:pPr algn="ctr"/>
                      <a:r>
                        <a:rPr lang="en-US" sz="2400" dirty="0" smtClean="0"/>
                        <a:t>6-</a:t>
                      </a:r>
                      <a:r>
                        <a:rPr lang="en-US" sz="2400" dirty="0" err="1" smtClean="0"/>
                        <a:t>28V</a:t>
                      </a:r>
                      <a:endParaRPr lang="en-US" sz="2400" dirty="0">
                        <a:solidFill>
                          <a:schemeClr val="tx1"/>
                        </a:solidFill>
                      </a:endParaRPr>
                    </a:p>
                  </a:txBody>
                  <a:tcPr/>
                </a:tc>
                <a:tc>
                  <a:txBody>
                    <a:bodyPr/>
                    <a:lstStyle/>
                    <a:p>
                      <a:pPr algn="ctr"/>
                      <a:r>
                        <a:rPr lang="en-US" sz="2400" dirty="0" smtClean="0"/>
                        <a:t>Small</a:t>
                      </a:r>
                      <a:r>
                        <a:rPr lang="en-US" sz="2400" baseline="0" dirty="0" smtClean="0"/>
                        <a:t> &amp; light</a:t>
                      </a:r>
                    </a:p>
                    <a:p>
                      <a:pPr algn="ctr"/>
                      <a:r>
                        <a:rPr lang="en-US" sz="2400" baseline="0" dirty="0" smtClean="0"/>
                        <a:t>Embedded power and output</a:t>
                      </a:r>
                    </a:p>
                    <a:p>
                      <a:pPr algn="ctr"/>
                      <a:r>
                        <a:rPr lang="en-US" sz="2400" baseline="0" dirty="0" smtClean="0"/>
                        <a:t>Completely Sealed</a:t>
                      </a:r>
                    </a:p>
                    <a:p>
                      <a:pPr algn="ctr"/>
                      <a:r>
                        <a:rPr lang="en-US" sz="2400" baseline="0" dirty="0" err="1" smtClean="0"/>
                        <a:t>12V</a:t>
                      </a:r>
                      <a:r>
                        <a:rPr lang="en-US" sz="2400" baseline="0" dirty="0" smtClean="0"/>
                        <a:t> Nominal</a:t>
                      </a:r>
                    </a:p>
                    <a:p>
                      <a:endParaRPr lang="en-US" sz="2400" dirty="0">
                        <a:solidFill>
                          <a:schemeClr val="tx1"/>
                        </a:solidFill>
                      </a:endParaRPr>
                    </a:p>
                  </a:txBody>
                  <a:tcPr/>
                </a:tc>
                <a:tc>
                  <a:txBody>
                    <a:bodyPr/>
                    <a:lstStyle/>
                    <a:p>
                      <a:pPr algn="ctr"/>
                      <a:r>
                        <a:rPr lang="en-US" sz="2400" dirty="0" err="1" smtClean="0"/>
                        <a:t>PWM</a:t>
                      </a:r>
                      <a:r>
                        <a:rPr lang="en-US" sz="2400" baseline="0" dirty="0" smtClean="0"/>
                        <a:t> communication</a:t>
                      </a:r>
                    </a:p>
                    <a:p>
                      <a:pPr algn="ctr"/>
                      <a:r>
                        <a:rPr lang="en-US" sz="2400" baseline="0" dirty="0" smtClean="0"/>
                        <a:t>6-</a:t>
                      </a:r>
                      <a:r>
                        <a:rPr lang="en-US" sz="2400" baseline="0" dirty="0" err="1" smtClean="0"/>
                        <a:t>16V</a:t>
                      </a:r>
                      <a:endParaRPr lang="en-US" sz="2400" dirty="0">
                        <a:solidFill>
                          <a:schemeClr val="tx1"/>
                        </a:solidFill>
                      </a:endParaRPr>
                    </a:p>
                  </a:txBody>
                  <a:tcPr/>
                </a:tc>
              </a:tr>
            </a:tbl>
          </a:graphicData>
        </a:graphic>
      </p:graphicFrame>
      <p:pic>
        <p:nvPicPr>
          <p:cNvPr id="4" name="Picture 3" descr="C:\Users\toshitha\Desktop\CTRE-announcement-TalonSR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1" b="100000" l="15981" r="82809"/>
                    </a14:imgEffect>
                  </a14:imgLayer>
                </a14:imgProps>
              </a:ext>
              <a:ext uri="{28A0092B-C50C-407E-A947-70E740481C1C}">
                <a14:useLocalDpi xmlns:a14="http://schemas.microsoft.com/office/drawing/2010/main" val="0"/>
              </a:ext>
            </a:extLst>
          </a:blip>
          <a:srcRect l="16480" r="16072"/>
          <a:stretch/>
        </p:blipFill>
        <p:spPr bwMode="auto">
          <a:xfrm flipH="1">
            <a:off x="304800" y="4572000"/>
            <a:ext cx="2971799" cy="2197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toshitha\Desktop\CTRE-announcement-VictorSP.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13" b="100000" l="19613" r="82809">
                        <a14:foregroundMark x1="71429" y1="63592" x2="71429" y2="63592"/>
                        <a14:foregroundMark x1="71429" y1="70874" x2="71429" y2="70874"/>
                        <a14:foregroundMark x1="79419" y1="75243" x2="75787" y2="86893"/>
                        <a14:foregroundMark x1="79177" y1="66505" x2="70218" y2="82524"/>
                        <a14:foregroundMark x1="69249" y1="53398" x2="64407" y2="73786"/>
                      </a14:backgroundRemoval>
                    </a14:imgEffect>
                  </a14:imgLayer>
                </a14:imgProps>
              </a:ext>
              <a:ext uri="{28A0092B-C50C-407E-A947-70E740481C1C}">
                <a14:useLocalDpi xmlns:a14="http://schemas.microsoft.com/office/drawing/2010/main" val="0"/>
              </a:ext>
            </a:extLst>
          </a:blip>
          <a:srcRect l="18159" r="16254"/>
          <a:stretch/>
        </p:blipFill>
        <p:spPr bwMode="auto">
          <a:xfrm flipH="1">
            <a:off x="5638800" y="4572000"/>
            <a:ext cx="2992817" cy="227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68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Comparison</a:t>
            </a:r>
            <a:endParaRPr lang="en-US" dirty="0"/>
          </a:p>
        </p:txBody>
      </p:sp>
      <p:pic>
        <p:nvPicPr>
          <p:cNvPr id="3075" name="Picture 3" descr="C:\Users\toshitha\Desktop\Motor-Controller-Compar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7966223" cy="400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05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Controller Communications</a:t>
            </a:r>
            <a:endParaRPr lang="en-US" dirty="0"/>
          </a:p>
        </p:txBody>
      </p:sp>
      <p:sp>
        <p:nvSpPr>
          <p:cNvPr id="3" name="Content Placeholder 2"/>
          <p:cNvSpPr>
            <a:spLocks noGrp="1"/>
          </p:cNvSpPr>
          <p:nvPr>
            <p:ph idx="1"/>
          </p:nvPr>
        </p:nvSpPr>
        <p:spPr/>
        <p:txBody>
          <a:bodyPr/>
          <a:lstStyle/>
          <a:p>
            <a:r>
              <a:rPr lang="en-US" dirty="0" smtClean="0"/>
              <a:t>There are two ways to communicate with the Jaguar ESC</a:t>
            </a:r>
          </a:p>
          <a:p>
            <a:pPr marL="963613" lvl="1" indent="-514350">
              <a:buFont typeface="+mj-lt"/>
              <a:buAutoNum type="arabicPeriod"/>
            </a:pPr>
            <a:r>
              <a:rPr lang="en-US" dirty="0" smtClean="0"/>
              <a:t>Servo Wire</a:t>
            </a:r>
          </a:p>
          <a:p>
            <a:pPr marL="1206500" lvl="2" indent="-457200"/>
            <a:r>
              <a:rPr lang="en-US" dirty="0" smtClean="0"/>
              <a:t>Uses </a:t>
            </a:r>
            <a:r>
              <a:rPr lang="en-US" i="1" dirty="0" smtClean="0"/>
              <a:t>Pulse Width Modulation</a:t>
            </a:r>
            <a:endParaRPr lang="en-US" dirty="0" smtClean="0"/>
          </a:p>
          <a:p>
            <a:pPr marL="963613" lvl="1" indent="-514350">
              <a:buFont typeface="+mj-lt"/>
              <a:buAutoNum type="arabicPeriod"/>
            </a:pPr>
            <a:r>
              <a:rPr lang="en-US" dirty="0" smtClean="0"/>
              <a:t>CAN-bus</a:t>
            </a:r>
          </a:p>
          <a:p>
            <a:pPr marL="1206500" lvl="2" indent="-457200"/>
            <a:r>
              <a:rPr lang="en-US" dirty="0" smtClean="0"/>
              <a:t>Uses</a:t>
            </a:r>
            <a:r>
              <a:rPr lang="en-US" i="1" dirty="0" smtClean="0"/>
              <a:t> “Message based protocol” (like Ethernet)</a:t>
            </a:r>
            <a:endParaRPr lang="en-US" dirty="0" smtClean="0"/>
          </a:p>
          <a:p>
            <a:pPr lvl="2">
              <a:buNone/>
            </a:pPr>
            <a:endParaRPr lang="en-US" dirty="0"/>
          </a:p>
        </p:txBody>
      </p:sp>
    </p:spTree>
    <p:extLst>
      <p:ext uri="{BB962C8B-B14F-4D97-AF65-F5344CB8AC3E}">
        <p14:creationId xmlns:p14="http://schemas.microsoft.com/office/powerpoint/2010/main" val="390715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a:t>
            </a:r>
            <a:r>
              <a:rPr lang="en-US" dirty="0" smtClean="0"/>
              <a:t>ulse </a:t>
            </a:r>
            <a:r>
              <a:rPr lang="en-US" u="sng" dirty="0" smtClean="0"/>
              <a:t>W</a:t>
            </a:r>
            <a:r>
              <a:rPr lang="en-US" dirty="0" smtClean="0"/>
              <a:t>idth </a:t>
            </a:r>
            <a:r>
              <a:rPr lang="en-US" u="sng" dirty="0" smtClean="0"/>
              <a:t>M</a:t>
            </a:r>
            <a:r>
              <a:rPr lang="en-US" dirty="0" smtClean="0"/>
              <a:t>odulation (PWM)</a:t>
            </a:r>
            <a:endParaRPr lang="en-US" dirty="0"/>
          </a:p>
        </p:txBody>
      </p:sp>
      <p:sp>
        <p:nvSpPr>
          <p:cNvPr id="3" name="Content Placeholder 2"/>
          <p:cNvSpPr>
            <a:spLocks noGrp="1"/>
          </p:cNvSpPr>
          <p:nvPr>
            <p:ph idx="1"/>
          </p:nvPr>
        </p:nvSpPr>
        <p:spPr/>
        <p:txBody>
          <a:bodyPr/>
          <a:lstStyle/>
          <a:p>
            <a:r>
              <a:rPr lang="en-US" dirty="0" smtClean="0"/>
              <a:t>Pulse Width Modulation is used in two ways on our FIRST Robots:</a:t>
            </a:r>
          </a:p>
          <a:p>
            <a:pPr marL="963613" lvl="1" indent="-514350">
              <a:buFont typeface="+mj-lt"/>
              <a:buAutoNum type="arabicPeriod"/>
            </a:pPr>
            <a:r>
              <a:rPr lang="en-US" dirty="0" smtClean="0"/>
              <a:t>To provide a varying amount of power to the motors.</a:t>
            </a:r>
          </a:p>
          <a:p>
            <a:pPr marL="963613" lvl="1" indent="-514350">
              <a:buFont typeface="+mj-lt"/>
              <a:buAutoNum type="arabicPeriod"/>
            </a:pPr>
            <a:r>
              <a:rPr lang="en-US" dirty="0" smtClean="0"/>
              <a:t>To communicate with the Speed controller.</a:t>
            </a:r>
          </a:p>
          <a:p>
            <a:pPr lvl="1">
              <a:buNone/>
            </a:pPr>
            <a:endParaRPr lang="en-US" dirty="0" smtClean="0"/>
          </a:p>
          <a:p>
            <a:pPr lvl="1"/>
            <a:endParaRPr lang="en-US" dirty="0"/>
          </a:p>
        </p:txBody>
      </p:sp>
    </p:spTree>
    <p:extLst>
      <p:ext uri="{BB962C8B-B14F-4D97-AF65-F5344CB8AC3E}">
        <p14:creationId xmlns:p14="http://schemas.microsoft.com/office/powerpoint/2010/main" val="82363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pPr eaLnBrk="1" hangingPunct="1"/>
            <a:r>
              <a:rPr lang="en-US" altLang="ja-JP" dirty="0" smtClean="0">
                <a:ea typeface="ＭＳ Ｐゴシック" pitchFamily="34" charset="-128"/>
              </a:rPr>
              <a:t>Ackerman Steering</a:t>
            </a:r>
          </a:p>
        </p:txBody>
      </p:sp>
      <p:pic>
        <p:nvPicPr>
          <p:cNvPr id="256002" name="Picture 2"/>
          <p:cNvPicPr>
            <a:picLocks noChangeAspect="1" noChangeArrowheads="1"/>
          </p:cNvPicPr>
          <p:nvPr/>
        </p:nvPicPr>
        <p:blipFill>
          <a:blip r:embed="rId3" cstate="print"/>
          <a:srcRect/>
          <a:stretch>
            <a:fillRect/>
          </a:stretch>
        </p:blipFill>
        <p:spPr bwMode="auto">
          <a:xfrm>
            <a:off x="457200" y="1752600"/>
            <a:ext cx="3429000" cy="375285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4114800" y="1828800"/>
            <a:ext cx="4368800" cy="3276600"/>
          </a:xfrm>
          <a:prstGeom prst="rect">
            <a:avLst/>
          </a:prstGeom>
          <a:noFill/>
          <a:ln w="9525">
            <a:noFill/>
            <a:miter lim="800000"/>
            <a:headEnd/>
            <a:tailEnd/>
          </a:ln>
        </p:spPr>
      </p:pic>
      <p:sp>
        <p:nvSpPr>
          <p:cNvPr id="256004" name="TextBox 6"/>
          <p:cNvSpPr txBox="1">
            <a:spLocks noChangeArrowheads="1"/>
          </p:cNvSpPr>
          <p:nvPr/>
        </p:nvSpPr>
        <p:spPr bwMode="auto">
          <a:xfrm>
            <a:off x="4038600" y="5410200"/>
            <a:ext cx="4572000" cy="461963"/>
          </a:xfrm>
          <a:prstGeom prst="rect">
            <a:avLst/>
          </a:prstGeom>
          <a:noFill/>
          <a:ln w="9525">
            <a:noFill/>
            <a:miter lim="800000"/>
            <a:headEnd/>
            <a:tailEnd/>
          </a:ln>
        </p:spPr>
        <p:txBody>
          <a:bodyPr>
            <a:spAutoFit/>
          </a:bodyPr>
          <a:lstStyle/>
          <a:p>
            <a:r>
              <a:rPr lang="en-US" altLang="ja-JP" sz="2400" dirty="0">
                <a:latin typeface="Calibri" pitchFamily="34" charset="0"/>
                <a:ea typeface="ＭＳ Ｐゴシック" pitchFamily="34" charset="-128"/>
              </a:rPr>
              <a:t>Team 34’s Design on Chief Delphi</a:t>
            </a:r>
          </a:p>
        </p:txBody>
      </p:sp>
    </p:spTree>
    <p:extLst>
      <p:ext uri="{BB962C8B-B14F-4D97-AF65-F5344CB8AC3E}">
        <p14:creationId xmlns:p14="http://schemas.microsoft.com/office/powerpoint/2010/main" val="364112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Power Delivery </a:t>
            </a:r>
            <a:endParaRPr lang="en-US" dirty="0"/>
          </a:p>
        </p:txBody>
      </p:sp>
      <p:sp>
        <p:nvSpPr>
          <p:cNvPr id="3" name="Content Placeholder 2"/>
          <p:cNvSpPr>
            <a:spLocks noGrp="1"/>
          </p:cNvSpPr>
          <p:nvPr>
            <p:ph idx="1"/>
          </p:nvPr>
        </p:nvSpPr>
        <p:spPr/>
        <p:txBody>
          <a:bodyPr/>
          <a:lstStyle/>
          <a:p>
            <a:r>
              <a:rPr lang="en-US" sz="2400" dirty="0" smtClean="0"/>
              <a:t>The Speed Controller varies the power delivered to the motors by changing the “Duty Cycle.”</a:t>
            </a:r>
          </a:p>
          <a:p>
            <a:endParaRPr lang="en-US" sz="2400" dirty="0" smtClean="0"/>
          </a:p>
          <a:p>
            <a:pPr>
              <a:buNone/>
            </a:pPr>
            <a:endParaRPr lang="en-US" sz="2400" dirty="0" smtClean="0"/>
          </a:p>
          <a:p>
            <a:endParaRPr lang="en-US" dirty="0"/>
          </a:p>
        </p:txBody>
      </p:sp>
      <p:pic>
        <p:nvPicPr>
          <p:cNvPr id="15" name="Picture 14" descr="25PWM.PNG"/>
          <p:cNvPicPr>
            <a:picLocks noChangeAspect="1"/>
          </p:cNvPicPr>
          <p:nvPr/>
        </p:nvPicPr>
        <p:blipFill>
          <a:blip r:embed="rId2" cstate="print"/>
          <a:srcRect r="13585"/>
          <a:stretch>
            <a:fillRect/>
          </a:stretch>
        </p:blipFill>
        <p:spPr>
          <a:xfrm>
            <a:off x="855015" y="4994478"/>
            <a:ext cx="6155386" cy="1406357"/>
          </a:xfrm>
          <a:prstGeom prst="rect">
            <a:avLst/>
          </a:prstGeom>
        </p:spPr>
      </p:pic>
      <p:pic>
        <p:nvPicPr>
          <p:cNvPr id="16" name="Picture 15" descr="75PWM.PNG"/>
          <p:cNvPicPr>
            <a:picLocks noChangeAspect="1"/>
          </p:cNvPicPr>
          <p:nvPr/>
        </p:nvPicPr>
        <p:blipFill>
          <a:blip r:embed="rId3" cstate="print"/>
          <a:srcRect r="11324"/>
          <a:stretch>
            <a:fillRect/>
          </a:stretch>
        </p:blipFill>
        <p:spPr>
          <a:xfrm>
            <a:off x="748942" y="3057506"/>
            <a:ext cx="6579909" cy="1555438"/>
          </a:xfrm>
          <a:prstGeom prst="rect">
            <a:avLst/>
          </a:prstGeom>
        </p:spPr>
      </p:pic>
      <p:sp>
        <p:nvSpPr>
          <p:cNvPr id="21" name="TextBox 20"/>
          <p:cNvSpPr txBox="1"/>
          <p:nvPr/>
        </p:nvSpPr>
        <p:spPr>
          <a:xfrm>
            <a:off x="7219667" y="3139394"/>
            <a:ext cx="1746913" cy="1384995"/>
          </a:xfrm>
          <a:prstGeom prst="rect">
            <a:avLst/>
          </a:prstGeom>
          <a:noFill/>
        </p:spPr>
        <p:txBody>
          <a:bodyPr wrap="square" rtlCol="0">
            <a:spAutoFit/>
          </a:bodyPr>
          <a:lstStyle/>
          <a:p>
            <a:r>
              <a:rPr lang="en-US" sz="2400" dirty="0">
                <a:solidFill>
                  <a:srgbClr val="002060"/>
                </a:solidFill>
              </a:rPr>
              <a:t>12V</a:t>
            </a:r>
          </a:p>
          <a:p>
            <a:endParaRPr lang="en-US" sz="3600" dirty="0">
              <a:solidFill>
                <a:srgbClr val="002060"/>
              </a:solidFill>
            </a:endParaRPr>
          </a:p>
          <a:p>
            <a:r>
              <a:rPr lang="en-US" sz="2400" dirty="0">
                <a:solidFill>
                  <a:srgbClr val="002060"/>
                </a:solidFill>
              </a:rPr>
              <a:t> 0V</a:t>
            </a:r>
          </a:p>
        </p:txBody>
      </p:sp>
      <p:cxnSp>
        <p:nvCxnSpPr>
          <p:cNvPr id="24" name="Straight Arrow Connector 23"/>
          <p:cNvCxnSpPr/>
          <p:nvPr/>
        </p:nvCxnSpPr>
        <p:spPr>
          <a:xfrm>
            <a:off x="3043465" y="4544706"/>
            <a:ext cx="53226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569473" y="4544704"/>
            <a:ext cx="520904" cy="22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55825" y="439458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05297" y="441050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19870" y="4394580"/>
            <a:ext cx="1119131" cy="630942"/>
          </a:xfrm>
          <a:prstGeom prst="rect">
            <a:avLst/>
          </a:prstGeom>
          <a:noFill/>
        </p:spPr>
        <p:txBody>
          <a:bodyPr wrap="square" rtlCol="0">
            <a:spAutoFit/>
          </a:bodyPr>
          <a:lstStyle/>
          <a:p>
            <a:pPr algn="ctr"/>
            <a:r>
              <a:rPr lang="en-US" sz="1700" b="1" dirty="0">
                <a:solidFill>
                  <a:srgbClr val="000000"/>
                </a:solidFill>
              </a:rPr>
              <a:t>PERIOD </a:t>
            </a:r>
            <a:r>
              <a:rPr lang="en-US" sz="1400" b="1" dirty="0">
                <a:solidFill>
                  <a:srgbClr val="000000"/>
                </a:solidFill>
              </a:rPr>
              <a:t>(</a:t>
            </a:r>
            <a:r>
              <a:rPr lang="en-US" b="1" dirty="0">
                <a:solidFill>
                  <a:srgbClr val="000000"/>
                </a:solidFill>
              </a:rPr>
              <a:t>ms</a:t>
            </a:r>
            <a:r>
              <a:rPr lang="en-US" sz="1400" b="1" dirty="0">
                <a:solidFill>
                  <a:srgbClr val="000000"/>
                </a:solidFill>
              </a:rPr>
              <a:t>)</a:t>
            </a:r>
          </a:p>
        </p:txBody>
      </p:sp>
      <p:sp>
        <p:nvSpPr>
          <p:cNvPr id="35" name="TextBox 34"/>
          <p:cNvSpPr txBox="1"/>
          <p:nvPr/>
        </p:nvSpPr>
        <p:spPr>
          <a:xfrm>
            <a:off x="156761" y="2438400"/>
            <a:ext cx="8181831" cy="954107"/>
          </a:xfrm>
          <a:prstGeom prst="rect">
            <a:avLst/>
          </a:prstGeom>
          <a:noFill/>
        </p:spPr>
        <p:txBody>
          <a:bodyPr wrap="square" rtlCol="0">
            <a:spAutoFit/>
          </a:bodyPr>
          <a:lstStyle/>
          <a:p>
            <a:pPr algn="ctr"/>
            <a:r>
              <a:rPr lang="en-US" sz="2800" b="1" dirty="0">
                <a:solidFill>
                  <a:srgbClr val="000000"/>
                </a:solidFill>
              </a:rPr>
              <a:t>DUTY CYCLE (%)   =    </a:t>
            </a:r>
            <a:r>
              <a:rPr lang="en-US" sz="2800" b="1" u="sng" dirty="0">
                <a:solidFill>
                  <a:srgbClr val="000000"/>
                </a:solidFill>
              </a:rPr>
              <a:t>TIME ON</a:t>
            </a:r>
          </a:p>
          <a:p>
            <a:pPr algn="ctr"/>
            <a:r>
              <a:rPr lang="en-US" sz="2800" b="1" dirty="0">
                <a:solidFill>
                  <a:srgbClr val="000000"/>
                </a:solidFill>
              </a:rPr>
              <a:t>	                          PERIOD</a:t>
            </a:r>
          </a:p>
        </p:txBody>
      </p:sp>
      <p:sp>
        <p:nvSpPr>
          <p:cNvPr id="38" name="TextBox 37"/>
          <p:cNvSpPr txBox="1"/>
          <p:nvPr/>
        </p:nvSpPr>
        <p:spPr>
          <a:xfrm>
            <a:off x="7221939" y="5025090"/>
            <a:ext cx="1746913" cy="1384995"/>
          </a:xfrm>
          <a:prstGeom prst="rect">
            <a:avLst/>
          </a:prstGeom>
          <a:noFill/>
        </p:spPr>
        <p:txBody>
          <a:bodyPr wrap="square" rtlCol="0">
            <a:spAutoFit/>
          </a:bodyPr>
          <a:lstStyle/>
          <a:p>
            <a:r>
              <a:rPr lang="en-US" sz="2400" dirty="0">
                <a:solidFill>
                  <a:srgbClr val="002060"/>
                </a:solidFill>
              </a:rPr>
              <a:t>12V</a:t>
            </a:r>
          </a:p>
          <a:p>
            <a:endParaRPr lang="en-US" sz="3600" dirty="0">
              <a:solidFill>
                <a:srgbClr val="002060"/>
              </a:solidFill>
            </a:endParaRPr>
          </a:p>
          <a:p>
            <a:r>
              <a:rPr lang="en-US" sz="2400" dirty="0">
                <a:solidFill>
                  <a:srgbClr val="002060"/>
                </a:solidFill>
              </a:rPr>
              <a:t> 0V</a:t>
            </a:r>
          </a:p>
        </p:txBody>
      </p:sp>
      <p:sp>
        <p:nvSpPr>
          <p:cNvPr id="39" name="TextBox 38"/>
          <p:cNvSpPr txBox="1"/>
          <p:nvPr/>
        </p:nvSpPr>
        <p:spPr>
          <a:xfrm>
            <a:off x="0" y="4377420"/>
            <a:ext cx="1037230" cy="707886"/>
          </a:xfrm>
          <a:prstGeom prst="rect">
            <a:avLst/>
          </a:prstGeom>
          <a:noFill/>
        </p:spPr>
        <p:txBody>
          <a:bodyPr wrap="square" rtlCol="0">
            <a:spAutoFit/>
          </a:bodyPr>
          <a:lstStyle/>
          <a:p>
            <a:pPr algn="ctr"/>
            <a:r>
              <a:rPr lang="en-US" sz="2000" b="1" dirty="0">
                <a:solidFill>
                  <a:srgbClr val="000000"/>
                </a:solidFill>
              </a:rPr>
              <a:t>DUTY CYCLE</a:t>
            </a:r>
          </a:p>
        </p:txBody>
      </p:sp>
      <p:cxnSp>
        <p:nvCxnSpPr>
          <p:cNvPr id="40" name="Straight Arrow Connector 39"/>
          <p:cNvCxnSpPr/>
          <p:nvPr/>
        </p:nvCxnSpPr>
        <p:spPr>
          <a:xfrm flipV="1">
            <a:off x="554758" y="3930557"/>
            <a:ext cx="386932" cy="5014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84326" y="5048445"/>
            <a:ext cx="452904" cy="437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65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7"/>
            <a:ext cx="6934200" cy="1143000"/>
          </a:xfrm>
        </p:spPr>
        <p:txBody>
          <a:bodyPr>
            <a:normAutofit fontScale="90000"/>
          </a:bodyPr>
          <a:lstStyle/>
          <a:p>
            <a:r>
              <a:rPr lang="en-US" dirty="0" smtClean="0"/>
              <a:t>Communications using PWM</a:t>
            </a:r>
            <a:endParaRPr lang="en-US" dirty="0"/>
          </a:p>
        </p:txBody>
      </p:sp>
      <p:sp>
        <p:nvSpPr>
          <p:cNvPr id="3" name="Content Placeholder 2"/>
          <p:cNvSpPr>
            <a:spLocks noGrp="1"/>
          </p:cNvSpPr>
          <p:nvPr>
            <p:ph idx="1"/>
          </p:nvPr>
        </p:nvSpPr>
        <p:spPr>
          <a:xfrm>
            <a:off x="457200" y="1570037"/>
            <a:ext cx="8229600" cy="4525963"/>
          </a:xfrm>
        </p:spPr>
        <p:txBody>
          <a:bodyPr/>
          <a:lstStyle/>
          <a:p>
            <a:r>
              <a:rPr lang="en-US" sz="2800" dirty="0" smtClean="0"/>
              <a:t>RC Model Aircraft standard:</a:t>
            </a:r>
          </a:p>
          <a:p>
            <a:r>
              <a:rPr lang="en-US" sz="2800" dirty="0" smtClean="0"/>
              <a:t>The width of the pulse is measured as unit of time. Time which each pulse lasts is the pulse width.</a:t>
            </a:r>
          </a:p>
          <a:p>
            <a:r>
              <a:rPr lang="en-US" sz="2800" dirty="0" smtClean="0"/>
              <a:t>Signal:</a:t>
            </a:r>
          </a:p>
          <a:p>
            <a:endParaRPr lang="en-US" sz="2800" dirty="0" smtClean="0"/>
          </a:p>
        </p:txBody>
      </p:sp>
      <p:sp>
        <p:nvSpPr>
          <p:cNvPr id="4" name="Content Placeholder 2"/>
          <p:cNvSpPr txBox="1">
            <a:spLocks/>
          </p:cNvSpPr>
          <p:nvPr/>
        </p:nvSpPr>
        <p:spPr bwMode="auto">
          <a:xfrm>
            <a:off x="341194" y="-639763"/>
            <a:ext cx="849800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22313" lvl="1" indent="-273050" eaLnBrk="0" fontAlgn="base" hangingPunct="0">
              <a:spcBef>
                <a:spcPts val="1200"/>
              </a:spcBef>
              <a:spcAft>
                <a:spcPct val="0"/>
              </a:spcAft>
              <a:buClr>
                <a:srgbClr val="E2A200"/>
              </a:buClr>
              <a:buSzPct val="90000"/>
              <a:buFont typeface="Arial" pitchFamily="34" charset="0"/>
              <a:buChar char="•"/>
              <a:defRPr/>
            </a:pPr>
            <a:endParaRPr lang="en-US" sz="2800" dirty="0">
              <a:solidFill>
                <a:srgbClr val="000000"/>
              </a:solidFill>
            </a:endParaRPr>
          </a:p>
        </p:txBody>
      </p:sp>
      <p:cxnSp>
        <p:nvCxnSpPr>
          <p:cNvPr id="20" name="Straight Connector 19"/>
          <p:cNvCxnSpPr/>
          <p:nvPr/>
        </p:nvCxnSpPr>
        <p:spPr>
          <a:xfrm>
            <a:off x="3394373" y="6135342"/>
            <a:ext cx="914400"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211579" y="4077272"/>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90450" y="4066356"/>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87024" y="4090920"/>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0005" y="6096670"/>
            <a:ext cx="2244427"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57211" y="4038600"/>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36082" y="4041332"/>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932656" y="4052248"/>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95597" y="6401605"/>
            <a:ext cx="2152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39522" y="4793413"/>
            <a:ext cx="60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03458" y="4190633"/>
            <a:ext cx="1328358" cy="1200329"/>
          </a:xfrm>
          <a:prstGeom prst="rect">
            <a:avLst/>
          </a:prstGeom>
          <a:noFill/>
        </p:spPr>
        <p:txBody>
          <a:bodyPr wrap="square" rtlCol="0">
            <a:spAutoFit/>
          </a:bodyPr>
          <a:lstStyle/>
          <a:p>
            <a:pPr algn="ctr"/>
            <a:r>
              <a:rPr lang="en-US" sz="2400" dirty="0">
                <a:solidFill>
                  <a:srgbClr val="000000"/>
                </a:solidFill>
              </a:rPr>
              <a:t>1.5 ms</a:t>
            </a:r>
          </a:p>
          <a:p>
            <a:pPr algn="ctr"/>
            <a:r>
              <a:rPr lang="en-US" sz="2400" dirty="0">
                <a:solidFill>
                  <a:srgbClr val="000000"/>
                </a:solidFill>
              </a:rPr>
              <a:t> ±</a:t>
            </a:r>
          </a:p>
          <a:p>
            <a:pPr algn="ctr"/>
            <a:r>
              <a:rPr lang="en-US" sz="2400" dirty="0">
                <a:solidFill>
                  <a:srgbClr val="000000"/>
                </a:solidFill>
              </a:rPr>
              <a:t> 0.5 ms</a:t>
            </a:r>
          </a:p>
        </p:txBody>
      </p:sp>
      <p:cxnSp>
        <p:nvCxnSpPr>
          <p:cNvPr id="31" name="Straight Connector 30"/>
          <p:cNvCxnSpPr/>
          <p:nvPr/>
        </p:nvCxnSpPr>
        <p:spPr>
          <a:xfrm>
            <a:off x="736082" y="6194434"/>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08642" y="6224002"/>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82482" y="6406149"/>
            <a:ext cx="257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39521" y="6142114"/>
            <a:ext cx="1856075" cy="738664"/>
          </a:xfrm>
          <a:prstGeom prst="rect">
            <a:avLst/>
          </a:prstGeom>
          <a:noFill/>
        </p:spPr>
        <p:txBody>
          <a:bodyPr wrap="square" rtlCol="0">
            <a:spAutoFit/>
          </a:bodyPr>
          <a:lstStyle/>
          <a:p>
            <a:pPr algn="ctr"/>
            <a:r>
              <a:rPr lang="en-US" sz="2400" dirty="0">
                <a:solidFill>
                  <a:srgbClr val="000000"/>
                </a:solidFill>
              </a:rPr>
              <a:t>40 ms</a:t>
            </a:r>
          </a:p>
          <a:p>
            <a:pPr algn="ctr"/>
            <a:r>
              <a:rPr lang="en-US" dirty="0">
                <a:solidFill>
                  <a:srgbClr val="000000"/>
                </a:solidFill>
              </a:rPr>
              <a:t>(20ms-50ms)</a:t>
            </a:r>
          </a:p>
        </p:txBody>
      </p:sp>
      <p:cxnSp>
        <p:nvCxnSpPr>
          <p:cNvPr id="38" name="Straight Arrow Connector 37"/>
          <p:cNvCxnSpPr/>
          <p:nvPr/>
        </p:nvCxnSpPr>
        <p:spPr>
          <a:xfrm>
            <a:off x="184236" y="4809333"/>
            <a:ext cx="4754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ontent Placeholder 2"/>
          <p:cNvSpPr txBox="1">
            <a:spLocks/>
          </p:cNvSpPr>
          <p:nvPr/>
        </p:nvSpPr>
        <p:spPr bwMode="auto">
          <a:xfrm>
            <a:off x="4648200" y="3352800"/>
            <a:ext cx="3733916" cy="3010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9100" indent="-382588" eaLnBrk="0" fontAlgn="base" hangingPunct="0">
              <a:spcBef>
                <a:spcPts val="1200"/>
              </a:spcBef>
              <a:spcAft>
                <a:spcPct val="0"/>
              </a:spcAft>
              <a:buClr>
                <a:srgbClr val="E2A200"/>
              </a:buClr>
              <a:buSzPct val="80000"/>
              <a:buFont typeface="Wingdings 2" pitchFamily="18" charset="2"/>
              <a:buChar char=""/>
              <a:defRPr/>
            </a:pPr>
            <a:r>
              <a:rPr lang="en-US" sz="2800" dirty="0">
                <a:solidFill>
                  <a:srgbClr val="000000"/>
                </a:solidFill>
              </a:rPr>
              <a:t>2.0 ms = full forward</a:t>
            </a:r>
          </a:p>
          <a:p>
            <a:pPr marL="876300" lvl="1" indent="-382588" eaLnBrk="0" hangingPunct="0">
              <a:spcBef>
                <a:spcPts val="1200"/>
              </a:spcBef>
              <a:buClr>
                <a:srgbClr val="E2A200"/>
              </a:buClr>
              <a:buSzPct val="80000"/>
              <a:buFont typeface="Wingdings 2" pitchFamily="18" charset="2"/>
              <a:buChar char=""/>
              <a:defRPr/>
            </a:pPr>
            <a:r>
              <a:rPr lang="en-US" sz="2400" dirty="0">
                <a:solidFill>
                  <a:srgbClr val="000000"/>
                </a:solidFill>
              </a:rPr>
              <a:t>1.75 ms = 50% fwd</a:t>
            </a:r>
          </a:p>
          <a:p>
            <a:pPr marL="419100" indent="-382588" eaLnBrk="0" hangingPunct="0">
              <a:spcBef>
                <a:spcPts val="1200"/>
              </a:spcBef>
              <a:buClr>
                <a:srgbClr val="E2A200"/>
              </a:buClr>
              <a:buSzPct val="80000"/>
              <a:buFont typeface="Wingdings 2" pitchFamily="18" charset="2"/>
              <a:buChar char=""/>
              <a:defRPr/>
            </a:pPr>
            <a:r>
              <a:rPr lang="en-US" sz="2800" dirty="0">
                <a:solidFill>
                  <a:srgbClr val="000000"/>
                </a:solidFill>
              </a:rPr>
              <a:t>1.5 ms = off</a:t>
            </a:r>
          </a:p>
          <a:p>
            <a:pPr marL="419100" indent="-382588" eaLnBrk="0" fontAlgn="base" hangingPunct="0">
              <a:spcBef>
                <a:spcPts val="1200"/>
              </a:spcBef>
              <a:spcAft>
                <a:spcPct val="0"/>
              </a:spcAft>
              <a:buClr>
                <a:srgbClr val="E2A200"/>
              </a:buClr>
              <a:buSzPct val="80000"/>
              <a:buFont typeface="Wingdings 2" pitchFamily="18" charset="2"/>
              <a:buChar char=""/>
              <a:defRPr/>
            </a:pPr>
            <a:r>
              <a:rPr lang="en-US" sz="2800" dirty="0">
                <a:solidFill>
                  <a:srgbClr val="000000"/>
                </a:solidFill>
              </a:rPr>
              <a:t>1.0 ms = full reverse</a:t>
            </a:r>
          </a:p>
          <a:p>
            <a:pPr marL="419100" indent="-382588" eaLnBrk="0" fontAlgn="base" hangingPunct="0">
              <a:spcBef>
                <a:spcPts val="1200"/>
              </a:spcBef>
              <a:spcAft>
                <a:spcPct val="0"/>
              </a:spcAft>
              <a:buClr>
                <a:srgbClr val="E2A200"/>
              </a:buClr>
              <a:buSzPct val="80000"/>
              <a:buFont typeface="Wingdings 2" pitchFamily="18" charset="2"/>
              <a:buChar char=""/>
              <a:defRPr/>
            </a:pPr>
            <a:endParaRPr lang="en-US" sz="2800" dirty="0">
              <a:solidFill>
                <a:srgbClr val="000000"/>
              </a:solidFill>
            </a:endParaRPr>
          </a:p>
        </p:txBody>
      </p:sp>
    </p:spTree>
    <p:extLst>
      <p:ext uri="{BB962C8B-B14F-4D97-AF65-F5344CB8AC3E}">
        <p14:creationId xmlns:p14="http://schemas.microsoft.com/office/powerpoint/2010/main" val="375014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a:t>
            </a:r>
            <a:endParaRPr lang="en-US" dirty="0"/>
          </a:p>
        </p:txBody>
      </p:sp>
      <p:sp>
        <p:nvSpPr>
          <p:cNvPr id="3" name="Content Placeholder 2"/>
          <p:cNvSpPr>
            <a:spLocks noGrp="1"/>
          </p:cNvSpPr>
          <p:nvPr>
            <p:ph idx="1"/>
          </p:nvPr>
        </p:nvSpPr>
        <p:spPr>
          <a:xfrm>
            <a:off x="457200" y="1493837"/>
            <a:ext cx="8229600" cy="4525963"/>
          </a:xfrm>
        </p:spPr>
        <p:txBody>
          <a:bodyPr/>
          <a:lstStyle/>
          <a:p>
            <a:r>
              <a:rPr lang="en-US" dirty="0" smtClean="0">
                <a:cs typeface="Times New Roman" pitchFamily="18" charset="0"/>
              </a:rPr>
              <a:t>“CAN” Stands for </a:t>
            </a:r>
            <a:r>
              <a:rPr lang="en-US" sz="3600" dirty="0" smtClean="0">
                <a:latin typeface="Times New Roman" pitchFamily="18" charset="0"/>
                <a:cs typeface="Times New Roman" pitchFamily="18" charset="0"/>
              </a:rPr>
              <a:t>“</a:t>
            </a:r>
            <a:r>
              <a:rPr lang="en-US" dirty="0" smtClean="0"/>
              <a:t>Controller Area Network”</a:t>
            </a:r>
          </a:p>
          <a:p>
            <a:r>
              <a:rPr lang="en-US" dirty="0" smtClean="0"/>
              <a:t>Is a single chain of point-to-point connections</a:t>
            </a:r>
          </a:p>
          <a:p>
            <a:r>
              <a:rPr lang="en-US" dirty="0" smtClean="0"/>
              <a:t>The “bus” goes around the chain </a:t>
            </a:r>
            <a:br>
              <a:rPr lang="en-US" dirty="0" smtClean="0"/>
            </a:br>
            <a:r>
              <a:rPr lang="en-US" dirty="0" smtClean="0"/>
              <a:t>delivering the signal to different </a:t>
            </a:r>
            <a:br>
              <a:rPr lang="en-US" dirty="0" smtClean="0"/>
            </a:br>
            <a:r>
              <a:rPr lang="en-US" dirty="0" smtClean="0"/>
              <a:t>addresses – each ESC has its own </a:t>
            </a:r>
            <a:br>
              <a:rPr lang="en-US" dirty="0" smtClean="0"/>
            </a:br>
            <a:r>
              <a:rPr lang="en-US" dirty="0" smtClean="0"/>
              <a:t>address</a:t>
            </a:r>
          </a:p>
          <a:p>
            <a:pPr>
              <a:buNone/>
            </a:pPr>
            <a:endParaRPr lang="en-US" dirty="0" smtClean="0"/>
          </a:p>
        </p:txBody>
      </p:sp>
      <p:grpSp>
        <p:nvGrpSpPr>
          <p:cNvPr id="22" name="Content Placeholder 27"/>
          <p:cNvGrpSpPr>
            <a:grpSpLocks noGrp="1"/>
          </p:cNvGrpSpPr>
          <p:nvPr/>
        </p:nvGrpSpPr>
        <p:grpSpPr>
          <a:xfrm flipH="1">
            <a:off x="5257800" y="4405055"/>
            <a:ext cx="3429000" cy="2329514"/>
            <a:chOff x="2216918" y="2846024"/>
            <a:chExt cx="4599015" cy="2921884"/>
          </a:xfrm>
        </p:grpSpPr>
        <p:cxnSp>
          <p:nvCxnSpPr>
            <p:cNvPr id="23" name="Straight Connector 22"/>
            <p:cNvCxnSpPr/>
            <p:nvPr/>
          </p:nvCxnSpPr>
          <p:spPr>
            <a:xfrm>
              <a:off x="2216918" y="5540991"/>
              <a:ext cx="571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29492" y="5540991"/>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9" idx="3"/>
              <a:endCxn id="27" idx="1"/>
            </p:cNvCxnSpPr>
            <p:nvPr/>
          </p:nvCxnSpPr>
          <p:spPr>
            <a:xfrm>
              <a:off x="3340868" y="4297912"/>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7" name="Rectangle 26"/>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8" name="Rectangle 27"/>
            <p:cNvSpPr/>
            <p:nvPr/>
          </p:nvSpPr>
          <p:spPr>
            <a:xfrm>
              <a:off x="2319118" y="2846024"/>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roboRIO</a:t>
              </a:r>
              <a:endParaRPr lang="en-US" dirty="0">
                <a:solidFill>
                  <a:srgbClr val="000000"/>
                </a:solidFill>
              </a:endParaRPr>
            </a:p>
          </p:txBody>
        </p:sp>
        <p:sp>
          <p:nvSpPr>
            <p:cNvPr id="29" name="Rectangle 28"/>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0" name="Rectangle 29"/>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1" name="Rectangle 30"/>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2" name="Rectangle 31"/>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3" name="Rectangle 32"/>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4" name="Rectangle 33"/>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cxnSp>
          <p:nvCxnSpPr>
            <p:cNvPr id="36" name="Straight Connector 35"/>
            <p:cNvCxnSpPr>
              <a:stCxn id="32" idx="0"/>
              <a:endCxn id="27" idx="2"/>
            </p:cNvCxnSpPr>
            <p:nvPr/>
          </p:nvCxnSpPr>
          <p:spPr>
            <a:xfrm flipV="1">
              <a:off x="6385457" y="4564612"/>
              <a:ext cx="11376" cy="669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216919" y="5486399"/>
              <a:ext cx="81888" cy="1040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38" name="Straight Connector 37"/>
            <p:cNvCxnSpPr>
              <a:endCxn id="28" idx="2"/>
            </p:cNvCxnSpPr>
            <p:nvPr/>
          </p:nvCxnSpPr>
          <p:spPr>
            <a:xfrm flipH="1" flipV="1">
              <a:off x="2881794" y="3379424"/>
              <a:ext cx="1" cy="631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74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4000" dirty="0" smtClean="0"/>
              <a:t>How does the CAN-bus simplify wiring?</a:t>
            </a:r>
            <a:endParaRPr lang="en-US" sz="4000" dirty="0"/>
          </a:p>
        </p:txBody>
      </p:sp>
      <p:grpSp>
        <p:nvGrpSpPr>
          <p:cNvPr id="7" name="Content Placeholder 6"/>
          <p:cNvGrpSpPr>
            <a:grpSpLocks noGrp="1"/>
          </p:cNvGrpSpPr>
          <p:nvPr/>
        </p:nvGrpSpPr>
        <p:grpSpPr>
          <a:xfrm>
            <a:off x="823527" y="1584879"/>
            <a:ext cx="2986473" cy="3368121"/>
            <a:chOff x="2491292" y="1717344"/>
            <a:chExt cx="4324641" cy="4050564"/>
          </a:xfrm>
        </p:grpSpPr>
        <p:cxnSp>
          <p:nvCxnSpPr>
            <p:cNvPr id="8" name="Straight Connector 7"/>
            <p:cNvCxnSpPr>
              <a:stCxn id="20" idx="2"/>
            </p:cNvCxnSpPr>
            <p:nvPr/>
          </p:nvCxnSpPr>
          <p:spPr>
            <a:xfrm flipH="1">
              <a:off x="2788418" y="2250744"/>
              <a:ext cx="2023916"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0" idx="2"/>
              <a:endCxn id="23" idx="0"/>
            </p:cNvCxnSpPr>
            <p:nvPr/>
          </p:nvCxnSpPr>
          <p:spPr>
            <a:xfrm flipH="1">
              <a:off x="4052635" y="2250744"/>
              <a:ext cx="759699"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2"/>
              <a:endCxn id="25" idx="0"/>
            </p:cNvCxnSpPr>
            <p:nvPr/>
          </p:nvCxnSpPr>
          <p:spPr>
            <a:xfrm flipH="1">
              <a:off x="2910393" y="2250744"/>
              <a:ext cx="1901941"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0" idx="2"/>
              <a:endCxn id="18" idx="0"/>
            </p:cNvCxnSpPr>
            <p:nvPr/>
          </p:nvCxnSpPr>
          <p:spPr>
            <a:xfrm flipH="1">
              <a:off x="4064012" y="2250744"/>
              <a:ext cx="748322"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2"/>
              <a:endCxn id="22" idx="0"/>
            </p:cNvCxnSpPr>
            <p:nvPr/>
          </p:nvCxnSpPr>
          <p:spPr>
            <a:xfrm>
              <a:off x="4812334" y="2250744"/>
              <a:ext cx="404915"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0" idx="2"/>
              <a:endCxn id="19" idx="0"/>
            </p:cNvCxnSpPr>
            <p:nvPr/>
          </p:nvCxnSpPr>
          <p:spPr>
            <a:xfrm>
              <a:off x="4812334" y="2250744"/>
              <a:ext cx="1584500"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 idx="2"/>
              <a:endCxn id="26" idx="0"/>
            </p:cNvCxnSpPr>
            <p:nvPr/>
          </p:nvCxnSpPr>
          <p:spPr>
            <a:xfrm>
              <a:off x="4812334" y="2250744"/>
              <a:ext cx="393539"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0" idx="2"/>
              <a:endCxn id="24" idx="0"/>
            </p:cNvCxnSpPr>
            <p:nvPr/>
          </p:nvCxnSpPr>
          <p:spPr>
            <a:xfrm>
              <a:off x="4812334" y="2250744"/>
              <a:ext cx="1573124"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27"/>
            <p:cNvGrpSpPr/>
            <p:nvPr/>
          </p:nvGrpSpPr>
          <p:grpSpPr>
            <a:xfrm>
              <a:off x="2491292" y="1717344"/>
              <a:ext cx="4324641" cy="4050564"/>
              <a:chOff x="2491292" y="1717344"/>
              <a:chExt cx="4324641" cy="4050564"/>
            </a:xfrm>
          </p:grpSpPr>
          <p:sp>
            <p:nvSpPr>
              <p:cNvPr id="18" name="Rectangle 17"/>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19" name="Rectangle 18"/>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0" name="Rectangle 19"/>
              <p:cNvSpPr/>
              <p:nvPr/>
            </p:nvSpPr>
            <p:spPr>
              <a:xfrm>
                <a:off x="4102100" y="1717344"/>
                <a:ext cx="1420466"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roboRIO</a:t>
                </a:r>
                <a:endParaRPr lang="en-US" dirty="0">
                  <a:solidFill>
                    <a:srgbClr val="000000"/>
                  </a:solidFill>
                </a:endParaRPr>
              </a:p>
            </p:txBody>
          </p:sp>
          <p:sp>
            <p:nvSpPr>
              <p:cNvPr id="21" name="Rectangle 20"/>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2" name="Rectangle 21"/>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3" name="Rectangle 22"/>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4" name="Rectangle 23"/>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5" name="Rectangle 24"/>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26" name="Rectangle 25"/>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grpSp>
      </p:grpSp>
      <p:grpSp>
        <p:nvGrpSpPr>
          <p:cNvPr id="28" name="Content Placeholder 27"/>
          <p:cNvGrpSpPr>
            <a:grpSpLocks noGrp="1"/>
          </p:cNvGrpSpPr>
          <p:nvPr/>
        </p:nvGrpSpPr>
        <p:grpSpPr>
          <a:xfrm>
            <a:off x="5148418" y="1676400"/>
            <a:ext cx="3175948" cy="3229369"/>
            <a:chOff x="2216918" y="1717344"/>
            <a:chExt cx="4599015" cy="4050564"/>
          </a:xfrm>
        </p:grpSpPr>
        <p:cxnSp>
          <p:nvCxnSpPr>
            <p:cNvPr id="29" name="Straight Connector 28"/>
            <p:cNvCxnSpPr/>
            <p:nvPr/>
          </p:nvCxnSpPr>
          <p:spPr>
            <a:xfrm>
              <a:off x="2216918" y="5540991"/>
              <a:ext cx="571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29492" y="5540991"/>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6" idx="3"/>
              <a:endCxn id="34" idx="1"/>
            </p:cNvCxnSpPr>
            <p:nvPr/>
          </p:nvCxnSpPr>
          <p:spPr>
            <a:xfrm>
              <a:off x="3340868" y="4297912"/>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4" name="Rectangle 33"/>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5" name="Rectangle 34"/>
            <p:cNvSpPr/>
            <p:nvPr/>
          </p:nvSpPr>
          <p:spPr>
            <a:xfrm>
              <a:off x="3963757" y="1717344"/>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cRIO</a:t>
              </a:r>
            </a:p>
          </p:txBody>
        </p:sp>
        <p:sp>
          <p:nvSpPr>
            <p:cNvPr id="36" name="Rectangle 35"/>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7" name="Rectangle 36"/>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8" name="Rectangle 37"/>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39" name="Rectangle 38"/>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40" name="Rectangle 39"/>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sp>
          <p:nvSpPr>
            <p:cNvPr id="41" name="Rectangle 40"/>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ESC</a:t>
              </a:r>
            </a:p>
          </p:txBody>
        </p:sp>
        <p:cxnSp>
          <p:nvCxnSpPr>
            <p:cNvPr id="42" name="Straight Connector 41"/>
            <p:cNvCxnSpPr>
              <a:stCxn id="36" idx="0"/>
            </p:cNvCxnSpPr>
            <p:nvPr/>
          </p:nvCxnSpPr>
          <p:spPr>
            <a:xfrm flipV="1">
              <a:off x="2921769" y="2882508"/>
              <a:ext cx="1604667" cy="1148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0"/>
              <a:endCxn id="34" idx="2"/>
            </p:cNvCxnSpPr>
            <p:nvPr/>
          </p:nvCxnSpPr>
          <p:spPr>
            <a:xfrm flipV="1">
              <a:off x="6385457" y="4564612"/>
              <a:ext cx="11376" cy="669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216919" y="5486399"/>
              <a:ext cx="81888" cy="1040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45" name="Straight Connector 44"/>
            <p:cNvCxnSpPr>
              <a:endCxn id="35" idx="2"/>
            </p:cNvCxnSpPr>
            <p:nvPr/>
          </p:nvCxnSpPr>
          <p:spPr>
            <a:xfrm flipV="1">
              <a:off x="4526436" y="2250744"/>
              <a:ext cx="0" cy="631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a:off x="4544704" y="1600200"/>
            <a:ext cx="27296" cy="34166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324600" y="2647890"/>
            <a:ext cx="3097032" cy="400110"/>
          </a:xfrm>
          <a:prstGeom prst="rect">
            <a:avLst/>
          </a:prstGeom>
          <a:noFill/>
        </p:spPr>
        <p:txBody>
          <a:bodyPr wrap="square" rtlCol="0">
            <a:spAutoFit/>
          </a:bodyPr>
          <a:lstStyle/>
          <a:p>
            <a:pPr algn="ctr"/>
            <a:r>
              <a:rPr lang="en-US" sz="2000" b="1" dirty="0">
                <a:solidFill>
                  <a:srgbClr val="000000"/>
                </a:solidFill>
              </a:rPr>
              <a:t>(Daisy Chaining)</a:t>
            </a:r>
          </a:p>
        </p:txBody>
      </p:sp>
      <p:sp>
        <p:nvSpPr>
          <p:cNvPr id="51" name="TextBox 50"/>
          <p:cNvSpPr txBox="1"/>
          <p:nvPr/>
        </p:nvSpPr>
        <p:spPr>
          <a:xfrm>
            <a:off x="932935" y="4706541"/>
            <a:ext cx="7682154" cy="1846659"/>
          </a:xfrm>
          <a:prstGeom prst="rect">
            <a:avLst/>
          </a:prstGeom>
          <a:noFill/>
        </p:spPr>
        <p:txBody>
          <a:bodyPr wrap="square" rtlCol="0">
            <a:spAutoFit/>
          </a:bodyPr>
          <a:lstStyle/>
          <a:p>
            <a:endParaRPr lang="en-US" dirty="0">
              <a:solidFill>
                <a:srgbClr val="000000"/>
              </a:solidFill>
            </a:endParaRPr>
          </a:p>
          <a:p>
            <a:r>
              <a:rPr lang="en-US" sz="2400" dirty="0">
                <a:solidFill>
                  <a:srgbClr val="000000"/>
                </a:solidFill>
              </a:rPr>
              <a:t>Although the amount of wires is the same in each case, without the CAN-bus, the wires have to stretch all the way across the robot from the cRIO to each ESC, whereas with the CAN-bus, they are all linked together in a single chain.</a:t>
            </a:r>
          </a:p>
        </p:txBody>
      </p:sp>
    </p:spTree>
    <p:extLst>
      <p:ext uri="{BB962C8B-B14F-4D97-AF65-F5344CB8AC3E}">
        <p14:creationId xmlns:p14="http://schemas.microsoft.com/office/powerpoint/2010/main" val="165126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826363"/>
          </a:xfrm>
        </p:spPr>
        <p:txBody>
          <a:bodyPr>
            <a:noAutofit/>
          </a:bodyPr>
          <a:lstStyle/>
          <a:p>
            <a:pPr algn="ctr" fontAlgn="auto">
              <a:spcAft>
                <a:spcPts val="0"/>
              </a:spcAft>
              <a:defRPr/>
            </a:pPr>
            <a:r>
              <a:rPr lang="en-US" sz="6000" i="1" dirty="0" smtClean="0"/>
              <a:t>Sensors and Electronics</a:t>
            </a:r>
            <a:endParaRPr lang="en-US" sz="6000" i="1"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3352800" y="2971800"/>
            <a:ext cx="3733800" cy="1938992"/>
          </a:xfrm>
          <a:prstGeom prst="rect">
            <a:avLst/>
          </a:prstGeom>
          <a:noFill/>
        </p:spPr>
        <p:txBody>
          <a:bodyPr wrap="square" rtlCol="0">
            <a:spAutoFit/>
          </a:bodyPr>
          <a:lstStyle/>
          <a:p>
            <a:r>
              <a:rPr lang="en-US" sz="2400" i="1" dirty="0" smtClean="0">
                <a:latin typeface="Arial Unicode MS" pitchFamily="34" charset="-128"/>
                <a:ea typeface="Arial Unicode MS" pitchFamily="34" charset="-128"/>
                <a:cs typeface="Arial Unicode MS" pitchFamily="34" charset="-128"/>
              </a:rPr>
              <a:t>Presented by</a:t>
            </a:r>
            <a:r>
              <a:rPr lang="en-US" sz="2400" i="1" dirty="0">
                <a:latin typeface="Arial Unicode MS" pitchFamily="34" charset="-128"/>
                <a:ea typeface="Arial Unicode MS" pitchFamily="34" charset="-128"/>
                <a:cs typeface="Arial Unicode MS" pitchFamily="34" charset="-128"/>
              </a:rPr>
              <a:t>:</a:t>
            </a:r>
          </a:p>
          <a:p>
            <a:r>
              <a:rPr lang="en-US" sz="2400" i="1" dirty="0">
                <a:latin typeface="Arial Unicode MS" pitchFamily="34" charset="-128"/>
                <a:ea typeface="Arial Unicode MS" pitchFamily="34" charset="-128"/>
                <a:cs typeface="Arial Unicode MS" pitchFamily="34" charset="-128"/>
              </a:rPr>
              <a:t>	Richard </a:t>
            </a:r>
            <a:r>
              <a:rPr lang="en-US" sz="2400" i="1" dirty="0" smtClean="0">
                <a:latin typeface="Arial Unicode MS" pitchFamily="34" charset="-128"/>
                <a:ea typeface="Arial Unicode MS" pitchFamily="34" charset="-128"/>
                <a:cs typeface="Arial Unicode MS" pitchFamily="34" charset="-128"/>
              </a:rPr>
              <a:t>Yang</a:t>
            </a:r>
          </a:p>
          <a:p>
            <a:r>
              <a:rPr lang="en-US" sz="2400" i="1" dirty="0" smtClean="0">
                <a:latin typeface="Arial Unicode MS" pitchFamily="34" charset="-128"/>
                <a:ea typeface="Arial Unicode MS" pitchFamily="34" charset="-128"/>
                <a:cs typeface="Arial Unicode MS" pitchFamily="34" charset="-128"/>
              </a:rPr>
              <a:t>	Brent Yi</a:t>
            </a:r>
          </a:p>
          <a:p>
            <a:r>
              <a:rPr lang="en-US" sz="2400" i="1" dirty="0" smtClean="0">
                <a:latin typeface="Arial Unicode MS" pitchFamily="34" charset="-128"/>
                <a:ea typeface="Arial Unicode MS" pitchFamily="34" charset="-128"/>
                <a:cs typeface="Arial Unicode MS" pitchFamily="34" charset="-128"/>
              </a:rPr>
              <a:t>	Raphael Chang</a:t>
            </a:r>
            <a:r>
              <a:rPr lang="en-US" sz="2400" i="1" dirty="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Srinjoy</a:t>
            </a:r>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Majumdar</a:t>
            </a:r>
            <a:endParaRPr lang="en-US" sz="2800" i="1" dirty="0">
              <a:latin typeface="+mn-lt"/>
            </a:endParaRPr>
          </a:p>
        </p:txBody>
      </p:sp>
    </p:spTree>
    <p:extLst>
      <p:ext uri="{BB962C8B-B14F-4D97-AF65-F5344CB8AC3E}">
        <p14:creationId xmlns:p14="http://schemas.microsoft.com/office/powerpoint/2010/main" val="112402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sensors?</a:t>
            </a:r>
            <a:endParaRPr lang="en-US" dirty="0"/>
          </a:p>
        </p:txBody>
      </p:sp>
      <p:sp>
        <p:nvSpPr>
          <p:cNvPr id="3" name="Content Placeholder 2"/>
          <p:cNvSpPr>
            <a:spLocks noGrp="1"/>
          </p:cNvSpPr>
          <p:nvPr>
            <p:ph idx="1"/>
          </p:nvPr>
        </p:nvSpPr>
        <p:spPr/>
        <p:txBody>
          <a:bodyPr/>
          <a:lstStyle/>
          <a:p>
            <a:r>
              <a:rPr lang="en-US" dirty="0" smtClean="0"/>
              <a:t>Increased performance </a:t>
            </a:r>
          </a:p>
          <a:p>
            <a:pPr lvl="1"/>
            <a:r>
              <a:rPr lang="en-US" dirty="0" smtClean="0"/>
              <a:t>Speed</a:t>
            </a:r>
          </a:p>
          <a:p>
            <a:pPr lvl="1"/>
            <a:r>
              <a:rPr lang="en-US" dirty="0" smtClean="0"/>
              <a:t>Preset Positions</a:t>
            </a:r>
          </a:p>
          <a:p>
            <a:r>
              <a:rPr lang="en-US" dirty="0" smtClean="0"/>
              <a:t>Safety</a:t>
            </a:r>
          </a:p>
          <a:p>
            <a:pPr lvl="1"/>
            <a:r>
              <a:rPr lang="en-US" dirty="0" smtClean="0"/>
              <a:t>Prevent robot from damaging itself </a:t>
            </a:r>
          </a:p>
          <a:p>
            <a:endParaRPr lang="en-US" dirty="0" smtClean="0"/>
          </a:p>
          <a:p>
            <a:endParaRPr lang="en-US" dirty="0"/>
          </a:p>
        </p:txBody>
      </p:sp>
      <p:sp>
        <p:nvSpPr>
          <p:cNvPr id="4" name="TextBox 3"/>
          <p:cNvSpPr txBox="1"/>
          <p:nvPr/>
        </p:nvSpPr>
        <p:spPr>
          <a:xfrm>
            <a:off x="-2694128" y="2052429"/>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3318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robotshop.com/media/catalog/product/cache/1/image/800x800/9df78eab33525d08d6e5fb8d27136e95/m/i/micro-contact--limit-switch.jpg"/>
          <p:cNvPicPr>
            <a:picLocks noChangeAspect="1" noChangeArrowheads="1"/>
          </p:cNvPicPr>
          <p:nvPr/>
        </p:nvPicPr>
        <p:blipFill>
          <a:blip r:embed="rId2" cstate="print"/>
          <a:srcRect/>
          <a:stretch>
            <a:fillRect/>
          </a:stretch>
        </p:blipFill>
        <p:spPr bwMode="auto">
          <a:xfrm>
            <a:off x="6934200" y="2133600"/>
            <a:ext cx="1295400" cy="1295400"/>
          </a:xfrm>
          <a:prstGeom prst="rect">
            <a:avLst/>
          </a:prstGeom>
          <a:noFill/>
        </p:spPr>
      </p:pic>
      <p:pic>
        <p:nvPicPr>
          <p:cNvPr id="1026" name="Picture 2" descr="http://tutorial.cytron.com.my/wp-content/uploads/2012/01/clip_image001.jpg"/>
          <p:cNvPicPr>
            <a:picLocks noChangeAspect="1" noChangeArrowheads="1"/>
          </p:cNvPicPr>
          <p:nvPr/>
        </p:nvPicPr>
        <p:blipFill>
          <a:blip r:embed="rId3" cstate="print"/>
          <a:srcRect/>
          <a:stretch>
            <a:fillRect/>
          </a:stretch>
        </p:blipFill>
        <p:spPr bwMode="auto">
          <a:xfrm>
            <a:off x="2438400" y="990600"/>
            <a:ext cx="2522160" cy="1902429"/>
          </a:xfrm>
          <a:prstGeom prst="rect">
            <a:avLst/>
          </a:prstGeom>
          <a:noFill/>
        </p:spPr>
      </p:pic>
      <p:sp>
        <p:nvSpPr>
          <p:cNvPr id="6" name="Title 5"/>
          <p:cNvSpPr>
            <a:spLocks noGrp="1"/>
          </p:cNvSpPr>
          <p:nvPr>
            <p:ph type="title"/>
          </p:nvPr>
        </p:nvSpPr>
        <p:spPr>
          <a:xfrm>
            <a:off x="457200" y="0"/>
            <a:ext cx="8229600" cy="1143000"/>
          </a:xfrm>
        </p:spPr>
        <p:txBody>
          <a:bodyPr/>
          <a:lstStyle/>
          <a:p>
            <a:r>
              <a:rPr lang="en-US" dirty="0" smtClean="0">
                <a:latin typeface="Questrial"/>
              </a:rPr>
              <a:t>Sensors</a:t>
            </a:r>
            <a:endParaRPr lang="en-US" dirty="0">
              <a:latin typeface="Questrial"/>
            </a:endParaRPr>
          </a:p>
        </p:txBody>
      </p:sp>
      <p:pic>
        <p:nvPicPr>
          <p:cNvPr id="8" name="Picture 2" descr="C:\Documents and Settings\David Liu\Desktop\wrrf08sw\pot.jpg"/>
          <p:cNvPicPr>
            <a:picLocks noChangeAspect="1" noChangeArrowheads="1"/>
          </p:cNvPicPr>
          <p:nvPr/>
        </p:nvPicPr>
        <p:blipFill>
          <a:blip r:embed="rId4" cstate="print"/>
          <a:srcRect/>
          <a:stretch>
            <a:fillRect/>
          </a:stretch>
        </p:blipFill>
        <p:spPr bwMode="auto">
          <a:xfrm>
            <a:off x="889197" y="1383268"/>
            <a:ext cx="1152987" cy="1152987"/>
          </a:xfrm>
          <a:prstGeom prst="rect">
            <a:avLst/>
          </a:prstGeom>
          <a:noFill/>
          <a:ln w="9525">
            <a:noFill/>
            <a:miter lim="800000"/>
            <a:headEnd/>
            <a:tailEnd/>
          </a:ln>
        </p:spPr>
      </p:pic>
      <p:pic>
        <p:nvPicPr>
          <p:cNvPr id="10" name="Picture 20" descr="300px-Ferrous_sensor"/>
          <p:cNvPicPr>
            <a:picLocks noChangeAspect="1" noChangeArrowheads="1"/>
          </p:cNvPicPr>
          <p:nvPr/>
        </p:nvPicPr>
        <p:blipFill>
          <a:blip r:embed="rId5" cstate="print"/>
          <a:srcRect/>
          <a:stretch>
            <a:fillRect/>
          </a:stretch>
        </p:blipFill>
        <p:spPr bwMode="auto">
          <a:xfrm>
            <a:off x="6223197" y="5410200"/>
            <a:ext cx="1379719" cy="745025"/>
          </a:xfrm>
          <a:prstGeom prst="rect">
            <a:avLst/>
          </a:prstGeom>
          <a:noFill/>
          <a:ln w="9525">
            <a:noFill/>
            <a:miter lim="800000"/>
            <a:headEnd/>
            <a:tailEnd/>
          </a:ln>
        </p:spPr>
      </p:pic>
      <p:pic>
        <p:nvPicPr>
          <p:cNvPr id="13" name="Picture 7" descr="27922-l"/>
          <p:cNvPicPr>
            <a:picLocks noChangeAspect="1" noChangeArrowheads="1"/>
          </p:cNvPicPr>
          <p:nvPr/>
        </p:nvPicPr>
        <p:blipFill>
          <a:blip r:embed="rId6" cstate="print"/>
          <a:srcRect/>
          <a:stretch>
            <a:fillRect/>
          </a:stretch>
        </p:blipFill>
        <p:spPr bwMode="auto">
          <a:xfrm>
            <a:off x="2438400" y="3048000"/>
            <a:ext cx="1560742" cy="1560742"/>
          </a:xfrm>
          <a:prstGeom prst="rect">
            <a:avLst/>
          </a:prstGeom>
          <a:noFill/>
          <a:ln w="9525">
            <a:noFill/>
            <a:miter lim="800000"/>
            <a:headEnd/>
            <a:tailEnd/>
          </a:ln>
        </p:spPr>
      </p:pic>
      <p:sp>
        <p:nvSpPr>
          <p:cNvPr id="15" name="TextBox 14"/>
          <p:cNvSpPr txBox="1"/>
          <p:nvPr/>
        </p:nvSpPr>
        <p:spPr>
          <a:xfrm>
            <a:off x="889197" y="2514600"/>
            <a:ext cx="1701603" cy="369332"/>
          </a:xfrm>
          <a:prstGeom prst="rect">
            <a:avLst/>
          </a:prstGeom>
          <a:noFill/>
        </p:spPr>
        <p:txBody>
          <a:bodyPr wrap="square" rtlCol="0">
            <a:spAutoFit/>
          </a:bodyPr>
          <a:lstStyle/>
          <a:p>
            <a:r>
              <a:rPr lang="en-US" dirty="0" smtClean="0"/>
              <a:t>Potentiometer</a:t>
            </a:r>
            <a:endParaRPr lang="en-US" dirty="0"/>
          </a:p>
        </p:txBody>
      </p:sp>
      <p:sp>
        <p:nvSpPr>
          <p:cNvPr id="16" name="TextBox 15"/>
          <p:cNvSpPr txBox="1"/>
          <p:nvPr/>
        </p:nvSpPr>
        <p:spPr>
          <a:xfrm>
            <a:off x="3403797" y="2602468"/>
            <a:ext cx="1320603" cy="369332"/>
          </a:xfrm>
          <a:prstGeom prst="rect">
            <a:avLst/>
          </a:prstGeom>
          <a:noFill/>
        </p:spPr>
        <p:txBody>
          <a:bodyPr wrap="square" rtlCol="0">
            <a:spAutoFit/>
          </a:bodyPr>
          <a:lstStyle/>
          <a:p>
            <a:r>
              <a:rPr lang="en-US" dirty="0" smtClean="0"/>
              <a:t>Encoder</a:t>
            </a:r>
            <a:endParaRPr lang="en-US" dirty="0"/>
          </a:p>
        </p:txBody>
      </p:sp>
      <p:sp>
        <p:nvSpPr>
          <p:cNvPr id="17" name="TextBox 16"/>
          <p:cNvSpPr txBox="1"/>
          <p:nvPr/>
        </p:nvSpPr>
        <p:spPr>
          <a:xfrm>
            <a:off x="762000" y="6183868"/>
            <a:ext cx="2590800" cy="369332"/>
          </a:xfrm>
          <a:prstGeom prst="rect">
            <a:avLst/>
          </a:prstGeom>
          <a:noFill/>
        </p:spPr>
        <p:txBody>
          <a:bodyPr wrap="square" rtlCol="0">
            <a:spAutoFit/>
          </a:bodyPr>
          <a:lstStyle/>
          <a:p>
            <a:r>
              <a:rPr lang="en-US" dirty="0" smtClean="0"/>
              <a:t>Infrared Proximity</a:t>
            </a:r>
            <a:endParaRPr lang="en-US" dirty="0"/>
          </a:p>
        </p:txBody>
      </p:sp>
      <p:sp>
        <p:nvSpPr>
          <p:cNvPr id="18" name="TextBox 17"/>
          <p:cNvSpPr txBox="1"/>
          <p:nvPr/>
        </p:nvSpPr>
        <p:spPr>
          <a:xfrm>
            <a:off x="7391400" y="3288268"/>
            <a:ext cx="1295400" cy="369332"/>
          </a:xfrm>
          <a:prstGeom prst="rect">
            <a:avLst/>
          </a:prstGeom>
          <a:noFill/>
        </p:spPr>
        <p:txBody>
          <a:bodyPr wrap="square" rtlCol="0">
            <a:spAutoFit/>
          </a:bodyPr>
          <a:lstStyle/>
          <a:p>
            <a:r>
              <a:rPr lang="en-US" dirty="0" smtClean="0"/>
              <a:t>Limit Switch</a:t>
            </a:r>
            <a:endParaRPr lang="en-US" dirty="0"/>
          </a:p>
        </p:txBody>
      </p:sp>
      <p:sp>
        <p:nvSpPr>
          <p:cNvPr id="19" name="TextBox 18"/>
          <p:cNvSpPr txBox="1"/>
          <p:nvPr/>
        </p:nvSpPr>
        <p:spPr>
          <a:xfrm>
            <a:off x="457200" y="4114800"/>
            <a:ext cx="1320603" cy="369332"/>
          </a:xfrm>
          <a:prstGeom prst="rect">
            <a:avLst/>
          </a:prstGeom>
          <a:noFill/>
        </p:spPr>
        <p:txBody>
          <a:bodyPr wrap="square" rtlCol="0">
            <a:spAutoFit/>
          </a:bodyPr>
          <a:lstStyle/>
          <a:p>
            <a:r>
              <a:rPr lang="en-US" dirty="0" smtClean="0"/>
              <a:t>Ultrasonic</a:t>
            </a:r>
            <a:endParaRPr lang="en-US" dirty="0"/>
          </a:p>
        </p:txBody>
      </p:sp>
      <p:sp>
        <p:nvSpPr>
          <p:cNvPr id="20" name="TextBox 19"/>
          <p:cNvSpPr txBox="1"/>
          <p:nvPr/>
        </p:nvSpPr>
        <p:spPr>
          <a:xfrm>
            <a:off x="2794197" y="4343400"/>
            <a:ext cx="1320603" cy="369332"/>
          </a:xfrm>
          <a:prstGeom prst="rect">
            <a:avLst/>
          </a:prstGeom>
          <a:noFill/>
        </p:spPr>
        <p:txBody>
          <a:bodyPr wrap="square" rtlCol="0">
            <a:spAutoFit/>
          </a:bodyPr>
          <a:lstStyle/>
          <a:p>
            <a:r>
              <a:rPr lang="en-US" dirty="0" smtClean="0"/>
              <a:t>Gyro</a:t>
            </a:r>
            <a:endParaRPr lang="en-US" dirty="0"/>
          </a:p>
        </p:txBody>
      </p:sp>
      <p:sp>
        <p:nvSpPr>
          <p:cNvPr id="21" name="TextBox 20"/>
          <p:cNvSpPr txBox="1"/>
          <p:nvPr/>
        </p:nvSpPr>
        <p:spPr>
          <a:xfrm>
            <a:off x="6604197" y="6172200"/>
            <a:ext cx="1320603" cy="369332"/>
          </a:xfrm>
          <a:prstGeom prst="rect">
            <a:avLst/>
          </a:prstGeom>
          <a:noFill/>
        </p:spPr>
        <p:txBody>
          <a:bodyPr wrap="square" rtlCol="0">
            <a:spAutoFit/>
          </a:bodyPr>
          <a:lstStyle/>
          <a:p>
            <a:r>
              <a:rPr lang="en-US" dirty="0" smtClean="0"/>
              <a:t>Hall Effect</a:t>
            </a:r>
            <a:endParaRPr lang="en-US" dirty="0"/>
          </a:p>
        </p:txBody>
      </p:sp>
      <p:pic>
        <p:nvPicPr>
          <p:cNvPr id="38916" name="Picture 4" descr="http://www.electronics-lab.com/blog/wp-content/uploads/2007/08/1193147290_d2069c9c08.jpg"/>
          <p:cNvPicPr>
            <a:picLocks noChangeAspect="1" noChangeArrowheads="1"/>
          </p:cNvPicPr>
          <p:nvPr/>
        </p:nvPicPr>
        <p:blipFill rotWithShape="1">
          <a:blip r:embed="rId7" cstate="print"/>
          <a:srcRect l="10615" t="4042"/>
          <a:stretch/>
        </p:blipFill>
        <p:spPr bwMode="auto">
          <a:xfrm>
            <a:off x="3276600" y="5144044"/>
            <a:ext cx="1371600" cy="1104356"/>
          </a:xfrm>
          <a:prstGeom prst="rect">
            <a:avLst/>
          </a:prstGeom>
          <a:noFill/>
        </p:spPr>
      </p:pic>
      <p:sp>
        <p:nvSpPr>
          <p:cNvPr id="22" name="TextBox 21"/>
          <p:cNvSpPr txBox="1"/>
          <p:nvPr/>
        </p:nvSpPr>
        <p:spPr>
          <a:xfrm>
            <a:off x="3276600" y="6172200"/>
            <a:ext cx="1828800" cy="369332"/>
          </a:xfrm>
          <a:prstGeom prst="rect">
            <a:avLst/>
          </a:prstGeom>
          <a:noFill/>
        </p:spPr>
        <p:txBody>
          <a:bodyPr wrap="square" rtlCol="0">
            <a:spAutoFit/>
          </a:bodyPr>
          <a:lstStyle/>
          <a:p>
            <a:r>
              <a:rPr lang="en-US" dirty="0" smtClean="0"/>
              <a:t>Accelerometer</a:t>
            </a:r>
            <a:endParaRPr lang="en-US" dirty="0"/>
          </a:p>
        </p:txBody>
      </p:sp>
      <p:pic>
        <p:nvPicPr>
          <p:cNvPr id="38918" name="Picture 6" descr="http://letsmakerobots.com/files/field_primary_image/HC-SR04-lg.jpg?"/>
          <p:cNvPicPr>
            <a:picLocks noChangeAspect="1" noChangeArrowheads="1"/>
          </p:cNvPicPr>
          <p:nvPr/>
        </p:nvPicPr>
        <p:blipFill>
          <a:blip r:embed="rId8" cstate="print"/>
          <a:srcRect/>
          <a:stretch>
            <a:fillRect/>
          </a:stretch>
        </p:blipFill>
        <p:spPr bwMode="auto">
          <a:xfrm>
            <a:off x="228600" y="2971800"/>
            <a:ext cx="1600200" cy="1223521"/>
          </a:xfrm>
          <a:prstGeom prst="rect">
            <a:avLst/>
          </a:prstGeom>
          <a:noFill/>
        </p:spPr>
      </p:pic>
      <p:pic>
        <p:nvPicPr>
          <p:cNvPr id="23" name="Picture 1" descr="C:\Users\5112488\Downloads\Picture1_clipped_rev_1.png"/>
          <p:cNvPicPr>
            <a:picLocks noChangeAspect="1" noChangeArrowheads="1"/>
          </p:cNvPicPr>
          <p:nvPr/>
        </p:nvPicPr>
        <p:blipFill>
          <a:blip r:embed="rId9" cstate="print"/>
          <a:srcRect/>
          <a:stretch>
            <a:fillRect/>
          </a:stretch>
        </p:blipFill>
        <p:spPr bwMode="auto">
          <a:xfrm>
            <a:off x="5029200" y="1066800"/>
            <a:ext cx="1447800" cy="1447800"/>
          </a:xfrm>
          <a:prstGeom prst="rect">
            <a:avLst/>
          </a:prstGeom>
          <a:noFill/>
        </p:spPr>
      </p:pic>
      <p:sp>
        <p:nvSpPr>
          <p:cNvPr id="24" name="TextBox 23"/>
          <p:cNvSpPr txBox="1"/>
          <p:nvPr/>
        </p:nvSpPr>
        <p:spPr>
          <a:xfrm>
            <a:off x="5334000" y="2514600"/>
            <a:ext cx="1295400" cy="369332"/>
          </a:xfrm>
          <a:prstGeom prst="rect">
            <a:avLst/>
          </a:prstGeom>
          <a:noFill/>
        </p:spPr>
        <p:txBody>
          <a:bodyPr wrap="square" rtlCol="0">
            <a:spAutoFit/>
          </a:bodyPr>
          <a:lstStyle/>
          <a:p>
            <a:r>
              <a:rPr lang="en-US" dirty="0" smtClean="0"/>
              <a:t>Camera</a:t>
            </a:r>
          </a:p>
        </p:txBody>
      </p:sp>
      <p:pic>
        <p:nvPicPr>
          <p:cNvPr id="38920" name="Picture 8" descr="http://www.microsoft-careers.com/sites/microsoft_global/images/kinect-4-windows/new-skin/spt-kinect-camera.jpg"/>
          <p:cNvPicPr>
            <a:picLocks noChangeAspect="1" noChangeArrowheads="1"/>
          </p:cNvPicPr>
          <p:nvPr/>
        </p:nvPicPr>
        <p:blipFill>
          <a:blip r:embed="rId10" cstate="print"/>
          <a:srcRect/>
          <a:stretch>
            <a:fillRect/>
          </a:stretch>
        </p:blipFill>
        <p:spPr bwMode="auto">
          <a:xfrm>
            <a:off x="4648200" y="3745468"/>
            <a:ext cx="2057400" cy="1028700"/>
          </a:xfrm>
          <a:prstGeom prst="rect">
            <a:avLst/>
          </a:prstGeom>
          <a:noFill/>
        </p:spPr>
      </p:pic>
      <p:sp>
        <p:nvSpPr>
          <p:cNvPr id="25" name="TextBox 24"/>
          <p:cNvSpPr txBox="1"/>
          <p:nvPr/>
        </p:nvSpPr>
        <p:spPr>
          <a:xfrm>
            <a:off x="5181600" y="4659868"/>
            <a:ext cx="1295400" cy="369332"/>
          </a:xfrm>
          <a:prstGeom prst="rect">
            <a:avLst/>
          </a:prstGeom>
          <a:noFill/>
        </p:spPr>
        <p:txBody>
          <a:bodyPr wrap="square" rtlCol="0">
            <a:spAutoFit/>
          </a:bodyPr>
          <a:lstStyle/>
          <a:p>
            <a:r>
              <a:rPr lang="en-US" dirty="0" err="1" smtClean="0"/>
              <a:t>Kinect</a:t>
            </a:r>
            <a:endParaRPr lang="en-US" dirty="0" smtClean="0"/>
          </a:p>
        </p:txBody>
      </p:sp>
      <p:pic>
        <p:nvPicPr>
          <p:cNvPr id="4" name="Picture 3"/>
          <p:cNvPicPr>
            <a:picLocks noChangeAspect="1"/>
          </p:cNvPicPr>
          <p:nvPr/>
        </p:nvPicPr>
        <p:blipFill rotWithShape="1">
          <a:blip r:embed="rId11"/>
          <a:srcRect l="22805" t="25252" r="25751" b="29109"/>
          <a:stretch/>
        </p:blipFill>
        <p:spPr>
          <a:xfrm>
            <a:off x="838200" y="4800600"/>
            <a:ext cx="1443121" cy="1280293"/>
          </a:xfrm>
          <a:prstGeom prst="rect">
            <a:avLst/>
          </a:prstGeom>
        </p:spPr>
      </p:pic>
    </p:spTree>
    <p:extLst>
      <p:ext uri="{BB962C8B-B14F-4D97-AF65-F5344CB8AC3E}">
        <p14:creationId xmlns:p14="http://schemas.microsoft.com/office/powerpoint/2010/main" val="290695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r>
              <a:rPr lang="en-US" smtClean="0"/>
              <a:t>Limit switch</a:t>
            </a:r>
          </a:p>
        </p:txBody>
      </p:sp>
      <p:sp>
        <p:nvSpPr>
          <p:cNvPr id="16386" name="Rectangle 3"/>
          <p:cNvSpPr>
            <a:spLocks noGrp="1"/>
          </p:cNvSpPr>
          <p:nvPr>
            <p:ph idx="1"/>
          </p:nvPr>
        </p:nvSpPr>
        <p:spPr/>
        <p:txBody>
          <a:bodyPr/>
          <a:lstStyle/>
          <a:p>
            <a:r>
              <a:rPr lang="en-US" dirty="0" smtClean="0"/>
              <a:t>A simple switch </a:t>
            </a:r>
          </a:p>
          <a:p>
            <a:r>
              <a:rPr lang="en-US" dirty="0" smtClean="0"/>
              <a:t>Can be set up to be triggered near a physical limit</a:t>
            </a:r>
          </a:p>
          <a:p>
            <a:r>
              <a:rPr lang="en-US" dirty="0" smtClean="0"/>
              <a:t>~$2</a:t>
            </a:r>
          </a:p>
          <a:p>
            <a:endParaRPr lang="en-US" dirty="0" smtClean="0"/>
          </a:p>
          <a:p>
            <a:endParaRPr lang="en-US" dirty="0" smtClean="0"/>
          </a:p>
        </p:txBody>
      </p:sp>
      <p:pic>
        <p:nvPicPr>
          <p:cNvPr id="16387" name="Picture 6" descr="microswitch"/>
          <p:cNvPicPr>
            <a:picLocks noChangeAspect="1" noChangeArrowheads="1"/>
          </p:cNvPicPr>
          <p:nvPr/>
        </p:nvPicPr>
        <p:blipFill>
          <a:blip r:embed="rId3" cstate="print"/>
          <a:srcRect/>
          <a:stretch>
            <a:fillRect/>
          </a:stretch>
        </p:blipFill>
        <p:spPr bwMode="auto">
          <a:xfrm>
            <a:off x="6396841" y="4724401"/>
            <a:ext cx="2289959" cy="1981200"/>
          </a:xfrm>
          <a:prstGeom prst="rect">
            <a:avLst/>
          </a:prstGeom>
          <a:noFill/>
          <a:ln w="9525">
            <a:noFill/>
            <a:miter lim="800000"/>
            <a:headEnd/>
            <a:tailEnd/>
          </a:ln>
        </p:spPr>
      </p:pic>
      <p:pic>
        <p:nvPicPr>
          <p:cNvPr id="16389" name="Picture 10" descr="micro-switch-282576"/>
          <p:cNvPicPr>
            <a:picLocks noChangeAspect="1" noChangeArrowheads="1"/>
          </p:cNvPicPr>
          <p:nvPr/>
        </p:nvPicPr>
        <p:blipFill>
          <a:blip r:embed="rId4" cstate="print"/>
          <a:srcRect/>
          <a:stretch>
            <a:fillRect/>
          </a:stretch>
        </p:blipFill>
        <p:spPr bwMode="auto">
          <a:xfrm>
            <a:off x="152400" y="4114800"/>
            <a:ext cx="3352800" cy="2592388"/>
          </a:xfrm>
          <a:prstGeom prst="rect">
            <a:avLst/>
          </a:prstGeom>
          <a:noFill/>
          <a:ln w="9525">
            <a:noFill/>
            <a:miter lim="800000"/>
            <a:headEnd/>
            <a:tailEnd/>
          </a:ln>
        </p:spPr>
      </p:pic>
      <p:pic>
        <p:nvPicPr>
          <p:cNvPr id="16388" name="Picture 8" descr="ANd9GcRvopGIRHT2IdAIYvEWBWU2NiLwMe4G2FmG1FI4Hqt9RAOj0mo&amp;t=1&amp;usg=__BLtonJPBgPWDaYQtkEHPyOru208="/>
          <p:cNvPicPr>
            <a:picLocks noChangeAspect="1" noChangeArrowheads="1"/>
          </p:cNvPicPr>
          <p:nvPr/>
        </p:nvPicPr>
        <p:blipFill>
          <a:blip r:embed="rId5" cstate="print"/>
          <a:srcRect/>
          <a:stretch>
            <a:fillRect/>
          </a:stretch>
        </p:blipFill>
        <p:spPr bwMode="auto">
          <a:xfrm>
            <a:off x="3276600" y="4621212"/>
            <a:ext cx="3200400" cy="2084388"/>
          </a:xfrm>
          <a:prstGeom prst="rect">
            <a:avLst/>
          </a:prstGeom>
          <a:noFill/>
          <a:ln w="9525">
            <a:noFill/>
            <a:miter lim="800000"/>
            <a:headEnd/>
            <a:tailEnd/>
          </a:ln>
        </p:spPr>
      </p:pic>
    </p:spTree>
    <p:extLst>
      <p:ext uri="{BB962C8B-B14F-4D97-AF65-F5344CB8AC3E}">
        <p14:creationId xmlns:p14="http://schemas.microsoft.com/office/powerpoint/2010/main" val="233794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dirty="0" smtClean="0"/>
              <a:t>Hall Effect </a:t>
            </a:r>
            <a:r>
              <a:rPr lang="en-US" dirty="0"/>
              <a:t>S</a:t>
            </a:r>
            <a:r>
              <a:rPr lang="en-US" dirty="0" smtClean="0"/>
              <a:t>ensor</a:t>
            </a:r>
          </a:p>
        </p:txBody>
      </p:sp>
      <p:sp>
        <p:nvSpPr>
          <p:cNvPr id="17410" name="Rectangle 3"/>
          <p:cNvSpPr>
            <a:spLocks noGrp="1"/>
          </p:cNvSpPr>
          <p:nvPr>
            <p:ph idx="1"/>
          </p:nvPr>
        </p:nvSpPr>
        <p:spPr/>
        <p:txBody>
          <a:bodyPr/>
          <a:lstStyle/>
          <a:p>
            <a:r>
              <a:rPr lang="en-US" dirty="0" smtClean="0"/>
              <a:t>Detects a magnetic field </a:t>
            </a:r>
          </a:p>
          <a:p>
            <a:r>
              <a:rPr lang="en-US" dirty="0" smtClean="0"/>
              <a:t>Longer range</a:t>
            </a:r>
          </a:p>
          <a:p>
            <a:r>
              <a:rPr lang="en-US" dirty="0" smtClean="0"/>
              <a:t>Can switch much faster than a mechanical switch</a:t>
            </a:r>
          </a:p>
          <a:p>
            <a:r>
              <a:rPr lang="en-US" dirty="0" smtClean="0"/>
              <a:t>~$2</a:t>
            </a:r>
          </a:p>
        </p:txBody>
      </p:sp>
      <p:pic>
        <p:nvPicPr>
          <p:cNvPr id="1026" name="Picture 2"/>
          <p:cNvPicPr>
            <a:picLocks noChangeAspect="1" noChangeArrowheads="1"/>
          </p:cNvPicPr>
          <p:nvPr/>
        </p:nvPicPr>
        <p:blipFill>
          <a:blip r:embed="rId3" cstate="print"/>
          <a:srcRect/>
          <a:stretch>
            <a:fillRect/>
          </a:stretch>
        </p:blipFill>
        <p:spPr bwMode="auto">
          <a:xfrm>
            <a:off x="5181600" y="3886200"/>
            <a:ext cx="3536301" cy="2693095"/>
          </a:xfrm>
          <a:prstGeom prst="rect">
            <a:avLst/>
          </a:prstGeom>
          <a:noFill/>
          <a:ln w="9525">
            <a:noFill/>
            <a:miter lim="800000"/>
            <a:headEnd/>
            <a:tailEnd/>
          </a:ln>
        </p:spPr>
      </p:pic>
      <p:pic>
        <p:nvPicPr>
          <p:cNvPr id="10242" name="Picture 2" descr="http://grobotronics.com/images/detailed/4/Hall_sensor13760397645204b3548874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69" b="97344" l="1563" r="95938"/>
                    </a14:imgEffect>
                  </a14:imgLayer>
                </a14:imgProps>
              </a:ext>
              <a:ext uri="{28A0092B-C50C-407E-A947-70E740481C1C}">
                <a14:useLocalDpi xmlns:a14="http://schemas.microsoft.com/office/drawing/2010/main" val="0"/>
              </a:ext>
            </a:extLst>
          </a:blip>
          <a:srcRect/>
          <a:stretch>
            <a:fillRect/>
          </a:stretch>
        </p:blipFill>
        <p:spPr bwMode="auto">
          <a:xfrm>
            <a:off x="1981200" y="3732955"/>
            <a:ext cx="2999582" cy="299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Potentiometers (Pots)</a:t>
            </a:r>
          </a:p>
        </p:txBody>
      </p:sp>
      <p:sp>
        <p:nvSpPr>
          <p:cNvPr id="20482" name="Content Placeholder 6"/>
          <p:cNvSpPr>
            <a:spLocks noGrp="1"/>
          </p:cNvSpPr>
          <p:nvPr>
            <p:ph idx="1"/>
          </p:nvPr>
        </p:nvSpPr>
        <p:spPr/>
        <p:txBody>
          <a:bodyPr/>
          <a:lstStyle/>
          <a:p>
            <a:pPr eaLnBrk="1" hangingPunct="1"/>
            <a:r>
              <a:rPr lang="en-US" dirty="0" smtClean="0"/>
              <a:t>Sensor for measuring position:</a:t>
            </a:r>
          </a:p>
          <a:p>
            <a:pPr lvl="1" eaLnBrk="1" hangingPunct="1"/>
            <a:r>
              <a:rPr lang="en-US" dirty="0" smtClean="0"/>
              <a:t>Rotational, linear, etc.</a:t>
            </a:r>
          </a:p>
          <a:p>
            <a:r>
              <a:rPr lang="en-US" dirty="0" smtClean="0"/>
              <a:t>$</a:t>
            </a:r>
            <a:r>
              <a:rPr lang="en-US" dirty="0"/>
              <a:t>2</a:t>
            </a:r>
            <a:endParaRPr lang="en-US" dirty="0" smtClean="0"/>
          </a:p>
        </p:txBody>
      </p:sp>
      <p:pic>
        <p:nvPicPr>
          <p:cNvPr id="20484" name="Picture 2" descr="C:\Documents and Settings\David Liu\Desktop\wrrf08sw\pot.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250" l="0" r="99000"/>
                    </a14:imgEffect>
                  </a14:imgLayer>
                </a14:imgProps>
              </a:ext>
            </a:extLst>
          </a:blip>
          <a:srcRect/>
          <a:stretch>
            <a:fillRect/>
          </a:stretch>
        </p:blipFill>
        <p:spPr bwMode="auto">
          <a:xfrm>
            <a:off x="762000" y="3124200"/>
            <a:ext cx="2743200" cy="2743200"/>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167" b="97667" l="4167" r="98167">
                        <a14:foregroundMark x1="21000" y1="74333" x2="21000" y2="74333"/>
                      </a14:backgroundRemoval>
                    </a14:imgEffect>
                  </a14:imgLayer>
                </a14:imgProps>
              </a:ext>
            </a:extLst>
          </a:blip>
          <a:stretch>
            <a:fillRect/>
          </a:stretch>
        </p:blipFill>
        <p:spPr>
          <a:xfrm>
            <a:off x="4724400" y="3048000"/>
            <a:ext cx="3352800" cy="3352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0138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pPr eaLnBrk="1" hangingPunct="1"/>
            <a:r>
              <a:rPr lang="en-US" altLang="ja-JP" dirty="0" smtClean="0">
                <a:ea typeface="ＭＳ Ｐゴシック" pitchFamily="34" charset="-128"/>
              </a:rPr>
              <a:t>Differential/Tank Steering</a:t>
            </a:r>
          </a:p>
        </p:txBody>
      </p:sp>
      <p:sp>
        <p:nvSpPr>
          <p:cNvPr id="258050" name="Content Placeholder 2"/>
          <p:cNvSpPr>
            <a:spLocks noGrp="1"/>
          </p:cNvSpPr>
          <p:nvPr>
            <p:ph sz="half" idx="1"/>
          </p:nvPr>
        </p:nvSpPr>
        <p:spPr/>
        <p:txBody>
          <a:bodyPr>
            <a:normAutofit/>
          </a:bodyPr>
          <a:lstStyle/>
          <a:p>
            <a:pPr eaLnBrk="1" hangingPunct="1"/>
            <a:r>
              <a:rPr lang="en-US" altLang="ja-JP" sz="3000" dirty="0" smtClean="0">
                <a:ea typeface="ＭＳ Ｐゴシック" pitchFamily="34" charset="-128"/>
              </a:rPr>
              <a:t>Power left and right sides independently</a:t>
            </a:r>
          </a:p>
          <a:p>
            <a:pPr eaLnBrk="1" hangingPunct="1">
              <a:spcAft>
                <a:spcPts val="0"/>
              </a:spcAft>
            </a:pPr>
            <a:r>
              <a:rPr lang="en-US" altLang="ja-JP" sz="3000" dirty="0" smtClean="0">
                <a:ea typeface="ＭＳ Ｐゴシック" pitchFamily="34" charset="-128"/>
              </a:rPr>
              <a:t>Features:</a:t>
            </a:r>
          </a:p>
          <a:p>
            <a:pPr lvl="1"/>
            <a:r>
              <a:rPr lang="en-US" altLang="ja-JP" sz="2200" dirty="0" smtClean="0">
                <a:ea typeface="ＭＳ Ｐゴシック" pitchFamily="34" charset="-128"/>
              </a:rPr>
              <a:t>Simple</a:t>
            </a:r>
          </a:p>
          <a:p>
            <a:pPr lvl="1"/>
            <a:r>
              <a:rPr lang="en-US" altLang="ja-JP" sz="2200" dirty="0" smtClean="0">
                <a:ea typeface="ＭＳ Ｐゴシック" pitchFamily="34" charset="-128"/>
              </a:rPr>
              <a:t>Easy to program</a:t>
            </a:r>
          </a:p>
        </p:txBody>
      </p:sp>
      <p:sp>
        <p:nvSpPr>
          <p:cNvPr id="3" name="TextBox 2"/>
          <p:cNvSpPr txBox="1"/>
          <p:nvPr/>
        </p:nvSpPr>
        <p:spPr>
          <a:xfrm>
            <a:off x="4214750" y="4800599"/>
            <a:ext cx="4479966" cy="461665"/>
          </a:xfrm>
          <a:prstGeom prst="rect">
            <a:avLst/>
          </a:prstGeom>
          <a:noFill/>
        </p:spPr>
        <p:txBody>
          <a:bodyPr wrap="square" rtlCol="0">
            <a:spAutoFit/>
          </a:bodyPr>
          <a:lstStyle/>
          <a:p>
            <a:r>
              <a:rPr lang="en-US" sz="2400" dirty="0" smtClean="0">
                <a:latin typeface="Calibri" pitchFamily="34" charset="0"/>
              </a:rPr>
              <a:t>Team 846’s 2013 Drivetrain Design</a:t>
            </a:r>
          </a:p>
        </p:txBody>
      </p:sp>
      <p:pic>
        <p:nvPicPr>
          <p:cNvPr id="6" name="Picture 2" descr="C:\Users\Anurag\Desktop\Desktop\CAD\Award\drive.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738" b="98396" l="7225" r="95484"/>
                    </a14:imgEffect>
                  </a14:imgLayer>
                </a14:imgProps>
              </a:ext>
              <a:ext uri="{28A0092B-C50C-407E-A947-70E740481C1C}">
                <a14:useLocalDpi xmlns:a14="http://schemas.microsoft.com/office/drawing/2010/main" val="0"/>
              </a:ext>
            </a:extLst>
          </a:blip>
          <a:srcRect/>
          <a:stretch>
            <a:fillRect/>
          </a:stretch>
        </p:blipFill>
        <p:spPr bwMode="auto">
          <a:xfrm>
            <a:off x="4214750" y="1828800"/>
            <a:ext cx="4603874" cy="2827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p:txBody>
          <a:bodyPr/>
          <a:lstStyle/>
          <a:p>
            <a:pPr eaLnBrk="1" hangingPunct="1"/>
            <a:r>
              <a:rPr lang="en-US" dirty="0" smtClean="0"/>
              <a:t>Potentiometers (Pots)</a:t>
            </a:r>
          </a:p>
        </p:txBody>
      </p:sp>
      <p:cxnSp>
        <p:nvCxnSpPr>
          <p:cNvPr id="7" name="Straight Connector 6"/>
          <p:cNvCxnSpPr/>
          <p:nvPr/>
        </p:nvCxnSpPr>
        <p:spPr>
          <a:xfrm rot="5400000" flipH="1" flipV="1">
            <a:off x="4176713" y="2874902"/>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p:cNvCxnSpPr>
          <p:nvPr/>
        </p:nvCxnSpPr>
        <p:spPr>
          <a:xfrm rot="5400000">
            <a:off x="6611938" y="581495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08" name="TextBox 8"/>
          <p:cNvSpPr txBox="1">
            <a:spLocks noChangeArrowheads="1"/>
          </p:cNvSpPr>
          <p:nvPr/>
        </p:nvSpPr>
        <p:spPr bwMode="auto">
          <a:xfrm>
            <a:off x="4038600" y="2266890"/>
            <a:ext cx="1150938" cy="400110"/>
          </a:xfrm>
          <a:prstGeom prst="rect">
            <a:avLst/>
          </a:prstGeom>
          <a:noFill/>
          <a:ln w="9525">
            <a:noFill/>
            <a:miter lim="800000"/>
            <a:headEnd/>
            <a:tailEnd/>
          </a:ln>
        </p:spPr>
        <p:txBody>
          <a:bodyPr>
            <a:spAutoFit/>
          </a:bodyPr>
          <a:lstStyle/>
          <a:p>
            <a:r>
              <a:rPr lang="en-US" sz="2000" dirty="0">
                <a:latin typeface="Tw Cen MT" pitchFamily="34" charset="0"/>
              </a:rPr>
              <a:t>+5V</a:t>
            </a:r>
          </a:p>
        </p:txBody>
      </p:sp>
      <p:sp>
        <p:nvSpPr>
          <p:cNvPr id="21509" name="TextBox 9"/>
          <p:cNvSpPr txBox="1">
            <a:spLocks noChangeArrowheads="1"/>
          </p:cNvSpPr>
          <p:nvPr/>
        </p:nvSpPr>
        <p:spPr bwMode="auto">
          <a:xfrm>
            <a:off x="3722687" y="5905380"/>
            <a:ext cx="1371600" cy="400110"/>
          </a:xfrm>
          <a:prstGeom prst="rect">
            <a:avLst/>
          </a:prstGeom>
          <a:noFill/>
          <a:ln w="9525">
            <a:noFill/>
            <a:miter lim="800000"/>
            <a:headEnd/>
            <a:tailEnd/>
          </a:ln>
        </p:spPr>
        <p:txBody>
          <a:bodyPr>
            <a:spAutoFit/>
          </a:bodyPr>
          <a:lstStyle/>
          <a:p>
            <a:r>
              <a:rPr lang="en-US" sz="2000" dirty="0">
                <a:latin typeface="Tw Cen MT" pitchFamily="34" charset="0"/>
              </a:rPr>
              <a:t>Ground/0V</a:t>
            </a:r>
          </a:p>
        </p:txBody>
      </p:sp>
      <p:grpSp>
        <p:nvGrpSpPr>
          <p:cNvPr id="4" name="Group 83"/>
          <p:cNvGrpSpPr>
            <a:grpSpLocks/>
          </p:cNvGrpSpPr>
          <p:nvPr/>
        </p:nvGrpSpPr>
        <p:grpSpPr bwMode="auto">
          <a:xfrm>
            <a:off x="4724400" y="3028890"/>
            <a:ext cx="1682750" cy="366713"/>
            <a:chOff x="2976" y="1632"/>
            <a:chExt cx="1060" cy="231"/>
          </a:xfrm>
        </p:grpSpPr>
        <p:cxnSp>
          <p:nvCxnSpPr>
            <p:cNvPr id="21555"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56"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5V</a:t>
              </a:r>
            </a:p>
          </p:txBody>
        </p:sp>
      </p:grpSp>
      <p:grpSp>
        <p:nvGrpSpPr>
          <p:cNvPr id="11" name="Group 82"/>
          <p:cNvGrpSpPr>
            <a:grpSpLocks/>
          </p:cNvGrpSpPr>
          <p:nvPr/>
        </p:nvGrpSpPr>
        <p:grpSpPr bwMode="auto">
          <a:xfrm>
            <a:off x="4724400" y="4171890"/>
            <a:ext cx="1970088" cy="366713"/>
            <a:chOff x="2976" y="2352"/>
            <a:chExt cx="1241" cy="231"/>
          </a:xfrm>
        </p:grpSpPr>
        <p:cxnSp>
          <p:nvCxnSpPr>
            <p:cNvPr id="21553"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54"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dirty="0">
                  <a:latin typeface="Tw Cen MT" pitchFamily="34" charset="0"/>
                </a:rPr>
                <a:t>2.5V</a:t>
              </a:r>
            </a:p>
          </p:txBody>
        </p:sp>
      </p:grpSp>
      <p:grpSp>
        <p:nvGrpSpPr>
          <p:cNvPr id="12" name="Group 79"/>
          <p:cNvGrpSpPr>
            <a:grpSpLocks/>
          </p:cNvGrpSpPr>
          <p:nvPr/>
        </p:nvGrpSpPr>
        <p:grpSpPr bwMode="auto">
          <a:xfrm>
            <a:off x="4724400" y="5314890"/>
            <a:ext cx="1758950" cy="366713"/>
            <a:chOff x="2976" y="3072"/>
            <a:chExt cx="1108" cy="231"/>
          </a:xfrm>
        </p:grpSpPr>
        <p:cxnSp>
          <p:nvCxnSpPr>
            <p:cNvPr id="21551"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52"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0V</a:t>
              </a:r>
            </a:p>
          </p:txBody>
        </p:sp>
      </p:grpSp>
      <p:grpSp>
        <p:nvGrpSpPr>
          <p:cNvPr id="13" name="Group 50"/>
          <p:cNvGrpSpPr>
            <a:grpSpLocks/>
          </p:cNvGrpSpPr>
          <p:nvPr/>
        </p:nvGrpSpPr>
        <p:grpSpPr bwMode="auto">
          <a:xfrm>
            <a:off x="457200" y="2331477"/>
            <a:ext cx="2514378" cy="3840723"/>
            <a:chOff x="6096959" y="2122500"/>
            <a:chExt cx="2514988" cy="3840150"/>
          </a:xfrm>
        </p:grpSpPr>
        <p:pic>
          <p:nvPicPr>
            <p:cNvPr id="21541" name="Picture 2" descr="C:\Documents and Settings\David Liu\Desktop\wrrf08sw\alps60mm_gran.jpg"/>
            <p:cNvPicPr>
              <a:picLocks noChangeAspect="1" noChangeArrowheads="1"/>
            </p:cNvPicPr>
            <p:nvPr/>
          </p:nvPicPr>
          <p:blipFill>
            <a:blip r:embed="rId3" cstate="print"/>
            <a:srcRect/>
            <a:stretch>
              <a:fillRect/>
            </a:stretch>
          </p:blipFill>
          <p:spPr bwMode="auto">
            <a:xfrm rot="3970984">
              <a:off x="5849309" y="2946913"/>
              <a:ext cx="2743200" cy="2247900"/>
            </a:xfrm>
            <a:prstGeom prst="rect">
              <a:avLst/>
            </a:prstGeom>
            <a:noFill/>
            <a:ln w="9525">
              <a:noFill/>
              <a:miter lim="800000"/>
              <a:headEnd/>
              <a:tailEnd/>
            </a:ln>
          </p:spPr>
        </p:pic>
        <p:grpSp>
          <p:nvGrpSpPr>
            <p:cNvPr id="14" name="Group 47"/>
            <p:cNvGrpSpPr>
              <a:grpSpLocks/>
            </p:cNvGrpSpPr>
            <p:nvPr/>
          </p:nvGrpSpPr>
          <p:grpSpPr bwMode="auto">
            <a:xfrm>
              <a:off x="6324600" y="2122500"/>
              <a:ext cx="914400" cy="774584"/>
              <a:chOff x="6324600" y="2122500"/>
              <a:chExt cx="914400" cy="774584"/>
            </a:xfrm>
          </p:grpSpPr>
          <p:sp>
            <p:nvSpPr>
              <p:cNvPr id="21549" name="TextBox 35"/>
              <p:cNvSpPr txBox="1">
                <a:spLocks noChangeArrowheads="1"/>
              </p:cNvSpPr>
              <p:nvPr/>
            </p:nvSpPr>
            <p:spPr bwMode="auto">
              <a:xfrm>
                <a:off x="6324600" y="2122500"/>
                <a:ext cx="914400" cy="400051"/>
              </a:xfrm>
              <a:prstGeom prst="rect">
                <a:avLst/>
              </a:prstGeom>
              <a:noFill/>
              <a:ln w="9525">
                <a:noFill/>
                <a:miter lim="800000"/>
                <a:headEnd/>
                <a:tailEnd/>
              </a:ln>
            </p:spPr>
            <p:txBody>
              <a:bodyPr>
                <a:spAutoFit/>
              </a:bodyPr>
              <a:lstStyle/>
              <a:p>
                <a:r>
                  <a:rPr lang="en-US" sz="2000" dirty="0">
                    <a:latin typeface="Tw Cen MT" pitchFamily="34" charset="0"/>
                  </a:rPr>
                  <a:t>+5V</a:t>
                </a:r>
              </a:p>
            </p:txBody>
          </p:sp>
          <p:cxnSp>
            <p:nvCxnSpPr>
              <p:cNvPr id="38" name="Straight Connector 37"/>
              <p:cNvCxnSpPr/>
              <p:nvPr/>
            </p:nvCxnSpPr>
            <p:spPr>
              <a:xfrm rot="5400000" flipH="1" flipV="1">
                <a:off x="6438429" y="2705025"/>
                <a:ext cx="380943" cy="31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5" name="Group 46"/>
            <p:cNvGrpSpPr>
              <a:grpSpLocks/>
            </p:cNvGrpSpPr>
            <p:nvPr/>
          </p:nvGrpSpPr>
          <p:grpSpPr bwMode="auto">
            <a:xfrm>
              <a:off x="6324600" y="4954177"/>
              <a:ext cx="990600" cy="1008473"/>
              <a:chOff x="6324600" y="4954177"/>
              <a:chExt cx="990600" cy="1008473"/>
            </a:xfrm>
          </p:grpSpPr>
          <p:cxnSp>
            <p:nvCxnSpPr>
              <p:cNvPr id="40" name="Straight Connector 39"/>
              <p:cNvCxnSpPr/>
              <p:nvPr/>
            </p:nvCxnSpPr>
            <p:spPr>
              <a:xfrm rot="5400000" flipH="1" flipV="1">
                <a:off x="6324146" y="5257344"/>
                <a:ext cx="609509" cy="31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48" name="TextBox 41"/>
              <p:cNvSpPr txBox="1">
                <a:spLocks noChangeArrowheads="1"/>
              </p:cNvSpPr>
              <p:nvPr/>
            </p:nvSpPr>
            <p:spPr bwMode="auto">
              <a:xfrm>
                <a:off x="6324600" y="5562600"/>
                <a:ext cx="990600" cy="400050"/>
              </a:xfrm>
              <a:prstGeom prst="rect">
                <a:avLst/>
              </a:prstGeom>
              <a:noFill/>
              <a:ln w="9525">
                <a:noFill/>
                <a:miter lim="800000"/>
                <a:headEnd/>
                <a:tailEnd/>
              </a:ln>
            </p:spPr>
            <p:txBody>
              <a:bodyPr>
                <a:spAutoFit/>
              </a:bodyPr>
              <a:lstStyle/>
              <a:p>
                <a:r>
                  <a:rPr lang="en-US" sz="2000">
                    <a:latin typeface="Tw Cen MT" pitchFamily="34" charset="0"/>
                  </a:rPr>
                  <a:t>GND</a:t>
                </a:r>
              </a:p>
            </p:txBody>
          </p:sp>
        </p:grpSp>
        <p:grpSp>
          <p:nvGrpSpPr>
            <p:cNvPr id="16" name="Group 48"/>
            <p:cNvGrpSpPr>
              <a:grpSpLocks/>
            </p:cNvGrpSpPr>
            <p:nvPr/>
          </p:nvGrpSpPr>
          <p:grpSpPr bwMode="auto">
            <a:xfrm>
              <a:off x="7009993" y="2884386"/>
              <a:ext cx="1601954" cy="400050"/>
              <a:chOff x="7009993" y="2884386"/>
              <a:chExt cx="1601954" cy="400050"/>
            </a:xfrm>
          </p:grpSpPr>
          <p:cxnSp>
            <p:nvCxnSpPr>
              <p:cNvPr id="37" name="Straight Arrow Connector 36"/>
              <p:cNvCxnSpPr/>
              <p:nvPr/>
            </p:nvCxnSpPr>
            <p:spPr>
              <a:xfrm rot="10800000">
                <a:off x="7009993" y="3276440"/>
                <a:ext cx="1524370" cy="158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1546" name="TextBox 43"/>
              <p:cNvSpPr txBox="1">
                <a:spLocks noChangeArrowheads="1"/>
              </p:cNvSpPr>
              <p:nvPr/>
            </p:nvSpPr>
            <p:spPr bwMode="auto">
              <a:xfrm>
                <a:off x="7697547" y="2884386"/>
                <a:ext cx="914400" cy="400050"/>
              </a:xfrm>
              <a:prstGeom prst="rect">
                <a:avLst/>
              </a:prstGeom>
              <a:noFill/>
              <a:ln w="9525">
                <a:noFill/>
                <a:miter lim="800000"/>
                <a:headEnd/>
                <a:tailEnd/>
              </a:ln>
            </p:spPr>
            <p:txBody>
              <a:bodyPr>
                <a:spAutoFit/>
              </a:bodyPr>
              <a:lstStyle/>
              <a:p>
                <a:r>
                  <a:rPr lang="en-US" sz="2000" dirty="0">
                    <a:latin typeface="Tw Cen MT" pitchFamily="34" charset="0"/>
                  </a:rPr>
                  <a:t>Output</a:t>
                </a:r>
              </a:p>
            </p:txBody>
          </p:sp>
        </p:grpSp>
      </p:grpSp>
      <p:sp>
        <p:nvSpPr>
          <p:cNvPr id="21515" name="TextBox 52"/>
          <p:cNvSpPr txBox="1">
            <a:spLocks noChangeArrowheads="1"/>
          </p:cNvSpPr>
          <p:nvPr/>
        </p:nvSpPr>
        <p:spPr bwMode="auto">
          <a:xfrm>
            <a:off x="3886200" y="1748135"/>
            <a:ext cx="4114800" cy="461665"/>
          </a:xfrm>
          <a:prstGeom prst="rect">
            <a:avLst/>
          </a:prstGeom>
          <a:noFill/>
          <a:ln w="9525">
            <a:noFill/>
            <a:miter lim="800000"/>
            <a:headEnd/>
            <a:tailEnd/>
          </a:ln>
        </p:spPr>
        <p:txBody>
          <a:bodyPr wrap="square">
            <a:spAutoFit/>
          </a:bodyPr>
          <a:lstStyle/>
          <a:p>
            <a:r>
              <a:rPr lang="en-US" sz="2400" dirty="0">
                <a:latin typeface="Tw Cen MT" pitchFamily="34" charset="0"/>
              </a:rPr>
              <a:t>Slider is connected to output.</a:t>
            </a:r>
          </a:p>
        </p:txBody>
      </p:sp>
      <p:pic>
        <p:nvPicPr>
          <p:cNvPr id="21516" name="Picture 3"/>
          <p:cNvPicPr>
            <a:picLocks noChangeAspect="1" noChangeArrowheads="1"/>
          </p:cNvPicPr>
          <p:nvPr/>
        </p:nvPicPr>
        <p:blipFill>
          <a:blip r:embed="rId4" cstate="print"/>
          <a:srcRect/>
          <a:stretch>
            <a:fillRect/>
          </a:stretch>
        </p:blipFill>
        <p:spPr bwMode="auto">
          <a:xfrm>
            <a:off x="4267200" y="3105090"/>
            <a:ext cx="357188" cy="2362200"/>
          </a:xfrm>
          <a:prstGeom prst="rect">
            <a:avLst/>
          </a:prstGeom>
          <a:noFill/>
          <a:ln w="9525">
            <a:noFill/>
            <a:miter lim="800000"/>
            <a:headEnd/>
            <a:tailEnd/>
          </a:ln>
        </p:spPr>
      </p:pic>
      <p:sp>
        <p:nvSpPr>
          <p:cNvPr id="21517" name="TextBox 57"/>
          <p:cNvSpPr txBox="1">
            <a:spLocks noChangeArrowheads="1"/>
          </p:cNvSpPr>
          <p:nvPr/>
        </p:nvSpPr>
        <p:spPr bwMode="auto">
          <a:xfrm>
            <a:off x="3276600" y="4248090"/>
            <a:ext cx="1055688" cy="400110"/>
          </a:xfrm>
          <a:prstGeom prst="rect">
            <a:avLst/>
          </a:prstGeom>
          <a:noFill/>
          <a:ln w="9525">
            <a:noFill/>
            <a:miter lim="800000"/>
            <a:headEnd/>
            <a:tailEnd/>
          </a:ln>
        </p:spPr>
        <p:txBody>
          <a:bodyPr>
            <a:spAutoFit/>
          </a:bodyPr>
          <a:lstStyle/>
          <a:p>
            <a:r>
              <a:rPr lang="en-US" sz="2000" dirty="0">
                <a:latin typeface="Tw Cen MT" pitchFamily="34" charset="0"/>
              </a:rPr>
              <a:t>10 K</a:t>
            </a:r>
            <a:r>
              <a:rPr lang="el-GR" sz="2000" dirty="0">
                <a:latin typeface="Calibri" pitchFamily="34" charset="0"/>
              </a:rPr>
              <a:t>Ω</a:t>
            </a:r>
            <a:endParaRPr lang="en-US" sz="2000" dirty="0">
              <a:latin typeface="Tw Cen MT" pitchFamily="34" charset="0"/>
            </a:endParaRPr>
          </a:p>
        </p:txBody>
      </p:sp>
      <p:cxnSp>
        <p:nvCxnSpPr>
          <p:cNvPr id="9" name="Straight Connector 6"/>
          <p:cNvCxnSpPr/>
          <p:nvPr/>
        </p:nvCxnSpPr>
        <p:spPr>
          <a:xfrm flipV="1">
            <a:off x="6781802" y="2647890"/>
            <a:ext cx="3173" cy="4572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19" name="TextBox 8"/>
          <p:cNvSpPr txBox="1">
            <a:spLocks noChangeArrowheads="1"/>
          </p:cNvSpPr>
          <p:nvPr/>
        </p:nvSpPr>
        <p:spPr bwMode="auto">
          <a:xfrm>
            <a:off x="6477000" y="2247780"/>
            <a:ext cx="1150937" cy="400110"/>
          </a:xfrm>
          <a:prstGeom prst="rect">
            <a:avLst/>
          </a:prstGeom>
          <a:noFill/>
          <a:ln w="9525">
            <a:noFill/>
            <a:miter lim="800000"/>
            <a:headEnd/>
            <a:tailEnd/>
          </a:ln>
        </p:spPr>
        <p:txBody>
          <a:bodyPr>
            <a:spAutoFit/>
          </a:bodyPr>
          <a:lstStyle/>
          <a:p>
            <a:r>
              <a:rPr lang="en-US" sz="2000" dirty="0">
                <a:latin typeface="Tw Cen MT" pitchFamily="34" charset="0"/>
              </a:rPr>
              <a:t>+5V</a:t>
            </a:r>
          </a:p>
        </p:txBody>
      </p:sp>
      <p:sp>
        <p:nvSpPr>
          <p:cNvPr id="21520" name="TextBox 9"/>
          <p:cNvSpPr txBox="1">
            <a:spLocks noChangeArrowheads="1"/>
          </p:cNvSpPr>
          <p:nvPr/>
        </p:nvSpPr>
        <p:spPr bwMode="auto">
          <a:xfrm>
            <a:off x="6172200" y="5924490"/>
            <a:ext cx="1371600" cy="400110"/>
          </a:xfrm>
          <a:prstGeom prst="rect">
            <a:avLst/>
          </a:prstGeom>
          <a:noFill/>
          <a:ln w="9525">
            <a:noFill/>
            <a:miter lim="800000"/>
            <a:headEnd/>
            <a:tailEnd/>
          </a:ln>
        </p:spPr>
        <p:txBody>
          <a:bodyPr>
            <a:spAutoFit/>
          </a:bodyPr>
          <a:lstStyle/>
          <a:p>
            <a:r>
              <a:rPr lang="en-US" sz="2000" dirty="0">
                <a:latin typeface="Tw Cen MT" pitchFamily="34" charset="0"/>
              </a:rPr>
              <a:t>Ground/0V</a:t>
            </a:r>
          </a:p>
        </p:txBody>
      </p:sp>
      <p:grpSp>
        <p:nvGrpSpPr>
          <p:cNvPr id="17" name="Group 88"/>
          <p:cNvGrpSpPr>
            <a:grpSpLocks/>
          </p:cNvGrpSpPr>
          <p:nvPr/>
        </p:nvGrpSpPr>
        <p:grpSpPr bwMode="auto">
          <a:xfrm>
            <a:off x="7173913" y="3105090"/>
            <a:ext cx="1682750" cy="366713"/>
            <a:chOff x="2976" y="1632"/>
            <a:chExt cx="1060" cy="231"/>
          </a:xfrm>
        </p:grpSpPr>
        <p:cxnSp>
          <p:nvCxnSpPr>
            <p:cNvPr id="21539"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40"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100%</a:t>
              </a:r>
            </a:p>
          </p:txBody>
        </p:sp>
      </p:grpSp>
      <p:grpSp>
        <p:nvGrpSpPr>
          <p:cNvPr id="18" name="Group 91"/>
          <p:cNvGrpSpPr>
            <a:grpSpLocks/>
          </p:cNvGrpSpPr>
          <p:nvPr/>
        </p:nvGrpSpPr>
        <p:grpSpPr bwMode="auto">
          <a:xfrm>
            <a:off x="7173913" y="4191000"/>
            <a:ext cx="1970087" cy="366713"/>
            <a:chOff x="2976" y="2352"/>
            <a:chExt cx="1241" cy="231"/>
          </a:xfrm>
        </p:grpSpPr>
        <p:cxnSp>
          <p:nvCxnSpPr>
            <p:cNvPr id="21537"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38"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50%</a:t>
              </a:r>
            </a:p>
          </p:txBody>
        </p:sp>
      </p:grpSp>
      <p:grpSp>
        <p:nvGrpSpPr>
          <p:cNvPr id="19" name="Group 94"/>
          <p:cNvGrpSpPr>
            <a:grpSpLocks/>
          </p:cNvGrpSpPr>
          <p:nvPr/>
        </p:nvGrpSpPr>
        <p:grpSpPr bwMode="auto">
          <a:xfrm>
            <a:off x="7173913" y="5391090"/>
            <a:ext cx="1758950" cy="366713"/>
            <a:chOff x="2976" y="3072"/>
            <a:chExt cx="1108" cy="231"/>
          </a:xfrm>
        </p:grpSpPr>
        <p:cxnSp>
          <p:nvCxnSpPr>
            <p:cNvPr id="21535"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36"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a:t>
              </a:r>
            </a:p>
          </p:txBody>
        </p:sp>
      </p:grpSp>
      <p:sp>
        <p:nvSpPr>
          <p:cNvPr id="6" name="Rectangle 5"/>
          <p:cNvSpPr/>
          <p:nvPr/>
        </p:nvSpPr>
        <p:spPr>
          <a:xfrm>
            <a:off x="6477000" y="3105090"/>
            <a:ext cx="652463" cy="251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5" name="Picture 3"/>
          <p:cNvPicPr>
            <a:picLocks noChangeAspect="1" noChangeArrowheads="1"/>
          </p:cNvPicPr>
          <p:nvPr/>
        </p:nvPicPr>
        <p:blipFill>
          <a:blip r:embed="rId4" cstate="print"/>
          <a:srcRect/>
          <a:stretch>
            <a:fillRect/>
          </a:stretch>
        </p:blipFill>
        <p:spPr bwMode="auto">
          <a:xfrm>
            <a:off x="6629400" y="3105090"/>
            <a:ext cx="357188" cy="2514600"/>
          </a:xfrm>
          <a:prstGeom prst="rect">
            <a:avLst/>
          </a:prstGeom>
          <a:noFill/>
          <a:ln w="9525">
            <a:noFill/>
            <a:miter lim="800000"/>
            <a:headEnd/>
            <a:tailEnd/>
          </a:ln>
        </p:spPr>
      </p:pic>
      <p:sp>
        <p:nvSpPr>
          <p:cNvPr id="5" name="Rectangle 5"/>
          <p:cNvSpPr/>
          <p:nvPr/>
        </p:nvSpPr>
        <p:spPr>
          <a:xfrm>
            <a:off x="4114800" y="3105090"/>
            <a:ext cx="609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7" name="Picture 3"/>
          <p:cNvPicPr>
            <a:picLocks noChangeAspect="1" noChangeArrowheads="1"/>
          </p:cNvPicPr>
          <p:nvPr/>
        </p:nvPicPr>
        <p:blipFill>
          <a:blip r:embed="rId4" cstate="print"/>
          <a:srcRect/>
          <a:stretch>
            <a:fillRect/>
          </a:stretch>
        </p:blipFill>
        <p:spPr bwMode="auto">
          <a:xfrm>
            <a:off x="4246563" y="3105090"/>
            <a:ext cx="377825" cy="2514600"/>
          </a:xfrm>
          <a:prstGeom prst="rect">
            <a:avLst/>
          </a:prstGeom>
          <a:noFill/>
          <a:ln w="9525">
            <a:noFill/>
            <a:miter lim="800000"/>
            <a:headEnd/>
            <a:tailEnd/>
          </a:ln>
        </p:spPr>
      </p:pic>
      <p:cxnSp>
        <p:nvCxnSpPr>
          <p:cNvPr id="10" name="Straight Connector 7"/>
          <p:cNvCxnSpPr>
            <a:stCxn id="6" idx="2"/>
          </p:cNvCxnSpPr>
          <p:nvPr/>
        </p:nvCxnSpPr>
        <p:spPr>
          <a:xfrm rot="5400000">
            <a:off x="4230688" y="580860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 name="Group 55"/>
          <p:cNvGrpSpPr>
            <a:grpSpLocks/>
          </p:cNvGrpSpPr>
          <p:nvPr/>
        </p:nvGrpSpPr>
        <p:grpSpPr bwMode="auto">
          <a:xfrm>
            <a:off x="4114800" y="3105090"/>
            <a:ext cx="609600" cy="2514600"/>
            <a:chOff x="2592" y="1680"/>
            <a:chExt cx="384" cy="1584"/>
          </a:xfrm>
        </p:grpSpPr>
        <p:sp>
          <p:nvSpPr>
            <p:cNvPr id="2" name="Rectangle 5"/>
            <p:cNvSpPr/>
            <p:nvPr/>
          </p:nvSpPr>
          <p:spPr>
            <a:xfrm>
              <a:off x="2592" y="1680"/>
              <a:ext cx="384" cy="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4" name="Picture 3"/>
            <p:cNvPicPr>
              <a:picLocks noChangeAspect="1" noChangeArrowheads="1"/>
            </p:cNvPicPr>
            <p:nvPr/>
          </p:nvPicPr>
          <p:blipFill>
            <a:blip r:embed="rId5" cstate="print"/>
            <a:srcRect/>
            <a:stretch>
              <a:fillRect/>
            </a:stretch>
          </p:blipFill>
          <p:spPr bwMode="auto">
            <a:xfrm rot="5400000">
              <a:off x="2002" y="2353"/>
              <a:ext cx="1584" cy="238"/>
            </a:xfrm>
            <a:prstGeom prst="rect">
              <a:avLst/>
            </a:prstGeom>
            <a:noFill/>
            <a:ln w="9525">
              <a:noFill/>
              <a:miter lim="800000"/>
              <a:headEnd/>
              <a:tailEnd/>
            </a:ln>
          </p:spPr>
        </p:pic>
      </p:grpSp>
      <p:grpSp>
        <p:nvGrpSpPr>
          <p:cNvPr id="21" name="Group 58"/>
          <p:cNvGrpSpPr>
            <a:grpSpLocks/>
          </p:cNvGrpSpPr>
          <p:nvPr/>
        </p:nvGrpSpPr>
        <p:grpSpPr bwMode="auto">
          <a:xfrm>
            <a:off x="6477000" y="3105090"/>
            <a:ext cx="652463" cy="2514600"/>
            <a:chOff x="4080" y="1680"/>
            <a:chExt cx="411" cy="1584"/>
          </a:xfrm>
        </p:grpSpPr>
        <p:sp>
          <p:nvSpPr>
            <p:cNvPr id="3" name="Rectangle 5"/>
            <p:cNvSpPr/>
            <p:nvPr/>
          </p:nvSpPr>
          <p:spPr>
            <a:xfrm>
              <a:off x="4080" y="1680"/>
              <a:ext cx="411" cy="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2" name="Picture 3"/>
            <p:cNvPicPr>
              <a:picLocks noChangeAspect="1" noChangeArrowheads="1"/>
            </p:cNvPicPr>
            <p:nvPr/>
          </p:nvPicPr>
          <p:blipFill>
            <a:blip r:embed="rId5" cstate="print"/>
            <a:srcRect/>
            <a:stretch>
              <a:fillRect/>
            </a:stretch>
          </p:blipFill>
          <p:spPr bwMode="auto">
            <a:xfrm rot="5400000">
              <a:off x="3497" y="2359"/>
              <a:ext cx="1584" cy="225"/>
            </a:xfrm>
            <a:prstGeom prst="rect">
              <a:avLst/>
            </a:prstGeom>
            <a:noFill/>
            <a:ln w="9525">
              <a:noFill/>
              <a:miter lim="800000"/>
              <a:headEnd/>
              <a:tailEnd/>
            </a:ln>
          </p:spPr>
        </p:pic>
      </p:grpSp>
    </p:spTree>
    <p:extLst>
      <p:ext uri="{BB962C8B-B14F-4D97-AF65-F5344CB8AC3E}">
        <p14:creationId xmlns:p14="http://schemas.microsoft.com/office/powerpoint/2010/main" val="257648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xit" presetSubtype="0" fill="hold"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Potentiometers</a:t>
            </a:r>
            <a:endParaRPr lang="en-US" dirty="0"/>
          </a:p>
        </p:txBody>
      </p:sp>
      <p:sp>
        <p:nvSpPr>
          <p:cNvPr id="3" name="Content Placeholder 2"/>
          <p:cNvSpPr>
            <a:spLocks noGrp="1"/>
          </p:cNvSpPr>
          <p:nvPr>
            <p:ph idx="1"/>
          </p:nvPr>
        </p:nvSpPr>
        <p:spPr/>
        <p:txBody>
          <a:bodyPr/>
          <a:lstStyle/>
          <a:p>
            <a:r>
              <a:rPr lang="en-US" dirty="0" smtClean="0"/>
              <a:t>Slide</a:t>
            </a:r>
          </a:p>
          <a:p>
            <a:endParaRPr lang="en-US" dirty="0" smtClean="0"/>
          </a:p>
          <a:p>
            <a:endParaRPr lang="en-US" dirty="0" smtClean="0"/>
          </a:p>
          <a:p>
            <a:endParaRPr lang="en-US" dirty="0" smtClean="0"/>
          </a:p>
          <a:p>
            <a:r>
              <a:rPr lang="en-US" dirty="0" smtClean="0"/>
              <a:t>Rotary </a:t>
            </a:r>
          </a:p>
          <a:p>
            <a:pPr lvl="1"/>
            <a:endParaRPr lang="en-US" dirty="0"/>
          </a:p>
        </p:txBody>
      </p:sp>
      <p:pic>
        <p:nvPicPr>
          <p:cNvPr id="5" name="Picture 2" descr="C:\Documents and Settings\David Liu\Desktop\wrrf08sw\pot.jpg"/>
          <p:cNvPicPr>
            <a:picLocks noChangeAspect="1" noChangeArrowheads="1"/>
          </p:cNvPicPr>
          <p:nvPr/>
        </p:nvPicPr>
        <p:blipFill>
          <a:blip r:embed="rId2" cstate="print"/>
          <a:srcRect/>
          <a:stretch>
            <a:fillRect/>
          </a:stretch>
        </p:blipFill>
        <p:spPr bwMode="auto">
          <a:xfrm>
            <a:off x="1295400" y="4572000"/>
            <a:ext cx="2057400" cy="2057400"/>
          </a:xfrm>
          <a:prstGeom prst="rect">
            <a:avLst/>
          </a:prstGeom>
          <a:noFill/>
          <a:ln w="9525">
            <a:noFill/>
            <a:miter lim="800000"/>
            <a:headEnd/>
            <a:tailEnd/>
          </a:ln>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3600" b="76400" l="8400" r="91800">
                        <a14:backgroundMark x1="32400" y1="71000" x2="32400" y2="71000"/>
                        <a14:backgroundMark x1="39200" y1="68000" x2="39200" y2="68000"/>
                        <a14:backgroundMark x1="25600" y1="72000" x2="25600" y2="72000"/>
                      </a14:backgroundRemoval>
                    </a14:imgEffect>
                  </a14:imgLayer>
                </a14:imgProps>
              </a:ext>
            </a:extLst>
          </a:blip>
          <a:srcRect t="22103" b="22989"/>
          <a:stretch/>
        </p:blipFill>
        <p:spPr>
          <a:xfrm>
            <a:off x="3276600" y="1655716"/>
            <a:ext cx="3784600" cy="2078084"/>
          </a:xfrm>
          <a:prstGeom prst="rect">
            <a:avLst/>
          </a:prstGeom>
          <a:effectLst>
            <a:outerShdw blurRad="50800" dist="38100" dir="5400000" algn="t" rotWithShape="0">
              <a:prstClr val="black">
                <a:alpha val="40000"/>
              </a:prstClr>
            </a:outerShdw>
          </a:effectLst>
        </p:spPr>
      </p:pic>
      <p:pic>
        <p:nvPicPr>
          <p:cNvPr id="8" name="Picture 7" descr="IMG_002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Lst>
          </a:blip>
          <a:srcRect/>
          <a:stretch>
            <a:fillRect/>
          </a:stretch>
        </p:blipFill>
        <p:spPr bwMode="auto">
          <a:xfrm>
            <a:off x="4461458" y="4572000"/>
            <a:ext cx="3768142" cy="2209800"/>
          </a:xfrm>
          <a:prstGeom prst="rect">
            <a:avLst/>
          </a:prstGeom>
          <a:noFill/>
          <a:ln w="9525">
            <a:noFill/>
            <a:miter lim="800000"/>
            <a:headEnd/>
            <a:tailEnd/>
          </a:ln>
        </p:spPr>
      </p:pic>
    </p:spTree>
    <p:extLst>
      <p:ext uri="{BB962C8B-B14F-4D97-AF65-F5344CB8AC3E}">
        <p14:creationId xmlns:p14="http://schemas.microsoft.com/office/powerpoint/2010/main" val="424055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066800" y="304800"/>
            <a:ext cx="6553200" cy="1143000"/>
          </a:xfrm>
        </p:spPr>
        <p:txBody>
          <a:bodyPr/>
          <a:lstStyle/>
          <a:p>
            <a:pPr eaLnBrk="1" hangingPunct="1"/>
            <a:r>
              <a:rPr lang="en-US" dirty="0" smtClean="0"/>
              <a:t>Pots: Uses</a:t>
            </a:r>
          </a:p>
        </p:txBody>
      </p:sp>
      <p:sp>
        <p:nvSpPr>
          <p:cNvPr id="23554" name="Content Placeholder 2"/>
          <p:cNvSpPr>
            <a:spLocks noGrp="1"/>
          </p:cNvSpPr>
          <p:nvPr>
            <p:ph idx="1"/>
          </p:nvPr>
        </p:nvSpPr>
        <p:spPr/>
        <p:txBody>
          <a:bodyPr/>
          <a:lstStyle/>
          <a:p>
            <a:pPr eaLnBrk="1" hangingPunct="1"/>
            <a:r>
              <a:rPr lang="en-US" dirty="0" smtClean="0"/>
              <a:t>Sense position: e.g. pivoting arm</a:t>
            </a:r>
          </a:p>
          <a:p>
            <a:pPr marL="203200" indent="0" eaLnBrk="1" hangingPunct="1">
              <a:buNone/>
            </a:pPr>
            <a:endParaRPr lang="en-US" dirty="0" smtClean="0"/>
          </a:p>
          <a:p>
            <a:pPr eaLnBrk="1" hangingPunct="1"/>
            <a:r>
              <a:rPr lang="en-US" dirty="0" smtClean="0"/>
              <a:t>How to sense position of a lift?</a:t>
            </a:r>
          </a:p>
          <a:p>
            <a:pPr lvl="1" eaLnBrk="1" hangingPunct="1"/>
            <a:r>
              <a:rPr lang="en-US" dirty="0" smtClean="0"/>
              <a:t>Travel length is 6 feet</a:t>
            </a:r>
          </a:p>
          <a:p>
            <a:pPr lvl="1" eaLnBrk="1" hangingPunct="1"/>
            <a:r>
              <a:rPr lang="en-US" dirty="0" smtClean="0"/>
              <a:t>No linear pot long enough</a:t>
            </a:r>
            <a:endParaRPr lang="en-US" b="1" dirty="0" smtClean="0"/>
          </a:p>
        </p:txBody>
      </p:sp>
      <p:pic>
        <p:nvPicPr>
          <p:cNvPr id="23555" name="Picture 2" descr="C:\Documents and Settings\David Liu\Desktop\wrrf08sw\pot.jpg"/>
          <p:cNvPicPr>
            <a:picLocks noChangeAspect="1" noChangeArrowheads="1"/>
          </p:cNvPicPr>
          <p:nvPr/>
        </p:nvPicPr>
        <p:blipFill>
          <a:blip r:embed="rId3" cstate="print"/>
          <a:srcRect/>
          <a:stretch>
            <a:fillRect/>
          </a:stretch>
        </p:blipFill>
        <p:spPr bwMode="auto">
          <a:xfrm>
            <a:off x="6629400" y="2286000"/>
            <a:ext cx="2362200" cy="2362200"/>
          </a:xfrm>
          <a:prstGeom prst="rect">
            <a:avLst/>
          </a:prstGeom>
          <a:noFill/>
          <a:ln w="9525">
            <a:noFill/>
            <a:miter lim="800000"/>
            <a:headEnd/>
            <a:tailEnd/>
          </a:ln>
        </p:spPr>
      </p:pic>
    </p:spTree>
    <p:extLst>
      <p:ext uri="{BB962C8B-B14F-4D97-AF65-F5344CB8AC3E}">
        <p14:creationId xmlns:p14="http://schemas.microsoft.com/office/powerpoint/2010/main" val="182679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precisionsales.com/potentiometers/multiturn/images/Mw22b-wirewound-potentiomet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174216"/>
            <a:ext cx="6031868" cy="2683784"/>
          </a:xfrm>
          <a:prstGeom prst="rect">
            <a:avLst/>
          </a:prstGeom>
          <a:noFill/>
          <a:extLst>
            <a:ext uri="{909E8E84-426E-40DD-AFC4-6F175D3DCCD1}">
              <a14:hiddenFill xmlns:a14="http://schemas.microsoft.com/office/drawing/2010/main">
                <a:solidFill>
                  <a:srgbClr val="FFFFFF"/>
                </a:solidFill>
              </a14:hiddenFill>
            </a:ext>
          </a:extLst>
        </p:spPr>
      </p:pic>
      <p:sp>
        <p:nvSpPr>
          <p:cNvPr id="24577" name="Title 2"/>
          <p:cNvSpPr>
            <a:spLocks noGrp="1"/>
          </p:cNvSpPr>
          <p:nvPr>
            <p:ph type="title"/>
          </p:nvPr>
        </p:nvSpPr>
        <p:spPr>
          <a:xfrm>
            <a:off x="990600" y="304800"/>
            <a:ext cx="6553200" cy="1143000"/>
          </a:xfrm>
        </p:spPr>
        <p:txBody>
          <a:bodyPr/>
          <a:lstStyle/>
          <a:p>
            <a:pPr eaLnBrk="1" hangingPunct="1"/>
            <a:r>
              <a:rPr lang="en-US" dirty="0" smtClean="0"/>
              <a:t>Multi-turn Pots</a:t>
            </a:r>
          </a:p>
        </p:txBody>
      </p:sp>
      <p:sp>
        <p:nvSpPr>
          <p:cNvPr id="24578" name="Content Placeholder 3"/>
          <p:cNvSpPr>
            <a:spLocks noGrp="1"/>
          </p:cNvSpPr>
          <p:nvPr>
            <p:ph idx="1"/>
          </p:nvPr>
        </p:nvSpPr>
        <p:spPr>
          <a:xfrm>
            <a:off x="457200" y="1493837"/>
            <a:ext cx="5181600" cy="4525963"/>
          </a:xfrm>
        </p:spPr>
        <p:txBody>
          <a:bodyPr/>
          <a:lstStyle/>
          <a:p>
            <a:pPr eaLnBrk="1" hangingPunct="1"/>
            <a:r>
              <a:rPr lang="en-US" dirty="0" smtClean="0"/>
              <a:t>Multi-turn pot:</a:t>
            </a:r>
          </a:p>
          <a:p>
            <a:pPr lvl="1" eaLnBrk="1" hangingPunct="1"/>
            <a:r>
              <a:rPr lang="en-US" dirty="0" smtClean="0"/>
              <a:t>Usually 3, 5, or 10 turns</a:t>
            </a:r>
          </a:p>
          <a:p>
            <a:pPr lvl="1"/>
            <a:r>
              <a:rPr lang="en-US" dirty="0" smtClean="0"/>
              <a:t>~$10</a:t>
            </a:r>
          </a:p>
          <a:p>
            <a:pPr eaLnBrk="1" hangingPunct="1"/>
            <a:r>
              <a:rPr lang="en-US" dirty="0" smtClean="0"/>
              <a:t>Alignment is important!</a:t>
            </a:r>
          </a:p>
          <a:p>
            <a:pPr lvl="1" eaLnBrk="1" hangingPunct="1"/>
            <a:r>
              <a:rPr lang="en-US" dirty="0" smtClean="0"/>
              <a:t>Continuous rotation: use </a:t>
            </a:r>
            <a:r>
              <a:rPr lang="en-US" b="1" dirty="0" smtClean="0"/>
              <a:t>encoder</a:t>
            </a:r>
            <a:endParaRPr lang="en-US" dirty="0" smtClean="0"/>
          </a:p>
        </p:txBody>
      </p:sp>
    </p:spTree>
    <p:extLst>
      <p:ext uri="{BB962C8B-B14F-4D97-AF65-F5344CB8AC3E}">
        <p14:creationId xmlns:p14="http://schemas.microsoft.com/office/powerpoint/2010/main" val="173453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eaLnBrk="1" hangingPunct="1">
              <a:lnSpc>
                <a:spcPct val="80000"/>
              </a:lnSpc>
            </a:pPr>
            <a:r>
              <a:rPr lang="en-US" dirty="0" smtClean="0"/>
              <a:t>Optical Encoders</a:t>
            </a:r>
          </a:p>
        </p:txBody>
      </p:sp>
      <p:sp>
        <p:nvSpPr>
          <p:cNvPr id="2" name="Content Placeholder 1"/>
          <p:cNvSpPr>
            <a:spLocks noGrp="1"/>
          </p:cNvSpPr>
          <p:nvPr>
            <p:ph idx="1"/>
          </p:nvPr>
        </p:nvSpPr>
        <p:spPr/>
        <p:txBody>
          <a:bodyPr/>
          <a:lstStyle/>
          <a:p>
            <a:endParaRPr lang="en-US"/>
          </a:p>
        </p:txBody>
      </p:sp>
      <p:pic>
        <p:nvPicPr>
          <p:cNvPr id="20482" name="Picture 2" descr="http://www.robotgear.com.au/Cache/Files/ProductImageOriginals/778_37D%20mm%20metal%20gear%20motor%20with%2064%20CPR%20encoder%20-%20end.jpg"/>
          <p:cNvPicPr>
            <a:picLocks noChangeAspect="1" noChangeArrowheads="1"/>
          </p:cNvPicPr>
          <p:nvPr/>
        </p:nvPicPr>
        <p:blipFill>
          <a:blip r:embed="rId3" cstate="print"/>
          <a:srcRect/>
          <a:stretch>
            <a:fillRect/>
          </a:stretch>
        </p:blipFill>
        <p:spPr bwMode="auto">
          <a:xfrm>
            <a:off x="381000" y="2667000"/>
            <a:ext cx="3543300" cy="2530929"/>
          </a:xfrm>
          <a:prstGeom prst="rect">
            <a:avLst/>
          </a:prstGeom>
          <a:noFill/>
        </p:spPr>
      </p:pic>
      <p:pic>
        <p:nvPicPr>
          <p:cNvPr id="8" name="Picture 2"/>
          <p:cNvPicPr>
            <a:picLocks noChangeAspect="1" noChangeArrowheads="1"/>
          </p:cNvPicPr>
          <p:nvPr/>
        </p:nvPicPr>
        <p:blipFill>
          <a:blip r:embed="rId4" cstate="print"/>
          <a:srcRect l="39371" t="8308" r="7874" b="14900"/>
          <a:stretch>
            <a:fillRect/>
          </a:stretch>
        </p:blipFill>
        <p:spPr bwMode="auto">
          <a:xfrm>
            <a:off x="4343400" y="1752600"/>
            <a:ext cx="3886200" cy="3886200"/>
          </a:xfrm>
          <a:prstGeom prst="rect">
            <a:avLst/>
          </a:prstGeom>
          <a:noFill/>
          <a:ln w="9525">
            <a:noFill/>
            <a:miter lim="800000"/>
            <a:headEnd/>
            <a:tailEnd/>
          </a:ln>
        </p:spPr>
      </p:pic>
      <p:cxnSp>
        <p:nvCxnSpPr>
          <p:cNvPr id="10" name="Straight Connector 9"/>
          <p:cNvCxnSpPr/>
          <p:nvPr/>
        </p:nvCxnSpPr>
        <p:spPr>
          <a:xfrm flipV="1">
            <a:off x="2209800" y="1905000"/>
            <a:ext cx="3657600" cy="137160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2209800" y="4343400"/>
            <a:ext cx="3733800" cy="1143000"/>
          </a:xfrm>
          <a:prstGeom prst="line">
            <a:avLst/>
          </a:prstGeom>
          <a:ln/>
        </p:spPr>
        <p:style>
          <a:lnRef idx="3">
            <a:schemeClr val="accent5"/>
          </a:lnRef>
          <a:fillRef idx="0">
            <a:schemeClr val="accent5"/>
          </a:fillRef>
          <a:effectRef idx="2">
            <a:schemeClr val="accent5"/>
          </a:effectRef>
          <a:fontRef idx="minor">
            <a:schemeClr val="tx1"/>
          </a:fontRef>
        </p:style>
      </p:cxnSp>
      <p:sp>
        <p:nvSpPr>
          <p:cNvPr id="9" name="Oval 8"/>
          <p:cNvSpPr/>
          <p:nvPr/>
        </p:nvSpPr>
        <p:spPr bwMode="auto">
          <a:xfrm rot="18822013">
            <a:off x="7766383" y="2340262"/>
            <a:ext cx="231228" cy="22859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bwMode="auto">
          <a:xfrm rot="19499696">
            <a:off x="7814364" y="1838206"/>
            <a:ext cx="1181842" cy="622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a:t>
            </a:r>
            <a:endParaRPr lang="en-US" dirty="0"/>
          </a:p>
        </p:txBody>
      </p:sp>
    </p:spTree>
    <p:extLst>
      <p:ext uri="{BB962C8B-B14F-4D97-AF65-F5344CB8AC3E}">
        <p14:creationId xmlns:p14="http://schemas.microsoft.com/office/powerpoint/2010/main" val="161860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eaLnBrk="1" hangingPunct="1">
              <a:lnSpc>
                <a:spcPct val="80000"/>
              </a:lnSpc>
            </a:pPr>
            <a:r>
              <a:rPr lang="en-US" dirty="0" smtClean="0"/>
              <a:t>Optical Encoders</a:t>
            </a:r>
          </a:p>
        </p:txBody>
      </p:sp>
      <p:sp>
        <p:nvSpPr>
          <p:cNvPr id="1028" name="Content Placeholder 2"/>
          <p:cNvSpPr>
            <a:spLocks noGrp="1"/>
          </p:cNvSpPr>
          <p:nvPr>
            <p:ph idx="1"/>
          </p:nvPr>
        </p:nvSpPr>
        <p:spPr/>
        <p:txBody>
          <a:bodyPr/>
          <a:lstStyle/>
          <a:p>
            <a:pPr eaLnBrk="1" hangingPunct="1"/>
            <a:r>
              <a:rPr lang="en-US" dirty="0" smtClean="0"/>
              <a:t>Determining Distance Travelled</a:t>
            </a:r>
          </a:p>
          <a:p>
            <a:pPr lvl="1" eaLnBrk="1" hangingPunct="1"/>
            <a:r>
              <a:rPr lang="en-US" dirty="0" smtClean="0"/>
              <a:t>Count pulses</a:t>
            </a:r>
          </a:p>
          <a:p>
            <a:r>
              <a:rPr lang="en-US" dirty="0"/>
              <a:t>Determining </a:t>
            </a:r>
            <a:r>
              <a:rPr lang="en-US" dirty="0" smtClean="0"/>
              <a:t>Speed</a:t>
            </a:r>
          </a:p>
          <a:p>
            <a:pPr lvl="1"/>
            <a:r>
              <a:rPr lang="en-US" dirty="0" smtClean="0"/>
              <a:t>Count pulses over time period</a:t>
            </a:r>
            <a:endParaRPr lang="en-US" dirty="0"/>
          </a:p>
          <a:p>
            <a:pPr lvl="1"/>
            <a:r>
              <a:rPr lang="en-US" dirty="0" smtClean="0"/>
              <a:t>Measure time between pulses (faster and more accurate)</a:t>
            </a:r>
          </a:p>
          <a:p>
            <a:pPr marL="203200" indent="0">
              <a:buNone/>
            </a:pPr>
            <a:endParaRPr lang="en-US" dirty="0"/>
          </a:p>
          <a:p>
            <a:pPr lvl="1"/>
            <a:endParaRPr lang="en-US" dirty="0"/>
          </a:p>
          <a:p>
            <a:endParaRPr lang="en-US" dirty="0" smtClean="0"/>
          </a:p>
          <a:p>
            <a:pPr lvl="1" eaLnBrk="1" hangingPunct="1"/>
            <a:endParaRPr lang="en-US" b="1" dirty="0" smtClean="0"/>
          </a:p>
        </p:txBody>
      </p:sp>
      <p:grpSp>
        <p:nvGrpSpPr>
          <p:cNvPr id="1029" name="Group 1028"/>
          <p:cNvGrpSpPr/>
          <p:nvPr/>
        </p:nvGrpSpPr>
        <p:grpSpPr>
          <a:xfrm>
            <a:off x="4114800" y="4191000"/>
            <a:ext cx="4495800" cy="2331521"/>
            <a:chOff x="4114800" y="3952604"/>
            <a:chExt cx="4495800" cy="2569917"/>
          </a:xfrm>
        </p:grpSpPr>
        <p:cxnSp>
          <p:nvCxnSpPr>
            <p:cNvPr id="6" name="Straight Arrow Connector 5"/>
            <p:cNvCxnSpPr/>
            <p:nvPr/>
          </p:nvCxnSpPr>
          <p:spPr>
            <a:xfrm>
              <a:off x="4114800" y="6400800"/>
              <a:ext cx="441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343400" y="6284025"/>
              <a:ext cx="0" cy="2286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984671" y="6293921"/>
              <a:ext cx="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6" name="Group 1025"/>
            <p:cNvGrpSpPr/>
            <p:nvPr/>
          </p:nvGrpSpPr>
          <p:grpSpPr>
            <a:xfrm>
              <a:off x="4343400" y="5638800"/>
              <a:ext cx="3733800" cy="533400"/>
              <a:chOff x="4876800" y="5791200"/>
              <a:chExt cx="4116389" cy="533400"/>
            </a:xfrm>
          </p:grpSpPr>
          <p:cxnSp>
            <p:nvCxnSpPr>
              <p:cNvPr id="10" name="Straight Connector 9"/>
              <p:cNvCxnSpPr/>
              <p:nvPr/>
            </p:nvCxnSpPr>
            <p:spPr>
              <a:xfrm flipV="1">
                <a:off x="4876800" y="63230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52974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562600" y="57912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59832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48400" y="63230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66690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934200" y="57912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73548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620000" y="63230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0406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305800" y="57912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8726486" y="60578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4114800" y="5181600"/>
              <a:ext cx="441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343400" y="5064825"/>
              <a:ext cx="0" cy="2286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984671" y="5074721"/>
              <a:ext cx="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343400" y="4419600"/>
              <a:ext cx="4267200" cy="533400"/>
              <a:chOff x="4876800" y="5562600"/>
              <a:chExt cx="4116389" cy="533400"/>
            </a:xfrm>
          </p:grpSpPr>
          <p:cxnSp>
            <p:nvCxnSpPr>
              <p:cNvPr id="40" name="Straight Connector 39"/>
              <p:cNvCxnSpPr/>
              <p:nvPr/>
            </p:nvCxnSpPr>
            <p:spPr>
              <a:xfrm flipV="1">
                <a:off x="4876800" y="60944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52974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562600" y="55626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59832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248400" y="60944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66690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934200" y="55626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73548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620000" y="6094417"/>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80406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8305800" y="5562600"/>
                <a:ext cx="685800"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8726486" y="5829298"/>
                <a:ext cx="53181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7" name="TextBox 1026"/>
            <p:cNvSpPr txBox="1"/>
            <p:nvPr/>
          </p:nvSpPr>
          <p:spPr>
            <a:xfrm>
              <a:off x="4901719" y="3952605"/>
              <a:ext cx="407361" cy="461665"/>
            </a:xfrm>
            <a:prstGeom prst="rect">
              <a:avLst/>
            </a:prstGeom>
            <a:noFill/>
          </p:spPr>
          <p:txBody>
            <a:bodyPr wrap="square" rtlCol="0">
              <a:spAutoFit/>
            </a:bodyPr>
            <a:lstStyle/>
            <a:p>
              <a:r>
                <a:rPr lang="en-US" sz="2400" b="1" dirty="0" smtClean="0"/>
                <a:t>1</a:t>
              </a:r>
              <a:endParaRPr lang="en-US" sz="2400" b="1" dirty="0"/>
            </a:p>
          </p:txBody>
        </p:sp>
        <p:sp>
          <p:nvSpPr>
            <p:cNvPr id="53" name="TextBox 52"/>
            <p:cNvSpPr txBox="1"/>
            <p:nvPr/>
          </p:nvSpPr>
          <p:spPr>
            <a:xfrm>
              <a:off x="6298237" y="3952604"/>
              <a:ext cx="407361" cy="461665"/>
            </a:xfrm>
            <a:prstGeom prst="rect">
              <a:avLst/>
            </a:prstGeom>
            <a:noFill/>
          </p:spPr>
          <p:txBody>
            <a:bodyPr wrap="square" rtlCol="0">
              <a:spAutoFit/>
            </a:bodyPr>
            <a:lstStyle/>
            <a:p>
              <a:r>
                <a:rPr lang="en-US" sz="2400" b="1" dirty="0"/>
                <a:t>2</a:t>
              </a:r>
            </a:p>
          </p:txBody>
        </p:sp>
        <p:sp>
          <p:nvSpPr>
            <p:cNvPr id="54" name="TextBox 53"/>
            <p:cNvSpPr txBox="1"/>
            <p:nvPr/>
          </p:nvSpPr>
          <p:spPr>
            <a:xfrm>
              <a:off x="7746039" y="3952605"/>
              <a:ext cx="407361" cy="461665"/>
            </a:xfrm>
            <a:prstGeom prst="rect">
              <a:avLst/>
            </a:prstGeom>
            <a:noFill/>
          </p:spPr>
          <p:txBody>
            <a:bodyPr wrap="square" rtlCol="0">
              <a:spAutoFit/>
            </a:bodyPr>
            <a:lstStyle/>
            <a:p>
              <a:r>
                <a:rPr lang="en-US" sz="2400" b="1" dirty="0" smtClean="0"/>
                <a:t>3</a:t>
              </a:r>
              <a:endParaRPr lang="en-US" sz="2400" b="1" dirty="0"/>
            </a:p>
          </p:txBody>
        </p:sp>
        <p:sp>
          <p:nvSpPr>
            <p:cNvPr id="55" name="TextBox 54"/>
            <p:cNvSpPr txBox="1"/>
            <p:nvPr/>
          </p:nvSpPr>
          <p:spPr>
            <a:xfrm>
              <a:off x="4800600" y="5212476"/>
              <a:ext cx="407361" cy="461665"/>
            </a:xfrm>
            <a:prstGeom prst="rect">
              <a:avLst/>
            </a:prstGeom>
            <a:noFill/>
          </p:spPr>
          <p:txBody>
            <a:bodyPr wrap="square" rtlCol="0">
              <a:spAutoFit/>
            </a:bodyPr>
            <a:lstStyle/>
            <a:p>
              <a:r>
                <a:rPr lang="en-US" sz="2400" b="1" dirty="0" smtClean="0"/>
                <a:t>1</a:t>
              </a:r>
              <a:endParaRPr lang="en-US" sz="2400" b="1" dirty="0"/>
            </a:p>
          </p:txBody>
        </p:sp>
        <p:sp>
          <p:nvSpPr>
            <p:cNvPr id="56" name="TextBox 55"/>
            <p:cNvSpPr txBox="1"/>
            <p:nvPr/>
          </p:nvSpPr>
          <p:spPr>
            <a:xfrm>
              <a:off x="6043894" y="5212475"/>
              <a:ext cx="407361" cy="461665"/>
            </a:xfrm>
            <a:prstGeom prst="rect">
              <a:avLst/>
            </a:prstGeom>
            <a:noFill/>
          </p:spPr>
          <p:txBody>
            <a:bodyPr wrap="square" rtlCol="0">
              <a:spAutoFit/>
            </a:bodyPr>
            <a:lstStyle/>
            <a:p>
              <a:r>
                <a:rPr lang="en-US" sz="2400" b="1" dirty="0"/>
                <a:t>2</a:t>
              </a:r>
            </a:p>
          </p:txBody>
        </p:sp>
        <p:sp>
          <p:nvSpPr>
            <p:cNvPr id="57" name="TextBox 56"/>
            <p:cNvSpPr txBox="1"/>
            <p:nvPr/>
          </p:nvSpPr>
          <p:spPr>
            <a:xfrm>
              <a:off x="7339294" y="5212476"/>
              <a:ext cx="407361" cy="461665"/>
            </a:xfrm>
            <a:prstGeom prst="rect">
              <a:avLst/>
            </a:prstGeom>
            <a:noFill/>
          </p:spPr>
          <p:txBody>
            <a:bodyPr wrap="square" rtlCol="0">
              <a:spAutoFit/>
            </a:bodyPr>
            <a:lstStyle/>
            <a:p>
              <a:r>
                <a:rPr lang="en-US" sz="2400" b="1" dirty="0" smtClean="0"/>
                <a:t>3</a:t>
              </a:r>
              <a:endParaRPr lang="en-US" sz="2400" b="1" dirty="0"/>
            </a:p>
          </p:txBody>
        </p:sp>
      </p:grpSp>
      <p:grpSp>
        <p:nvGrpSpPr>
          <p:cNvPr id="1033" name="Group 1032"/>
          <p:cNvGrpSpPr/>
          <p:nvPr/>
        </p:nvGrpSpPr>
        <p:grpSpPr>
          <a:xfrm>
            <a:off x="5181391" y="4609839"/>
            <a:ext cx="2641051" cy="1855828"/>
            <a:chOff x="559349" y="4930437"/>
            <a:chExt cx="2641051" cy="1855828"/>
          </a:xfrm>
        </p:grpSpPr>
        <p:cxnSp>
          <p:nvCxnSpPr>
            <p:cNvPr id="60" name="Straight Arrow Connector 59"/>
            <p:cNvCxnSpPr/>
            <p:nvPr/>
          </p:nvCxnSpPr>
          <p:spPr>
            <a:xfrm>
              <a:off x="559349" y="5692437"/>
              <a:ext cx="264105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498874" y="5602379"/>
              <a:ext cx="0" cy="2286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211447" y="5585558"/>
              <a:ext cx="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787949" y="5462254"/>
              <a:ext cx="710925"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1233790" y="5197106"/>
              <a:ext cx="531817" cy="16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498874" y="4930437"/>
              <a:ext cx="710925"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1944715" y="5197106"/>
              <a:ext cx="531817" cy="16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209800" y="5462254"/>
              <a:ext cx="710925" cy="15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Left Brace 1030"/>
            <p:cNvSpPr/>
            <p:nvPr/>
          </p:nvSpPr>
          <p:spPr>
            <a:xfrm rot="16200000">
              <a:off x="1693994" y="5736159"/>
              <a:ext cx="353814" cy="76423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2" name="TextBox 1031"/>
            <p:cNvSpPr txBox="1"/>
            <p:nvPr/>
          </p:nvSpPr>
          <p:spPr>
            <a:xfrm>
              <a:off x="1676400" y="6324600"/>
              <a:ext cx="304800" cy="461665"/>
            </a:xfrm>
            <a:prstGeom prst="rect">
              <a:avLst/>
            </a:prstGeom>
            <a:noFill/>
          </p:spPr>
          <p:txBody>
            <a:bodyPr wrap="square" rtlCol="0">
              <a:spAutoFit/>
            </a:bodyPr>
            <a:lstStyle/>
            <a:p>
              <a:r>
                <a:rPr lang="en-US" sz="2400" b="1" dirty="0"/>
                <a:t>T</a:t>
              </a:r>
            </a:p>
          </p:txBody>
        </p:sp>
      </p:grpSp>
    </p:spTree>
    <p:extLst>
      <p:ext uri="{BB962C8B-B14F-4D97-AF65-F5344CB8AC3E}">
        <p14:creationId xmlns:p14="http://schemas.microsoft.com/office/powerpoint/2010/main" val="40447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fade">
                                      <p:cBhvr>
                                        <p:cTn id="23" dur="500"/>
                                        <p:tgtEl>
                                          <p:spTgt spid="10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29"/>
                                        </p:tgtEl>
                                      </p:cBhvr>
                                    </p:animEffect>
                                    <p:set>
                                      <p:cBhvr>
                                        <p:cTn id="28" dur="1" fill="hold">
                                          <p:stCondLst>
                                            <p:cond delay="499"/>
                                          </p:stCondLst>
                                        </p:cTn>
                                        <p:tgtEl>
                                          <p:spTgt spid="102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4876800" y="4876800"/>
            <a:ext cx="4267200" cy="534988"/>
            <a:chOff x="4876800" y="4876800"/>
            <a:chExt cx="4267200" cy="534988"/>
          </a:xfrm>
        </p:grpSpPr>
        <p:cxnSp>
          <p:nvCxnSpPr>
            <p:cNvPr id="26" name="Straight Connector 25"/>
            <p:cNvCxnSpPr/>
            <p:nvPr/>
          </p:nvCxnSpPr>
          <p:spPr>
            <a:xfrm>
              <a:off x="4876800" y="5410200"/>
              <a:ext cx="381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578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4991100" y="5143500"/>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56776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36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63634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294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70492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52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77350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010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84208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686800" y="5410200"/>
              <a:ext cx="4572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3429000" y="4800600"/>
            <a:ext cx="1447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1" name="Title 1"/>
          <p:cNvSpPr>
            <a:spLocks noGrp="1"/>
          </p:cNvSpPr>
          <p:nvPr>
            <p:ph type="title"/>
          </p:nvPr>
        </p:nvSpPr>
        <p:spPr/>
        <p:txBody>
          <a:bodyPr>
            <a:noAutofit/>
          </a:bodyPr>
          <a:lstStyle/>
          <a:p>
            <a:pPr eaLnBrk="1" hangingPunct="1">
              <a:lnSpc>
                <a:spcPct val="80000"/>
              </a:lnSpc>
            </a:pPr>
            <a:r>
              <a:rPr lang="en-US" sz="4000" dirty="0" smtClean="0"/>
              <a:t>Quadrature</a:t>
            </a:r>
            <a:br>
              <a:rPr lang="en-US" sz="4000" dirty="0" smtClean="0"/>
            </a:br>
            <a:r>
              <a:rPr lang="en-US" sz="4000" dirty="0" smtClean="0"/>
              <a:t>Optical Encoders</a:t>
            </a:r>
          </a:p>
        </p:txBody>
      </p:sp>
      <p:sp>
        <p:nvSpPr>
          <p:cNvPr id="8" name="Content Placeholder 7"/>
          <p:cNvSpPr>
            <a:spLocks noGrp="1"/>
          </p:cNvSpPr>
          <p:nvPr>
            <p:ph idx="1"/>
          </p:nvPr>
        </p:nvSpPr>
        <p:spPr/>
        <p:txBody>
          <a:bodyPr/>
          <a:lstStyle/>
          <a:p>
            <a:endParaRPr lang="en-US" dirty="0"/>
          </a:p>
        </p:txBody>
      </p:sp>
      <p:pic>
        <p:nvPicPr>
          <p:cNvPr id="34" name="Picture 3"/>
          <p:cNvPicPr>
            <a:picLocks noChangeAspect="1" noChangeArrowheads="1"/>
          </p:cNvPicPr>
          <p:nvPr/>
        </p:nvPicPr>
        <p:blipFill>
          <a:blip r:embed="rId3" cstate="print"/>
          <a:srcRect l="44489" t="16762" r="12991" b="22493"/>
          <a:stretch>
            <a:fillRect/>
          </a:stretch>
        </p:blipFill>
        <p:spPr bwMode="auto">
          <a:xfrm rot="2514286">
            <a:off x="502681" y="2359340"/>
            <a:ext cx="3276600" cy="3216275"/>
          </a:xfrm>
          <a:prstGeom prst="rect">
            <a:avLst/>
          </a:prstGeom>
          <a:noFill/>
          <a:ln w="9525">
            <a:noFill/>
            <a:miter lim="800000"/>
            <a:headEnd/>
            <a:tailEnd/>
          </a:ln>
        </p:spPr>
      </p:pic>
      <p:grpSp>
        <p:nvGrpSpPr>
          <p:cNvPr id="2" name="Group 5"/>
          <p:cNvGrpSpPr>
            <a:grpSpLocks/>
          </p:cNvGrpSpPr>
          <p:nvPr/>
        </p:nvGrpSpPr>
        <p:grpSpPr bwMode="auto">
          <a:xfrm>
            <a:off x="3581400" y="2438400"/>
            <a:ext cx="5181600" cy="895387"/>
            <a:chOff x="3931784" y="1676400"/>
            <a:chExt cx="5086761" cy="896153"/>
          </a:xfrm>
        </p:grpSpPr>
        <p:grpSp>
          <p:nvGrpSpPr>
            <p:cNvPr id="3" name="Group 7"/>
            <p:cNvGrpSpPr>
              <a:grpSpLocks/>
            </p:cNvGrpSpPr>
            <p:nvPr/>
          </p:nvGrpSpPr>
          <p:grpSpPr bwMode="auto">
            <a:xfrm rot="-1985582">
              <a:off x="3931784" y="1930579"/>
              <a:ext cx="1215140" cy="641974"/>
              <a:chOff x="5307669" y="2942368"/>
              <a:chExt cx="1215140" cy="641974"/>
            </a:xfrm>
          </p:grpSpPr>
          <p:sp>
            <p:nvSpPr>
              <p:cNvPr id="11" name="Oval 10"/>
              <p:cNvSpPr/>
              <p:nvPr/>
            </p:nvSpPr>
            <p:spPr>
              <a:xfrm>
                <a:off x="5307669" y="2942368"/>
                <a:ext cx="226996" cy="2287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77683">
                <a:off x="5362598" y="2961510"/>
                <a:ext cx="1160211" cy="6228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(A)</a:t>
                </a:r>
                <a:endParaRPr lang="en-US" dirty="0"/>
              </a:p>
            </p:txBody>
          </p:sp>
        </p:grpSp>
        <p:grpSp>
          <p:nvGrpSpPr>
            <p:cNvPr id="4" name="Group 24"/>
            <p:cNvGrpSpPr>
              <a:grpSpLocks/>
            </p:cNvGrpSpPr>
            <p:nvPr/>
          </p:nvGrpSpPr>
          <p:grpSpPr bwMode="auto">
            <a:xfrm>
              <a:off x="5106209" y="1676400"/>
              <a:ext cx="3912336" cy="381002"/>
              <a:chOff x="5106209" y="1676400"/>
              <a:chExt cx="3912336" cy="381002"/>
            </a:xfrm>
          </p:grpSpPr>
          <p:cxnSp>
            <p:nvCxnSpPr>
              <p:cNvPr id="9" name="Straight Connector 8"/>
              <p:cNvCxnSpPr>
                <a:stCxn id="12" idx="3"/>
              </p:cNvCxnSpPr>
              <p:nvPr/>
            </p:nvCxnSpPr>
            <p:spPr>
              <a:xfrm>
                <a:off x="5106209" y="2028940"/>
                <a:ext cx="3912336" cy="28462"/>
              </a:xfrm>
              <a:prstGeom prst="line">
                <a:avLst/>
              </a:prstGeom>
            </p:spPr>
            <p:style>
              <a:lnRef idx="3">
                <a:schemeClr val="accent5"/>
              </a:lnRef>
              <a:fillRef idx="0">
                <a:schemeClr val="accent5"/>
              </a:fillRef>
              <a:effectRef idx="2">
                <a:schemeClr val="accent5"/>
              </a:effectRef>
              <a:fontRef idx="minor">
                <a:schemeClr val="tx1"/>
              </a:fontRef>
            </p:style>
          </p:cxnSp>
          <p:sp>
            <p:nvSpPr>
              <p:cNvPr id="25617" name="TextBox 9"/>
              <p:cNvSpPr txBox="1">
                <a:spLocks noChangeArrowheads="1"/>
              </p:cNvSpPr>
              <p:nvPr/>
            </p:nvSpPr>
            <p:spPr bwMode="auto">
              <a:xfrm>
                <a:off x="7646944" y="1676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2"/>
          <p:cNvGrpSpPr>
            <a:grpSpLocks/>
          </p:cNvGrpSpPr>
          <p:nvPr/>
        </p:nvGrpSpPr>
        <p:grpSpPr bwMode="auto">
          <a:xfrm>
            <a:off x="3795459" y="3552902"/>
            <a:ext cx="5101685" cy="874569"/>
            <a:chOff x="4548352" y="1537138"/>
            <a:chExt cx="5102288" cy="874006"/>
          </a:xfrm>
        </p:grpSpPr>
        <p:grpSp>
          <p:nvGrpSpPr>
            <p:cNvPr id="6" name="Group 7"/>
            <p:cNvGrpSpPr>
              <a:grpSpLocks/>
            </p:cNvGrpSpPr>
            <p:nvPr/>
          </p:nvGrpSpPr>
          <p:grpSpPr bwMode="auto">
            <a:xfrm rot="-1985582">
              <a:off x="4548352" y="1537138"/>
              <a:ext cx="1182826" cy="874006"/>
              <a:chOff x="5978317" y="2921758"/>
              <a:chExt cx="1182826" cy="874006"/>
            </a:xfrm>
          </p:grpSpPr>
          <p:sp>
            <p:nvSpPr>
              <p:cNvPr id="18" name="Oval 17"/>
              <p:cNvSpPr/>
              <p:nvPr/>
            </p:nvSpPr>
            <p:spPr>
              <a:xfrm>
                <a:off x="6046388" y="2921758"/>
                <a:ext cx="227039" cy="2284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1985582">
                <a:off x="5978317" y="3175451"/>
                <a:ext cx="1182826" cy="620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(B)</a:t>
                </a:r>
                <a:endParaRPr lang="en-US" dirty="0"/>
              </a:p>
            </p:txBody>
          </p:sp>
        </p:grpSp>
        <p:grpSp>
          <p:nvGrpSpPr>
            <p:cNvPr id="7" name="Group 24"/>
            <p:cNvGrpSpPr>
              <a:grpSpLocks/>
            </p:cNvGrpSpPr>
            <p:nvPr/>
          </p:nvGrpSpPr>
          <p:grpSpPr bwMode="auto">
            <a:xfrm>
              <a:off x="5800496" y="1702422"/>
              <a:ext cx="3850144" cy="381002"/>
              <a:chOff x="5800496" y="1702422"/>
              <a:chExt cx="3850144" cy="381002"/>
            </a:xfrm>
          </p:grpSpPr>
          <p:cxnSp>
            <p:nvCxnSpPr>
              <p:cNvPr id="16" name="Straight Connector 15"/>
              <p:cNvCxnSpPr>
                <a:stCxn id="19" idx="3"/>
              </p:cNvCxnSpPr>
              <p:nvPr/>
            </p:nvCxnSpPr>
            <p:spPr>
              <a:xfrm>
                <a:off x="5800496" y="2080432"/>
                <a:ext cx="3850144" cy="2992"/>
              </a:xfrm>
              <a:prstGeom prst="line">
                <a:avLst/>
              </a:prstGeom>
            </p:spPr>
            <p:style>
              <a:lnRef idx="3">
                <a:schemeClr val="accent5"/>
              </a:lnRef>
              <a:fillRef idx="0">
                <a:schemeClr val="accent5"/>
              </a:fillRef>
              <a:effectRef idx="2">
                <a:schemeClr val="accent5"/>
              </a:effectRef>
              <a:fontRef idx="minor">
                <a:schemeClr val="tx1"/>
              </a:fontRef>
            </p:style>
          </p:cxnSp>
          <p:sp>
            <p:nvSpPr>
              <p:cNvPr id="25611" name="TextBox 16"/>
              <p:cNvSpPr txBox="1">
                <a:spLocks noChangeArrowheads="1"/>
              </p:cNvSpPr>
              <p:nvPr/>
            </p:nvSpPr>
            <p:spPr bwMode="auto">
              <a:xfrm>
                <a:off x="8126641" y="17024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
        <p:nvSpPr>
          <p:cNvPr id="65" name="Rectangle 64"/>
          <p:cNvSpPr/>
          <p:nvPr/>
        </p:nvSpPr>
        <p:spPr bwMode="auto">
          <a:xfrm>
            <a:off x="3657600" y="4953000"/>
            <a:ext cx="1143000"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smtClean="0"/>
              <a:t>A Channel</a:t>
            </a:r>
            <a:endParaRPr lang="en-US" dirty="0"/>
          </a:p>
        </p:txBody>
      </p:sp>
      <p:grpSp>
        <p:nvGrpSpPr>
          <p:cNvPr id="105" name="Group 104"/>
          <p:cNvGrpSpPr/>
          <p:nvPr/>
        </p:nvGrpSpPr>
        <p:grpSpPr>
          <a:xfrm flipV="1">
            <a:off x="3657600" y="5791200"/>
            <a:ext cx="5486400" cy="533400"/>
            <a:chOff x="3657600" y="5867400"/>
            <a:chExt cx="5486400" cy="534988"/>
          </a:xfrm>
        </p:grpSpPr>
        <p:cxnSp>
          <p:nvCxnSpPr>
            <p:cNvPr id="45" name="Straight Connector 44"/>
            <p:cNvCxnSpPr/>
            <p:nvPr/>
          </p:nvCxnSpPr>
          <p:spPr>
            <a:xfrm>
              <a:off x="48768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flipV="1">
              <a:off x="5296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626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59824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484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66682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9342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73540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6200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80398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058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991600" y="5867400"/>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8725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rot="10800000">
              <a:off x="3657600" y="59436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B Channel</a:t>
              </a:r>
              <a:endParaRPr lang="en-US" dirty="0"/>
            </a:p>
          </p:txBody>
        </p:sp>
      </p:grpSp>
      <p:cxnSp>
        <p:nvCxnSpPr>
          <p:cNvPr id="68" name="Straight Connector 67"/>
          <p:cNvCxnSpPr/>
          <p:nvPr/>
        </p:nvCxnSpPr>
        <p:spPr>
          <a:xfrm rot="5400000" flipH="1" flipV="1">
            <a:off x="3963194" y="5638800"/>
            <a:ext cx="1828006" cy="794"/>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457200" y="2057400"/>
            <a:ext cx="3276600" cy="2590800"/>
            <a:chOff x="457200" y="2057400"/>
            <a:chExt cx="3276600" cy="2590800"/>
          </a:xfrm>
        </p:grpSpPr>
        <p:sp>
          <p:nvSpPr>
            <p:cNvPr id="62" name="Arc 61"/>
            <p:cNvSpPr/>
            <p:nvPr/>
          </p:nvSpPr>
          <p:spPr>
            <a:xfrm>
              <a:off x="457200" y="2057400"/>
              <a:ext cx="3276600" cy="2590800"/>
            </a:xfrm>
            <a:prstGeom prst="arc">
              <a:avLst>
                <a:gd name="adj1" fmla="val 12661983"/>
                <a:gd name="adj2" fmla="val 19762814"/>
              </a:avLst>
            </a:pr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p:cNvSpPr/>
            <p:nvPr/>
          </p:nvSpPr>
          <p:spPr>
            <a:xfrm rot="8137801">
              <a:off x="3308318" y="2514337"/>
              <a:ext cx="216053" cy="17881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flipH="1">
            <a:off x="457200" y="2057400"/>
            <a:ext cx="3276600" cy="2590800"/>
            <a:chOff x="457200" y="2057400"/>
            <a:chExt cx="3276600" cy="2590800"/>
          </a:xfrm>
        </p:grpSpPr>
        <p:sp>
          <p:nvSpPr>
            <p:cNvPr id="69" name="Arc 68"/>
            <p:cNvSpPr/>
            <p:nvPr/>
          </p:nvSpPr>
          <p:spPr>
            <a:xfrm>
              <a:off x="457200" y="2057400"/>
              <a:ext cx="3276600" cy="2590800"/>
            </a:xfrm>
            <a:prstGeom prst="arc">
              <a:avLst>
                <a:gd name="adj1" fmla="val 12661983"/>
                <a:gd name="adj2" fmla="val 19762814"/>
              </a:avLst>
            </a:pr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Isosceles Triangle 69"/>
            <p:cNvSpPr/>
            <p:nvPr/>
          </p:nvSpPr>
          <p:spPr>
            <a:xfrm rot="8137801">
              <a:off x="3308318" y="2514337"/>
              <a:ext cx="216053" cy="17881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336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8" presetClass="emph" presetSubtype="0" fill="hold" nodeType="withEffect">
                                  <p:stCondLst>
                                    <p:cond delay="0"/>
                                  </p:stCondLst>
                                  <p:childTnLst>
                                    <p:animRot by="2880000">
                                      <p:cBhvr>
                                        <p:cTn id="22" dur="1000" fill="hold"/>
                                        <p:tgtEl>
                                          <p:spTgt spid="34"/>
                                        </p:tgtEl>
                                        <p:attrNameLst>
                                          <p:attrName>r</p:attrName>
                                        </p:attrNameLst>
                                      </p:cBhvr>
                                    </p:animRot>
                                  </p:childTnLst>
                                </p:cTn>
                              </p:par>
                              <p:par>
                                <p:cTn id="23" presetID="35" presetClass="path" presetSubtype="0" accel="50000" decel="50000" fill="hold" nodeType="withEffect">
                                  <p:stCondLst>
                                    <p:cond delay="0"/>
                                  </p:stCondLst>
                                  <p:childTnLst>
                                    <p:animMotion origin="layout" path="M 0.04167 -2.22222E-6 L -3.33333E-6 -2.22222E-6 " pathEditMode="fixed" rAng="0" ptsTypes="AA">
                                      <p:cBhvr>
                                        <p:cTn id="24" dur="1000" spd="-100000" fill="hold"/>
                                        <p:tgtEl>
                                          <p:spTgt spid="68"/>
                                        </p:tgtEl>
                                        <p:attrNameLst>
                                          <p:attrName>ppt_x</p:attrName>
                                          <p:attrName>ppt_y</p:attrName>
                                        </p:attrNameLst>
                                      </p:cBhvr>
                                      <p:rCtr x="-21" y="0"/>
                                    </p:animMotion>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3600000">
                                      <p:cBhvr>
                                        <p:cTn id="28" dur="1000" fill="hold"/>
                                        <p:tgtEl>
                                          <p:spTgt spid="34"/>
                                        </p:tgtEl>
                                        <p:attrNameLst>
                                          <p:attrName>r</p:attrName>
                                        </p:attrNameLst>
                                      </p:cBhvr>
                                    </p:animRot>
                                  </p:childTnLst>
                                </p:cTn>
                              </p:par>
                              <p:par>
                                <p:cTn id="29" presetID="63" presetClass="path" presetSubtype="0" accel="50000" decel="50000" fill="hold" nodeType="withEffect">
                                  <p:stCondLst>
                                    <p:cond delay="0"/>
                                  </p:stCondLst>
                                  <p:childTnLst>
                                    <p:animMotion origin="layout" path="M 0.05 -2.22222E-6 L 0.11667 -2.22222E-6 " pathEditMode="fixed" rAng="0" ptsTypes="AA">
                                      <p:cBhvr>
                                        <p:cTn id="30" dur="1000" fill="hold"/>
                                        <p:tgtEl>
                                          <p:spTgt spid="68"/>
                                        </p:tgtEl>
                                        <p:attrNameLst>
                                          <p:attrName>ppt_x</p:attrName>
                                          <p:attrName>ppt_y</p:attrName>
                                        </p:attrNameLst>
                                      </p:cBhvr>
                                      <p:rCtr x="33" y="0"/>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 -3.33333E-6 L -0.06667 -3.33333E-6 " pathEditMode="relative" rAng="0" ptsTypes="AA">
                                      <p:cBhvr>
                                        <p:cTn id="34" dur="10" fill="hold"/>
                                        <p:tgtEl>
                                          <p:spTgt spid="105"/>
                                        </p:tgtEl>
                                        <p:attrNameLst>
                                          <p:attrName>ppt_x</p:attrName>
                                          <p:attrName>ppt_y</p:attrName>
                                        </p:attrNameLst>
                                      </p:cBhvr>
                                      <p:rCtr x="-33" y="0"/>
                                    </p:animMotion>
                                  </p:childTnLst>
                                </p:cTn>
                              </p:par>
                              <p:par>
                                <p:cTn id="35" presetID="8" presetClass="emph" presetSubtype="0" fill="hold" nodeType="withEffect">
                                  <p:stCondLst>
                                    <p:cond delay="0"/>
                                  </p:stCondLst>
                                  <p:childTnLst>
                                    <p:animRot by="3600000">
                                      <p:cBhvr>
                                        <p:cTn id="36" dur="10" fill="hold"/>
                                        <p:tgtEl>
                                          <p:spTgt spid="34"/>
                                        </p:tgtEl>
                                        <p:attrNameLst>
                                          <p:attrName>r</p:attrName>
                                        </p:attrNameLst>
                                      </p:cBhvr>
                                    </p:animRo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3600000">
                                      <p:cBhvr>
                                        <p:cTn id="44" dur="1000" fill="hold"/>
                                        <p:tgtEl>
                                          <p:spTgt spid="34"/>
                                        </p:tgtEl>
                                        <p:attrNameLst>
                                          <p:attrName>r</p:attrName>
                                        </p:attrNameLst>
                                      </p:cBhvr>
                                    </p:animRot>
                                  </p:childTnLst>
                                </p:cTn>
                              </p:par>
                              <p:par>
                                <p:cTn id="45" presetID="63" presetClass="path" presetSubtype="0" accel="50000" decel="50000" fill="hold" nodeType="withEffect">
                                  <p:stCondLst>
                                    <p:cond delay="0"/>
                                  </p:stCondLst>
                                  <p:childTnLst>
                                    <p:animMotion origin="layout" path="M 0.11667 -1.60962E-6 L 0.19167 -1.60962E-6 " pathEditMode="relative" rAng="0" ptsTypes="AA">
                                      <p:cBhvr>
                                        <p:cTn id="46" dur="1000" fill="hold"/>
                                        <p:tgtEl>
                                          <p:spTgt spid="68"/>
                                        </p:tgtEl>
                                        <p:attrNameLst>
                                          <p:attrName>ppt_x</p:attrName>
                                          <p:attrName>ppt_y</p:attrName>
                                        </p:attrNameLst>
                                      </p:cBhvr>
                                      <p:rCtr x="3750" y="0"/>
                                    </p:animMotion>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3600000">
                                      <p:cBhvr>
                                        <p:cTn id="50" dur="1000" fill="hold"/>
                                        <p:tgtEl>
                                          <p:spTgt spid="34"/>
                                        </p:tgtEl>
                                        <p:attrNameLst>
                                          <p:attrName>r</p:attrName>
                                        </p:attrNameLst>
                                      </p:cBhvr>
                                    </p:animRot>
                                  </p:childTnLst>
                                </p:cTn>
                              </p:par>
                              <p:par>
                                <p:cTn id="51" presetID="63" presetClass="path" presetSubtype="0" accel="50000" decel="50000" fill="hold" nodeType="withEffect">
                                  <p:stCondLst>
                                    <p:cond delay="0"/>
                                  </p:stCondLst>
                                  <p:childTnLst>
                                    <p:animMotion origin="layout" path="M 0.19167 -2.22222E-6 L 0.26667 -2.22222E-6 " pathEditMode="relative" rAng="0" ptsTypes="AA">
                                      <p:cBhvr>
                                        <p:cTn id="52" dur="1000" fill="hold"/>
                                        <p:tgtEl>
                                          <p:spTgt spid="68"/>
                                        </p:tgtEl>
                                        <p:attrNameLst>
                                          <p:attrName>ppt_x</p:attrName>
                                          <p:attrName>ppt_y</p:attrName>
                                        </p:attrNameLst>
                                      </p:cBhvr>
                                      <p:rCtr x="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l="39371" t="8308" r="7874" b="14900"/>
          <a:stretch>
            <a:fillRect/>
          </a:stretch>
        </p:blipFill>
        <p:spPr bwMode="auto">
          <a:xfrm>
            <a:off x="304800" y="1871663"/>
            <a:ext cx="3886200" cy="3886200"/>
          </a:xfrm>
          <a:prstGeom prst="rect">
            <a:avLst/>
          </a:prstGeom>
          <a:noFill/>
          <a:ln w="9525">
            <a:noFill/>
            <a:miter lim="800000"/>
            <a:headEnd/>
            <a:tailEnd/>
          </a:ln>
        </p:spPr>
      </p:pic>
      <p:grpSp>
        <p:nvGrpSpPr>
          <p:cNvPr id="2" name="Group 3"/>
          <p:cNvGrpSpPr>
            <a:grpSpLocks/>
          </p:cNvGrpSpPr>
          <p:nvPr/>
        </p:nvGrpSpPr>
        <p:grpSpPr bwMode="auto">
          <a:xfrm>
            <a:off x="3684588" y="1566863"/>
            <a:ext cx="4468812" cy="1125537"/>
            <a:chOff x="3913144" y="1295400"/>
            <a:chExt cx="4468856" cy="1125581"/>
          </a:xfrm>
        </p:grpSpPr>
        <p:grpSp>
          <p:nvGrpSpPr>
            <p:cNvPr id="3" name="Group 7"/>
            <p:cNvGrpSpPr>
              <a:grpSpLocks/>
            </p:cNvGrpSpPr>
            <p:nvPr/>
          </p:nvGrpSpPr>
          <p:grpSpPr bwMode="auto">
            <a:xfrm rot="-1985582">
              <a:off x="3913144" y="1800147"/>
              <a:ext cx="1195972" cy="620834"/>
              <a:chOff x="5370595" y="2819400"/>
              <a:chExt cx="1195972" cy="620834"/>
            </a:xfrm>
          </p:grpSpPr>
          <p:sp>
            <p:nvSpPr>
              <p:cNvPr id="9" name="Oval 8"/>
              <p:cNvSpPr/>
              <p:nvPr/>
            </p:nvSpPr>
            <p:spPr>
              <a:xfrm>
                <a:off x="5365160" y="2900500"/>
                <a:ext cx="228602" cy="2286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6459" y="2819170"/>
                <a:ext cx="1079511" cy="62073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4" name="Group 24"/>
            <p:cNvGrpSpPr>
              <a:grpSpLocks/>
            </p:cNvGrpSpPr>
            <p:nvPr/>
          </p:nvGrpSpPr>
          <p:grpSpPr bwMode="auto">
            <a:xfrm>
              <a:off x="5012113" y="1295400"/>
              <a:ext cx="3369887" cy="488663"/>
              <a:chOff x="5012113" y="1295400"/>
              <a:chExt cx="3369887" cy="488663"/>
            </a:xfrm>
          </p:grpSpPr>
          <p:cxnSp>
            <p:nvCxnSpPr>
              <p:cNvPr id="7" name="Straight Connector 6"/>
              <p:cNvCxnSpPr>
                <a:stCxn id="10" idx="3"/>
              </p:cNvCxnSpPr>
              <p:nvPr/>
            </p:nvCxnSpPr>
            <p:spPr>
              <a:xfrm flipV="1">
                <a:off x="5012113" y="1752600"/>
                <a:ext cx="3369887" cy="31463"/>
              </a:xfrm>
              <a:prstGeom prst="line">
                <a:avLst/>
              </a:prstGeom>
            </p:spPr>
            <p:style>
              <a:lnRef idx="3">
                <a:schemeClr val="accent5"/>
              </a:lnRef>
              <a:fillRef idx="0">
                <a:schemeClr val="accent5"/>
              </a:fillRef>
              <a:effectRef idx="2">
                <a:schemeClr val="accent5"/>
              </a:effectRef>
              <a:fontRef idx="minor">
                <a:schemeClr val="tx1"/>
              </a:fontRef>
            </p:style>
          </p:cxnSp>
          <p:sp>
            <p:nvSpPr>
              <p:cNvPr id="26638" name="TextBox 7"/>
              <p:cNvSpPr txBox="1">
                <a:spLocks noChangeArrowheads="1"/>
              </p:cNvSpPr>
              <p:nvPr/>
            </p:nvSpPr>
            <p:spPr bwMode="auto">
              <a:xfrm>
                <a:off x="6781800" y="1295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0"/>
          <p:cNvGrpSpPr>
            <a:grpSpLocks/>
          </p:cNvGrpSpPr>
          <p:nvPr/>
        </p:nvGrpSpPr>
        <p:grpSpPr bwMode="auto">
          <a:xfrm>
            <a:off x="3919538" y="4756150"/>
            <a:ext cx="4876800" cy="1187450"/>
            <a:chOff x="4621441" y="1245222"/>
            <a:chExt cx="4876800" cy="1187091"/>
          </a:xfrm>
        </p:grpSpPr>
        <p:grpSp>
          <p:nvGrpSpPr>
            <p:cNvPr id="6" name="Group 7"/>
            <p:cNvGrpSpPr>
              <a:grpSpLocks/>
            </p:cNvGrpSpPr>
            <p:nvPr/>
          </p:nvGrpSpPr>
          <p:grpSpPr bwMode="auto">
            <a:xfrm rot="-1985582">
              <a:off x="4621441" y="1245222"/>
              <a:ext cx="620834" cy="1187091"/>
              <a:chOff x="6159045" y="2538284"/>
              <a:chExt cx="620834" cy="1187091"/>
            </a:xfrm>
          </p:grpSpPr>
          <p:sp>
            <p:nvSpPr>
              <p:cNvPr id="16" name="Oval 15"/>
              <p:cNvSpPr/>
              <p:nvPr/>
            </p:nvSpPr>
            <p:spPr>
              <a:xfrm>
                <a:off x="6238492" y="2538065"/>
                <a:ext cx="228600" cy="2285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rot="3806828">
                <a:off x="5930000" y="2872272"/>
                <a:ext cx="1080761" cy="620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8" name="Group 24"/>
            <p:cNvGrpSpPr>
              <a:grpSpLocks/>
            </p:cNvGrpSpPr>
            <p:nvPr/>
          </p:nvGrpSpPr>
          <p:grpSpPr bwMode="auto">
            <a:xfrm>
              <a:off x="5427097" y="1854822"/>
              <a:ext cx="4071144" cy="369332"/>
              <a:chOff x="5427097" y="1854822"/>
              <a:chExt cx="4071144" cy="369332"/>
            </a:xfrm>
          </p:grpSpPr>
          <p:cxnSp>
            <p:nvCxnSpPr>
              <p:cNvPr id="14" name="Straight Connector 13"/>
              <p:cNvCxnSpPr>
                <a:stCxn id="17" idx="3"/>
              </p:cNvCxnSpPr>
              <p:nvPr/>
            </p:nvCxnSpPr>
            <p:spPr>
              <a:xfrm>
                <a:off x="5427097" y="2156484"/>
                <a:ext cx="3994944" cy="3138"/>
              </a:xfrm>
              <a:prstGeom prst="line">
                <a:avLst/>
              </a:prstGeom>
            </p:spPr>
            <p:style>
              <a:lnRef idx="3">
                <a:schemeClr val="accent5"/>
              </a:lnRef>
              <a:fillRef idx="0">
                <a:schemeClr val="accent5"/>
              </a:fillRef>
              <a:effectRef idx="2">
                <a:schemeClr val="accent5"/>
              </a:effectRef>
              <a:fontRef idx="minor">
                <a:schemeClr val="tx1"/>
              </a:fontRef>
            </p:style>
          </p:cxnSp>
          <p:sp>
            <p:nvSpPr>
              <p:cNvPr id="26632" name="TextBox 14"/>
              <p:cNvSpPr txBox="1">
                <a:spLocks noChangeArrowheads="1"/>
              </p:cNvSpPr>
              <p:nvPr/>
            </p:nvSpPr>
            <p:spPr bwMode="auto">
              <a:xfrm>
                <a:off x="8126641" y="18548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
        <p:nvSpPr>
          <p:cNvPr id="19" name="Title 1"/>
          <p:cNvSpPr>
            <a:spLocks noGrp="1"/>
          </p:cNvSpPr>
          <p:nvPr>
            <p:ph type="title"/>
          </p:nvPr>
        </p:nvSpPr>
        <p:spPr/>
        <p:txBody>
          <a:bodyPr>
            <a:noAutofit/>
          </a:bodyPr>
          <a:lstStyle/>
          <a:p>
            <a:pPr eaLnBrk="1" hangingPunct="1">
              <a:lnSpc>
                <a:spcPct val="80000"/>
              </a:lnSpc>
            </a:pPr>
            <a:r>
              <a:rPr lang="en-US" sz="4000" dirty="0" smtClean="0"/>
              <a:t>Quadrature</a:t>
            </a:r>
            <a:br>
              <a:rPr lang="en-US" sz="4000" dirty="0" smtClean="0"/>
            </a:br>
            <a:r>
              <a:rPr lang="en-US" sz="4000" dirty="0" smtClean="0"/>
              <a:t>Optical Encoders</a:t>
            </a:r>
          </a:p>
        </p:txBody>
      </p:sp>
      <p:sp>
        <p:nvSpPr>
          <p:cNvPr id="11" name="Content Placeholder 10"/>
          <p:cNvSpPr>
            <a:spLocks noGrp="1"/>
          </p:cNvSpPr>
          <p:nvPr>
            <p:ph idx="1"/>
          </p:nvPr>
        </p:nvSpPr>
        <p:spPr/>
        <p:txBody>
          <a:bodyPr/>
          <a:lstStyle/>
          <a:p>
            <a:endParaRPr lang="en-US" dirty="0"/>
          </a:p>
        </p:txBody>
      </p:sp>
      <p:pic>
        <p:nvPicPr>
          <p:cNvPr id="3074" name="Picture 2" descr="http://www.astro.louisville.edu/mediawiki/images/thumb/1/15/Hedrick_focuser_encoder_02_sm.jpg/600px-Hedrick_focuser_encoder_02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900" y="2459114"/>
            <a:ext cx="3875759" cy="290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1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smtClean="0"/>
              <a:t>Other Encoders</a:t>
            </a:r>
          </a:p>
        </p:txBody>
      </p:sp>
      <p:sp>
        <p:nvSpPr>
          <p:cNvPr id="2" name="Content Placeholder 1"/>
          <p:cNvSpPr>
            <a:spLocks noGrp="1"/>
          </p:cNvSpPr>
          <p:nvPr>
            <p:ph idx="1"/>
          </p:nvPr>
        </p:nvSpPr>
        <p:spPr/>
        <p:txBody>
          <a:bodyPr/>
          <a:lstStyle/>
          <a:p>
            <a:endParaRPr lang="en-US"/>
          </a:p>
        </p:txBody>
      </p:sp>
      <p:pic>
        <p:nvPicPr>
          <p:cNvPr id="32770" name="Picture 2" descr="C:\Documents and Settings\david\Desktop\photos-20081211\small\IMG_2173.JPG"/>
          <p:cNvPicPr>
            <a:picLocks noChangeAspect="1" noChangeArrowheads="1"/>
          </p:cNvPicPr>
          <p:nvPr/>
        </p:nvPicPr>
        <p:blipFill>
          <a:blip r:embed="rId3" cstate="print"/>
          <a:srcRect/>
          <a:stretch>
            <a:fillRect/>
          </a:stretch>
        </p:blipFill>
        <p:spPr bwMode="auto">
          <a:xfrm>
            <a:off x="304800" y="2057400"/>
            <a:ext cx="4673600" cy="3505200"/>
          </a:xfrm>
          <a:prstGeom prst="rect">
            <a:avLst/>
          </a:prstGeom>
          <a:noFill/>
          <a:ln w="9525">
            <a:noFill/>
            <a:miter lim="800000"/>
            <a:headEnd/>
            <a:tailEnd/>
          </a:ln>
        </p:spPr>
      </p:pic>
      <p:pic>
        <p:nvPicPr>
          <p:cNvPr id="32771" name="Picture 3" descr="C:\Documents and Settings\david\Desktop\photos-20081211\small\IMG_2172.JPG"/>
          <p:cNvPicPr>
            <a:picLocks noChangeAspect="1" noChangeArrowheads="1"/>
          </p:cNvPicPr>
          <p:nvPr/>
        </p:nvPicPr>
        <p:blipFill>
          <a:blip r:embed="rId4" cstate="print"/>
          <a:srcRect l="20166" r="25928"/>
          <a:stretch>
            <a:fillRect/>
          </a:stretch>
        </p:blipFill>
        <p:spPr bwMode="auto">
          <a:xfrm>
            <a:off x="5269695" y="2027237"/>
            <a:ext cx="3417105" cy="4754563"/>
          </a:xfrm>
          <a:prstGeom prst="rect">
            <a:avLst/>
          </a:prstGeom>
          <a:noFill/>
          <a:ln w="9525">
            <a:noFill/>
            <a:miter lim="800000"/>
            <a:headEnd/>
            <a:tailEnd/>
          </a:ln>
        </p:spPr>
      </p:pic>
      <p:sp>
        <p:nvSpPr>
          <p:cNvPr id="32772" name="TextBox 5"/>
          <p:cNvSpPr txBox="1">
            <a:spLocks noChangeArrowheads="1"/>
          </p:cNvSpPr>
          <p:nvPr/>
        </p:nvSpPr>
        <p:spPr bwMode="auto">
          <a:xfrm>
            <a:off x="533400" y="1600200"/>
            <a:ext cx="4343400" cy="461963"/>
          </a:xfrm>
          <a:prstGeom prst="rect">
            <a:avLst/>
          </a:prstGeom>
          <a:noFill/>
          <a:ln w="9525">
            <a:noFill/>
            <a:miter lim="800000"/>
            <a:headEnd/>
            <a:tailEnd/>
          </a:ln>
        </p:spPr>
        <p:txBody>
          <a:bodyPr>
            <a:spAutoFit/>
          </a:bodyPr>
          <a:lstStyle/>
          <a:p>
            <a:r>
              <a:rPr lang="en-US" sz="2400"/>
              <a:t>Our 2006 robot’s ball launcher</a:t>
            </a:r>
          </a:p>
        </p:txBody>
      </p:sp>
      <p:sp>
        <p:nvSpPr>
          <p:cNvPr id="32773" name="TextBox 8"/>
          <p:cNvSpPr txBox="1">
            <a:spLocks noChangeArrowheads="1"/>
          </p:cNvSpPr>
          <p:nvPr/>
        </p:nvSpPr>
        <p:spPr bwMode="auto">
          <a:xfrm>
            <a:off x="5257800" y="1533524"/>
            <a:ext cx="3581400" cy="646113"/>
          </a:xfrm>
          <a:prstGeom prst="rect">
            <a:avLst/>
          </a:prstGeom>
          <a:noFill/>
          <a:ln w="9525">
            <a:noFill/>
            <a:miter lim="800000"/>
            <a:headEnd/>
            <a:tailEnd/>
          </a:ln>
        </p:spPr>
        <p:txBody>
          <a:bodyPr>
            <a:spAutoFit/>
          </a:bodyPr>
          <a:lstStyle/>
          <a:p>
            <a:r>
              <a:rPr lang="en-US" dirty="0"/>
              <a:t>Hall Effect Sensor, and embedded magnet in wheel</a:t>
            </a:r>
          </a:p>
        </p:txBody>
      </p:sp>
      <p:sp>
        <p:nvSpPr>
          <p:cNvPr id="32774" name="TextBox 9"/>
          <p:cNvSpPr txBox="1">
            <a:spLocks noChangeArrowheads="1"/>
          </p:cNvSpPr>
          <p:nvPr/>
        </p:nvSpPr>
        <p:spPr bwMode="auto">
          <a:xfrm>
            <a:off x="304800" y="5715000"/>
            <a:ext cx="4953000" cy="830997"/>
          </a:xfrm>
          <a:prstGeom prst="rect">
            <a:avLst/>
          </a:prstGeom>
          <a:noFill/>
          <a:ln w="9525">
            <a:noFill/>
            <a:miter lim="800000"/>
            <a:headEnd/>
            <a:tailEnd/>
          </a:ln>
        </p:spPr>
        <p:txBody>
          <a:bodyPr>
            <a:spAutoFit/>
          </a:bodyPr>
          <a:lstStyle/>
          <a:p>
            <a:r>
              <a:rPr lang="en-US" sz="2400" dirty="0" smtClean="0"/>
              <a:t>Using </a:t>
            </a:r>
            <a:r>
              <a:rPr lang="en-US" sz="2400" dirty="0"/>
              <a:t>encoder as a speed </a:t>
            </a:r>
            <a:r>
              <a:rPr lang="en-US" sz="2400" dirty="0" smtClean="0"/>
              <a:t>sensor</a:t>
            </a:r>
          </a:p>
          <a:p>
            <a:r>
              <a:rPr lang="en-US" sz="2400" dirty="0" smtClean="0"/>
              <a:t>for fast-spinning wheels</a:t>
            </a:r>
            <a:endParaRPr lang="en-US" sz="2400" dirty="0"/>
          </a:p>
        </p:txBody>
      </p:sp>
    </p:spTree>
    <p:extLst>
      <p:ext uri="{BB962C8B-B14F-4D97-AF65-F5344CB8AC3E}">
        <p14:creationId xmlns:p14="http://schemas.microsoft.com/office/powerpoint/2010/main" val="124791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smtClean="0"/>
              <a:t>Sensing Distance: Ultrasonic Sensors</a:t>
            </a:r>
          </a:p>
        </p:txBody>
      </p:sp>
      <p:sp>
        <p:nvSpPr>
          <p:cNvPr id="33794" name="Content Placeholder 2"/>
          <p:cNvSpPr>
            <a:spLocks noGrp="1"/>
          </p:cNvSpPr>
          <p:nvPr>
            <p:ph idx="1"/>
          </p:nvPr>
        </p:nvSpPr>
        <p:spPr/>
        <p:txBody>
          <a:bodyPr/>
          <a:lstStyle/>
          <a:p>
            <a:r>
              <a:rPr lang="en-US" dirty="0" smtClean="0"/>
              <a:t>Determine distance</a:t>
            </a:r>
          </a:p>
          <a:p>
            <a:r>
              <a:rPr lang="en-US" dirty="0" smtClean="0"/>
              <a:t>Send pulse of sound</a:t>
            </a:r>
          </a:p>
          <a:p>
            <a:r>
              <a:rPr lang="en-US" dirty="0" smtClean="0"/>
              <a:t>Measure time until echo</a:t>
            </a:r>
          </a:p>
          <a:p>
            <a:pPr marL="203200" indent="0">
              <a:buNone/>
            </a:pPr>
            <a:endParaRPr lang="en-US" dirty="0" smtClean="0"/>
          </a:p>
        </p:txBody>
      </p:sp>
      <p:pic>
        <p:nvPicPr>
          <p:cNvPr id="2" name="Picture 1"/>
          <p:cNvPicPr>
            <a:picLocks noChangeAspect="1"/>
          </p:cNvPicPr>
          <p:nvPr/>
        </p:nvPicPr>
        <p:blipFill>
          <a:blip r:embed="rId3"/>
          <a:stretch>
            <a:fillRect/>
          </a:stretch>
        </p:blipFill>
        <p:spPr>
          <a:xfrm>
            <a:off x="4419600" y="3124200"/>
            <a:ext cx="4267200" cy="4267200"/>
          </a:xfrm>
          <a:prstGeom prst="rect">
            <a:avLst/>
          </a:prstGeom>
        </p:spPr>
      </p:pic>
      <p:pic>
        <p:nvPicPr>
          <p:cNvPr id="3" name="Picture 2"/>
          <p:cNvPicPr>
            <a:picLocks noChangeAspect="1"/>
          </p:cNvPicPr>
          <p:nvPr/>
        </p:nvPicPr>
        <p:blipFill>
          <a:blip r:embed="rId4"/>
          <a:stretch>
            <a:fillRect/>
          </a:stretch>
        </p:blipFill>
        <p:spPr>
          <a:xfrm>
            <a:off x="152400" y="3429000"/>
            <a:ext cx="4419600" cy="3314700"/>
          </a:xfrm>
          <a:prstGeom prst="rect">
            <a:avLst/>
          </a:prstGeom>
        </p:spPr>
      </p:pic>
    </p:spTree>
    <p:extLst>
      <p:ext uri="{BB962C8B-B14F-4D97-AF65-F5344CB8AC3E}">
        <p14:creationId xmlns:p14="http://schemas.microsoft.com/office/powerpoint/2010/main" val="377203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332553" y="2097088"/>
            <a:ext cx="4572000" cy="4760912"/>
            <a:chOff x="2438399" y="1676402"/>
            <a:chExt cx="4190999" cy="4608516"/>
          </a:xfrm>
        </p:grpSpPr>
        <p:pic>
          <p:nvPicPr>
            <p:cNvPr id="260100" name="Picture 6" descr="\\Lhsstudent\Student$\My Documents\5009852\My Documents\narrow vs wide.bmp"/>
            <p:cNvPicPr>
              <a:picLocks noChangeAspect="1" noChangeArrowheads="1"/>
            </p:cNvPicPr>
            <p:nvPr/>
          </p:nvPicPr>
          <p:blipFill>
            <a:blip r:embed="rId3" cstate="print"/>
            <a:srcRect l="51755"/>
            <a:stretch>
              <a:fillRect/>
            </a:stretch>
          </p:blipFill>
          <p:spPr bwMode="auto">
            <a:xfrm>
              <a:off x="2438399" y="1676402"/>
              <a:ext cx="4190999" cy="4608516"/>
            </a:xfrm>
            <a:prstGeom prst="rect">
              <a:avLst/>
            </a:prstGeom>
            <a:noFill/>
            <a:ln w="9525">
              <a:noFill/>
              <a:miter lim="800000"/>
              <a:headEnd/>
              <a:tailEnd/>
            </a:ln>
          </p:spPr>
        </p:pic>
        <p:sp>
          <p:nvSpPr>
            <p:cNvPr id="5" name="Rectangle 4"/>
            <p:cNvSpPr/>
            <p:nvPr/>
          </p:nvSpPr>
          <p:spPr>
            <a:xfrm>
              <a:off x="2666867" y="1676402"/>
              <a:ext cx="1066667" cy="5332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260097" name="Title 1"/>
          <p:cNvSpPr>
            <a:spLocks noGrp="1"/>
          </p:cNvSpPr>
          <p:nvPr>
            <p:ph type="title"/>
          </p:nvPr>
        </p:nvSpPr>
        <p:spPr>
          <a:xfrm>
            <a:off x="457200" y="274638"/>
            <a:ext cx="8686800" cy="1143000"/>
          </a:xfrm>
        </p:spPr>
        <p:txBody>
          <a:bodyPr>
            <a:normAutofit/>
          </a:bodyPr>
          <a:lstStyle/>
          <a:p>
            <a:pPr eaLnBrk="1" hangingPunct="1"/>
            <a:r>
              <a:rPr lang="en-US" altLang="ja-JP" dirty="0" smtClean="0">
                <a:ea typeface="ＭＳ Ｐゴシック" pitchFamily="34" charset="-128"/>
              </a:rPr>
              <a:t>Four Wheels Differential Steering</a:t>
            </a:r>
          </a:p>
        </p:txBody>
      </p:sp>
      <p:sp>
        <p:nvSpPr>
          <p:cNvPr id="260098" name="Content Placeholder 4"/>
          <p:cNvSpPr>
            <a:spLocks noGrp="1"/>
          </p:cNvSpPr>
          <p:nvPr>
            <p:ph idx="1"/>
          </p:nvPr>
        </p:nvSpPr>
        <p:spPr>
          <a:xfrm>
            <a:off x="884753" y="1524000"/>
            <a:ext cx="7467600" cy="4525963"/>
          </a:xfrm>
        </p:spPr>
        <p:txBody>
          <a:bodyPr/>
          <a:lstStyle/>
          <a:p>
            <a:pPr eaLnBrk="1" hangingPunct="1">
              <a:buFont typeface="Wingdings 2" pitchFamily="18" charset="2"/>
              <a:buNone/>
            </a:pPr>
            <a:r>
              <a:rPr lang="en-US" altLang="ja-JP" sz="3600" dirty="0" smtClean="0">
                <a:ea typeface="ＭＳ Ｐゴシック" pitchFamily="34" charset="-128"/>
              </a:rPr>
              <a:t>Wheels slide to turn</a:t>
            </a:r>
          </a:p>
          <a:p>
            <a:pPr eaLnBrk="1" hangingPunct="1"/>
            <a:endParaRPr lang="en-US" altLang="ja-JP" dirty="0" smtClean="0">
              <a:ea typeface="ＭＳ Ｐゴシック" pitchFamily="34" charset="-128"/>
            </a:endParaRPr>
          </a:p>
        </p:txBody>
      </p:sp>
    </p:spTree>
    <p:extLst>
      <p:ext uri="{BB962C8B-B14F-4D97-AF65-F5344CB8AC3E}">
        <p14:creationId xmlns:p14="http://schemas.microsoft.com/office/powerpoint/2010/main" val="2759926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524000" y="274637"/>
            <a:ext cx="7162800" cy="1143000"/>
          </a:xfrm>
        </p:spPr>
        <p:txBody>
          <a:bodyPr/>
          <a:lstStyle/>
          <a:p>
            <a:r>
              <a:rPr lang="en-US" dirty="0" smtClean="0"/>
              <a:t>Infrared Proximity Sensors</a:t>
            </a:r>
          </a:p>
        </p:txBody>
      </p:sp>
      <p:sp>
        <p:nvSpPr>
          <p:cNvPr id="34818" name="Content Placeholder 3"/>
          <p:cNvSpPr>
            <a:spLocks noGrp="1"/>
          </p:cNvSpPr>
          <p:nvPr>
            <p:ph idx="1"/>
          </p:nvPr>
        </p:nvSpPr>
        <p:spPr/>
        <p:txBody>
          <a:bodyPr/>
          <a:lstStyle/>
          <a:p>
            <a:r>
              <a:rPr lang="en-US" dirty="0" smtClean="0"/>
              <a:t>Distance sensor</a:t>
            </a:r>
          </a:p>
          <a:p>
            <a:r>
              <a:rPr lang="en-US" dirty="0" smtClean="0"/>
              <a:t>Both digital and analog versions</a:t>
            </a:r>
          </a:p>
          <a:p>
            <a:r>
              <a:rPr lang="en-US" dirty="0" smtClean="0"/>
              <a:t>Compared to ultrasound:</a:t>
            </a:r>
          </a:p>
          <a:p>
            <a:pPr lvl="1"/>
            <a:r>
              <a:rPr lang="en-US" dirty="0" smtClean="0"/>
              <a:t>Shorter range</a:t>
            </a:r>
          </a:p>
          <a:p>
            <a:pPr lvl="1"/>
            <a:r>
              <a:rPr lang="en-US" dirty="0" smtClean="0"/>
              <a:t>Faster</a:t>
            </a:r>
          </a:p>
          <a:p>
            <a:pPr marL="203200" indent="0">
              <a:buNone/>
            </a:pPr>
            <a:endParaRPr lang="en-US" dirty="0" smtClean="0"/>
          </a:p>
        </p:txBody>
      </p:sp>
      <p:pic>
        <p:nvPicPr>
          <p:cNvPr id="417794" name="Picture 2" descr="Triangulation of IR beam pattern."/>
          <p:cNvPicPr>
            <a:picLocks noChangeAspect="1" noChangeArrowheads="1"/>
          </p:cNvPicPr>
          <p:nvPr/>
        </p:nvPicPr>
        <p:blipFill>
          <a:blip r:embed="rId3" cstate="print"/>
          <a:srcRect/>
          <a:stretch>
            <a:fillRect/>
          </a:stretch>
        </p:blipFill>
        <p:spPr bwMode="auto">
          <a:xfrm>
            <a:off x="2743200" y="3962400"/>
            <a:ext cx="4000601" cy="2713696"/>
          </a:xfrm>
          <a:prstGeom prst="rect">
            <a:avLst/>
          </a:prstGeom>
          <a:noFill/>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429" b="91143" l="7143" r="94143"/>
                    </a14:imgEffect>
                  </a14:imgLayer>
                </a14:imgProps>
              </a:ext>
            </a:extLst>
          </a:blip>
          <a:srcRect t="30863" b="30980"/>
          <a:stretch/>
        </p:blipFill>
        <p:spPr>
          <a:xfrm rot="1085182">
            <a:off x="4534608" y="3504775"/>
            <a:ext cx="4191000" cy="1599184"/>
          </a:xfrm>
          <a:prstGeom prst="rect">
            <a:avLst/>
          </a:prstGeom>
        </p:spPr>
      </p:pic>
    </p:spTree>
    <p:extLst>
      <p:ext uri="{BB962C8B-B14F-4D97-AF65-F5344CB8AC3E}">
        <p14:creationId xmlns:p14="http://schemas.microsoft.com/office/powerpoint/2010/main" val="62585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r>
              <a:rPr lang="en-US" smtClean="0"/>
              <a:t>Accelerometer</a:t>
            </a:r>
          </a:p>
        </p:txBody>
      </p:sp>
      <p:sp>
        <p:nvSpPr>
          <p:cNvPr id="19458" name="Rectangle 3"/>
          <p:cNvSpPr>
            <a:spLocks noGrp="1"/>
          </p:cNvSpPr>
          <p:nvPr>
            <p:ph idx="1"/>
          </p:nvPr>
        </p:nvSpPr>
        <p:spPr/>
        <p:txBody>
          <a:bodyPr/>
          <a:lstStyle/>
          <a:p>
            <a:r>
              <a:rPr lang="en-US" dirty="0" smtClean="0"/>
              <a:t>Detects gravity</a:t>
            </a:r>
          </a:p>
          <a:p>
            <a:r>
              <a:rPr lang="en-US" dirty="0" smtClean="0"/>
              <a:t>Useful for tracking orientation</a:t>
            </a:r>
          </a:p>
          <a:p>
            <a:pPr lvl="1"/>
            <a:r>
              <a:rPr lang="en-US" dirty="0" smtClean="0"/>
              <a:t>3 axis accelerometer</a:t>
            </a:r>
          </a:p>
          <a:p>
            <a:r>
              <a:rPr lang="en-US" dirty="0" smtClean="0"/>
              <a:t>Example: Restricting Acceleration</a:t>
            </a:r>
          </a:p>
          <a:p>
            <a:r>
              <a:rPr lang="en-US" dirty="0" smtClean="0"/>
              <a:t>Example: Balancing on Bridge</a:t>
            </a:r>
          </a:p>
          <a:p>
            <a:pPr>
              <a:buFont typeface="Wingdings 2" pitchFamily="18" charset="2"/>
              <a:buNone/>
            </a:pPr>
            <a:endParaRPr lang="en-US" dirty="0" smtClean="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667" b="95000" l="4167" r="95333">
                        <a14:foregroundMark x1="80000" y1="46000" x2="80000" y2="46000"/>
                        <a14:foregroundMark x1="79667" y1="48500" x2="79667" y2="48500"/>
                      </a14:backgroundRemoval>
                    </a14:imgEffect>
                  </a14:imgLayer>
                </a14:imgProps>
              </a:ext>
            </a:extLst>
          </a:blip>
          <a:stretch>
            <a:fillRect/>
          </a:stretch>
        </p:blipFill>
        <p:spPr>
          <a:xfrm>
            <a:off x="5410200" y="3352800"/>
            <a:ext cx="3581400" cy="3581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153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dirty="0" smtClean="0"/>
              <a:t>Yaw Rate Sensor</a:t>
            </a:r>
          </a:p>
        </p:txBody>
      </p:sp>
      <p:sp>
        <p:nvSpPr>
          <p:cNvPr id="18434" name="Rectangle 3"/>
          <p:cNvSpPr>
            <a:spLocks noGrp="1"/>
          </p:cNvSpPr>
          <p:nvPr>
            <p:ph idx="1"/>
          </p:nvPr>
        </p:nvSpPr>
        <p:spPr/>
        <p:txBody>
          <a:bodyPr/>
          <a:lstStyle/>
          <a:p>
            <a:r>
              <a:rPr lang="en-US" dirty="0" smtClean="0"/>
              <a:t>Also commonly known as a gyro</a:t>
            </a:r>
          </a:p>
          <a:p>
            <a:r>
              <a:rPr lang="en-US" dirty="0" smtClean="0"/>
              <a:t>Indicates rotational velocity</a:t>
            </a:r>
          </a:p>
          <a:p>
            <a:pPr lvl="1"/>
            <a:r>
              <a:rPr lang="en-US" dirty="0" smtClean="0"/>
              <a:t>Must take integral for angle</a:t>
            </a:r>
          </a:p>
          <a:p>
            <a:r>
              <a:rPr lang="en-US" dirty="0" smtClean="0"/>
              <a:t>Prone to drift</a:t>
            </a:r>
          </a:p>
          <a:p>
            <a:pPr lvl="1"/>
            <a:r>
              <a:rPr lang="en-US" dirty="0" smtClean="0"/>
              <a:t>Calibrate before each use</a:t>
            </a:r>
          </a:p>
        </p:txBody>
      </p:sp>
      <p:pic>
        <p:nvPicPr>
          <p:cNvPr id="18435" name="Picture 7" descr="27922-l"/>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a:stretch>
            <a:fillRect/>
          </a:stretch>
        </p:blipFill>
        <p:spPr bwMode="auto">
          <a:xfrm>
            <a:off x="5029200" y="3276600"/>
            <a:ext cx="3505200" cy="3505200"/>
          </a:xfrm>
          <a:prstGeom prst="rect">
            <a:avLst/>
          </a:prstGeom>
          <a:noFill/>
          <a:ln w="9525">
            <a:noFill/>
            <a:miter lim="800000"/>
            <a:headEnd/>
            <a:tailEnd/>
          </a:ln>
        </p:spPr>
      </p:pic>
    </p:spTree>
    <p:extLst>
      <p:ext uri="{BB962C8B-B14F-4D97-AF65-F5344CB8AC3E}">
        <p14:creationId xmlns:p14="http://schemas.microsoft.com/office/powerpoint/2010/main" val="621088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r>
              <a:rPr lang="en-US" smtClean="0"/>
              <a:t>Camera</a:t>
            </a:r>
          </a:p>
        </p:txBody>
      </p:sp>
      <p:sp>
        <p:nvSpPr>
          <p:cNvPr id="36866" name="Rectangle 3"/>
          <p:cNvSpPr>
            <a:spLocks noGrp="1"/>
          </p:cNvSpPr>
          <p:nvPr>
            <p:ph idx="1"/>
          </p:nvPr>
        </p:nvSpPr>
        <p:spPr/>
        <p:txBody>
          <a:bodyPr/>
          <a:lstStyle/>
          <a:p>
            <a:r>
              <a:rPr lang="en-US" dirty="0" smtClean="0"/>
              <a:t>Senses field elements</a:t>
            </a:r>
          </a:p>
          <a:p>
            <a:pPr lvl="1"/>
            <a:r>
              <a:rPr lang="en-US" dirty="0"/>
              <a:t>r</a:t>
            </a:r>
            <a:r>
              <a:rPr lang="en-US" dirty="0" smtClean="0"/>
              <a:t>eflective targets, shapes, colors</a:t>
            </a:r>
          </a:p>
          <a:p>
            <a:r>
              <a:rPr lang="en-US" dirty="0" smtClean="0"/>
              <a:t>Needs lots of processing power</a:t>
            </a:r>
          </a:p>
          <a:p>
            <a:pPr lvl="1"/>
            <a:r>
              <a:rPr lang="en-US" dirty="0" smtClean="0"/>
              <a:t>secondary computer may be required</a:t>
            </a:r>
          </a:p>
          <a:p>
            <a:r>
              <a:rPr lang="en-US" dirty="0" smtClean="0"/>
              <a:t>Advanced programming</a:t>
            </a:r>
          </a:p>
          <a:p>
            <a:r>
              <a:rPr lang="en-US" dirty="0" smtClean="0"/>
              <a:t>Time-consuming to use effectively</a:t>
            </a:r>
          </a:p>
        </p:txBody>
      </p:sp>
      <p:pic>
        <p:nvPicPr>
          <p:cNvPr id="122881" name="Picture 1" descr="C:\Users\5112488\Downloads\Picture1_clipped_rev_1.png"/>
          <p:cNvPicPr>
            <a:picLocks noChangeAspect="1" noChangeArrowheads="1"/>
          </p:cNvPicPr>
          <p:nvPr/>
        </p:nvPicPr>
        <p:blipFill>
          <a:blip r:embed="rId3" cstate="print"/>
          <a:srcRect/>
          <a:stretch>
            <a:fillRect/>
          </a:stretch>
        </p:blipFill>
        <p:spPr bwMode="auto">
          <a:xfrm>
            <a:off x="6172200" y="3581400"/>
            <a:ext cx="3276600" cy="3276600"/>
          </a:xfrm>
          <a:prstGeom prst="rect">
            <a:avLst/>
          </a:prstGeom>
          <a:noFill/>
        </p:spPr>
      </p:pic>
    </p:spTree>
    <p:extLst>
      <p:ext uri="{BB962C8B-B14F-4D97-AF65-F5344CB8AC3E}">
        <p14:creationId xmlns:p14="http://schemas.microsoft.com/office/powerpoint/2010/main" val="292412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http://graphics.stanford.edu/~mdfisher/Images/KinectSensors.png"/>
          <p:cNvPicPr>
            <a:picLocks noChangeAspect="1" noChangeArrowheads="1"/>
          </p:cNvPicPr>
          <p:nvPr/>
        </p:nvPicPr>
        <p:blipFill>
          <a:blip r:embed="rId3" cstate="print"/>
          <a:srcRect/>
          <a:stretch>
            <a:fillRect/>
          </a:stretch>
        </p:blipFill>
        <p:spPr bwMode="auto">
          <a:xfrm>
            <a:off x="2514600" y="4876800"/>
            <a:ext cx="4762961" cy="1828800"/>
          </a:xfrm>
          <a:prstGeom prst="rect">
            <a:avLst/>
          </a:prstGeom>
          <a:noFill/>
        </p:spPr>
      </p:pic>
      <p:sp>
        <p:nvSpPr>
          <p:cNvPr id="36865" name="Rectangle 2"/>
          <p:cNvSpPr>
            <a:spLocks noGrp="1"/>
          </p:cNvSpPr>
          <p:nvPr>
            <p:ph type="title"/>
          </p:nvPr>
        </p:nvSpPr>
        <p:spPr/>
        <p:txBody>
          <a:bodyPr/>
          <a:lstStyle/>
          <a:p>
            <a:r>
              <a:rPr lang="en-US" dirty="0" err="1" smtClean="0"/>
              <a:t>Kinect</a:t>
            </a:r>
            <a:r>
              <a:rPr lang="en-US" dirty="0" smtClean="0"/>
              <a:t> Camera</a:t>
            </a:r>
          </a:p>
        </p:txBody>
      </p:sp>
      <p:sp>
        <p:nvSpPr>
          <p:cNvPr id="36866" name="Rectangle 3"/>
          <p:cNvSpPr>
            <a:spLocks noGrp="1"/>
          </p:cNvSpPr>
          <p:nvPr>
            <p:ph idx="1"/>
          </p:nvPr>
        </p:nvSpPr>
        <p:spPr/>
        <p:txBody>
          <a:bodyPr/>
          <a:lstStyle/>
          <a:p>
            <a:r>
              <a:rPr lang="en-US" dirty="0" smtClean="0"/>
              <a:t>RGB-D</a:t>
            </a:r>
          </a:p>
          <a:p>
            <a:r>
              <a:rPr lang="en-US" dirty="0" smtClean="0"/>
              <a:t>With proper processing easier to make reliable</a:t>
            </a:r>
          </a:p>
          <a:p>
            <a:pPr lvl="1"/>
            <a:r>
              <a:rPr lang="en-US" dirty="0" smtClean="0"/>
              <a:t>Depth image not dependant on lighting</a:t>
            </a:r>
          </a:p>
          <a:p>
            <a:pPr lvl="1"/>
            <a:r>
              <a:rPr lang="en-US" dirty="0" smtClean="0"/>
              <a:t>Still not a magic bullet</a:t>
            </a:r>
          </a:p>
          <a:p>
            <a:r>
              <a:rPr lang="en-US" dirty="0" smtClean="0"/>
              <a:t>All the pitfalls of regular camera</a:t>
            </a:r>
          </a:p>
          <a:p>
            <a:endParaRPr lang="en-US" dirty="0" smtClean="0"/>
          </a:p>
        </p:txBody>
      </p:sp>
    </p:spTree>
    <p:extLst>
      <p:ext uri="{BB962C8B-B14F-4D97-AF65-F5344CB8AC3E}">
        <p14:creationId xmlns:p14="http://schemas.microsoft.com/office/powerpoint/2010/main" val="239389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r>
              <a:rPr lang="en-US" dirty="0" smtClean="0"/>
              <a:t>Conclusion</a:t>
            </a:r>
          </a:p>
        </p:txBody>
      </p:sp>
      <p:sp>
        <p:nvSpPr>
          <p:cNvPr id="46083" name="Rectangle 3"/>
          <p:cNvSpPr>
            <a:spLocks noGrp="1"/>
          </p:cNvSpPr>
          <p:nvPr>
            <p:ph idx="1"/>
          </p:nvPr>
        </p:nvSpPr>
        <p:spPr/>
        <p:txBody>
          <a:bodyPr/>
          <a:lstStyle/>
          <a:p>
            <a:r>
              <a:rPr lang="en-US" dirty="0" smtClean="0"/>
              <a:t>Use sensors whenever possible</a:t>
            </a:r>
          </a:p>
          <a:p>
            <a:r>
              <a:rPr lang="en-US" dirty="0" smtClean="0"/>
              <a:t>Sensors help make things safe</a:t>
            </a:r>
          </a:p>
          <a:p>
            <a:r>
              <a:rPr lang="en-US" dirty="0" smtClean="0"/>
              <a:t>Benefits must overcome added complexity</a:t>
            </a:r>
          </a:p>
          <a:p>
            <a:r>
              <a:rPr lang="en-US" dirty="0" smtClean="0"/>
              <a:t>Important part of a great robot</a:t>
            </a:r>
          </a:p>
        </p:txBody>
      </p:sp>
    </p:spTree>
    <p:extLst>
      <p:ext uri="{BB962C8B-B14F-4D97-AF65-F5344CB8AC3E}">
        <p14:creationId xmlns:p14="http://schemas.microsoft.com/office/powerpoint/2010/main" val="356497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826363"/>
          </a:xfrm>
        </p:spPr>
        <p:txBody>
          <a:bodyPr>
            <a:noAutofit/>
          </a:bodyPr>
          <a:lstStyle/>
          <a:p>
            <a:pPr algn="ctr" fontAlgn="auto">
              <a:spcAft>
                <a:spcPts val="0"/>
              </a:spcAft>
              <a:defRPr/>
            </a:pPr>
            <a:r>
              <a:rPr lang="en-US" sz="6000" i="1" dirty="0" smtClean="0"/>
              <a:t>Pneumatics</a:t>
            </a:r>
            <a:endParaRPr lang="en-US" sz="6000" i="1"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3352800" y="2971800"/>
            <a:ext cx="3733800" cy="1938992"/>
          </a:xfrm>
          <a:prstGeom prst="rect">
            <a:avLst/>
          </a:prstGeom>
          <a:noFill/>
        </p:spPr>
        <p:txBody>
          <a:bodyPr wrap="square" rtlCol="0">
            <a:spAutoFit/>
          </a:bodyPr>
          <a:lstStyle/>
          <a:p>
            <a:r>
              <a:rPr lang="en-US" sz="2400" i="1" dirty="0" smtClean="0">
                <a:latin typeface="Arial Unicode MS" pitchFamily="34" charset="-128"/>
                <a:ea typeface="Arial Unicode MS" pitchFamily="34" charset="-128"/>
                <a:cs typeface="Arial Unicode MS" pitchFamily="34" charset="-128"/>
              </a:rPr>
              <a:t>Presented by</a:t>
            </a:r>
            <a:r>
              <a:rPr lang="en-US" sz="2400" i="1" dirty="0">
                <a:latin typeface="Arial Unicode MS" pitchFamily="34" charset="-128"/>
                <a:ea typeface="Arial Unicode MS" pitchFamily="34" charset="-128"/>
                <a:cs typeface="Arial Unicode MS" pitchFamily="34" charset="-128"/>
              </a:rPr>
              <a:t>:</a:t>
            </a:r>
          </a:p>
          <a:p>
            <a:r>
              <a:rPr lang="en-US" sz="2400" i="1" dirty="0">
                <a:latin typeface="Arial Unicode MS" pitchFamily="34" charset="-128"/>
                <a:ea typeface="Arial Unicode MS" pitchFamily="34" charset="-128"/>
                <a:cs typeface="Arial Unicode MS" pitchFamily="34" charset="-128"/>
              </a:rPr>
              <a:t>	</a:t>
            </a:r>
            <a:r>
              <a:rPr lang="en-US" sz="2400" i="1" dirty="0" smtClean="0">
                <a:latin typeface="Arial Unicode MS" pitchFamily="34" charset="-128"/>
                <a:ea typeface="Arial Unicode MS" pitchFamily="34" charset="-128"/>
                <a:cs typeface="Arial Unicode MS" pitchFamily="34" charset="-128"/>
              </a:rPr>
              <a:t>Amrita </a:t>
            </a:r>
            <a:r>
              <a:rPr lang="en-US" sz="2400" i="1" dirty="0" err="1" smtClean="0">
                <a:latin typeface="Arial Unicode MS" pitchFamily="34" charset="-128"/>
                <a:ea typeface="Arial Unicode MS" pitchFamily="34" charset="-128"/>
                <a:cs typeface="Arial Unicode MS" pitchFamily="34" charset="-128"/>
              </a:rPr>
              <a:t>Iyer</a:t>
            </a:r>
            <a:endParaRPr lang="en-US" sz="2400" i="1" dirty="0" smtClean="0">
              <a:latin typeface="Arial Unicode MS" pitchFamily="34" charset="-128"/>
              <a:ea typeface="Arial Unicode MS" pitchFamily="34" charset="-128"/>
              <a:cs typeface="Arial Unicode MS" pitchFamily="34" charset="-128"/>
            </a:endParaRPr>
          </a:p>
          <a:p>
            <a:r>
              <a:rPr lang="en-US" sz="2400" i="1" dirty="0" smtClean="0">
                <a:latin typeface="Arial Unicode MS" pitchFamily="34" charset="-128"/>
                <a:ea typeface="Arial Unicode MS" pitchFamily="34" charset="-128"/>
                <a:cs typeface="Arial Unicode MS" pitchFamily="34" charset="-128"/>
              </a:rPr>
              <a:t>	Nikita Seth</a:t>
            </a:r>
          </a:p>
          <a:p>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Pragna</a:t>
            </a:r>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Upputuri</a:t>
            </a:r>
            <a:r>
              <a:rPr lang="en-US" sz="2400" i="1" dirty="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Prapurna</a:t>
            </a:r>
            <a:r>
              <a:rPr lang="en-US" sz="2400" i="1" dirty="0" smtClean="0">
                <a:latin typeface="Arial Unicode MS" pitchFamily="34" charset="-128"/>
                <a:ea typeface="Arial Unicode MS" pitchFamily="34" charset="-128"/>
                <a:cs typeface="Arial Unicode MS" pitchFamily="34" charset="-128"/>
              </a:rPr>
              <a:t> </a:t>
            </a:r>
            <a:r>
              <a:rPr lang="en-US" sz="2400" i="1" dirty="0" err="1" smtClean="0">
                <a:latin typeface="Arial Unicode MS" pitchFamily="34" charset="-128"/>
                <a:ea typeface="Arial Unicode MS" pitchFamily="34" charset="-128"/>
                <a:cs typeface="Arial Unicode MS" pitchFamily="34" charset="-128"/>
              </a:rPr>
              <a:t>Upputuri</a:t>
            </a:r>
            <a:endParaRPr lang="en-US" sz="2800" i="1" dirty="0">
              <a:latin typeface="+mn-lt"/>
            </a:endParaRPr>
          </a:p>
        </p:txBody>
      </p:sp>
    </p:spTree>
    <p:extLst>
      <p:ext uri="{BB962C8B-B14F-4D97-AF65-F5344CB8AC3E}">
        <p14:creationId xmlns:p14="http://schemas.microsoft.com/office/powerpoint/2010/main" val="287168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Pneumatics - Definition</a:t>
            </a:r>
          </a:p>
        </p:txBody>
      </p:sp>
      <p:sp>
        <p:nvSpPr>
          <p:cNvPr id="14338" name="Content Placeholder 2"/>
          <p:cNvSpPr>
            <a:spLocks noGrp="1"/>
          </p:cNvSpPr>
          <p:nvPr>
            <p:ph idx="1"/>
          </p:nvPr>
        </p:nvSpPr>
        <p:spPr/>
        <p:txBody>
          <a:bodyPr/>
          <a:lstStyle/>
          <a:p>
            <a:pPr eaLnBrk="1" hangingPunct="1"/>
            <a:r>
              <a:rPr lang="en-US" dirty="0" smtClean="0"/>
              <a:t>Pneumatics is the use of pressurized air to achieve mechanical movement</a:t>
            </a:r>
          </a:p>
        </p:txBody>
      </p:sp>
      <p:pic>
        <p:nvPicPr>
          <p:cNvPr id="370690" name="Picture 2" descr="http://upload.wikimedia.org/wikipedia/commons/8/81/Pneumatic_drill.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8" t="10453" b="16213"/>
          <a:stretch/>
        </p:blipFill>
        <p:spPr bwMode="auto">
          <a:xfrm>
            <a:off x="607612" y="2704827"/>
            <a:ext cx="3429000" cy="1970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cstate="screen"/>
          <a:srcRect/>
          <a:stretch>
            <a:fillRect/>
          </a:stretch>
        </p:blipFill>
        <p:spPr bwMode="auto">
          <a:xfrm>
            <a:off x="3393376" y="5160441"/>
            <a:ext cx="2272458" cy="1119271"/>
          </a:xfrm>
          <a:prstGeom prst="rect">
            <a:avLst/>
          </a:prstGeom>
          <a:noFill/>
          <a:ln w="9525">
            <a:noFill/>
            <a:miter lim="800000"/>
            <a:headEnd/>
            <a:tailEnd/>
          </a:ln>
        </p:spPr>
      </p:pic>
      <p:pic>
        <p:nvPicPr>
          <p:cNvPr id="1028" name="Picture 4" descr="http://toolboxbuzz.com/wp-content/uploads/2010/09/duo-fast-df350s-300x3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30" t="23750" b="17329"/>
          <a:stretch/>
        </p:blipFill>
        <p:spPr bwMode="auto">
          <a:xfrm>
            <a:off x="4883170" y="2848307"/>
            <a:ext cx="2750910" cy="1683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9295" y="4675442"/>
            <a:ext cx="2225634" cy="461665"/>
          </a:xfrm>
          <a:prstGeom prst="rect">
            <a:avLst/>
          </a:prstGeom>
          <a:noFill/>
        </p:spPr>
        <p:txBody>
          <a:bodyPr wrap="square" rtlCol="0">
            <a:spAutoFit/>
          </a:bodyPr>
          <a:lstStyle/>
          <a:p>
            <a:pPr algn="ctr"/>
            <a:r>
              <a:rPr lang="en-US" sz="2400" dirty="0" smtClean="0"/>
              <a:t>Jack Hammer</a:t>
            </a:r>
          </a:p>
        </p:txBody>
      </p:sp>
      <p:sp>
        <p:nvSpPr>
          <p:cNvPr id="3" name="TextBox 2"/>
          <p:cNvSpPr txBox="1"/>
          <p:nvPr/>
        </p:nvSpPr>
        <p:spPr>
          <a:xfrm>
            <a:off x="5943600" y="4267200"/>
            <a:ext cx="1218603" cy="461665"/>
          </a:xfrm>
          <a:prstGeom prst="rect">
            <a:avLst/>
          </a:prstGeom>
          <a:noFill/>
        </p:spPr>
        <p:txBody>
          <a:bodyPr wrap="none" rtlCol="0">
            <a:spAutoFit/>
          </a:bodyPr>
          <a:lstStyle/>
          <a:p>
            <a:r>
              <a:rPr lang="en-US" sz="2400" dirty="0" smtClean="0"/>
              <a:t>Nail gun</a:t>
            </a:r>
            <a:endParaRPr lang="en-US" sz="2400" dirty="0"/>
          </a:p>
        </p:txBody>
      </p:sp>
      <p:sp>
        <p:nvSpPr>
          <p:cNvPr id="5" name="TextBox 4"/>
          <p:cNvSpPr txBox="1"/>
          <p:nvPr/>
        </p:nvSpPr>
        <p:spPr>
          <a:xfrm>
            <a:off x="3587329" y="6260068"/>
            <a:ext cx="2127671" cy="461665"/>
          </a:xfrm>
          <a:prstGeom prst="rect">
            <a:avLst/>
          </a:prstGeom>
          <a:noFill/>
        </p:spPr>
        <p:txBody>
          <a:bodyPr wrap="square" rtlCol="0">
            <a:spAutoFit/>
          </a:bodyPr>
          <a:lstStyle/>
          <a:p>
            <a:r>
              <a:rPr lang="en-US" sz="2400" dirty="0" smtClean="0"/>
              <a:t>Pneumatics?</a:t>
            </a:r>
            <a:endParaRPr lang="en-US" sz="2400" dirty="0"/>
          </a:p>
        </p:txBody>
      </p:sp>
      <p:sp>
        <p:nvSpPr>
          <p:cNvPr id="6" name="Multiply 5"/>
          <p:cNvSpPr/>
          <p:nvPr/>
        </p:nvSpPr>
        <p:spPr>
          <a:xfrm>
            <a:off x="2971801" y="4794378"/>
            <a:ext cx="2895599" cy="181312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883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690"/>
                                        </p:tgtEl>
                                        <p:attrNameLst>
                                          <p:attrName>style.visibility</p:attrName>
                                        </p:attrNameLst>
                                      </p:cBhvr>
                                      <p:to>
                                        <p:strVal val="visible"/>
                                      </p:to>
                                    </p:set>
                                    <p:animEffect transition="in" filter="fade">
                                      <p:cBhvr>
                                        <p:cTn id="7" dur="500"/>
                                        <p:tgtEl>
                                          <p:spTgt spid="3706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lstStyle/>
          <a:p>
            <a:r>
              <a:rPr lang="en-US" dirty="0" smtClean="0"/>
              <a:t>Overview of Pneumatics System</a:t>
            </a:r>
            <a:endParaRPr lang="en-US" dirty="0"/>
          </a:p>
        </p:txBody>
      </p:sp>
      <p:pic>
        <p:nvPicPr>
          <p:cNvPr id="12" name="Picture 2"/>
          <p:cNvPicPr>
            <a:picLocks noChangeAspect="1" noChangeArrowheads="1"/>
          </p:cNvPicPr>
          <p:nvPr/>
        </p:nvPicPr>
        <p:blipFill>
          <a:blip r:embed="rId3" cstate="screen"/>
          <a:srcRect/>
          <a:stretch>
            <a:fillRect/>
          </a:stretch>
        </p:blipFill>
        <p:spPr bwMode="auto">
          <a:xfrm rot="5400000">
            <a:off x="1758791" y="298609"/>
            <a:ext cx="5169218" cy="6858001"/>
          </a:xfrm>
          <a:prstGeom prst="rect">
            <a:avLst/>
          </a:prstGeom>
          <a:noFill/>
          <a:ln w="9525">
            <a:noFill/>
            <a:miter lim="800000"/>
            <a:headEnd/>
            <a:tailEnd/>
          </a:ln>
          <a:effectLst/>
        </p:spPr>
      </p:pic>
      <p:sp>
        <p:nvSpPr>
          <p:cNvPr id="4" name="Rectangle 3"/>
          <p:cNvSpPr/>
          <p:nvPr/>
        </p:nvSpPr>
        <p:spPr>
          <a:xfrm>
            <a:off x="909482" y="1143000"/>
            <a:ext cx="1219200"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364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Compressor</a:t>
            </a:r>
          </a:p>
        </p:txBody>
      </p:sp>
      <p:sp>
        <p:nvSpPr>
          <p:cNvPr id="15362" name="Content Placeholder 2"/>
          <p:cNvSpPr>
            <a:spLocks noGrp="1"/>
          </p:cNvSpPr>
          <p:nvPr>
            <p:ph idx="1"/>
          </p:nvPr>
        </p:nvSpPr>
        <p:spPr>
          <a:xfrm>
            <a:off x="457200" y="1600200"/>
            <a:ext cx="8153400" cy="4525963"/>
          </a:xfrm>
        </p:spPr>
        <p:txBody>
          <a:bodyPr/>
          <a:lstStyle/>
          <a:p>
            <a:pPr eaLnBrk="1" hangingPunct="1"/>
            <a:r>
              <a:rPr lang="en-US" dirty="0" smtClean="0"/>
              <a:t>Transducer of energy in pneumatic system</a:t>
            </a:r>
          </a:p>
          <a:p>
            <a:pPr lvl="1" eaLnBrk="1" hangingPunct="1"/>
            <a:r>
              <a:rPr lang="en-US" sz="2000" dirty="0" smtClean="0"/>
              <a:t>Can Generate up to 120 PSI (Pounds per </a:t>
            </a:r>
            <a:r>
              <a:rPr lang="en-US" sz="2000" dirty="0"/>
              <a:t>S</a:t>
            </a:r>
            <a:r>
              <a:rPr lang="en-US" sz="2000" dirty="0" smtClean="0"/>
              <a:t>quare Inch)</a:t>
            </a:r>
          </a:p>
          <a:p>
            <a:pPr eaLnBrk="1" hangingPunct="1"/>
            <a:r>
              <a:rPr lang="en-US" dirty="0" smtClean="0"/>
              <a:t>Compacts air</a:t>
            </a:r>
          </a:p>
        </p:txBody>
      </p:sp>
      <p:pic>
        <p:nvPicPr>
          <p:cNvPr id="7" name="Picture 6" descr="roboticscompressor.jpg"/>
          <p:cNvPicPr>
            <a:picLocks noChangeAspect="1"/>
          </p:cNvPicPr>
          <p:nvPr/>
        </p:nvPicPr>
        <p:blipFill>
          <a:blip r:embed="rId3" cstate="print"/>
          <a:stretch>
            <a:fillRect/>
          </a:stretch>
        </p:blipFill>
        <p:spPr>
          <a:xfrm>
            <a:off x="3505201" y="2590800"/>
            <a:ext cx="2971800" cy="2830640"/>
          </a:xfrm>
          <a:prstGeom prst="rect">
            <a:avLst/>
          </a:prstGeom>
        </p:spPr>
      </p:pic>
      <p:sp>
        <p:nvSpPr>
          <p:cNvPr id="2" name="TextBox 1"/>
          <p:cNvSpPr txBox="1"/>
          <p:nvPr/>
        </p:nvSpPr>
        <p:spPr>
          <a:xfrm>
            <a:off x="3619500" y="5181600"/>
            <a:ext cx="2743201" cy="707886"/>
          </a:xfrm>
          <a:prstGeom prst="rect">
            <a:avLst/>
          </a:prstGeom>
          <a:noFill/>
        </p:spPr>
        <p:txBody>
          <a:bodyPr wrap="square" rtlCol="0">
            <a:spAutoFit/>
          </a:bodyPr>
          <a:lstStyle/>
          <a:p>
            <a:pPr algn="ctr"/>
            <a:r>
              <a:rPr lang="en-US" sz="2000" b="1" dirty="0" err="1" smtClean="0">
                <a:latin typeface="Arial" panose="020B0604020202020204" pitchFamily="34" charset="0"/>
                <a:ea typeface="Adobe Gothic Std B" pitchFamily="34" charset="-128"/>
                <a:cs typeface="Arial" panose="020B0604020202020204" pitchFamily="34" charset="0"/>
              </a:rPr>
              <a:t>Viair</a:t>
            </a:r>
            <a:r>
              <a:rPr lang="en-US" sz="2000" b="1" dirty="0" smtClean="0">
                <a:latin typeface="Arial" panose="020B0604020202020204" pitchFamily="34" charset="0"/>
                <a:ea typeface="Adobe Gothic Std B" pitchFamily="34" charset="-128"/>
                <a:cs typeface="Arial" panose="020B0604020202020204" pitchFamily="34" charset="0"/>
              </a:rPr>
              <a:t> Compressor in FIRST Kit of Parts</a:t>
            </a:r>
            <a:endParaRPr lang="en-US" sz="2000" b="1" dirty="0">
              <a:latin typeface="Arial" panose="020B0604020202020204" pitchFamily="34" charset="0"/>
              <a:ea typeface="Adobe Gothic Std B" pitchFamily="34" charset="-128"/>
              <a:cs typeface="Arial" panose="020B0604020202020204" pitchFamily="34" charset="0"/>
            </a:endParaRPr>
          </a:p>
        </p:txBody>
      </p:sp>
    </p:spTree>
    <p:extLst>
      <p:ext uri="{BB962C8B-B14F-4D97-AF65-F5344CB8AC3E}">
        <p14:creationId xmlns:p14="http://schemas.microsoft.com/office/powerpoint/2010/main" val="216285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r>
              <a:rPr lang="en-US" dirty="0" smtClean="0"/>
              <a:t>Terminology: </a:t>
            </a:r>
          </a:p>
        </p:txBody>
      </p:sp>
      <p:pic>
        <p:nvPicPr>
          <p:cNvPr id="263170" name="Picture 2"/>
          <p:cNvPicPr>
            <a:picLocks noGrp="1" noChangeAspect="1" noChangeArrowheads="1"/>
          </p:cNvPicPr>
          <p:nvPr>
            <p:ph sz="half" idx="1"/>
          </p:nvPr>
        </p:nvPicPr>
        <p:blipFill>
          <a:blip r:embed="rId3" cstate="print"/>
          <a:stretch>
            <a:fillRect/>
          </a:stretch>
        </p:blipFill>
        <p:spPr>
          <a:xfrm>
            <a:off x="1440905" y="2422210"/>
            <a:ext cx="3657600" cy="3978590"/>
          </a:xfrm>
        </p:spPr>
      </p:pic>
      <p:sp>
        <p:nvSpPr>
          <p:cNvPr id="263176" name="Content Placeholder 14"/>
          <p:cNvSpPr>
            <a:spLocks noGrp="1"/>
          </p:cNvSpPr>
          <p:nvPr>
            <p:ph sz="half" idx="2"/>
          </p:nvPr>
        </p:nvSpPr>
        <p:spPr>
          <a:xfrm>
            <a:off x="5257800" y="1828800"/>
            <a:ext cx="3657600" cy="4525963"/>
          </a:xfrm>
        </p:spPr>
        <p:txBody>
          <a:bodyPr/>
          <a:lstStyle/>
          <a:p>
            <a:r>
              <a:rPr lang="en-US" dirty="0" smtClean="0"/>
              <a:t>µ = Coefficient of Friction</a:t>
            </a:r>
          </a:p>
          <a:p>
            <a:r>
              <a:rPr lang="en-US" dirty="0" smtClean="0"/>
              <a:t>Weight = Weight of the robot</a:t>
            </a:r>
          </a:p>
          <a:p>
            <a:r>
              <a:rPr lang="en-US" dirty="0" smtClean="0"/>
              <a:t>F = Force</a:t>
            </a:r>
          </a:p>
          <a:p>
            <a:r>
              <a:rPr lang="en-US" dirty="0" smtClean="0"/>
              <a:t>T = Torque</a:t>
            </a:r>
          </a:p>
        </p:txBody>
      </p:sp>
      <p:grpSp>
        <p:nvGrpSpPr>
          <p:cNvPr id="2" name="Group 8"/>
          <p:cNvGrpSpPr>
            <a:grpSpLocks/>
          </p:cNvGrpSpPr>
          <p:nvPr/>
        </p:nvGrpSpPr>
        <p:grpSpPr bwMode="auto">
          <a:xfrm>
            <a:off x="1745705" y="1691324"/>
            <a:ext cx="3124200" cy="728663"/>
            <a:chOff x="5029200" y="1150730"/>
            <a:chExt cx="3352802" cy="728000"/>
          </a:xfrm>
        </p:grpSpPr>
        <p:sp>
          <p:nvSpPr>
            <p:cNvPr id="6" name="Left Brace 5"/>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9" name="TextBox 6"/>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2" name="Left Brace 11"/>
          <p:cNvSpPr/>
          <p:nvPr/>
        </p:nvSpPr>
        <p:spPr>
          <a:xfrm>
            <a:off x="1288505" y="2834324"/>
            <a:ext cx="228600" cy="304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5" name="TextBox 12"/>
          <p:cNvSpPr txBox="1">
            <a:spLocks noChangeArrowheads="1"/>
          </p:cNvSpPr>
          <p:nvPr/>
        </p:nvSpPr>
        <p:spPr bwMode="auto">
          <a:xfrm>
            <a:off x="8633" y="3977324"/>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pic>
        <p:nvPicPr>
          <p:cNvPr id="142338" name="Picture 2" descr="http://www.edupic.net/Images/Math/railroad_tracks418.JPG"/>
          <p:cNvPicPr>
            <a:picLocks noChangeAspect="1" noChangeArrowheads="1"/>
          </p:cNvPicPr>
          <p:nvPr/>
        </p:nvPicPr>
        <p:blipFill>
          <a:blip r:embed="rId4" cstate="print"/>
          <a:srcRect/>
          <a:stretch>
            <a:fillRect/>
          </a:stretch>
        </p:blipFill>
        <p:spPr bwMode="auto">
          <a:xfrm>
            <a:off x="5486400" y="1600200"/>
            <a:ext cx="3352800" cy="5041393"/>
          </a:xfrm>
          <a:prstGeom prst="rect">
            <a:avLst/>
          </a:prstGeom>
          <a:noFill/>
          <a:ln w="9525">
            <a:noFill/>
            <a:miter lim="800000"/>
            <a:headEnd/>
            <a:tailEnd/>
          </a:ln>
        </p:spPr>
      </p:pic>
    </p:spTree>
    <p:extLst>
      <p:ext uri="{BB962C8B-B14F-4D97-AF65-F5344CB8AC3E}">
        <p14:creationId xmlns:p14="http://schemas.microsoft.com/office/powerpoint/2010/main" val="3303527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additive="base">
                                        <p:cTn id="7" dur="500" fill="hold"/>
                                        <p:tgtEl>
                                          <p:spTgt spid="142338"/>
                                        </p:tgtEl>
                                        <p:attrNameLst>
                                          <p:attrName>ppt_x</p:attrName>
                                        </p:attrNameLst>
                                      </p:cBhvr>
                                      <p:tavLst>
                                        <p:tav tm="0">
                                          <p:val>
                                            <p:strVal val="#ppt_x"/>
                                          </p:val>
                                        </p:tav>
                                        <p:tav tm="100000">
                                          <p:val>
                                            <p:strVal val="#ppt_x"/>
                                          </p:val>
                                        </p:tav>
                                      </p:tavLst>
                                    </p:anim>
                                    <p:anim calcmode="lin" valueType="num">
                                      <p:cBhvr additive="base">
                                        <p:cTn id="8" dur="500" fill="hold"/>
                                        <p:tgtEl>
                                          <p:spTgt spid="142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63176">
                                            <p:txEl>
                                              <p:pRg st="0" end="0"/>
                                            </p:txEl>
                                          </p:spTgt>
                                        </p:tgtEl>
                                        <p:attrNameLst>
                                          <p:attrName>style.visibility</p:attrName>
                                        </p:attrNameLst>
                                      </p:cBhvr>
                                      <p:to>
                                        <p:strVal val="visible"/>
                                      </p:to>
                                    </p:set>
                                    <p:animEffect transition="in" filter="dissolve">
                                      <p:cBhvr>
                                        <p:cTn id="12" dur="500"/>
                                        <p:tgtEl>
                                          <p:spTgt spid="263176">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63176">
                                            <p:txEl>
                                              <p:pRg st="1" end="1"/>
                                            </p:txEl>
                                          </p:spTgt>
                                        </p:tgtEl>
                                        <p:attrNameLst>
                                          <p:attrName>style.visibility</p:attrName>
                                        </p:attrNameLst>
                                      </p:cBhvr>
                                      <p:to>
                                        <p:strVal val="visible"/>
                                      </p:to>
                                    </p:set>
                                    <p:animEffect transition="in" filter="dissolve">
                                      <p:cBhvr>
                                        <p:cTn id="16" dur="500"/>
                                        <p:tgtEl>
                                          <p:spTgt spid="263176">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63176">
                                            <p:txEl>
                                              <p:pRg st="2" end="2"/>
                                            </p:txEl>
                                          </p:spTgt>
                                        </p:tgtEl>
                                        <p:attrNameLst>
                                          <p:attrName>style.visibility</p:attrName>
                                        </p:attrNameLst>
                                      </p:cBhvr>
                                      <p:to>
                                        <p:strVal val="visible"/>
                                      </p:to>
                                    </p:set>
                                    <p:animEffect transition="in" filter="dissolve">
                                      <p:cBhvr>
                                        <p:cTn id="20" dur="500"/>
                                        <p:tgtEl>
                                          <p:spTgt spid="263176">
                                            <p:txEl>
                                              <p:pRg st="2" end="2"/>
                                            </p:txEl>
                                          </p:spTgt>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263176">
                                            <p:txEl>
                                              <p:pRg st="3" end="3"/>
                                            </p:txEl>
                                          </p:spTgt>
                                        </p:tgtEl>
                                        <p:attrNameLst>
                                          <p:attrName>style.visibility</p:attrName>
                                        </p:attrNameLst>
                                      </p:cBhvr>
                                      <p:to>
                                        <p:strVal val="visible"/>
                                      </p:to>
                                    </p:set>
                                    <p:animEffect transition="in" filter="dissolve">
                                      <p:cBhvr>
                                        <p:cTn id="24" dur="500"/>
                                        <p:tgtEl>
                                          <p:spTgt spid="26317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42338"/>
                                        </p:tgtEl>
                                      </p:cBhvr>
                                    </p:animEffect>
                                    <p:set>
                                      <p:cBhvr>
                                        <p:cTn id="29" dur="1" fill="hold">
                                          <p:stCondLst>
                                            <p:cond delay="499"/>
                                          </p:stCondLst>
                                        </p:cTn>
                                        <p:tgtEl>
                                          <p:spTgt spid="142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 pump</a:t>
            </a:r>
            <a:endParaRPr lang="en-US" dirty="0"/>
          </a:p>
        </p:txBody>
      </p:sp>
      <p:pic>
        <p:nvPicPr>
          <p:cNvPr id="93186" name="Picture 2" descr="http://www.labpump.co.kr/data/AnimationMem.gif"/>
          <p:cNvPicPr>
            <a:picLocks noChangeAspect="1" noChangeArrowheads="1"/>
          </p:cNvPicPr>
          <p:nvPr/>
        </p:nvPicPr>
        <p:blipFill>
          <a:blip r:embed="rId3" cstate="screen"/>
          <a:srcRect/>
          <a:stretch>
            <a:fillRect/>
          </a:stretch>
        </p:blipFill>
        <p:spPr bwMode="auto">
          <a:xfrm>
            <a:off x="2743200" y="1828800"/>
            <a:ext cx="3124200" cy="4574723"/>
          </a:xfrm>
          <a:prstGeom prst="rect">
            <a:avLst/>
          </a:prstGeom>
          <a:noFill/>
        </p:spPr>
      </p:pic>
      <p:sp>
        <p:nvSpPr>
          <p:cNvPr id="3" name="Down Arrow 2"/>
          <p:cNvSpPr/>
          <p:nvPr/>
        </p:nvSpPr>
        <p:spPr>
          <a:xfrm>
            <a:off x="4719484" y="1295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flipV="1">
            <a:off x="3657600" y="1295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131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219200" y="5257800"/>
            <a:ext cx="14478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4800600"/>
            <a:ext cx="19050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5334000"/>
            <a:ext cx="16764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5334000"/>
            <a:ext cx="11430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47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Actuators</a:t>
            </a:r>
          </a:p>
        </p:txBody>
      </p:sp>
      <p:sp>
        <p:nvSpPr>
          <p:cNvPr id="22530" name="Content Placeholder 2"/>
          <p:cNvSpPr>
            <a:spLocks noGrp="1"/>
          </p:cNvSpPr>
          <p:nvPr>
            <p:ph idx="1"/>
          </p:nvPr>
        </p:nvSpPr>
        <p:spPr>
          <a:xfrm>
            <a:off x="399796" y="1676400"/>
            <a:ext cx="7467600" cy="2362199"/>
          </a:xfrm>
        </p:spPr>
        <p:txBody>
          <a:bodyPr/>
          <a:lstStyle/>
          <a:p>
            <a:pPr eaLnBrk="1" hangingPunct="1"/>
            <a:r>
              <a:rPr lang="en-US" sz="2800" dirty="0" smtClean="0"/>
              <a:t>Actuators convert the difference in air pressure to mechanical motion</a:t>
            </a:r>
            <a:endParaRPr lang="en-US" sz="2400" dirty="0" smtClean="0"/>
          </a:p>
          <a:p>
            <a:pPr eaLnBrk="1" hangingPunct="1"/>
            <a:r>
              <a:rPr lang="en-US" sz="2800" dirty="0" smtClean="0"/>
              <a:t>Linear actuators (also known as cylinders)</a:t>
            </a:r>
          </a:p>
          <a:p>
            <a:pPr eaLnBrk="1" hangingPunct="1"/>
            <a:r>
              <a:rPr lang="en-US" sz="2800" dirty="0" smtClean="0"/>
              <a:t>Narrower actuators move more quickly</a:t>
            </a:r>
          </a:p>
        </p:txBody>
      </p:sp>
      <p:pic>
        <p:nvPicPr>
          <p:cNvPr id="5" name="Picture 10" descr="ActuatorPrincipleofOperation"/>
          <p:cNvPicPr>
            <a:picLocks noChangeAspect="1" noChangeArrowheads="1"/>
          </p:cNvPicPr>
          <p:nvPr/>
        </p:nvPicPr>
        <p:blipFill>
          <a:blip r:embed="rId3" cstate="screen"/>
          <a:srcRect/>
          <a:stretch>
            <a:fillRect/>
          </a:stretch>
        </p:blipFill>
        <p:spPr bwMode="auto">
          <a:xfrm>
            <a:off x="609600" y="4038600"/>
            <a:ext cx="7804404" cy="2286000"/>
          </a:xfrm>
          <a:prstGeom prst="rect">
            <a:avLst/>
          </a:prstGeom>
          <a:noFill/>
        </p:spPr>
      </p:pic>
    </p:spTree>
    <p:extLst>
      <p:ext uri="{BB962C8B-B14F-4D97-AF65-F5344CB8AC3E}">
        <p14:creationId xmlns:p14="http://schemas.microsoft.com/office/powerpoint/2010/main" val="1841719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7"/>
            <a:ext cx="7010400" cy="1143000"/>
          </a:xfrm>
        </p:spPr>
        <p:txBody>
          <a:bodyPr/>
          <a:lstStyle/>
          <a:p>
            <a:r>
              <a:rPr lang="en-US" dirty="0" smtClean="0"/>
              <a:t>Inside Pneumatic Actuator</a:t>
            </a:r>
            <a:endParaRPr lang="en-US" dirty="0"/>
          </a:p>
        </p:txBody>
      </p:sp>
      <p:pic>
        <p:nvPicPr>
          <p:cNvPr id="1144834" name="Picture 2" descr="Pneumatic Cylinder Cut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13" y="3657600"/>
            <a:ext cx="61722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144836" name="Picture 4" descr="Inside a Pneumatic Cyli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438" y="1580347"/>
            <a:ext cx="2229350" cy="182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975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2" y="-187287"/>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105400" y="4431476"/>
            <a:ext cx="914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4240976"/>
            <a:ext cx="914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743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Solenoid Valves</a:t>
            </a:r>
          </a:p>
        </p:txBody>
      </p:sp>
      <p:sp>
        <p:nvSpPr>
          <p:cNvPr id="2" name="Content Placeholder 2"/>
          <p:cNvSpPr>
            <a:spLocks noGrp="1"/>
          </p:cNvSpPr>
          <p:nvPr>
            <p:ph idx="1"/>
          </p:nvPr>
        </p:nvSpPr>
        <p:spPr>
          <a:xfrm>
            <a:off x="457200" y="1600200"/>
            <a:ext cx="8229600" cy="4525963"/>
          </a:xfrm>
        </p:spPr>
        <p:txBody>
          <a:bodyPr/>
          <a:lstStyle/>
          <a:p>
            <a:pPr eaLnBrk="1" hangingPunct="1"/>
            <a:r>
              <a:rPr lang="en-US" sz="2500" dirty="0" smtClean="0"/>
              <a:t>Controlled by the robot’s CPU</a:t>
            </a:r>
          </a:p>
          <a:p>
            <a:pPr eaLnBrk="1" hangingPunct="1"/>
            <a:r>
              <a:rPr lang="en-US" sz="2500" dirty="0" smtClean="0"/>
              <a:t>Solenoids opens a port to pressure when a voltage is applied</a:t>
            </a:r>
          </a:p>
          <a:p>
            <a:pPr eaLnBrk="1" hangingPunct="1"/>
            <a:r>
              <a:rPr lang="en-US" sz="2500" dirty="0" smtClean="0"/>
              <a:t>Double solenoids controls two ports</a:t>
            </a:r>
          </a:p>
          <a:p>
            <a:pPr lvl="1" eaLnBrk="1" hangingPunct="1"/>
            <a:r>
              <a:rPr lang="en-US" sz="2100" dirty="0" smtClean="0"/>
              <a:t>When one port is open, the other is closed</a:t>
            </a:r>
          </a:p>
          <a:p>
            <a:pPr eaLnBrk="1" hangingPunct="1"/>
            <a:endParaRPr lang="en-US" sz="2500" dirty="0" smtClean="0"/>
          </a:p>
        </p:txBody>
      </p:sp>
      <p:pic>
        <p:nvPicPr>
          <p:cNvPr id="1026" name="Picture 2"/>
          <p:cNvPicPr>
            <a:picLocks noChangeAspect="1" noChangeArrowheads="1"/>
          </p:cNvPicPr>
          <p:nvPr/>
        </p:nvPicPr>
        <p:blipFill>
          <a:blip r:embed="rId3" cstate="screen"/>
          <a:srcRect/>
          <a:stretch>
            <a:fillRect/>
          </a:stretch>
        </p:blipFill>
        <p:spPr bwMode="auto">
          <a:xfrm>
            <a:off x="457200" y="4038600"/>
            <a:ext cx="685800" cy="742049"/>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2156874" y="3892089"/>
            <a:ext cx="2375438" cy="977797"/>
          </a:xfrm>
          <a:prstGeom prst="rect">
            <a:avLst/>
          </a:prstGeom>
          <a:noFill/>
          <a:ln w="9525">
            <a:noFill/>
            <a:miter lim="800000"/>
            <a:headEnd/>
            <a:tailEnd/>
          </a:ln>
        </p:spPr>
      </p:pic>
      <p:sp>
        <p:nvSpPr>
          <p:cNvPr id="6" name="TextBox 5"/>
          <p:cNvSpPr txBox="1"/>
          <p:nvPr/>
        </p:nvSpPr>
        <p:spPr>
          <a:xfrm>
            <a:off x="155575" y="4685220"/>
            <a:ext cx="1524000" cy="646331"/>
          </a:xfrm>
          <a:prstGeom prst="rect">
            <a:avLst/>
          </a:prstGeom>
          <a:noFill/>
        </p:spPr>
        <p:txBody>
          <a:bodyPr wrap="square" rtlCol="0">
            <a:spAutoFit/>
          </a:bodyPr>
          <a:lstStyle/>
          <a:p>
            <a:r>
              <a:rPr lang="en-US" dirty="0" err="1" smtClean="0"/>
              <a:t>Festo</a:t>
            </a:r>
            <a:r>
              <a:rPr lang="en-US" dirty="0" smtClean="0"/>
              <a:t> single solenoid valve</a:t>
            </a:r>
            <a:endParaRPr lang="en-US" dirty="0"/>
          </a:p>
        </p:txBody>
      </p:sp>
      <p:sp>
        <p:nvSpPr>
          <p:cNvPr id="7" name="TextBox 6"/>
          <p:cNvSpPr txBox="1"/>
          <p:nvPr/>
        </p:nvSpPr>
        <p:spPr>
          <a:xfrm>
            <a:off x="3124200" y="4572000"/>
            <a:ext cx="3200400" cy="369332"/>
          </a:xfrm>
          <a:prstGeom prst="rect">
            <a:avLst/>
          </a:prstGeom>
          <a:noFill/>
        </p:spPr>
        <p:txBody>
          <a:bodyPr wrap="square" rtlCol="0">
            <a:spAutoFit/>
          </a:bodyPr>
          <a:lstStyle/>
          <a:p>
            <a:r>
              <a:rPr lang="en-US" dirty="0" err="1" smtClean="0"/>
              <a:t>Festo</a:t>
            </a:r>
            <a:r>
              <a:rPr lang="en-US" dirty="0" smtClean="0"/>
              <a:t> double solenoid valve</a:t>
            </a:r>
            <a:endParaRPr lang="en-US" dirty="0"/>
          </a:p>
        </p:txBody>
      </p:sp>
      <p:pic>
        <p:nvPicPr>
          <p:cNvPr id="1145860" name="Picture 4" descr="Cylinder-Solenoid Valve Anim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5157750"/>
            <a:ext cx="5705475"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0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2362200" y="609600"/>
            <a:ext cx="1447800"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602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Tank</a:t>
            </a:r>
          </a:p>
        </p:txBody>
      </p:sp>
      <p:sp>
        <p:nvSpPr>
          <p:cNvPr id="2" name="Content Placeholder 2"/>
          <p:cNvSpPr>
            <a:spLocks noGrp="1"/>
          </p:cNvSpPr>
          <p:nvPr>
            <p:ph idx="1"/>
          </p:nvPr>
        </p:nvSpPr>
        <p:spPr>
          <a:xfrm>
            <a:off x="457200" y="1371600"/>
            <a:ext cx="4572000" cy="4525963"/>
          </a:xfrm>
        </p:spPr>
        <p:txBody>
          <a:bodyPr/>
          <a:lstStyle/>
          <a:p>
            <a:pPr eaLnBrk="1" hangingPunct="1"/>
            <a:r>
              <a:rPr lang="en-US" dirty="0" smtClean="0"/>
              <a:t>Tanks are a reserve of compressed air</a:t>
            </a:r>
          </a:p>
          <a:p>
            <a:pPr eaLnBrk="1" hangingPunct="1"/>
            <a:r>
              <a:rPr lang="en-US" dirty="0" smtClean="0"/>
              <a:t>Maximum pressure of 120 psi for </a:t>
            </a:r>
            <a:r>
              <a:rPr lang="en-US" i="1" dirty="0" smtClean="0"/>
              <a:t>FIRST </a:t>
            </a:r>
            <a:r>
              <a:rPr lang="en-US" dirty="0" smtClean="0"/>
              <a:t>competitions</a:t>
            </a:r>
          </a:p>
        </p:txBody>
      </p:sp>
      <p:pic>
        <p:nvPicPr>
          <p:cNvPr id="17412" name="Picture 2"/>
          <p:cNvPicPr>
            <a:picLocks noChangeAspect="1" noChangeArrowheads="1"/>
          </p:cNvPicPr>
          <p:nvPr/>
        </p:nvPicPr>
        <p:blipFill>
          <a:blip r:embed="rId3" cstate="screen"/>
          <a:srcRect/>
          <a:stretch>
            <a:fillRect/>
          </a:stretch>
        </p:blipFill>
        <p:spPr bwMode="auto">
          <a:xfrm>
            <a:off x="3505200" y="3657600"/>
            <a:ext cx="4127500" cy="2514600"/>
          </a:xfrm>
          <a:prstGeom prst="rect">
            <a:avLst/>
          </a:prstGeom>
          <a:noFill/>
          <a:ln w="9525">
            <a:noFill/>
            <a:miter lim="800000"/>
            <a:headEnd/>
            <a:tailEnd/>
          </a:ln>
        </p:spPr>
      </p:pic>
    </p:spTree>
    <p:extLst>
      <p:ext uri="{BB962C8B-B14F-4D97-AF65-F5344CB8AC3E}">
        <p14:creationId xmlns:p14="http://schemas.microsoft.com/office/powerpoint/2010/main" val="3350308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334000" y="762000"/>
            <a:ext cx="762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0" y="838200"/>
            <a:ext cx="7620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240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Regulator</a:t>
            </a:r>
          </a:p>
        </p:txBody>
      </p:sp>
      <p:sp>
        <p:nvSpPr>
          <p:cNvPr id="2" name="Content Placeholder 2"/>
          <p:cNvSpPr>
            <a:spLocks noGrp="1"/>
          </p:cNvSpPr>
          <p:nvPr>
            <p:ph idx="1"/>
          </p:nvPr>
        </p:nvSpPr>
        <p:spPr>
          <a:xfrm>
            <a:off x="457200" y="1600200"/>
            <a:ext cx="4267200" cy="4525963"/>
          </a:xfrm>
        </p:spPr>
        <p:txBody>
          <a:bodyPr/>
          <a:lstStyle/>
          <a:p>
            <a:pPr eaLnBrk="1" hangingPunct="1"/>
            <a:r>
              <a:rPr lang="en-US" dirty="0" smtClean="0"/>
              <a:t>Maintains a constant level of pressure.</a:t>
            </a:r>
          </a:p>
          <a:p>
            <a:pPr lvl="1" eaLnBrk="1" hangingPunct="1"/>
            <a:r>
              <a:rPr lang="en-US" dirty="0" smtClean="0"/>
              <a:t>Working air pressure</a:t>
            </a:r>
          </a:p>
          <a:p>
            <a:pPr eaLnBrk="1" hangingPunct="1"/>
            <a:r>
              <a:rPr lang="en-US" dirty="0" smtClean="0"/>
              <a:t>Maximum pressure of 60 psi for </a:t>
            </a:r>
            <a:r>
              <a:rPr lang="en-US" i="1" dirty="0" smtClean="0"/>
              <a:t>FIRST </a:t>
            </a:r>
            <a:r>
              <a:rPr lang="en-US" dirty="0" smtClean="0"/>
              <a:t>competitions</a:t>
            </a:r>
          </a:p>
        </p:txBody>
      </p:sp>
      <p:pic>
        <p:nvPicPr>
          <p:cNvPr id="19460" name="Picture 2"/>
          <p:cNvPicPr>
            <a:picLocks noChangeAspect="1" noChangeArrowheads="1"/>
          </p:cNvPicPr>
          <p:nvPr/>
        </p:nvPicPr>
        <p:blipFill>
          <a:blip r:embed="rId3" cstate="screen"/>
          <a:srcRect/>
          <a:stretch>
            <a:fillRect/>
          </a:stretch>
        </p:blipFill>
        <p:spPr bwMode="auto">
          <a:xfrm>
            <a:off x="5105400" y="2514600"/>
            <a:ext cx="2514600" cy="2863850"/>
          </a:xfrm>
          <a:prstGeom prst="rect">
            <a:avLst/>
          </a:prstGeom>
          <a:noFill/>
          <a:ln w="9525">
            <a:noFill/>
            <a:miter lim="800000"/>
            <a:headEnd/>
            <a:tailEnd/>
          </a:ln>
        </p:spPr>
      </p:pic>
    </p:spTree>
    <p:extLst>
      <p:ext uri="{BB962C8B-B14F-4D97-AF65-F5344CB8AC3E}">
        <p14:creationId xmlns:p14="http://schemas.microsoft.com/office/powerpoint/2010/main" val="2395521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png"/>
          <p:cNvPicPr>
            <a:picLocks noChangeAspect="1"/>
          </p:cNvPicPr>
          <p:nvPr/>
        </p:nvPicPr>
        <p:blipFill>
          <a:blip r:embed="rId3" cstate="print"/>
          <a:stretch>
            <a:fillRect/>
          </a:stretch>
        </p:blipFill>
        <p:spPr>
          <a:xfrm>
            <a:off x="996455" y="1929097"/>
            <a:ext cx="7151089" cy="4927429"/>
          </a:xfrm>
          <a:prstGeom prst="rect">
            <a:avLst/>
          </a:prstGeom>
        </p:spPr>
      </p:pic>
      <p:sp>
        <p:nvSpPr>
          <p:cNvPr id="262146" name="Content Placeholder 6"/>
          <p:cNvSpPr>
            <a:spLocks noGrp="1"/>
          </p:cNvSpPr>
          <p:nvPr>
            <p:ph idx="1"/>
          </p:nvPr>
        </p:nvSpPr>
        <p:spPr>
          <a:xfrm>
            <a:off x="457200" y="1371600"/>
            <a:ext cx="7467600" cy="4525963"/>
          </a:xfrm>
        </p:spPr>
        <p:txBody>
          <a:bodyPr/>
          <a:lstStyle/>
          <a:p>
            <a:r>
              <a:rPr lang="en-US" dirty="0" smtClean="0"/>
              <a:t>Wheels generate force while friction resists </a:t>
            </a:r>
          </a:p>
          <a:p>
            <a:pPr lvl="1"/>
            <a:endParaRPr lang="en-US" dirty="0" smtClean="0"/>
          </a:p>
        </p:txBody>
      </p:sp>
      <p:sp>
        <p:nvSpPr>
          <p:cNvPr id="2" name="Rectangle 1"/>
          <p:cNvSpPr/>
          <p:nvPr/>
        </p:nvSpPr>
        <p:spPr>
          <a:xfrm>
            <a:off x="1752600" y="2133600"/>
            <a:ext cx="3733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7" name="Rectangle 6"/>
          <p:cNvSpPr/>
          <p:nvPr/>
        </p:nvSpPr>
        <p:spPr>
          <a:xfrm>
            <a:off x="2209800" y="33528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09800" y="53340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400800"/>
            <a:ext cx="3429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 name="Oval 2"/>
          <p:cNvSpPr/>
          <p:nvPr/>
        </p:nvSpPr>
        <p:spPr>
          <a:xfrm>
            <a:off x="3238500" y="4038600"/>
            <a:ext cx="1066800" cy="1066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145" name="Title 1"/>
          <p:cNvSpPr>
            <a:spLocks noGrp="1"/>
          </p:cNvSpPr>
          <p:nvPr>
            <p:ph type="title"/>
          </p:nvPr>
        </p:nvSpPr>
        <p:spPr/>
        <p:txBody>
          <a:bodyPr/>
          <a:lstStyle/>
          <a:p>
            <a:r>
              <a:rPr lang="en-US" dirty="0" smtClean="0"/>
              <a:t>Ability to Turn</a:t>
            </a:r>
          </a:p>
        </p:txBody>
      </p:sp>
      <p:sp>
        <p:nvSpPr>
          <p:cNvPr id="6" name="TextBox 5"/>
          <p:cNvSpPr txBox="1"/>
          <p:nvPr/>
        </p:nvSpPr>
        <p:spPr>
          <a:xfrm>
            <a:off x="533400" y="1066800"/>
            <a:ext cx="8153400" cy="153888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lvl="1" algn="ctr"/>
            <a:r>
              <a:rPr lang="en-US" altLang="ja-JP" sz="4000" dirty="0" smtClean="0">
                <a:ea typeface="ＭＳ Ｐゴシック" pitchFamily="34" charset="-128"/>
              </a:rPr>
              <a:t>Ability to Turn =</a:t>
            </a:r>
          </a:p>
          <a:p>
            <a:pPr marL="0" lvl="1" algn="ctr"/>
            <a:r>
              <a:rPr lang="en-US" altLang="ja-JP" sz="4000" dirty="0" smtClean="0">
                <a:ea typeface="ＭＳ Ｐゴシック" pitchFamily="34" charset="-128"/>
              </a:rPr>
              <a:t>Turning Torque – </a:t>
            </a:r>
            <a:r>
              <a:rPr lang="en-US" altLang="ja-JP" sz="4000" dirty="0" smtClean="0">
                <a:solidFill>
                  <a:srgbClr val="C00000"/>
                </a:solidFill>
                <a:ea typeface="ＭＳ Ｐゴシック" pitchFamily="34" charset="-128"/>
              </a:rPr>
              <a:t>Resisting Torque</a:t>
            </a:r>
          </a:p>
          <a:p>
            <a:pPr algn="ctr"/>
            <a:endParaRPr lang="en-US" dirty="0"/>
          </a:p>
        </p:txBody>
      </p:sp>
    </p:spTree>
    <p:extLst>
      <p:ext uri="{BB962C8B-B14F-4D97-AF65-F5344CB8AC3E}">
        <p14:creationId xmlns:p14="http://schemas.microsoft.com/office/powerpoint/2010/main" val="213792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9" presetClass="emph" presetSubtype="0" nodeType="withEffect">
                                  <p:stCondLst>
                                    <p:cond delay="0"/>
                                  </p:stCondLst>
                                  <p:childTnLst>
                                    <p:set>
                                      <p:cBhvr rctx="PPT">
                                        <p:cTn id="20" dur="indefinite"/>
                                        <p:tgtEl>
                                          <p:spTgt spid="5"/>
                                        </p:tgtEl>
                                        <p:attrNameLst>
                                          <p:attrName>style.opacity</p:attrName>
                                        </p:attrNameLst>
                                      </p:cBhvr>
                                      <p:to>
                                        <p:strVal val="0.5"/>
                                      </p:to>
                                    </p:set>
                                    <p:animEffect filter="image" prLst="opacity: 0.5">
                                      <p:cBhvr rctx="IE">
                                        <p:cTn id="2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7" name="Rectangle 6"/>
          <p:cNvSpPr/>
          <p:nvPr/>
        </p:nvSpPr>
        <p:spPr>
          <a:xfrm>
            <a:off x="2286000" y="1908629"/>
            <a:ext cx="1219200"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896257"/>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2200" y="1029607"/>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17143" y="2933859"/>
            <a:ext cx="609600"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1" y="3067209"/>
            <a:ext cx="304800" cy="742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64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7"/>
            <a:ext cx="8534400" cy="1143000"/>
          </a:xfrm>
        </p:spPr>
        <p:txBody>
          <a:bodyPr/>
          <a:lstStyle/>
          <a:p>
            <a:r>
              <a:rPr lang="en-US" sz="4400" dirty="0" smtClean="0"/>
              <a:t>Common Valves and Fittings</a:t>
            </a:r>
            <a:endParaRPr lang="en-US" sz="4400" dirty="0"/>
          </a:p>
        </p:txBody>
      </p:sp>
      <p:sp>
        <p:nvSpPr>
          <p:cNvPr id="3" name="Content Placeholder 2"/>
          <p:cNvSpPr>
            <a:spLocks noGrp="1"/>
          </p:cNvSpPr>
          <p:nvPr>
            <p:ph idx="1"/>
          </p:nvPr>
        </p:nvSpPr>
        <p:spPr>
          <a:xfrm>
            <a:off x="457200" y="2057400"/>
            <a:ext cx="8229600" cy="4525963"/>
          </a:xfrm>
        </p:spPr>
        <p:txBody>
          <a:bodyPr/>
          <a:lstStyle/>
          <a:p>
            <a:r>
              <a:rPr lang="en-US" dirty="0" smtClean="0"/>
              <a:t>Pressure switch</a:t>
            </a:r>
          </a:p>
          <a:p>
            <a:endParaRPr lang="en-US" dirty="0" smtClean="0"/>
          </a:p>
          <a:p>
            <a:r>
              <a:rPr lang="en-US" dirty="0" smtClean="0"/>
              <a:t>Pressure relief valve</a:t>
            </a:r>
          </a:p>
          <a:p>
            <a:endParaRPr lang="en-US" dirty="0" smtClean="0"/>
          </a:p>
          <a:p>
            <a:r>
              <a:rPr lang="en-US" dirty="0" smtClean="0"/>
              <a:t>Plug valve</a:t>
            </a:r>
          </a:p>
          <a:p>
            <a:endParaRPr lang="en-US" dirty="0" smtClean="0"/>
          </a:p>
          <a:p>
            <a:r>
              <a:rPr lang="en-US" dirty="0" smtClean="0"/>
              <a:t>Flow-rate valve</a:t>
            </a:r>
          </a:p>
        </p:txBody>
      </p:sp>
      <p:pic>
        <p:nvPicPr>
          <p:cNvPr id="4" name="Picture 22" descr="16-004Photo"/>
          <p:cNvPicPr>
            <a:picLocks noChangeAspect="1" noChangeArrowheads="1"/>
          </p:cNvPicPr>
          <p:nvPr/>
        </p:nvPicPr>
        <p:blipFill>
          <a:blip r:embed="rId3" cstate="screen"/>
          <a:srcRect/>
          <a:stretch>
            <a:fillRect/>
          </a:stretch>
        </p:blipFill>
        <p:spPr bwMode="auto">
          <a:xfrm>
            <a:off x="5562600" y="3124200"/>
            <a:ext cx="1706603" cy="838200"/>
          </a:xfrm>
          <a:prstGeom prst="rect">
            <a:avLst/>
          </a:prstGeom>
          <a:noFill/>
        </p:spPr>
      </p:pic>
      <p:pic>
        <p:nvPicPr>
          <p:cNvPr id="6" name="Picture 46" descr="C:\FPEF Docs\FIRST2004\PlugValvephoto.jpg"/>
          <p:cNvPicPr>
            <a:picLocks noChangeAspect="1" noChangeArrowheads="1"/>
          </p:cNvPicPr>
          <p:nvPr/>
        </p:nvPicPr>
        <p:blipFill>
          <a:blip r:embed="rId4" cstate="screen"/>
          <a:srcRect/>
          <a:stretch>
            <a:fillRect/>
          </a:stretch>
        </p:blipFill>
        <p:spPr bwMode="auto">
          <a:xfrm>
            <a:off x="5715000" y="4419600"/>
            <a:ext cx="1527350" cy="914400"/>
          </a:xfrm>
          <a:prstGeom prst="rect">
            <a:avLst/>
          </a:prstGeom>
          <a:noFill/>
        </p:spPr>
      </p:pic>
      <p:pic>
        <p:nvPicPr>
          <p:cNvPr id="7" name="Picture 16"/>
          <p:cNvPicPr>
            <a:picLocks noChangeAspect="1" noChangeArrowheads="1"/>
          </p:cNvPicPr>
          <p:nvPr/>
        </p:nvPicPr>
        <p:blipFill>
          <a:blip r:embed="rId5" cstate="screen">
            <a:lum bright="10000"/>
          </a:blip>
          <a:srcRect/>
          <a:stretch>
            <a:fillRect/>
          </a:stretch>
        </p:blipFill>
        <p:spPr bwMode="auto">
          <a:xfrm>
            <a:off x="5638800" y="5715000"/>
            <a:ext cx="1600200" cy="1143000"/>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screen"/>
          <a:srcRect/>
          <a:stretch>
            <a:fillRect/>
          </a:stretch>
        </p:blipFill>
        <p:spPr bwMode="auto">
          <a:xfrm rot="5400000">
            <a:off x="5814583" y="1271154"/>
            <a:ext cx="1296263" cy="1952628"/>
          </a:xfrm>
          <a:prstGeom prst="rect">
            <a:avLst/>
          </a:prstGeom>
          <a:noFill/>
          <a:ln w="9525">
            <a:noFill/>
            <a:miter lim="800000"/>
            <a:headEnd/>
            <a:tailEnd/>
          </a:ln>
        </p:spPr>
      </p:pic>
    </p:spTree>
    <p:extLst>
      <p:ext uri="{BB962C8B-B14F-4D97-AF65-F5344CB8AC3E}">
        <p14:creationId xmlns:p14="http://schemas.microsoft.com/office/powerpoint/2010/main" val="171852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92</a:t>
            </a:fld>
            <a:endParaRPr lang="en-US" sz="1000">
              <a:solidFill>
                <a:srgbClr val="787878"/>
              </a:solidFill>
              <a:latin typeface="Lucida Grande" charset="0"/>
              <a:ea typeface="Lucida Grande" charset="0"/>
              <a:cs typeface="Lucida Grande" charset="0"/>
              <a:sym typeface="Lucida Grande" charset="0"/>
            </a:endParaRPr>
          </a:p>
        </p:txBody>
      </p:sp>
      <p:sp>
        <p:nvSpPr>
          <p:cNvPr id="2053" name="Rectangle 9"/>
          <p:cNvSpPr>
            <a:spLocks noGrp="1" noChangeArrowheads="1"/>
          </p:cNvSpPr>
          <p:nvPr>
            <p:ph type="title"/>
          </p:nvPr>
        </p:nvSpPr>
        <p:spPr>
          <a:xfrm>
            <a:off x="-76200" y="274638"/>
            <a:ext cx="10820400" cy="1143000"/>
          </a:xfrm>
        </p:spPr>
        <p:txBody>
          <a:bodyPr/>
          <a:lstStyle/>
          <a:p>
            <a:pPr eaLnBrk="1" hangingPunct="1"/>
            <a:r>
              <a:rPr lang="en-US" dirty="0" smtClean="0"/>
              <a:t>Finding Linear Force </a:t>
            </a:r>
            <a:r>
              <a:rPr lang="en-US" sz="3600" dirty="0" smtClean="0"/>
              <a:t>(Extending)</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92</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mc:AlternateContent xmlns:mc="http://schemas.openxmlformats.org/markup-compatibility/2006" xmlns:a14="http://schemas.microsoft.com/office/drawing/2010/main">
        <mc:Choice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4" cstate="print"/>
                <a:stretch>
                  <a:fillRect/>
                </a:stretch>
              </a:blipFill>
            </p:spPr>
            <p:txBody>
              <a:bodyPr/>
              <a:lstStyle/>
              <a:p>
                <a:r>
                  <a:rPr lang="en-US">
                    <a:noFill/>
                  </a:rPr>
                  <a:t> </a:t>
                </a:r>
              </a:p>
            </p:txBody>
          </p:sp>
        </mc:Fallback>
      </mc:AlternateContent>
      <p:graphicFrame>
        <p:nvGraphicFramePr>
          <p:cNvPr id="1026" name="Object 2"/>
          <p:cNvGraphicFramePr>
            <a:graphicFrameLocks noChangeAspect="1"/>
          </p:cNvGraphicFramePr>
          <p:nvPr/>
        </p:nvGraphicFramePr>
        <p:xfrm>
          <a:off x="3886200" y="1981200"/>
          <a:ext cx="2071688" cy="371475"/>
        </p:xfrm>
        <a:graphic>
          <a:graphicData uri="http://schemas.openxmlformats.org/presentationml/2006/ole">
            <mc:AlternateContent xmlns:mc="http://schemas.openxmlformats.org/markup-compatibility/2006">
              <mc:Choice xmlns:v="urn:schemas-microsoft-com:vml" Requires="v">
                <p:oleObj spid="_x0000_s3140" name="Equation" r:id="rId5" imgW="1129810" imgH="203112" progId="Equation.3">
                  <p:embed/>
                </p:oleObj>
              </mc:Choice>
              <mc:Fallback>
                <p:oleObj name="Equation" r:id="rId5" imgW="1129810"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981200"/>
                        <a:ext cx="2071688"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0" y="2590800"/>
          <a:ext cx="2676525" cy="858837"/>
        </p:xfrm>
        <a:graphic>
          <a:graphicData uri="http://schemas.openxmlformats.org/presentationml/2006/ole">
            <mc:AlternateContent xmlns:mc="http://schemas.openxmlformats.org/markup-compatibility/2006">
              <mc:Choice xmlns:v="urn:schemas-microsoft-com:vml" Requires="v">
                <p:oleObj spid="_x0000_s3141" name="Equation" r:id="rId7" imgW="1459866" imgH="469696" progId="Equation.3">
                  <p:embed/>
                </p:oleObj>
              </mc:Choice>
              <mc:Fallback>
                <p:oleObj name="Equation" r:id="rId7" imgW="1459866" imgH="46969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2590800"/>
                        <a:ext cx="2676525" cy="85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685800" y="1828800"/>
          <a:ext cx="2095500" cy="719137"/>
        </p:xfrm>
        <a:graphic>
          <a:graphicData uri="http://schemas.openxmlformats.org/presentationml/2006/ole">
            <mc:AlternateContent xmlns:mc="http://schemas.openxmlformats.org/markup-compatibility/2006">
              <mc:Choice xmlns:v="urn:schemas-microsoft-com:vml" Requires="v">
                <p:oleObj spid="_x0000_s3142" name="Equation" r:id="rId9" imgW="1143000" imgH="393700" progId="Equation.3">
                  <p:embed/>
                </p:oleObj>
              </mc:Choice>
              <mc:Fallback>
                <p:oleObj name="Equation" r:id="rId9" imgW="11430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828800"/>
                        <a:ext cx="2095500"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nvGraphicFramePr>
        <p:xfrm>
          <a:off x="685800" y="3048000"/>
          <a:ext cx="2749550" cy="325438"/>
        </p:xfrm>
        <a:graphic>
          <a:graphicData uri="http://schemas.openxmlformats.org/presentationml/2006/ole">
            <mc:AlternateContent xmlns:mc="http://schemas.openxmlformats.org/markup-compatibility/2006">
              <mc:Choice xmlns:v="urn:schemas-microsoft-com:vml" Requires="v">
                <p:oleObj spid="_x0000_s3143" name="Equation" r:id="rId11" imgW="1497950" imgH="177723" progId="Equation.3">
                  <p:embed/>
                </p:oleObj>
              </mc:Choice>
              <mc:Fallback>
                <p:oleObj name="Equation" r:id="rId11" imgW="1497950" imgH="17772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3048000"/>
                        <a:ext cx="2749550" cy="325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86" name="Object 82"/>
          <p:cNvGraphicFramePr>
            <a:graphicFrameLocks noChangeAspect="1"/>
          </p:cNvGraphicFramePr>
          <p:nvPr/>
        </p:nvGraphicFramePr>
        <p:xfrm>
          <a:off x="3784600" y="3505200"/>
          <a:ext cx="1244600" cy="762000"/>
        </p:xfrm>
        <a:graphic>
          <a:graphicData uri="http://schemas.openxmlformats.org/presentationml/2006/ole">
            <mc:AlternateContent xmlns:mc="http://schemas.openxmlformats.org/markup-compatibility/2006">
              <mc:Choice xmlns:v="urn:schemas-microsoft-com:vml" Requires="v">
                <p:oleObj spid="_x0000_s3144" name="Equation" r:id="rId13" imgW="685800" imgH="419100" progId="Equation.3">
                  <p:embed/>
                </p:oleObj>
              </mc:Choice>
              <mc:Fallback>
                <p:oleObj name="Equation" r:id="rId13" imgW="685800" imgH="419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4600" y="3505200"/>
                        <a:ext cx="12446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87" name="Object 83"/>
          <p:cNvGraphicFramePr>
            <a:graphicFrameLocks noChangeAspect="1"/>
          </p:cNvGraphicFramePr>
          <p:nvPr>
            <p:extLst>
              <p:ext uri="{D42A27DB-BD31-4B8C-83A1-F6EECF244321}">
                <p14:modId xmlns:p14="http://schemas.microsoft.com/office/powerpoint/2010/main" val="1602778328"/>
              </p:ext>
            </p:extLst>
          </p:nvPr>
        </p:nvGraphicFramePr>
        <p:xfrm>
          <a:off x="2528888" y="4746700"/>
          <a:ext cx="2195512" cy="1044500"/>
        </p:xfrm>
        <a:graphic>
          <a:graphicData uri="http://schemas.openxmlformats.org/presentationml/2006/ole">
            <mc:AlternateContent xmlns:mc="http://schemas.openxmlformats.org/markup-compatibility/2006">
              <mc:Choice xmlns:v="urn:schemas-microsoft-com:vml" Requires="v">
                <p:oleObj spid="_x0000_s3145" name="Equation" r:id="rId15" imgW="876240" imgH="419040" progId="Equation.3">
                  <p:embed/>
                </p:oleObj>
              </mc:Choice>
              <mc:Fallback>
                <p:oleObj name="Equation" r:id="rId15" imgW="876240" imgH="419040" progId="Equation.3">
                  <p:embed/>
                  <p:pic>
                    <p:nvPicPr>
                      <p:cNvPr id="0" name=""/>
                      <p:cNvPicPr>
                        <a:picLocks noChangeAspect="1" noChangeArrowheads="1"/>
                      </p:cNvPicPr>
                      <p:nvPr/>
                    </p:nvPicPr>
                    <p:blipFill>
                      <a:blip r:embed="rId16"/>
                      <a:srcRect/>
                      <a:stretch>
                        <a:fillRect/>
                      </a:stretch>
                    </p:blipFill>
                    <p:spPr bwMode="auto">
                      <a:xfrm>
                        <a:off x="2528888" y="4746700"/>
                        <a:ext cx="2195512" cy="1044500"/>
                      </a:xfrm>
                      <a:prstGeom prst="rect">
                        <a:avLst/>
                      </a:prstGeom>
                      <a:noFill/>
                      <a:extLst/>
                    </p:spPr>
                  </p:pic>
                </p:oleObj>
              </mc:Fallback>
            </mc:AlternateContent>
          </a:graphicData>
        </a:graphic>
      </p:graphicFrame>
      <p:sp>
        <p:nvSpPr>
          <p:cNvPr id="23" name="Frame 22"/>
          <p:cNvSpPr/>
          <p:nvPr/>
        </p:nvSpPr>
        <p:spPr>
          <a:xfrm>
            <a:off x="1905000" y="4361855"/>
            <a:ext cx="3352800" cy="1734145"/>
          </a:xfrm>
          <a:prstGeom prst="frame">
            <a:avLst>
              <a:gd name="adj1" fmla="val 1951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5300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edge">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Calculation</a:t>
            </a:r>
            <a:endParaRPr lang="en-US" dirty="0"/>
          </a:p>
        </p:txBody>
      </p:sp>
      <p:sp>
        <p:nvSpPr>
          <p:cNvPr id="5" name="Content Placeholder 4"/>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36685" y="2057400"/>
            <a:ext cx="7877175" cy="2686050"/>
          </a:xfrm>
          <a:prstGeom prst="rect">
            <a:avLst/>
          </a:prstGeom>
        </p:spPr>
      </p:pic>
      <p:sp>
        <p:nvSpPr>
          <p:cNvPr id="3" name="Rectangle 2"/>
          <p:cNvSpPr/>
          <p:nvPr/>
        </p:nvSpPr>
        <p:spPr>
          <a:xfrm>
            <a:off x="436684" y="2362200"/>
            <a:ext cx="17291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23141" y="2301359"/>
            <a:ext cx="848459" cy="441841"/>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971800" y="3372072"/>
            <a:ext cx="932121"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0.75 in</a:t>
            </a:r>
            <a:endParaRPr lang="en-US"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514600" y="2057400"/>
            <a:ext cx="3962400" cy="457200"/>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2819400" y="2057400"/>
                <a:ext cx="4965720" cy="1081258"/>
              </a:xfrm>
              <a:prstGeom prst="rect">
                <a:avLst/>
              </a:prstGeom>
              <a:noFill/>
            </p:spPr>
            <p:txBody>
              <a:bodyPr wrap="square" rtlCol="0">
                <a:spAutoFit/>
              </a:bodyPr>
              <a:lstStyle/>
              <a:p>
                <a14:m>
                  <m:oMath xmlns:m="http://schemas.openxmlformats.org/officeDocument/2006/math">
                    <m:r>
                      <a:rPr lang="en-US" sz="2400" b="1" i="1" smtClean="0">
                        <a:latin typeface="Cambria Math" panose="02040503050406030204" pitchFamily="18" charset="0"/>
                      </a:rPr>
                      <m:t>𝐀𝐫𝐞𝐚</m:t>
                    </m:r>
                    <m:r>
                      <a:rPr lang="en-US" sz="2400" b="1">
                        <a:latin typeface="Cambria Math" panose="02040503050406030204" pitchFamily="18" charset="0"/>
                      </a:rPr>
                      <m:t>=</m:t>
                    </m:r>
                    <m:r>
                      <a:rPr lang="el-GR" sz="2400" b="1" i="1">
                        <a:latin typeface="Cambria Math" panose="02040503050406030204" pitchFamily="18" charset="0"/>
                      </a:rPr>
                      <m:t>𝛑</m:t>
                    </m:r>
                    <m:sSup>
                      <m:sSupPr>
                        <m:ctrlPr>
                          <a:rPr lang="en-US" sz="2400" b="1" i="1">
                            <a:latin typeface="Cambria Math"/>
                          </a:rPr>
                        </m:ctrlPr>
                      </m:sSupPr>
                      <m:e>
                        <m:r>
                          <a:rPr lang="en-US" sz="2400" b="1" i="1">
                            <a:latin typeface="Cambria Math" panose="02040503050406030204" pitchFamily="18" charset="0"/>
                          </a:rPr>
                          <m:t>𝒓</m:t>
                        </m:r>
                      </m:e>
                      <m:sup>
                        <m:r>
                          <a:rPr lang="en-US" sz="2400" b="1" i="1">
                            <a:latin typeface="Cambria Math" panose="02040503050406030204" pitchFamily="18" charset="0"/>
                          </a:rPr>
                          <m:t>𝟐</m:t>
                        </m:r>
                      </m:sup>
                    </m:sSup>
                  </m:oMath>
                </a14:m>
                <a:r>
                  <a:rPr lang="en-US" sz="2400" b="1" dirty="0">
                    <a:latin typeface="Tempus Sans ITC" panose="04020404030D07020202" pitchFamily="82"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 </a:t>
                </a:r>
                <a14:m>
                  <m:oMath xmlns:m="http://schemas.openxmlformats.org/officeDocument/2006/math">
                    <m:r>
                      <a:rPr lang="el-GR" sz="2400" b="1" i="1">
                        <a:latin typeface="Cambria Math" panose="02040503050406030204" pitchFamily="18" charset="0"/>
                      </a:rPr>
                      <m:t>𝛑</m:t>
                    </m:r>
                    <m:sSup>
                      <m:sSupPr>
                        <m:ctrlPr>
                          <a:rPr lang="en-US" sz="2400" b="1" i="1">
                            <a:latin typeface="Cambria Math"/>
                          </a:rPr>
                        </m:ctrlPr>
                      </m:sSupPr>
                      <m:e>
                        <m:r>
                          <m:rPr>
                            <m:nor/>
                          </m:rPr>
                          <a:rPr lang="en-US" sz="2400" b="1" dirty="0">
                            <a:latin typeface="Times New Roman" panose="02020603050405020304" pitchFamily="18" charset="0"/>
                            <a:cs typeface="Times New Roman" panose="02020603050405020304" pitchFamily="18" charset="0"/>
                          </a:rPr>
                          <m:t>(</m:t>
                        </m:r>
                        <m:f>
                          <m:fPr>
                            <m:ctrlPr>
                              <a:rPr lang="en-US" sz="2400" b="1" i="1" dirty="0" smtClean="0">
                                <a:latin typeface="Cambria Math"/>
                                <a:cs typeface="Times New Roman" panose="02020603050405020304" pitchFamily="18" charset="0"/>
                              </a:rPr>
                            </m:ctrlPr>
                          </m:fPr>
                          <m:num>
                            <m:r>
                              <a:rPr lang="en-US" sz="2400" b="1" i="1" dirty="0" smtClean="0">
                                <a:latin typeface="Cambria Math"/>
                                <a:cs typeface="Times New Roman" panose="02020603050405020304" pitchFamily="18" charset="0"/>
                              </a:rPr>
                              <m:t>𝟎</m:t>
                            </m:r>
                            <m:r>
                              <a:rPr lang="en-US" sz="2400" b="1" i="1" dirty="0" smtClean="0">
                                <a:latin typeface="Cambria Math"/>
                                <a:cs typeface="Times New Roman" panose="02020603050405020304" pitchFamily="18" charset="0"/>
                              </a:rPr>
                              <m:t>.</m:t>
                            </m:r>
                            <m:r>
                              <a:rPr lang="en-US" sz="2400" b="1" i="1" dirty="0" smtClean="0">
                                <a:latin typeface="Cambria Math"/>
                                <a:cs typeface="Times New Roman" panose="02020603050405020304" pitchFamily="18" charset="0"/>
                              </a:rPr>
                              <m:t>𝟕𝟓</m:t>
                            </m:r>
                          </m:num>
                          <m:den>
                            <m:r>
                              <a:rPr lang="en-US" sz="2400" b="1" i="1" dirty="0" smtClean="0">
                                <a:latin typeface="Cambria Math"/>
                                <a:cs typeface="Times New Roman" panose="02020603050405020304" pitchFamily="18" charset="0"/>
                              </a:rPr>
                              <m:t>𝟐</m:t>
                            </m:r>
                          </m:den>
                        </m:f>
                        <m:r>
                          <m:rPr>
                            <m:nor/>
                          </m:rPr>
                          <a:rPr lang="en-US" sz="2400" b="1" dirty="0">
                            <a:latin typeface="Times New Roman" panose="02020603050405020304" pitchFamily="18" charset="0"/>
                            <a:cs typeface="Times New Roman" panose="02020603050405020304" pitchFamily="18" charset="0"/>
                          </a:rPr>
                          <m:t> </m:t>
                        </m:r>
                        <m:r>
                          <m:rPr>
                            <m:nor/>
                          </m:rPr>
                          <a:rPr lang="en-US" sz="2400" b="1" dirty="0">
                            <a:latin typeface="Times New Roman" panose="02020603050405020304" pitchFamily="18" charset="0"/>
                            <a:cs typeface="Times New Roman" panose="02020603050405020304" pitchFamily="18" charset="0"/>
                          </a:rPr>
                          <m:t>in</m:t>
                        </m:r>
                        <m:r>
                          <m:rPr>
                            <m:nor/>
                          </m:rPr>
                          <a:rPr lang="en-US" sz="2400" b="1" dirty="0">
                            <a:latin typeface="Times New Roman" panose="02020603050405020304" pitchFamily="18" charset="0"/>
                            <a:cs typeface="Times New Roman" panose="02020603050405020304" pitchFamily="18" charset="0"/>
                          </a:rPr>
                          <m:t>)</m:t>
                        </m:r>
                      </m:e>
                      <m:sup>
                        <m:r>
                          <a:rPr lang="en-US" sz="2400" b="1" i="1">
                            <a:latin typeface="Cambria Math" panose="02040503050406030204" pitchFamily="18" charset="0"/>
                          </a:rPr>
                          <m:t>𝟐</m:t>
                        </m:r>
                      </m:sup>
                    </m:sSup>
                  </m:oMath>
                </a14:m>
                <a:r>
                  <a:rPr lang="en-US" sz="2400" b="1" dirty="0">
                    <a:latin typeface="Tempus Sans ITC" panose="04020404030D07020202" pitchFamily="82"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0.44sq-in</a:t>
                </a:r>
                <a:endParaRPr lang="en-US" sz="2400" b="1" dirty="0">
                  <a:latin typeface="Times New Roman" panose="02020603050405020304" pitchFamily="18" charset="0"/>
                  <a:cs typeface="Times New Roman" panose="02020603050405020304" pitchFamily="18" charset="0"/>
                </a:endParaRPr>
              </a:p>
              <a:p>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819400" y="2057400"/>
                <a:ext cx="4965720" cy="1081258"/>
              </a:xfrm>
              <a:prstGeom prst="rect">
                <a:avLst/>
              </a:prstGeom>
              <a:blipFill rotWithShape="1">
                <a:blip r:embed="rId4"/>
                <a:stretch>
                  <a:fillRect/>
                </a:stretch>
              </a:blipFill>
            </p:spPr>
            <p:txBody>
              <a:bodyPr/>
              <a:lstStyle/>
              <a:p>
                <a:r>
                  <a:rPr lang="en-US">
                    <a:noFill/>
                  </a:rPr>
                  <a:t> </a:t>
                </a:r>
              </a:p>
            </p:txBody>
          </p:sp>
        </mc:Fallback>
      </mc:AlternateContent>
      <p:sp>
        <p:nvSpPr>
          <p:cNvPr id="13" name="TextBox 12"/>
          <p:cNvSpPr txBox="1"/>
          <p:nvPr/>
        </p:nvSpPr>
        <p:spPr>
          <a:xfrm>
            <a:off x="1345019" y="1444248"/>
            <a:ext cx="4953000" cy="400050"/>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1259682" y="4374410"/>
            <a:ext cx="4953000" cy="642803"/>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1345018" y="4465136"/>
            <a:ext cx="5131982"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Force = 40 </a:t>
            </a:r>
            <a:r>
              <a:rPr lang="en-US" sz="2400" b="1" dirty="0">
                <a:latin typeface="Times New Roman" panose="02020603050405020304" pitchFamily="18" charset="0"/>
                <a:cs typeface="Times New Roman" panose="02020603050405020304" pitchFamily="18" charset="0"/>
              </a:rPr>
              <a:t>psi X </a:t>
            </a:r>
            <a:r>
              <a:rPr lang="en-US" sz="2400" b="1" dirty="0" smtClean="0">
                <a:latin typeface="Times New Roman" panose="02020603050405020304" pitchFamily="18" charset="0"/>
                <a:cs typeface="Times New Roman" panose="02020603050405020304" pitchFamily="18" charset="0"/>
              </a:rPr>
              <a:t>0.44 </a:t>
            </a:r>
            <a:r>
              <a:rPr lang="en-US" sz="2400" b="1" dirty="0" err="1">
                <a:latin typeface="Times New Roman" panose="02020603050405020304" pitchFamily="18" charset="0"/>
                <a:cs typeface="Times New Roman" panose="02020603050405020304" pitchFamily="18" charset="0"/>
              </a:rPr>
              <a:t>sq</a:t>
            </a:r>
            <a:r>
              <a:rPr lang="en-US" sz="2400" b="1" dirty="0">
                <a:latin typeface="Times New Roman" panose="02020603050405020304" pitchFamily="18" charset="0"/>
                <a:cs typeface="Times New Roman" panose="02020603050405020304" pitchFamily="18" charset="0"/>
              </a:rPr>
              <a:t>-in = </a:t>
            </a:r>
            <a:r>
              <a:rPr lang="en-US" sz="2400" b="1" dirty="0" smtClean="0">
                <a:latin typeface="Times New Roman" panose="02020603050405020304" pitchFamily="18" charset="0"/>
                <a:cs typeface="Times New Roman" panose="02020603050405020304" pitchFamily="18" charset="0"/>
              </a:rPr>
              <a:t>17.6 </a:t>
            </a:r>
            <a:r>
              <a:rPr lang="en-US" sz="2400" b="1" dirty="0">
                <a:latin typeface="Times New Roman" panose="02020603050405020304" pitchFamily="18" charset="0"/>
                <a:cs typeface="Times New Roman" panose="02020603050405020304" pitchFamily="18" charset="0"/>
              </a:rPr>
              <a:t>lbs</a:t>
            </a:r>
          </a:p>
          <a:p>
            <a:endParaRPr lang="en-US" sz="2400" dirty="0"/>
          </a:p>
        </p:txBody>
      </p:sp>
      <p:sp>
        <p:nvSpPr>
          <p:cNvPr id="18" name="TextBox 17"/>
          <p:cNvSpPr txBox="1"/>
          <p:nvPr/>
        </p:nvSpPr>
        <p:spPr>
          <a:xfrm>
            <a:off x="7217420" y="3200401"/>
            <a:ext cx="1164580"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17.6 lbs</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66800" y="1666815"/>
            <a:ext cx="1072730"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40 psi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74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94</a:t>
            </a:fld>
            <a:endParaRPr lang="en-US" sz="1000">
              <a:solidFill>
                <a:srgbClr val="787878"/>
              </a:solidFill>
              <a:latin typeface="Lucida Grande" charset="0"/>
              <a:ea typeface="Lucida Grande" charset="0"/>
              <a:cs typeface="Lucida Grande" charset="0"/>
              <a:sym typeface="Lucida Grande" charset="0"/>
            </a:endParaRPr>
          </a:p>
        </p:txBody>
      </p:sp>
      <p:sp>
        <p:nvSpPr>
          <p:cNvPr id="2053" name="Rectangle 9"/>
          <p:cNvSpPr>
            <a:spLocks noGrp="1" noChangeArrowheads="1"/>
          </p:cNvSpPr>
          <p:nvPr>
            <p:ph type="title"/>
          </p:nvPr>
        </p:nvSpPr>
        <p:spPr/>
        <p:txBody>
          <a:bodyPr/>
          <a:lstStyle/>
          <a:p>
            <a:pPr eaLnBrk="1" hangingPunct="1"/>
            <a:r>
              <a:rPr lang="en-US" dirty="0" smtClean="0"/>
              <a:t>Finding Retracting Force</a:t>
            </a:r>
          </a:p>
        </p:txBody>
      </p:sp>
      <p:sp>
        <p:nvSpPr>
          <p:cNvPr id="2054" name="Text Box 10"/>
          <p:cNvSpPr txBox="1">
            <a:spLocks noChangeArrowheads="1"/>
          </p:cNvSpPr>
          <p:nvPr/>
        </p:nvSpPr>
        <p:spPr bwMode="auto">
          <a:xfrm>
            <a:off x="2967262" y="6633642"/>
            <a:ext cx="167432"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94</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2205633"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3098602"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3098602"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2643188"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2366367"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2366367"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6" name="Oval 18"/>
          <p:cNvSpPr>
            <a:spLocks/>
          </p:cNvSpPr>
          <p:nvPr/>
        </p:nvSpPr>
        <p:spPr bwMode="auto">
          <a:xfrm>
            <a:off x="2366367" y="5804297"/>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7" name="Oval 19"/>
          <p:cNvSpPr>
            <a:spLocks/>
          </p:cNvSpPr>
          <p:nvPr/>
        </p:nvSpPr>
        <p:spPr bwMode="auto">
          <a:xfrm>
            <a:off x="2643188" y="6072188"/>
            <a:ext cx="160734" cy="160734"/>
          </a:xfrm>
          <a:prstGeom prst="ellipse">
            <a:avLst/>
          </a:prstGeom>
          <a:solidFill>
            <a:srgbClr val="558E28"/>
          </a:solidFill>
          <a:ln w="25400">
            <a:solidFill>
              <a:srgbClr val="558E28"/>
            </a:solidFill>
            <a:miter lim="800000"/>
            <a:headEnd/>
            <a:tailEnd/>
          </a:ln>
        </p:spPr>
        <p:txBody>
          <a:bodyPr lIns="0" tIns="0" rIns="0" bIns="0"/>
          <a:lstStyle/>
          <a:p>
            <a:endParaRPr lang="en-US"/>
          </a:p>
        </p:txBody>
      </p:sp>
      <p:sp>
        <p:nvSpPr>
          <p:cNvPr id="2068" name="AutoShape 20"/>
          <p:cNvSpPr>
            <a:spLocks/>
          </p:cNvSpPr>
          <p:nvPr/>
        </p:nvSpPr>
        <p:spPr bwMode="auto">
          <a:xfrm>
            <a:off x="2375297"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73" name="AutoShape 25"/>
          <p:cNvSpPr>
            <a:spLocks/>
          </p:cNvSpPr>
          <p:nvPr/>
        </p:nvSpPr>
        <p:spPr bwMode="auto">
          <a:xfrm rot="-5400000">
            <a:off x="2464594" y="5045274"/>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p:graphicFrame>
        <p:nvGraphicFramePr>
          <p:cNvPr id="48146" name="Object 18"/>
          <p:cNvGraphicFramePr>
            <a:graphicFrameLocks noChangeAspect="1"/>
          </p:cNvGraphicFramePr>
          <p:nvPr>
            <p:extLst>
              <p:ext uri="{D42A27DB-BD31-4B8C-83A1-F6EECF244321}">
                <p14:modId xmlns:p14="http://schemas.microsoft.com/office/powerpoint/2010/main" val="3570367961"/>
              </p:ext>
            </p:extLst>
          </p:nvPr>
        </p:nvGraphicFramePr>
        <p:xfrm>
          <a:off x="5092700" y="2819400"/>
          <a:ext cx="2990850" cy="1222375"/>
        </p:xfrm>
        <a:graphic>
          <a:graphicData uri="http://schemas.openxmlformats.org/presentationml/2006/ole">
            <mc:AlternateContent xmlns:mc="http://schemas.openxmlformats.org/markup-compatibility/2006">
              <mc:Choice xmlns:v="urn:schemas-microsoft-com:vml" Requires="v">
                <p:oleObj spid="_x0000_s4109" name="Equation" r:id="rId4" imgW="1168200" imgH="419040" progId="Equation.3">
                  <p:embed/>
                </p:oleObj>
              </mc:Choice>
              <mc:Fallback>
                <p:oleObj name="Equation" r:id="rId4" imgW="1168200" imgH="419040" progId="Equation.3">
                  <p:embed/>
                  <p:pic>
                    <p:nvPicPr>
                      <p:cNvPr id="0" name=""/>
                      <p:cNvPicPr>
                        <a:picLocks noChangeAspect="1" noChangeArrowheads="1"/>
                      </p:cNvPicPr>
                      <p:nvPr/>
                    </p:nvPicPr>
                    <p:blipFill>
                      <a:blip r:embed="rId5"/>
                      <a:srcRect/>
                      <a:stretch>
                        <a:fillRect/>
                      </a:stretch>
                    </p:blipFill>
                    <p:spPr bwMode="auto">
                      <a:xfrm>
                        <a:off x="5092700" y="2819400"/>
                        <a:ext cx="2990850" cy="1222375"/>
                      </a:xfrm>
                      <a:prstGeom prst="rect">
                        <a:avLst/>
                      </a:prstGeom>
                      <a:noFill/>
                      <a:extLst/>
                    </p:spPr>
                  </p:pic>
                </p:oleObj>
              </mc:Fallback>
            </mc:AlternateContent>
          </a:graphicData>
        </a:graphic>
      </p:graphicFrame>
      <p:sp>
        <p:nvSpPr>
          <p:cNvPr id="48" name="Frame 47"/>
          <p:cNvSpPr/>
          <p:nvPr/>
        </p:nvSpPr>
        <p:spPr>
          <a:xfrm>
            <a:off x="4572000" y="2393156"/>
            <a:ext cx="3962400" cy="2102644"/>
          </a:xfrm>
          <a:prstGeom prst="frame">
            <a:avLst>
              <a:gd name="adj1" fmla="val 1651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2" name="TextBox 61"/>
          <p:cNvSpPr txBox="1"/>
          <p:nvPr/>
        </p:nvSpPr>
        <p:spPr>
          <a:xfrm>
            <a:off x="2578298" y="1524000"/>
            <a:ext cx="381000" cy="381000"/>
          </a:xfrm>
          <a:prstGeom prst="rect">
            <a:avLst/>
          </a:prstGeom>
          <a:noFill/>
        </p:spPr>
        <p:txBody>
          <a:bodyPr wrap="square" rtlCol="0">
            <a:spAutoFit/>
          </a:bodyPr>
          <a:lstStyle/>
          <a:p>
            <a:r>
              <a:rPr lang="en-US" dirty="0" smtClean="0">
                <a:latin typeface="David" pitchFamily="34" charset="-79"/>
                <a:cs typeface="David" pitchFamily="34" charset="-79"/>
              </a:rPr>
              <a:t>D</a:t>
            </a:r>
          </a:p>
        </p:txBody>
      </p:sp>
    </p:spTree>
    <p:extLst>
      <p:ext uri="{BB962C8B-B14F-4D97-AF65-F5344CB8AC3E}">
        <p14:creationId xmlns:p14="http://schemas.microsoft.com/office/powerpoint/2010/main" val="266388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7"/>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 0 L 0 -0.10156 " pathEditMode="relative" ptsTypes="AA">
                                      <p:cBhvr>
                                        <p:cTn id="12" dur="1000" fill="hold"/>
                                        <p:tgtEl>
                                          <p:spTgt spid="2063"/>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10156 " pathEditMode="relative" ptsTypes="AA">
                                      <p:cBhvr>
                                        <p:cTn id="14" dur="1000" fill="hold"/>
                                        <p:tgtEl>
                                          <p:spTgt spid="206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edge">
                                      <p:cBhvr>
                                        <p:cTn id="23"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nimBg="1"/>
      <p:bldP spid="2064" grpId="0" animBg="1"/>
      <p:bldP spid="2066" grpId="0" animBg="1"/>
      <p:bldP spid="2067" grpId="0" animBg="1"/>
      <p:bldP spid="2073" grpId="0" animBg="1"/>
      <p:bldP spid="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subTitle" idx="1"/>
          </p:nvPr>
        </p:nvSpPr>
        <p:spPr>
          <a:xfrm>
            <a:off x="2362200" y="5334000"/>
            <a:ext cx="4495800" cy="569355"/>
          </a:xfrm>
          <a:prstGeom prst="rect">
            <a:avLst/>
          </a:prstGeom>
          <a:noFill/>
          <a:ln>
            <a:noFill/>
          </a:ln>
        </p:spPr>
        <p:txBody>
          <a:bodyPr lIns="91425" tIns="91425" rIns="91425" bIns="91425" anchor="t" anchorCtr="0">
            <a:noAutofit/>
          </a:bodyPr>
          <a:lstStyle/>
          <a:p>
            <a:pPr marL="342900" marR="0" lvl="0" indent="-342900" algn="ctr" rtl="0">
              <a:spcBef>
                <a:spcPts val="0"/>
              </a:spcBef>
              <a:buClr>
                <a:schemeClr val="dk1"/>
              </a:buClr>
              <a:buSzPct val="25000"/>
              <a:buFont typeface="Questrial"/>
              <a:buNone/>
            </a:pPr>
            <a:r>
              <a:rPr lang="en-US" sz="2500" b="0" i="0" u="none" strike="noStrike" cap="none" baseline="0" dirty="0" smtClean="0">
                <a:solidFill>
                  <a:schemeClr val="dk1"/>
                </a:solidFill>
                <a:latin typeface="Questrial"/>
                <a:ea typeface="Questrial"/>
                <a:cs typeface="Questrial"/>
                <a:sym typeface="Questrial"/>
              </a:rPr>
              <a:t>Introduction to Robot</a:t>
            </a:r>
            <a:r>
              <a:rPr lang="en-US" sz="2500" b="0" i="0" u="none" strike="noStrike" cap="none" dirty="0" smtClean="0">
                <a:solidFill>
                  <a:schemeClr val="dk1"/>
                </a:solidFill>
                <a:latin typeface="Questrial"/>
                <a:ea typeface="Questrial"/>
                <a:cs typeface="Questrial"/>
                <a:sym typeface="Questrial"/>
              </a:rPr>
              <a:t> Subsystems</a:t>
            </a:r>
            <a:endParaRPr lang="en" sz="25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315939362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Questrial"/>
        <a:ea typeface=""/>
        <a:cs typeface=""/>
      </a:majorFont>
      <a:minorFont>
        <a:latin typeface="Quest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2110</TotalTime>
  <Words>3367</Words>
  <Application>Microsoft Office PowerPoint</Application>
  <PresentationFormat>On-screen Show (4:3)</PresentationFormat>
  <Paragraphs>785</Paragraphs>
  <Slides>95</Slides>
  <Notes>76</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98" baseType="lpstr">
      <vt:lpstr>Office Theme</vt:lpstr>
      <vt:lpstr>1_Office Theme</vt:lpstr>
      <vt:lpstr>Equation</vt:lpstr>
      <vt:lpstr>PowerPoint Presentation</vt:lpstr>
      <vt:lpstr>Drivetrain</vt:lpstr>
      <vt:lpstr>What is a Drivetrain?</vt:lpstr>
      <vt:lpstr>Drivetrain Requirements</vt:lpstr>
      <vt:lpstr>Ackerman Steering</vt:lpstr>
      <vt:lpstr>Differential/Tank Steering</vt:lpstr>
      <vt:lpstr>Four Wheels Differential Steering</vt:lpstr>
      <vt:lpstr>Terminology: </vt:lpstr>
      <vt:lpstr>Ability to Turn</vt:lpstr>
      <vt:lpstr>Maximum Tractive Force Per Wheel (FTMax)</vt:lpstr>
      <vt:lpstr>Max Turning Torque (TTMax)</vt:lpstr>
      <vt:lpstr>Maximum Resisting Torque (TResisting)</vt:lpstr>
      <vt:lpstr>Turning Torque v. Resisting Torque</vt:lpstr>
      <vt:lpstr> 4 Wheel Layout</vt:lpstr>
      <vt:lpstr>2 Wheels, 2 Omniwheels</vt:lpstr>
      <vt:lpstr>2 Wheels, 2 Omniwheels</vt:lpstr>
      <vt:lpstr>6 Wheel Layout</vt:lpstr>
      <vt:lpstr>Turning Torque v. Resisting Torque</vt:lpstr>
      <vt:lpstr> Six Wheels Dropped Center</vt:lpstr>
      <vt:lpstr>Swerve Drive</vt:lpstr>
      <vt:lpstr>PowerPoint Presentation</vt:lpstr>
      <vt:lpstr>Mecanum Wheels</vt:lpstr>
      <vt:lpstr>How it works: Forward movement</vt:lpstr>
      <vt:lpstr>How it works: Sideways movement</vt:lpstr>
      <vt:lpstr>Mecanum Drive</vt:lpstr>
      <vt:lpstr>Conclusion</vt:lpstr>
      <vt:lpstr>Videos</vt:lpstr>
      <vt:lpstr>Electrical subsystem</vt:lpstr>
      <vt:lpstr>Power Distribution Diagram</vt:lpstr>
      <vt:lpstr>FIRST Power Distribution Diagram</vt:lpstr>
      <vt:lpstr>Battery</vt:lpstr>
      <vt:lpstr>Robot Power Switch</vt:lpstr>
      <vt:lpstr>PowerPoint Presentation</vt:lpstr>
      <vt:lpstr>PowerPoint Presentation</vt:lpstr>
      <vt:lpstr>PowerPoint Presentation</vt:lpstr>
      <vt:lpstr>Power Distribution Diagram</vt:lpstr>
      <vt:lpstr>American Wire Gauge</vt:lpstr>
      <vt:lpstr>American Gauge System </vt:lpstr>
      <vt:lpstr>RoboRIO</vt:lpstr>
      <vt:lpstr>RoboRIO</vt:lpstr>
      <vt:lpstr>Problem!</vt:lpstr>
      <vt:lpstr>Connections</vt:lpstr>
      <vt:lpstr>Spike Relays</vt:lpstr>
      <vt:lpstr> How an H-Bridge Works `</vt:lpstr>
      <vt:lpstr>Electronic Speed Controller (ESC)</vt:lpstr>
      <vt:lpstr>Comparison</vt:lpstr>
      <vt:lpstr>Size Comparison</vt:lpstr>
      <vt:lpstr>Speed Controller Communications</vt:lpstr>
      <vt:lpstr>Pulse Width Modulation (PWM)</vt:lpstr>
      <vt:lpstr>Variable Power Delivery </vt:lpstr>
      <vt:lpstr>Communications using PWM</vt:lpstr>
      <vt:lpstr>CAN-Bus</vt:lpstr>
      <vt:lpstr>How does the CAN-bus simplify wiring?</vt:lpstr>
      <vt:lpstr>Sensors and Electronics</vt:lpstr>
      <vt:lpstr>Why use sensors?</vt:lpstr>
      <vt:lpstr>Sensors</vt:lpstr>
      <vt:lpstr>Limit switch</vt:lpstr>
      <vt:lpstr>Hall Effect Sensor</vt:lpstr>
      <vt:lpstr>Potentiometers (Pots)</vt:lpstr>
      <vt:lpstr>Potentiometers (Pots)</vt:lpstr>
      <vt:lpstr>Types of Potentiometers</vt:lpstr>
      <vt:lpstr>Pots: Uses</vt:lpstr>
      <vt:lpstr>Multi-turn Pots</vt:lpstr>
      <vt:lpstr>Optical Encoders</vt:lpstr>
      <vt:lpstr>Optical Encoders</vt:lpstr>
      <vt:lpstr>Quadrature Optical Encoders</vt:lpstr>
      <vt:lpstr>Quadrature Optical Encoders</vt:lpstr>
      <vt:lpstr>Other Encoders</vt:lpstr>
      <vt:lpstr>Sensing Distance: Ultrasonic Sensors</vt:lpstr>
      <vt:lpstr>Infrared Proximity Sensors</vt:lpstr>
      <vt:lpstr>Accelerometer</vt:lpstr>
      <vt:lpstr>Yaw Rate Sensor</vt:lpstr>
      <vt:lpstr>Camera</vt:lpstr>
      <vt:lpstr>Kinect Camera</vt:lpstr>
      <vt:lpstr>Conclusion</vt:lpstr>
      <vt:lpstr>Pneumatics</vt:lpstr>
      <vt:lpstr>Pneumatics - Definition</vt:lpstr>
      <vt:lpstr>Overview of Pneumatics System</vt:lpstr>
      <vt:lpstr>Compressor</vt:lpstr>
      <vt:lpstr>Diaphragm pump</vt:lpstr>
      <vt:lpstr>PowerPoint Presentation</vt:lpstr>
      <vt:lpstr>Actuators</vt:lpstr>
      <vt:lpstr>Inside Pneumatic Actuator</vt:lpstr>
      <vt:lpstr>PowerPoint Presentation</vt:lpstr>
      <vt:lpstr>Solenoid Valves</vt:lpstr>
      <vt:lpstr>PowerPoint Presentation</vt:lpstr>
      <vt:lpstr>Tank</vt:lpstr>
      <vt:lpstr>PowerPoint Presentation</vt:lpstr>
      <vt:lpstr>Regulator</vt:lpstr>
      <vt:lpstr>PowerPoint Presentation</vt:lpstr>
      <vt:lpstr>Common Valves and Fittings</vt:lpstr>
      <vt:lpstr>Finding Linear Force (Extending)</vt:lpstr>
      <vt:lpstr>Example Calculation</vt:lpstr>
      <vt:lpstr>Finding Retracting Force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Srinjoy Majumdar</dc:creator>
  <cp:lastModifiedBy>Srinjoy Majumdar</cp:lastModifiedBy>
  <cp:revision>49</cp:revision>
  <dcterms:modified xsi:type="dcterms:W3CDTF">2014-12-13T23:24:50Z</dcterms:modified>
</cp:coreProperties>
</file>