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m4v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6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13.xml" ContentType="application/vnd.openxmlformats-officedocument.presentationml.notesSlide+xml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14.xml" ContentType="application/vnd.openxmlformats-officedocument.presentationml.notesSlide+xml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notesSlides/notesSlide15.xml" ContentType="application/vnd.openxmlformats-officedocument.presentationml.notesSlide+xml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Microsoft_Equation1.bin" ContentType="application/vnd.openxmlformats-officedocument.oleObject"/>
  <Override PartName="/ppt/notesSlides/notesSlide16.xml" ContentType="application/vnd.openxmlformats-officedocument.presentationml.notesSlide+xml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notesSlides/notesSlide17.xml" ContentType="application/vnd.openxmlformats-officedocument.presentationml.notesSlide+xml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notesSlides/notesSlide18.xml" ContentType="application/vnd.openxmlformats-officedocument.presentationml.notesSlide+xml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notesSlides/notesSlide19.xml" ContentType="application/vnd.openxmlformats-officedocument.presentationml.notesSlide+xml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notesSlides/notesSlide20.xml" ContentType="application/vnd.openxmlformats-officedocument.presentationml.notesSlide+xml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notesSlides/notesSlide21.xml" ContentType="application/vnd.openxmlformats-officedocument.presentationml.notesSlide+xml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notesSlides/notesSlide22.xml" ContentType="application/vnd.openxmlformats-officedocument.presentationml.notesSlide+xml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notesSlides/notesSlide23.xml" ContentType="application/vnd.openxmlformats-officedocument.presentationml.notesSlide+xml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notesSlides/notesSlide24.xml" ContentType="application/vnd.openxmlformats-officedocument.presentationml.notesSlide+xml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notesSlides/notesSlide25.xml" ContentType="application/vnd.openxmlformats-officedocument.presentationml.notesSlide+xml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notesSlides/notesSlide26.xml" ContentType="application/vnd.openxmlformats-officedocument.presentationml.notesSlide+xml"/>
  <Override PartName="/ppt/embeddings/oleObject141.bin" ContentType="application/vnd.openxmlformats-officedocument.oleObject"/>
  <Override PartName="/ppt/embeddings/oleObject142.bin" ContentType="application/vnd.openxmlformats-officedocument.oleObject"/>
  <Override PartName="/ppt/embeddings/oleObject143.bin" ContentType="application/vnd.openxmlformats-officedocument.oleObject"/>
  <Override PartName="/ppt/embeddings/oleObject144.bin" ContentType="application/vnd.openxmlformats-officedocument.oleObject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63" r:id="rId2"/>
    <p:sldId id="315" r:id="rId3"/>
    <p:sldId id="314" r:id="rId4"/>
    <p:sldId id="372" r:id="rId5"/>
    <p:sldId id="371" r:id="rId6"/>
    <p:sldId id="374" r:id="rId7"/>
    <p:sldId id="377" r:id="rId8"/>
    <p:sldId id="378" r:id="rId9"/>
    <p:sldId id="379" r:id="rId10"/>
    <p:sldId id="316" r:id="rId11"/>
    <p:sldId id="317" r:id="rId12"/>
    <p:sldId id="318" r:id="rId13"/>
    <p:sldId id="375" r:id="rId14"/>
    <p:sldId id="321" r:id="rId15"/>
    <p:sldId id="322" r:id="rId16"/>
    <p:sldId id="323" r:id="rId17"/>
    <p:sldId id="324" r:id="rId18"/>
    <p:sldId id="354" r:id="rId19"/>
    <p:sldId id="373" r:id="rId20"/>
    <p:sldId id="344" r:id="rId21"/>
    <p:sldId id="355" r:id="rId22"/>
    <p:sldId id="356" r:id="rId23"/>
    <p:sldId id="357" r:id="rId24"/>
    <p:sldId id="358" r:id="rId25"/>
    <p:sldId id="359" r:id="rId26"/>
    <p:sldId id="347" r:id="rId27"/>
    <p:sldId id="328" r:id="rId28"/>
    <p:sldId id="376" r:id="rId29"/>
    <p:sldId id="380" r:id="rId30"/>
    <p:sldId id="381" r:id="rId31"/>
    <p:sldId id="382" r:id="rId32"/>
    <p:sldId id="383" r:id="rId33"/>
    <p:sldId id="384" r:id="rId34"/>
    <p:sldId id="385" r:id="rId35"/>
    <p:sldId id="389" r:id="rId36"/>
    <p:sldId id="388" r:id="rId37"/>
    <p:sldId id="390" r:id="rId38"/>
    <p:sldId id="391" r:id="rId39"/>
    <p:sldId id="392" r:id="rId40"/>
    <p:sldId id="394" r:id="rId41"/>
    <p:sldId id="393" r:id="rId42"/>
    <p:sldId id="336" r:id="rId43"/>
    <p:sldId id="337" r:id="rId44"/>
    <p:sldId id="338" r:id="rId45"/>
    <p:sldId id="340" r:id="rId46"/>
    <p:sldId id="341" r:id="rId47"/>
    <p:sldId id="349" r:id="rId48"/>
    <p:sldId id="350" r:id="rId49"/>
    <p:sldId id="395" r:id="rId50"/>
    <p:sldId id="398" r:id="rId51"/>
    <p:sldId id="397" r:id="rId52"/>
    <p:sldId id="399" r:id="rId53"/>
    <p:sldId id="400" r:id="rId54"/>
    <p:sldId id="401" r:id="rId55"/>
    <p:sldId id="329" r:id="rId56"/>
    <p:sldId id="342" r:id="rId57"/>
    <p:sldId id="343" r:id="rId58"/>
    <p:sldId id="360" r:id="rId59"/>
    <p:sldId id="351" r:id="rId60"/>
    <p:sldId id="352" r:id="rId61"/>
    <p:sldId id="396" r:id="rId62"/>
    <p:sldId id="402" r:id="rId63"/>
    <p:sldId id="403" r:id="rId64"/>
    <p:sldId id="313" r:id="rId65"/>
    <p:sldId id="335" r:id="rId66"/>
    <p:sldId id="361" r:id="rId67"/>
    <p:sldId id="353" r:id="rId68"/>
    <p:sldId id="364" r:id="rId69"/>
    <p:sldId id="365" r:id="rId70"/>
    <p:sldId id="366" r:id="rId71"/>
    <p:sldId id="367" r:id="rId72"/>
    <p:sldId id="368" r:id="rId73"/>
    <p:sldId id="369" r:id="rId7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A2"/>
    <a:srgbClr val="FFF1D8"/>
    <a:srgbClr val="000066"/>
    <a:srgbClr val="003399"/>
    <a:srgbClr val="0000FF"/>
    <a:srgbClr val="00009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20" autoAdjust="0"/>
  </p:normalViewPr>
  <p:slideViewPr>
    <p:cSldViewPr>
      <p:cViewPr>
        <p:scale>
          <a:sx n="76" d="100"/>
          <a:sy n="76" d="100"/>
        </p:scale>
        <p:origin x="-15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g:Robotics:FRC2014:svn_DesignDocuments:BallLaunch:TrajectoryCalculations-confli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Launch</a:t>
            </a:r>
            <a:r>
              <a:rPr lang="en-US" baseline="0"/>
              <a:t> </a:t>
            </a:r>
            <a:r>
              <a:rPr lang="en-US"/>
              <a:t>Trajectory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Center of Ball</c:v>
          </c:tx>
          <c:marker>
            <c:symbol val="none"/>
          </c:marker>
          <c:xVal>
            <c:numRef>
              <c:f>'Trajectory Plotter'!$N$7:$N$27</c:f>
              <c:numCache>
                <c:formatCode>General</c:formatCode>
                <c:ptCount val="21"/>
                <c:pt idx="0">
                  <c:v>0.0</c:v>
                </c:pt>
                <c:pt idx="1">
                  <c:v>0.555758918060194</c:v>
                </c:pt>
                <c:pt idx="2">
                  <c:v>1.111517836120388</c:v>
                </c:pt>
                <c:pt idx="3">
                  <c:v>1.667276754180582</c:v>
                </c:pt>
                <c:pt idx="4">
                  <c:v>2.223035672240776</c:v>
                </c:pt>
                <c:pt idx="5">
                  <c:v>2.77879459030097</c:v>
                </c:pt>
                <c:pt idx="6">
                  <c:v>3.334553508361164</c:v>
                </c:pt>
                <c:pt idx="7">
                  <c:v>3.890312426421358</c:v>
                </c:pt>
                <c:pt idx="8">
                  <c:v>4.446071344481551</c:v>
                </c:pt>
                <c:pt idx="9">
                  <c:v>5.001830262541746</c:v>
                </c:pt>
                <c:pt idx="10">
                  <c:v>5.55758918060194</c:v>
                </c:pt>
                <c:pt idx="11">
                  <c:v>6.113348098662132</c:v>
                </c:pt>
                <c:pt idx="12">
                  <c:v>6.669107016722327</c:v>
                </c:pt>
                <c:pt idx="13">
                  <c:v>7.224865934782521</c:v>
                </c:pt>
                <c:pt idx="14">
                  <c:v>7.780624852842715</c:v>
                </c:pt>
                <c:pt idx="15">
                  <c:v>8.33638377090291</c:v>
                </c:pt>
                <c:pt idx="16">
                  <c:v>8.892142688963104</c:v>
                </c:pt>
                <c:pt idx="17">
                  <c:v>9.447901607023297</c:v>
                </c:pt>
                <c:pt idx="18">
                  <c:v>10.0036605250835</c:v>
                </c:pt>
                <c:pt idx="19">
                  <c:v>10.5594194431437</c:v>
                </c:pt>
                <c:pt idx="20">
                  <c:v>11.11517836120388</c:v>
                </c:pt>
              </c:numCache>
            </c:numRef>
          </c:xVal>
          <c:yVal>
            <c:numRef>
              <c:f>'Trajectory Plotter'!$O$7:$O$27</c:f>
              <c:numCache>
                <c:formatCode>General</c:formatCode>
                <c:ptCount val="21"/>
                <c:pt idx="0" formatCode="0.00">
                  <c:v>2.5</c:v>
                </c:pt>
                <c:pt idx="1">
                  <c:v>3.657862085537411</c:v>
                </c:pt>
                <c:pt idx="2">
                  <c:v>4.692445053165525</c:v>
                </c:pt>
                <c:pt idx="3">
                  <c:v>5.60374890288436</c:v>
                </c:pt>
                <c:pt idx="4">
                  <c:v>6.3917736346939</c:v>
                </c:pt>
                <c:pt idx="5">
                  <c:v>7.056519248594148</c:v>
                </c:pt>
                <c:pt idx="6">
                  <c:v>7.597985744585099</c:v>
                </c:pt>
                <c:pt idx="7">
                  <c:v>8.016173122666768</c:v>
                </c:pt>
                <c:pt idx="8">
                  <c:v>8.311081382839148</c:v>
                </c:pt>
                <c:pt idx="9">
                  <c:v>8.48271052510224</c:v>
                </c:pt>
                <c:pt idx="10">
                  <c:v>8.531060549456031</c:v>
                </c:pt>
                <c:pt idx="11">
                  <c:v>8.456131455900536</c:v>
                </c:pt>
                <c:pt idx="12">
                  <c:v>8.257923244435748</c:v>
                </c:pt>
                <c:pt idx="13">
                  <c:v>7.936435915061672</c:v>
                </c:pt>
                <c:pt idx="14">
                  <c:v>7.49166946777831</c:v>
                </c:pt>
                <c:pt idx="15">
                  <c:v>6.923623902585651</c:v>
                </c:pt>
                <c:pt idx="16">
                  <c:v>6.232299219483703</c:v>
                </c:pt>
                <c:pt idx="17">
                  <c:v>5.417695418472459</c:v>
                </c:pt>
                <c:pt idx="18">
                  <c:v>4.47981249955194</c:v>
                </c:pt>
                <c:pt idx="19">
                  <c:v>3.418650462722116</c:v>
                </c:pt>
                <c:pt idx="20">
                  <c:v>2.234209307983004</c:v>
                </c:pt>
              </c:numCache>
            </c:numRef>
          </c:yVal>
          <c:smooth val="1"/>
        </c:ser>
        <c:ser>
          <c:idx val="1"/>
          <c:order val="1"/>
          <c:tx>
            <c:v>Top of Ball</c:v>
          </c:tx>
          <c:marker>
            <c:symbol val="none"/>
          </c:marker>
          <c:xVal>
            <c:numRef>
              <c:f>'Trajectory Plotter'!$N$7:$N$27</c:f>
              <c:numCache>
                <c:formatCode>General</c:formatCode>
                <c:ptCount val="21"/>
                <c:pt idx="0">
                  <c:v>0.0</c:v>
                </c:pt>
                <c:pt idx="1">
                  <c:v>0.555758918060194</c:v>
                </c:pt>
                <c:pt idx="2">
                  <c:v>1.111517836120388</c:v>
                </c:pt>
                <c:pt idx="3">
                  <c:v>1.667276754180582</c:v>
                </c:pt>
                <c:pt idx="4">
                  <c:v>2.223035672240776</c:v>
                </c:pt>
                <c:pt idx="5">
                  <c:v>2.77879459030097</c:v>
                </c:pt>
                <c:pt idx="6">
                  <c:v>3.334553508361164</c:v>
                </c:pt>
                <c:pt idx="7">
                  <c:v>3.890312426421358</c:v>
                </c:pt>
                <c:pt idx="8">
                  <c:v>4.446071344481551</c:v>
                </c:pt>
                <c:pt idx="9">
                  <c:v>5.001830262541746</c:v>
                </c:pt>
                <c:pt idx="10">
                  <c:v>5.55758918060194</c:v>
                </c:pt>
                <c:pt idx="11">
                  <c:v>6.113348098662132</c:v>
                </c:pt>
                <c:pt idx="12">
                  <c:v>6.669107016722327</c:v>
                </c:pt>
                <c:pt idx="13">
                  <c:v>7.224865934782521</c:v>
                </c:pt>
                <c:pt idx="14">
                  <c:v>7.780624852842715</c:v>
                </c:pt>
                <c:pt idx="15">
                  <c:v>8.33638377090291</c:v>
                </c:pt>
                <c:pt idx="16">
                  <c:v>8.892142688963104</c:v>
                </c:pt>
                <c:pt idx="17">
                  <c:v>9.447901607023297</c:v>
                </c:pt>
                <c:pt idx="18">
                  <c:v>10.0036605250835</c:v>
                </c:pt>
                <c:pt idx="19">
                  <c:v>10.5594194431437</c:v>
                </c:pt>
                <c:pt idx="20">
                  <c:v>11.11517836120388</c:v>
                </c:pt>
              </c:numCache>
            </c:numRef>
          </c:xVal>
          <c:yVal>
            <c:numRef>
              <c:f>'Trajectory Plotter'!$Q$7:$Q$27</c:f>
              <c:numCache>
                <c:formatCode>General</c:formatCode>
                <c:ptCount val="21"/>
                <c:pt idx="0">
                  <c:v>3.565210771202131</c:v>
                </c:pt>
                <c:pt idx="1">
                  <c:v>4.723072856739535</c:v>
                </c:pt>
                <c:pt idx="2">
                  <c:v>5.757655824367662</c:v>
                </c:pt>
                <c:pt idx="3">
                  <c:v>6.668959674086477</c:v>
                </c:pt>
                <c:pt idx="4">
                  <c:v>7.456984405896031</c:v>
                </c:pt>
                <c:pt idx="5">
                  <c:v>8.12173001979628</c:v>
                </c:pt>
                <c:pt idx="6">
                  <c:v>8.66319651578724</c:v>
                </c:pt>
                <c:pt idx="7">
                  <c:v>9.081383893868904</c:v>
                </c:pt>
                <c:pt idx="8">
                  <c:v>9.37629215404128</c:v>
                </c:pt>
                <c:pt idx="9">
                  <c:v>9.547921296304368</c:v>
                </c:pt>
                <c:pt idx="10">
                  <c:v>9.596271320658145</c:v>
                </c:pt>
                <c:pt idx="11">
                  <c:v>9.521342227102667</c:v>
                </c:pt>
                <c:pt idx="12">
                  <c:v>9.32313401563788</c:v>
                </c:pt>
                <c:pt idx="13">
                  <c:v>9.001646686263804</c:v>
                </c:pt>
                <c:pt idx="14">
                  <c:v>8.55688023898044</c:v>
                </c:pt>
                <c:pt idx="15">
                  <c:v>7.988834673787776</c:v>
                </c:pt>
                <c:pt idx="16">
                  <c:v>7.297509990685834</c:v>
                </c:pt>
                <c:pt idx="17">
                  <c:v>6.48290618967459</c:v>
                </c:pt>
                <c:pt idx="18">
                  <c:v>5.545023270754067</c:v>
                </c:pt>
                <c:pt idx="19">
                  <c:v>4.483861233924248</c:v>
                </c:pt>
                <c:pt idx="20">
                  <c:v>3.299420079185135</c:v>
                </c:pt>
              </c:numCache>
            </c:numRef>
          </c:yVal>
          <c:smooth val="1"/>
        </c:ser>
        <c:ser>
          <c:idx val="2"/>
          <c:order val="2"/>
          <c:tx>
            <c:v>Bottom of Ball</c:v>
          </c:tx>
          <c:marker>
            <c:symbol val="none"/>
          </c:marker>
          <c:xVal>
            <c:numRef>
              <c:f>'Trajectory Plotter'!$N$7:$N$27</c:f>
              <c:numCache>
                <c:formatCode>General</c:formatCode>
                <c:ptCount val="21"/>
                <c:pt idx="0">
                  <c:v>0.0</c:v>
                </c:pt>
                <c:pt idx="1">
                  <c:v>0.555758918060194</c:v>
                </c:pt>
                <c:pt idx="2">
                  <c:v>1.111517836120388</c:v>
                </c:pt>
                <c:pt idx="3">
                  <c:v>1.667276754180582</c:v>
                </c:pt>
                <c:pt idx="4">
                  <c:v>2.223035672240776</c:v>
                </c:pt>
                <c:pt idx="5">
                  <c:v>2.77879459030097</c:v>
                </c:pt>
                <c:pt idx="6">
                  <c:v>3.334553508361164</c:v>
                </c:pt>
                <c:pt idx="7">
                  <c:v>3.890312426421358</c:v>
                </c:pt>
                <c:pt idx="8">
                  <c:v>4.446071344481551</c:v>
                </c:pt>
                <c:pt idx="9">
                  <c:v>5.001830262541746</c:v>
                </c:pt>
                <c:pt idx="10">
                  <c:v>5.55758918060194</c:v>
                </c:pt>
                <c:pt idx="11">
                  <c:v>6.113348098662132</c:v>
                </c:pt>
                <c:pt idx="12">
                  <c:v>6.669107016722327</c:v>
                </c:pt>
                <c:pt idx="13">
                  <c:v>7.224865934782521</c:v>
                </c:pt>
                <c:pt idx="14">
                  <c:v>7.780624852842715</c:v>
                </c:pt>
                <c:pt idx="15">
                  <c:v>8.33638377090291</c:v>
                </c:pt>
                <c:pt idx="16">
                  <c:v>8.892142688963104</c:v>
                </c:pt>
                <c:pt idx="17">
                  <c:v>9.447901607023297</c:v>
                </c:pt>
                <c:pt idx="18">
                  <c:v>10.0036605250835</c:v>
                </c:pt>
                <c:pt idx="19">
                  <c:v>10.5594194431437</c:v>
                </c:pt>
                <c:pt idx="20">
                  <c:v>11.11517836120388</c:v>
                </c:pt>
              </c:numCache>
            </c:numRef>
          </c:xVal>
          <c:yVal>
            <c:numRef>
              <c:f>'Trajectory Plotter'!$P$7:$P$27</c:f>
              <c:numCache>
                <c:formatCode>General</c:formatCode>
                <c:ptCount val="21"/>
                <c:pt idx="0">
                  <c:v>1.434789228797869</c:v>
                </c:pt>
                <c:pt idx="1">
                  <c:v>2.592651314335276</c:v>
                </c:pt>
                <c:pt idx="2">
                  <c:v>3.6272342819634</c:v>
                </c:pt>
                <c:pt idx="3">
                  <c:v>4.53853813168223</c:v>
                </c:pt>
                <c:pt idx="4">
                  <c:v>5.326562863491769</c:v>
                </c:pt>
                <c:pt idx="5">
                  <c:v>5.991308477392016</c:v>
                </c:pt>
                <c:pt idx="6">
                  <c:v>6.532774973382975</c:v>
                </c:pt>
                <c:pt idx="7">
                  <c:v>6.950962351464641</c:v>
                </c:pt>
                <c:pt idx="8">
                  <c:v>7.245870611637017</c:v>
                </c:pt>
                <c:pt idx="9">
                  <c:v>7.417499753900107</c:v>
                </c:pt>
                <c:pt idx="10">
                  <c:v>7.4658497782539</c:v>
                </c:pt>
                <c:pt idx="11">
                  <c:v>7.390920684698405</c:v>
                </c:pt>
                <c:pt idx="12">
                  <c:v>7.192712473233619</c:v>
                </c:pt>
                <c:pt idx="13">
                  <c:v>6.87122514385954</c:v>
                </c:pt>
                <c:pt idx="14">
                  <c:v>6.426458696576177</c:v>
                </c:pt>
                <c:pt idx="15">
                  <c:v>5.85841313138352</c:v>
                </c:pt>
                <c:pt idx="16">
                  <c:v>5.167088448281565</c:v>
                </c:pt>
                <c:pt idx="17">
                  <c:v>4.35248464727032</c:v>
                </c:pt>
                <c:pt idx="18">
                  <c:v>3.414601728349806</c:v>
                </c:pt>
                <c:pt idx="19">
                  <c:v>2.353439691519985</c:v>
                </c:pt>
                <c:pt idx="20">
                  <c:v>1.168998536780873</c:v>
                </c:pt>
              </c:numCache>
            </c:numRef>
          </c:yVal>
          <c:smooth val="1"/>
        </c:ser>
        <c:ser>
          <c:idx val="3"/>
          <c:order val="3"/>
          <c:tx>
            <c:v>top of goal</c:v>
          </c:tx>
          <c:spPr>
            <a:ln w="25400" cap="flat" cmpd="sng" algn="ctr">
              <a:solidFill>
                <a:schemeClr val="accent5"/>
              </a:solidFill>
              <a:prstDash val="solid"/>
            </a:ln>
            <a:effectLst/>
          </c:spPr>
          <c:marker>
            <c:symbol val="none"/>
          </c:marker>
          <c:xVal>
            <c:numRef>
              <c:f>'Trajectory Plotter'!$S$13:$S$14</c:f>
              <c:numCache>
                <c:formatCode>General</c:formatCode>
                <c:ptCount val="2"/>
                <c:pt idx="0">
                  <c:v>5.27970972157185</c:v>
                </c:pt>
                <c:pt idx="1">
                  <c:v>5.27970972157185</c:v>
                </c:pt>
              </c:numCache>
            </c:numRef>
          </c:xVal>
          <c:yVal>
            <c:numRef>
              <c:f>'Trajectory Plotter'!$T$13:$T$14</c:f>
              <c:numCache>
                <c:formatCode>General</c:formatCode>
                <c:ptCount val="2"/>
                <c:pt idx="0">
                  <c:v>9.97916666666667</c:v>
                </c:pt>
                <c:pt idx="1">
                  <c:v>12.97916666666667</c:v>
                </c:pt>
              </c:numCache>
            </c:numRef>
          </c:yVal>
          <c:smooth val="1"/>
        </c:ser>
        <c:ser>
          <c:idx val="4"/>
          <c:order val="4"/>
          <c:tx>
            <c:v>bot of goal</c:v>
          </c:tx>
          <c:spPr>
            <a:ln w="25400" cap="flat" cmpd="sng" algn="ctr">
              <a:solidFill>
                <a:schemeClr val="accent5"/>
              </a:solidFill>
              <a:prstDash val="solid"/>
            </a:ln>
            <a:effectLst/>
          </c:spPr>
          <c:marker>
            <c:symbol val="none"/>
          </c:marker>
          <c:xVal>
            <c:numRef>
              <c:f>'Trajectory Plotter'!$S$13:$S$14</c:f>
              <c:numCache>
                <c:formatCode>General</c:formatCode>
                <c:ptCount val="2"/>
                <c:pt idx="0">
                  <c:v>5.27970972157185</c:v>
                </c:pt>
                <c:pt idx="1">
                  <c:v>5.27970972157185</c:v>
                </c:pt>
              </c:numCache>
            </c:numRef>
          </c:xVal>
          <c:yVal>
            <c:numRef>
              <c:f>'Trajectory Plotter'!$T$11:$T$12</c:f>
              <c:numCache>
                <c:formatCode>General</c:formatCode>
                <c:ptCount val="2"/>
                <c:pt idx="0">
                  <c:v>0.0</c:v>
                </c:pt>
                <c:pt idx="1">
                  <c:v>6.895833333333333</c:v>
                </c:pt>
              </c:numCache>
            </c:numRef>
          </c:yVal>
          <c:smooth val="1"/>
        </c:ser>
        <c:ser>
          <c:idx val="5"/>
          <c:order val="5"/>
          <c:tx>
            <c:v>5' Robot</c:v>
          </c:tx>
          <c:marker>
            <c:symbol val="none"/>
          </c:marker>
          <c:xVal>
            <c:numRef>
              <c:f>'Trajectory Plotter'!$S$17:$S$18</c:f>
              <c:numCache>
                <c:formatCode>General</c:formatCode>
                <c:ptCount val="2"/>
              </c:numCache>
            </c:numRef>
          </c:xVal>
          <c:yVal>
            <c:numRef>
              <c:f>'Trajectory Plotter'!$T$17:$T$18</c:f>
              <c:numCache>
                <c:formatCode>General</c:formatCode>
                <c:ptCount val="2"/>
              </c:numCache>
            </c:numRef>
          </c:yVal>
          <c:smooth val="1"/>
        </c:ser>
        <c:ser>
          <c:idx val="6"/>
          <c:order val="6"/>
          <c:tx>
            <c:v>tolerance</c:v>
          </c:tx>
          <c:marker>
            <c:symbol val="none"/>
          </c:marker>
          <c:xVal>
            <c:numRef>
              <c:f>'Trajectory Plotter'!$S$21:$S$22</c:f>
              <c:numCache>
                <c:formatCode>General</c:formatCode>
                <c:ptCount val="2"/>
              </c:numCache>
            </c:numRef>
          </c:xVal>
          <c:yVal>
            <c:numRef>
              <c:f>'Trajectory Plotter'!$T$21:$T$22</c:f>
              <c:numCache>
                <c:formatCode>General</c:formatCode>
                <c:ptCount val="2"/>
              </c:numCache>
            </c:numRef>
          </c:yVal>
          <c:smooth val="1"/>
        </c:ser>
        <c:ser>
          <c:idx val="7"/>
          <c:order val="7"/>
          <c:tx>
            <c:v>Truss</c:v>
          </c:tx>
          <c:marker>
            <c:symbol val="none"/>
          </c:marker>
          <c:xVal>
            <c:numRef>
              <c:f>'Trajectory Plotter'!$S$25:$S$26</c:f>
              <c:numCache>
                <c:formatCode>General</c:formatCode>
                <c:ptCount val="2"/>
                <c:pt idx="0">
                  <c:v>4.77970972157185</c:v>
                </c:pt>
                <c:pt idx="1">
                  <c:v>5.77970972157185</c:v>
                </c:pt>
              </c:numCache>
            </c:numRef>
          </c:xVal>
          <c:yVal>
            <c:numRef>
              <c:f>'Trajectory Plotter'!$T$25:$T$26</c:f>
              <c:numCache>
                <c:formatCode>0.00</c:formatCode>
                <c:ptCount val="2"/>
                <c:pt idx="0">
                  <c:v>6.895833333333333</c:v>
                </c:pt>
                <c:pt idx="1">
                  <c:v>6.895833333333333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526232"/>
        <c:axId val="2107531752"/>
      </c:scatterChart>
      <c:valAx>
        <c:axId val="210752623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X Position (ft)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07531752"/>
        <c:crosses val="autoZero"/>
        <c:crossBetween val="midCat"/>
        <c:majorUnit val="1.0"/>
      </c:valAx>
      <c:valAx>
        <c:axId val="21075317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Y Position (ft)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2107526232"/>
        <c:crosses val="autoZero"/>
        <c:crossBetween val="midCat"/>
        <c:majorUnit val="1.0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7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image" Target="../media/image54.emf"/><Relationship Id="rId2" Type="http://schemas.openxmlformats.org/officeDocument/2006/relationships/image" Target="../media/image58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image" Target="../media/image54.emf"/><Relationship Id="rId2" Type="http://schemas.openxmlformats.org/officeDocument/2006/relationships/image" Target="../media/image5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74.emf"/><Relationship Id="rId10" Type="http://schemas.openxmlformats.org/officeDocument/2006/relationships/image" Target="../media/image75.emf"/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image" Target="../media/image76.emf"/><Relationship Id="rId2" Type="http://schemas.openxmlformats.org/officeDocument/2006/relationships/image" Target="../media/image7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8" Type="http://schemas.openxmlformats.org/officeDocument/2006/relationships/image" Target="../media/image87.emf"/><Relationship Id="rId9" Type="http://schemas.openxmlformats.org/officeDocument/2006/relationships/image" Target="../media/image88.emf"/><Relationship Id="rId10" Type="http://schemas.openxmlformats.org/officeDocument/2006/relationships/image" Target="../media/image89.emf"/><Relationship Id="rId1" Type="http://schemas.openxmlformats.org/officeDocument/2006/relationships/image" Target="../media/image78.emf"/><Relationship Id="rId2" Type="http://schemas.openxmlformats.org/officeDocument/2006/relationships/image" Target="../media/image80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1" Type="http://schemas.openxmlformats.org/officeDocument/2006/relationships/image" Target="../media/image90.emf"/><Relationship Id="rId2" Type="http://schemas.openxmlformats.org/officeDocument/2006/relationships/image" Target="../media/image8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1" Type="http://schemas.openxmlformats.org/officeDocument/2006/relationships/image" Target="../media/image78.emf"/><Relationship Id="rId2" Type="http://schemas.openxmlformats.org/officeDocument/2006/relationships/image" Target="../media/image9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1" Type="http://schemas.openxmlformats.org/officeDocument/2006/relationships/image" Target="../media/image100.emf"/><Relationship Id="rId2" Type="http://schemas.openxmlformats.org/officeDocument/2006/relationships/image" Target="../media/image101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105.emf"/><Relationship Id="rId7" Type="http://schemas.openxmlformats.org/officeDocument/2006/relationships/image" Target="../media/image106.emf"/><Relationship Id="rId8" Type="http://schemas.openxmlformats.org/officeDocument/2006/relationships/image" Target="../media/image107.emf"/><Relationship Id="rId9" Type="http://schemas.openxmlformats.org/officeDocument/2006/relationships/image" Target="../media/image108.emf"/><Relationship Id="rId1" Type="http://schemas.openxmlformats.org/officeDocument/2006/relationships/image" Target="../media/image100.emf"/><Relationship Id="rId2" Type="http://schemas.openxmlformats.org/officeDocument/2006/relationships/image" Target="../media/image10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6" Type="http://schemas.openxmlformats.org/officeDocument/2006/relationships/image" Target="../media/image116.emf"/><Relationship Id="rId7" Type="http://schemas.openxmlformats.org/officeDocument/2006/relationships/image" Target="../media/image117.emf"/><Relationship Id="rId1" Type="http://schemas.openxmlformats.org/officeDocument/2006/relationships/image" Target="../media/image111.emf"/><Relationship Id="rId2" Type="http://schemas.openxmlformats.org/officeDocument/2006/relationships/image" Target="../media/image112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5" Type="http://schemas.openxmlformats.org/officeDocument/2006/relationships/image" Target="../media/image122.emf"/><Relationship Id="rId6" Type="http://schemas.openxmlformats.org/officeDocument/2006/relationships/image" Target="../media/image123.emf"/><Relationship Id="rId1" Type="http://schemas.openxmlformats.org/officeDocument/2006/relationships/image" Target="../media/image118.emf"/><Relationship Id="rId2" Type="http://schemas.openxmlformats.org/officeDocument/2006/relationships/image" Target="../media/image1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5.emf"/><Relationship Id="rId7" Type="http://schemas.openxmlformats.org/officeDocument/2006/relationships/image" Target="../media/image14.emf"/><Relationship Id="rId8" Type="http://schemas.openxmlformats.org/officeDocument/2006/relationships/image" Target="../media/image16.emf"/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Relationship Id="rId2" Type="http://schemas.openxmlformats.org/officeDocument/2006/relationships/image" Target="../media/image125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1" Type="http://schemas.openxmlformats.org/officeDocument/2006/relationships/image" Target="../media/image126.emf"/><Relationship Id="rId2" Type="http://schemas.openxmlformats.org/officeDocument/2006/relationships/image" Target="../media/image12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Relationship Id="rId2" Type="http://schemas.openxmlformats.org/officeDocument/2006/relationships/image" Target="../media/image133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1" Type="http://schemas.openxmlformats.org/officeDocument/2006/relationships/image" Target="../media/image134.emf"/><Relationship Id="rId2" Type="http://schemas.openxmlformats.org/officeDocument/2006/relationships/image" Target="../media/image13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Relationship Id="rId2" Type="http://schemas.openxmlformats.org/officeDocument/2006/relationships/image" Target="../media/image14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14.emf"/><Relationship Id="rId1" Type="http://schemas.openxmlformats.org/officeDocument/2006/relationships/image" Target="../media/image8.emf"/><Relationship Id="rId2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1.emf"/><Relationship Id="rId5" Type="http://schemas.openxmlformats.org/officeDocument/2006/relationships/image" Target="../media/image12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14.emf"/><Relationship Id="rId1" Type="http://schemas.openxmlformats.org/officeDocument/2006/relationships/image" Target="../media/image8.emf"/><Relationship Id="rId2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4.emf"/><Relationship Id="rId1" Type="http://schemas.openxmlformats.org/officeDocument/2006/relationships/image" Target="../media/image8.emf"/><Relationship Id="rId2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0F732-CFD7-5C44-AA09-A9354AC121EA}" type="datetimeFigureOut">
              <a:rPr lang="en-US" smtClean="0"/>
              <a:t>12/18/14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A681D-2EC2-A241-A30B-F7DD3F876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6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don’t know, you may not be able to characterize your launcher, to solve inconsistent shooting problems.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4E8A7-F9E4-4486-BBA2-93172514409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2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4E8A7-F9E4-4486-BBA2-93172514409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2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tape drop with scale on wall.  Measure bottom of ball.  Try at different heights to confirm energy efficiency is consistent.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50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efficiency</a:t>
            </a:r>
            <a:r>
              <a:rPr lang="en-US" baseline="0" dirty="0" smtClean="0"/>
              <a:t> is low, computing the launch energy will be wrong. More thought is needed in this case on how to estimate the loss. </a:t>
            </a:r>
            <a:r>
              <a:rPr lang="en-US" baseline="0" smtClean="0"/>
              <a:t>–dg.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0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model trajectory as in first case.  Let’s consider energy in hammer first, then consider impact.  The force profile of the spring does not matter.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4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allow us to add in other</a:t>
            </a:r>
            <a:r>
              <a:rPr lang="en-US" baseline="0" dirty="0" smtClean="0"/>
              <a:t> masses in the system, like the Hammer’s handle.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4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allow us to add in other</a:t>
            </a:r>
            <a:r>
              <a:rPr lang="en-US" baseline="0" dirty="0" smtClean="0"/>
              <a:t> masses in the system, like the Hammer’s handle.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4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allow us to add in other</a:t>
            </a:r>
            <a:r>
              <a:rPr lang="en-US" baseline="0" dirty="0" smtClean="0"/>
              <a:t> masses in the system, like the Hammer’s handle.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4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allow us to add in other</a:t>
            </a:r>
            <a:r>
              <a:rPr lang="en-US" baseline="0" dirty="0" smtClean="0"/>
              <a:t> masses in the system, like the Hammer’s handle.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4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allow us to add in other</a:t>
            </a:r>
            <a:r>
              <a:rPr lang="en-US" baseline="0" dirty="0" smtClean="0"/>
              <a:t> masses in the system, like the Hammer’s handle.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50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</a:t>
            </a:r>
            <a:r>
              <a:rPr lang="en-US" baseline="0" dirty="0" smtClean="0"/>
              <a:t> is conserved?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89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inconsistent, since if we don’t have 100% efficient bounce test, then we can’t have</a:t>
            </a:r>
            <a:r>
              <a:rPr lang="en-US" baseline="0" dirty="0" smtClean="0"/>
              <a:t> a 100% elastic collision.  If the result is not satisfactory, we must better characterize the impact.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75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Inelastic</a:t>
            </a:r>
            <a:r>
              <a:rPr lang="en-US" baseline="0" dirty="0" smtClean="0"/>
              <a:t> collision uses less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6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Friction Drive uses more energy;  If friction</a:t>
            </a:r>
            <a:r>
              <a:rPr lang="en-US" baseline="0" dirty="0" smtClean="0"/>
              <a:t> force is the same, then launch wheel will travel a larger angle than the Inelastic collision.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6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Friction Drive uses more energy;  If friction</a:t>
            </a:r>
            <a:r>
              <a:rPr lang="en-US" baseline="0" dirty="0" smtClean="0"/>
              <a:t> force is the same, then launch wheel will travel a larger angle than the Inelastic collision.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6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increasing wheel speed results in shorter shot, then wheels are not in contact at the end of the shot; Much like a skidding car.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6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more rigorous</a:t>
            </a:r>
            <a:r>
              <a:rPr lang="en-US" baseline="0" dirty="0" smtClean="0"/>
              <a:t> approach allows a general computation, without having to decompose the normal and in-line components of forces.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25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many competitions,</a:t>
            </a:r>
            <a:r>
              <a:rPr lang="en-US" baseline="0" dirty="0" smtClean="0"/>
              <a:t> there is concern that “</a:t>
            </a:r>
            <a:r>
              <a:rPr lang="en-US" baseline="0" dirty="0" err="1" smtClean="0"/>
              <a:t>windage</a:t>
            </a:r>
            <a:r>
              <a:rPr lang="en-US" baseline="0" dirty="0" smtClean="0"/>
              <a:t>” may influence the trajectory.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9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free software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Kinovea</a:t>
            </a:r>
            <a:r>
              <a:rPr lang="en-US" baseline="0" dirty="0" smtClean="0"/>
              <a:t>”, you can see the trajectory.  At an early stage of the competition, the trajectory can be verified, even without a robot.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0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Constant acceleration is not consistent with constant power</a:t>
            </a:r>
            <a:r>
              <a:rPr lang="en-US" baseline="0" dirty="0" smtClean="0"/>
              <a:t>, but this estimate still serves to illustrate the point.</a:t>
            </a:r>
          </a:p>
          <a:p>
            <a:r>
              <a:rPr lang="en-US" baseline="0" dirty="0" smtClean="0"/>
              <a:t>More carefully, d = (2/3) V t, since the speed rises faster than linear,  but Force is infinite at t=0 for constant power.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Constant acceleration is not consistent with constant power</a:t>
            </a:r>
            <a:r>
              <a:rPr lang="en-US" baseline="0" dirty="0" smtClean="0"/>
              <a:t>, but this estimate still serves to illustrate the point.</a:t>
            </a:r>
          </a:p>
          <a:p>
            <a:r>
              <a:rPr lang="en-US" baseline="0" dirty="0" smtClean="0"/>
              <a:t>More carefully, d = (2/3) V t, since the speed rises faster than linear,  but Force is infinite at t=0 for constant power.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A681D-2EC2-A241-A30B-F7DD3F876F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4E8A7-F9E4-4486-BBA2-93172514409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4E8A7-F9E4-4486-BBA2-93172514409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495800"/>
            <a:ext cx="9144000" cy="762000"/>
          </a:xfrm>
          <a:prstGeom prst="rect">
            <a:avLst/>
          </a:prstGeom>
          <a:gradFill flip="none" rotWithShape="1">
            <a:gsLst>
              <a:gs pos="0">
                <a:srgbClr val="000066"/>
              </a:gs>
              <a:gs pos="50000">
                <a:srgbClr val="0000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7239000" y="2438400"/>
            <a:ext cx="1905000" cy="1828800"/>
            <a:chOff x="7239000" y="1828799"/>
            <a:chExt cx="1905000" cy="1828801"/>
          </a:xfrm>
        </p:grpSpPr>
        <p:sp>
          <p:nvSpPr>
            <p:cNvPr id="6" name="Rectangle 5"/>
            <p:cNvSpPr/>
            <p:nvPr/>
          </p:nvSpPr>
          <p:spPr>
            <a:xfrm>
              <a:off x="7239000" y="1828799"/>
              <a:ext cx="1905000" cy="18288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" name="Picture 4" descr="Funky Monkeys"/>
            <p:cNvPicPr>
              <a:picLocks noChangeAspect="1" noChangeArrowheads="1"/>
            </p:cNvPicPr>
            <p:nvPr/>
          </p:nvPicPr>
          <p:blipFill>
            <a:blip r:embed="rId2" cstate="print"/>
            <a:srcRect l="19618" r="14986"/>
            <a:stretch>
              <a:fillRect/>
            </a:stretch>
          </p:blipFill>
          <p:spPr bwMode="auto">
            <a:xfrm>
              <a:off x="7239000" y="1828800"/>
              <a:ext cx="1905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 userDrawn="1"/>
        </p:nvSpPr>
        <p:spPr>
          <a:xfrm>
            <a:off x="3147593" y="381000"/>
            <a:ext cx="582831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0" dirty="0" smtClean="0">
                <a:latin typeface="Cambria"/>
                <a:cs typeface="Cambria"/>
              </a:rPr>
              <a:t>The Funky Monkeys</a:t>
            </a:r>
            <a:r>
              <a:rPr lang="en-US" sz="3200" i="1" dirty="0" smtClean="0">
                <a:latin typeface="Cambria"/>
                <a:cs typeface="Cambria"/>
              </a:rPr>
              <a:t>, </a:t>
            </a:r>
            <a:r>
              <a:rPr lang="en-US" sz="3200" i="1" dirty="0">
                <a:latin typeface="Cambria"/>
                <a:cs typeface="Cambria"/>
              </a:rPr>
              <a:t>FIRST </a:t>
            </a:r>
            <a:r>
              <a:rPr lang="en-US" sz="3200" i="1" dirty="0" smtClean="0">
                <a:latin typeface="Cambria"/>
                <a:cs typeface="Cambria"/>
              </a:rPr>
              <a:t>846</a:t>
            </a:r>
            <a:r>
              <a:rPr lang="en-US" sz="3200" i="1" dirty="0" smtClean="0">
                <a:latin typeface="+mj-lt"/>
              </a:rPr>
              <a:t>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Lynbrook High School,</a:t>
            </a:r>
            <a:r>
              <a:rPr lang="en-US" sz="2400" i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San Jose CA</a:t>
            </a:r>
            <a:endParaRPr lang="en-US" sz="2400" i="1" dirty="0">
              <a:latin typeface="+mj-l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438400"/>
            <a:ext cx="7239000" cy="18288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6400800" cy="609600"/>
          </a:xfrm>
          <a:noFill/>
        </p:spPr>
        <p:txBody>
          <a:bodyPr/>
          <a:lstStyle>
            <a:lvl1pPr marL="0" indent="0" algn="l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590800"/>
            <a:ext cx="7010400" cy="1447799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E7369-876F-44F7-B891-B5C17830D096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D8B8-761F-49A8-9D33-245F9C68B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F207-67EA-4EF4-B13D-78B2BD91E8E1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11A31-AA2F-416E-AFD1-9DE4B6467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848600" cy="12954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7788275" y="0"/>
            <a:ext cx="1355725" cy="1301750"/>
            <a:chOff x="7239000" y="1828799"/>
            <a:chExt cx="1905000" cy="1828801"/>
          </a:xfrm>
        </p:grpSpPr>
        <p:sp>
          <p:nvSpPr>
            <p:cNvPr id="6" name="Rectangle 5"/>
            <p:cNvSpPr/>
            <p:nvPr/>
          </p:nvSpPr>
          <p:spPr>
            <a:xfrm>
              <a:off x="7239000" y="1828799"/>
              <a:ext cx="1905000" cy="18288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" name="Picture 4" descr="Funky Monkeys"/>
            <p:cNvPicPr>
              <a:picLocks noChangeAspect="1" noChangeArrowheads="1"/>
            </p:cNvPicPr>
            <p:nvPr/>
          </p:nvPicPr>
          <p:blipFill>
            <a:blip r:embed="rId2" cstate="print"/>
            <a:srcRect l="19618" r="14986"/>
            <a:stretch>
              <a:fillRect/>
            </a:stretch>
          </p:blipFill>
          <p:spPr bwMode="auto">
            <a:xfrm>
              <a:off x="7239000" y="1828800"/>
              <a:ext cx="1905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Straight Connector 7"/>
          <p:cNvCxnSpPr/>
          <p:nvPr userDrawn="1"/>
        </p:nvCxnSpPr>
        <p:spPr>
          <a:xfrm>
            <a:off x="228600" y="6477000"/>
            <a:ext cx="868680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04800" y="6502400"/>
            <a:ext cx="3505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66"/>
                </a:solidFill>
              </a:rPr>
              <a:t>Lynbrook Robotics Team, FIRST 846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  <a:lvl2pPr>
              <a:spcBef>
                <a:spcPts val="0"/>
              </a:spcBef>
              <a:spcAft>
                <a:spcPts val="4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Bef>
                <a:spcPts val="0"/>
              </a:spcBef>
              <a:spcAft>
                <a:spcPts val="400"/>
              </a:spcAft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315200" cy="990600"/>
          </a:xfrm>
          <a:noFill/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 i="1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fld id="{26C4EFEC-8B15-4215-A030-E143AB4718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0A75E-956D-4963-BEE9-54C1246A093D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EE0E-2D9B-42B7-A1CC-9E3FBCCC6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6185B-8FD1-44AF-9FC5-6933615658E2}" type="datetimeFigureOut">
              <a:rPr lang="en-US"/>
              <a:pPr>
                <a:defRPr/>
              </a:pPr>
              <a:t>12/18/14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Lynbrook Robotics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71A56-043C-4E80-85E2-A3AB40628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B2F7-C5E8-4C64-A577-3AEA6A038905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10F39-20EC-4594-B5CE-BF0B8D1EF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E05B7-C872-4BDC-9071-110D219281FF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2C728-D5D2-49D8-827C-4AD5B007E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1E5DC-902A-438D-992E-DA719E953A74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BBC5D-0DA6-4334-95A3-44EF604FC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CE43-A6CC-4051-A6EF-97DC6DCE8433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E6F1-CD74-4F69-8180-567796EDF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94610-8F19-47EE-AD94-50FB1E5B1663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5D628-CBA3-4CD9-AD18-3C05724B3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620000" cy="14478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A6506A-B0B9-4D6B-9FEE-915E820909F5}" type="datetimeFigureOut">
              <a:rPr lang="en-US"/>
              <a:pPr>
                <a:defRPr/>
              </a:pPr>
              <a:t>12/18/14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EE70A8-CEEB-4486-8F28-3620C2F9D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33" r:id="rId3"/>
    <p:sldLayoutId id="214748374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Cambria"/>
          <a:ea typeface="+mj-ea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12.emf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13.emf"/><Relationship Id="rId16" Type="http://schemas.openxmlformats.org/officeDocument/2006/relationships/oleObject" Target="../embeddings/oleObject9.bin"/><Relationship Id="rId17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0.emf"/><Relationship Id="rId10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12.emf"/><Relationship Id="rId14" Type="http://schemas.openxmlformats.org/officeDocument/2006/relationships/oleObject" Target="../embeddings/oleObject15.bin"/><Relationship Id="rId15" Type="http://schemas.openxmlformats.org/officeDocument/2006/relationships/image" Target="../media/image15.emf"/><Relationship Id="rId16" Type="http://schemas.openxmlformats.org/officeDocument/2006/relationships/oleObject" Target="../embeddings/oleObject16.bin"/><Relationship Id="rId17" Type="http://schemas.openxmlformats.org/officeDocument/2006/relationships/image" Target="../media/image14.emf"/><Relationship Id="rId18" Type="http://schemas.openxmlformats.org/officeDocument/2006/relationships/oleObject" Target="../embeddings/oleObject17.bin"/><Relationship Id="rId19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10.emf"/><Relationship Id="rId10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20.emf"/><Relationship Id="rId14" Type="http://schemas.openxmlformats.org/officeDocument/2006/relationships/oleObject" Target="../embeddings/oleObject23.bin"/><Relationship Id="rId15" Type="http://schemas.openxmlformats.org/officeDocument/2006/relationships/image" Target="../media/image1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17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18.emf"/><Relationship Id="rId10" Type="http://schemas.openxmlformats.org/officeDocument/2006/relationships/oleObject" Target="../embeddings/oleObject21.bin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12.emf"/><Relationship Id="rId14" Type="http://schemas.openxmlformats.org/officeDocument/2006/relationships/oleObject" Target="../embeddings/oleObject29.bin"/><Relationship Id="rId15" Type="http://schemas.openxmlformats.org/officeDocument/2006/relationships/image" Target="../media/image22.emf"/><Relationship Id="rId16" Type="http://schemas.openxmlformats.org/officeDocument/2006/relationships/oleObject" Target="../embeddings/oleObject30.bin"/><Relationship Id="rId17" Type="http://schemas.openxmlformats.org/officeDocument/2006/relationships/image" Target="../media/image23.emf"/><Relationship Id="rId18" Type="http://schemas.openxmlformats.org/officeDocument/2006/relationships/oleObject" Target="../embeddings/oleObject31.bin"/><Relationship Id="rId19" Type="http://schemas.openxmlformats.org/officeDocument/2006/relationships/image" Target="../media/image1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27.bin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emf"/><Relationship Id="rId12" Type="http://schemas.openxmlformats.org/officeDocument/2006/relationships/image" Target="../media/image2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4" Type="http://schemas.openxmlformats.org/officeDocument/2006/relationships/oleObject" Target="../embeddings/oleObject32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3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25.emf"/><Relationship Id="rId7" Type="http://schemas.openxmlformats.org/officeDocument/2006/relationships/image" Target="../media/image2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41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42.bin"/><Relationship Id="rId15" Type="http://schemas.openxmlformats.org/officeDocument/2006/relationships/image" Target="../media/image3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38.bin"/><Relationship Id="rId7" Type="http://schemas.openxmlformats.org/officeDocument/2006/relationships/image" Target="../media/image28.emf"/><Relationship Id="rId8" Type="http://schemas.openxmlformats.org/officeDocument/2006/relationships/oleObject" Target="../embeddings/oleObject39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40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8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9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0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41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6.wmv"/><Relationship Id="rId2" Type="http://schemas.openxmlformats.org/officeDocument/2006/relationships/video" Target="../media/media6.wm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7.m4v"/><Relationship Id="rId2" Type="http://schemas.openxmlformats.org/officeDocument/2006/relationships/video" Target="../media/media7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3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44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45.bin"/><Relationship Id="rId9" Type="http://schemas.openxmlformats.org/officeDocument/2006/relationships/image" Target="../media/image47.emf"/><Relationship Id="rId10" Type="http://schemas.openxmlformats.org/officeDocument/2006/relationships/image" Target="../media/image4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3.jpeg"/><Relationship Id="rId5" Type="http://schemas.openxmlformats.org/officeDocument/2006/relationships/oleObject" Target="../embeddings/oleObject46.bin"/><Relationship Id="rId6" Type="http://schemas.openxmlformats.org/officeDocument/2006/relationships/image" Target="../media/image49.emf"/><Relationship Id="rId7" Type="http://schemas.openxmlformats.org/officeDocument/2006/relationships/oleObject" Target="../embeddings/oleObject47.bin"/><Relationship Id="rId8" Type="http://schemas.openxmlformats.org/officeDocument/2006/relationships/image" Target="../media/image50.emf"/><Relationship Id="rId9" Type="http://schemas.openxmlformats.org/officeDocument/2006/relationships/oleObject" Target="../embeddings/oleObject48.bin"/><Relationship Id="rId10" Type="http://schemas.openxmlformats.org/officeDocument/2006/relationships/image" Target="../media/image5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49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50.bin"/><Relationship Id="rId7" Type="http://schemas.openxmlformats.org/officeDocument/2006/relationships/image" Target="../media/image5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51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52.bin"/><Relationship Id="rId7" Type="http://schemas.openxmlformats.org/officeDocument/2006/relationships/image" Target="../media/image55.emf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5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53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54.bin"/><Relationship Id="rId7" Type="http://schemas.openxmlformats.org/officeDocument/2006/relationships/image" Target="../media/image57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oleObject" Target="../embeddings/oleObject59.bin"/><Relationship Id="rId13" Type="http://schemas.openxmlformats.org/officeDocument/2006/relationships/image" Target="../media/image61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55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56.bin"/><Relationship Id="rId7" Type="http://schemas.openxmlformats.org/officeDocument/2006/relationships/image" Target="../media/image58.emf"/><Relationship Id="rId8" Type="http://schemas.openxmlformats.org/officeDocument/2006/relationships/oleObject" Target="../embeddings/oleObject57.bin"/><Relationship Id="rId9" Type="http://schemas.openxmlformats.org/officeDocument/2006/relationships/image" Target="../media/image59.emf"/><Relationship Id="rId10" Type="http://schemas.openxmlformats.org/officeDocument/2006/relationships/oleObject" Target="../embeddings/oleObject5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60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61.bin"/><Relationship Id="rId7" Type="http://schemas.openxmlformats.org/officeDocument/2006/relationships/image" Target="../media/image59.emf"/><Relationship Id="rId8" Type="http://schemas.openxmlformats.org/officeDocument/2006/relationships/oleObject" Target="../embeddings/oleObject62.bin"/><Relationship Id="rId9" Type="http://schemas.openxmlformats.org/officeDocument/2006/relationships/image" Target="../media/image62.emf"/><Relationship Id="rId10" Type="http://schemas.openxmlformats.org/officeDocument/2006/relationships/oleObject" Target="../embeddings/oleObject63.bin"/><Relationship Id="rId11" Type="http://schemas.openxmlformats.org/officeDocument/2006/relationships/image" Target="../media/image6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64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65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66.bin"/><Relationship Id="rId9" Type="http://schemas.openxmlformats.org/officeDocument/2006/relationships/image" Target="../media/image6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Velocity" TargetMode="External"/><Relationship Id="rId3" Type="http://schemas.openxmlformats.org/officeDocument/2006/relationships/hyperlink" Target="http://en.wikipedia.org/wiki/Force" TargetMode="Externa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0.bin"/><Relationship Id="rId20" Type="http://schemas.openxmlformats.org/officeDocument/2006/relationships/image" Target="../media/image74.emf"/><Relationship Id="rId21" Type="http://schemas.openxmlformats.org/officeDocument/2006/relationships/oleObject" Target="../embeddings/oleObject76.bin"/><Relationship Id="rId22" Type="http://schemas.openxmlformats.org/officeDocument/2006/relationships/image" Target="../media/image75.emf"/><Relationship Id="rId10" Type="http://schemas.openxmlformats.org/officeDocument/2006/relationships/image" Target="../media/image69.emf"/><Relationship Id="rId11" Type="http://schemas.openxmlformats.org/officeDocument/2006/relationships/oleObject" Target="../embeddings/oleObject71.bin"/><Relationship Id="rId12" Type="http://schemas.openxmlformats.org/officeDocument/2006/relationships/image" Target="../media/image70.emf"/><Relationship Id="rId13" Type="http://schemas.openxmlformats.org/officeDocument/2006/relationships/oleObject" Target="../embeddings/oleObject72.bin"/><Relationship Id="rId14" Type="http://schemas.openxmlformats.org/officeDocument/2006/relationships/image" Target="../media/image71.emf"/><Relationship Id="rId15" Type="http://schemas.openxmlformats.org/officeDocument/2006/relationships/oleObject" Target="../embeddings/oleObject73.bin"/><Relationship Id="rId16" Type="http://schemas.openxmlformats.org/officeDocument/2006/relationships/image" Target="../media/image72.emf"/><Relationship Id="rId17" Type="http://schemas.openxmlformats.org/officeDocument/2006/relationships/oleObject" Target="../embeddings/oleObject74.bin"/><Relationship Id="rId18" Type="http://schemas.openxmlformats.org/officeDocument/2006/relationships/image" Target="../media/image73.emf"/><Relationship Id="rId19" Type="http://schemas.openxmlformats.org/officeDocument/2006/relationships/oleObject" Target="../embeddings/oleObject75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7.bin"/><Relationship Id="rId4" Type="http://schemas.openxmlformats.org/officeDocument/2006/relationships/image" Target="../media/image66.emf"/><Relationship Id="rId5" Type="http://schemas.openxmlformats.org/officeDocument/2006/relationships/oleObject" Target="../embeddings/oleObject68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69.bin"/><Relationship Id="rId8" Type="http://schemas.openxmlformats.org/officeDocument/2006/relationships/image" Target="../media/image6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4" Type="http://schemas.openxmlformats.org/officeDocument/2006/relationships/image" Target="../media/image76.emf"/><Relationship Id="rId5" Type="http://schemas.openxmlformats.org/officeDocument/2006/relationships/oleObject" Target="../embeddings/oleObject78.bin"/><Relationship Id="rId6" Type="http://schemas.openxmlformats.org/officeDocument/2006/relationships/image" Target="../media/image77.emf"/><Relationship Id="rId7" Type="http://schemas.openxmlformats.org/officeDocument/2006/relationships/oleObject" Target="../embeddings/oleObject79.bin"/><Relationship Id="rId8" Type="http://schemas.openxmlformats.org/officeDocument/2006/relationships/image" Target="../media/image78.emf"/><Relationship Id="rId9" Type="http://schemas.openxmlformats.org/officeDocument/2006/relationships/oleObject" Target="../embeddings/oleObject80.bin"/><Relationship Id="rId10" Type="http://schemas.openxmlformats.org/officeDocument/2006/relationships/image" Target="../media/image7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81.bin"/><Relationship Id="rId5" Type="http://schemas.openxmlformats.org/officeDocument/2006/relationships/image" Target="../media/image78.emf"/><Relationship Id="rId6" Type="http://schemas.openxmlformats.org/officeDocument/2006/relationships/oleObject" Target="../embeddings/oleObject82.bin"/><Relationship Id="rId7" Type="http://schemas.openxmlformats.org/officeDocument/2006/relationships/image" Target="../media/image80.emf"/><Relationship Id="rId8" Type="http://schemas.openxmlformats.org/officeDocument/2006/relationships/oleObject" Target="../embeddings/oleObject83.bin"/><Relationship Id="rId9" Type="http://schemas.openxmlformats.org/officeDocument/2006/relationships/image" Target="../media/image81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7.bin"/><Relationship Id="rId20" Type="http://schemas.openxmlformats.org/officeDocument/2006/relationships/image" Target="../media/image88.emf"/><Relationship Id="rId21" Type="http://schemas.openxmlformats.org/officeDocument/2006/relationships/oleObject" Target="../embeddings/oleObject93.bin"/><Relationship Id="rId22" Type="http://schemas.openxmlformats.org/officeDocument/2006/relationships/image" Target="../media/image89.emf"/><Relationship Id="rId10" Type="http://schemas.openxmlformats.org/officeDocument/2006/relationships/image" Target="../media/image83.emf"/><Relationship Id="rId11" Type="http://schemas.openxmlformats.org/officeDocument/2006/relationships/oleObject" Target="../embeddings/oleObject88.bin"/><Relationship Id="rId12" Type="http://schemas.openxmlformats.org/officeDocument/2006/relationships/image" Target="../media/image84.emf"/><Relationship Id="rId13" Type="http://schemas.openxmlformats.org/officeDocument/2006/relationships/oleObject" Target="../embeddings/oleObject89.bin"/><Relationship Id="rId14" Type="http://schemas.openxmlformats.org/officeDocument/2006/relationships/image" Target="../media/image85.emf"/><Relationship Id="rId15" Type="http://schemas.openxmlformats.org/officeDocument/2006/relationships/oleObject" Target="../embeddings/oleObject90.bin"/><Relationship Id="rId16" Type="http://schemas.openxmlformats.org/officeDocument/2006/relationships/image" Target="../media/image86.emf"/><Relationship Id="rId17" Type="http://schemas.openxmlformats.org/officeDocument/2006/relationships/oleObject" Target="../embeddings/oleObject91.bin"/><Relationship Id="rId18" Type="http://schemas.openxmlformats.org/officeDocument/2006/relationships/image" Target="../media/image87.emf"/><Relationship Id="rId19" Type="http://schemas.openxmlformats.org/officeDocument/2006/relationships/oleObject" Target="../embeddings/oleObject92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4.bin"/><Relationship Id="rId4" Type="http://schemas.openxmlformats.org/officeDocument/2006/relationships/image" Target="../media/image78.emf"/><Relationship Id="rId5" Type="http://schemas.openxmlformats.org/officeDocument/2006/relationships/oleObject" Target="../embeddings/oleObject85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86.bin"/><Relationship Id="rId8" Type="http://schemas.openxmlformats.org/officeDocument/2006/relationships/image" Target="../media/image82.emf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oleObject" Target="../embeddings/oleObject98.bin"/><Relationship Id="rId13" Type="http://schemas.openxmlformats.org/officeDocument/2006/relationships/image" Target="../media/image92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3.png"/><Relationship Id="rId4" Type="http://schemas.openxmlformats.org/officeDocument/2006/relationships/oleObject" Target="../embeddings/oleObject94.bin"/><Relationship Id="rId5" Type="http://schemas.openxmlformats.org/officeDocument/2006/relationships/image" Target="../media/image90.emf"/><Relationship Id="rId6" Type="http://schemas.openxmlformats.org/officeDocument/2006/relationships/oleObject" Target="../embeddings/oleObject95.bin"/><Relationship Id="rId7" Type="http://schemas.openxmlformats.org/officeDocument/2006/relationships/image" Target="../media/image83.emf"/><Relationship Id="rId8" Type="http://schemas.openxmlformats.org/officeDocument/2006/relationships/oleObject" Target="../embeddings/oleObject96.bin"/><Relationship Id="rId9" Type="http://schemas.openxmlformats.org/officeDocument/2006/relationships/image" Target="../media/image84.emf"/><Relationship Id="rId10" Type="http://schemas.openxmlformats.org/officeDocument/2006/relationships/oleObject" Target="../embeddings/oleObject97.bin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3.bin"/><Relationship Id="rId12" Type="http://schemas.openxmlformats.org/officeDocument/2006/relationships/image" Target="../media/image96.emf"/><Relationship Id="rId13" Type="http://schemas.openxmlformats.org/officeDocument/2006/relationships/oleObject" Target="../embeddings/oleObject104.bin"/><Relationship Id="rId14" Type="http://schemas.openxmlformats.org/officeDocument/2006/relationships/image" Target="../media/image97.emf"/><Relationship Id="rId15" Type="http://schemas.openxmlformats.org/officeDocument/2006/relationships/image" Target="../media/image99.png"/><Relationship Id="rId16" Type="http://schemas.openxmlformats.org/officeDocument/2006/relationships/oleObject" Target="../embeddings/oleObject105.bin"/><Relationship Id="rId17" Type="http://schemas.openxmlformats.org/officeDocument/2006/relationships/image" Target="../media/image98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9.bin"/><Relationship Id="rId4" Type="http://schemas.openxmlformats.org/officeDocument/2006/relationships/image" Target="../media/image78.emf"/><Relationship Id="rId5" Type="http://schemas.openxmlformats.org/officeDocument/2006/relationships/oleObject" Target="../embeddings/oleObject100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101.bin"/><Relationship Id="rId8" Type="http://schemas.openxmlformats.org/officeDocument/2006/relationships/image" Target="../media/image86.emf"/><Relationship Id="rId9" Type="http://schemas.openxmlformats.org/officeDocument/2006/relationships/oleObject" Target="../embeddings/oleObject102.bin"/><Relationship Id="rId10" Type="http://schemas.openxmlformats.org/officeDocument/2006/relationships/image" Target="../media/image9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4" Type="http://schemas.openxmlformats.org/officeDocument/2006/relationships/image" Target="../media/image100.emf"/><Relationship Id="rId5" Type="http://schemas.openxmlformats.org/officeDocument/2006/relationships/oleObject" Target="../embeddings/oleObject107.bin"/><Relationship Id="rId6" Type="http://schemas.openxmlformats.org/officeDocument/2006/relationships/image" Target="../media/image101.emf"/><Relationship Id="rId7" Type="http://schemas.openxmlformats.org/officeDocument/2006/relationships/oleObject" Target="../embeddings/oleObject108.bin"/><Relationship Id="rId8" Type="http://schemas.openxmlformats.org/officeDocument/2006/relationships/image" Target="../media/image102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09.bin"/><Relationship Id="rId5" Type="http://schemas.openxmlformats.org/officeDocument/2006/relationships/image" Target="../media/image100.emf"/><Relationship Id="rId6" Type="http://schemas.openxmlformats.org/officeDocument/2006/relationships/oleObject" Target="../embeddings/oleObject110.bin"/><Relationship Id="rId7" Type="http://schemas.openxmlformats.org/officeDocument/2006/relationships/image" Target="../media/image101.emf"/><Relationship Id="rId8" Type="http://schemas.openxmlformats.org/officeDocument/2006/relationships/oleObject" Target="../embeddings/oleObject111.bin"/><Relationship Id="rId9" Type="http://schemas.openxmlformats.org/officeDocument/2006/relationships/image" Target="../media/image102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12.bin"/><Relationship Id="rId5" Type="http://schemas.openxmlformats.org/officeDocument/2006/relationships/image" Target="../media/image100.emf"/><Relationship Id="rId6" Type="http://schemas.openxmlformats.org/officeDocument/2006/relationships/oleObject" Target="../embeddings/oleObject113.bin"/><Relationship Id="rId7" Type="http://schemas.openxmlformats.org/officeDocument/2006/relationships/image" Target="../media/image101.emf"/><Relationship Id="rId8" Type="http://schemas.openxmlformats.org/officeDocument/2006/relationships/oleObject" Target="../embeddings/oleObject114.bin"/><Relationship Id="rId9" Type="http://schemas.openxmlformats.org/officeDocument/2006/relationships/image" Target="../media/image102.emf"/><Relationship Id="rId10" Type="http://schemas.openxmlformats.org/officeDocument/2006/relationships/oleObject" Target="../embeddings/oleObject115.bin"/><Relationship Id="rId11" Type="http://schemas.openxmlformats.org/officeDocument/2006/relationships/image" Target="../media/image103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emf"/><Relationship Id="rId20" Type="http://schemas.openxmlformats.org/officeDocument/2006/relationships/oleObject" Target="../embeddings/oleObject124.bin"/><Relationship Id="rId21" Type="http://schemas.openxmlformats.org/officeDocument/2006/relationships/image" Target="../media/image108.emf"/><Relationship Id="rId10" Type="http://schemas.openxmlformats.org/officeDocument/2006/relationships/oleObject" Target="../embeddings/oleObject119.bin"/><Relationship Id="rId11" Type="http://schemas.openxmlformats.org/officeDocument/2006/relationships/image" Target="../media/image103.emf"/><Relationship Id="rId12" Type="http://schemas.openxmlformats.org/officeDocument/2006/relationships/oleObject" Target="../embeddings/oleObject120.bin"/><Relationship Id="rId13" Type="http://schemas.openxmlformats.org/officeDocument/2006/relationships/image" Target="../media/image104.emf"/><Relationship Id="rId14" Type="http://schemas.openxmlformats.org/officeDocument/2006/relationships/oleObject" Target="../embeddings/oleObject121.bin"/><Relationship Id="rId15" Type="http://schemas.openxmlformats.org/officeDocument/2006/relationships/image" Target="../media/image105.emf"/><Relationship Id="rId16" Type="http://schemas.openxmlformats.org/officeDocument/2006/relationships/oleObject" Target="../embeddings/oleObject122.bin"/><Relationship Id="rId17" Type="http://schemas.openxmlformats.org/officeDocument/2006/relationships/image" Target="../media/image106.emf"/><Relationship Id="rId18" Type="http://schemas.openxmlformats.org/officeDocument/2006/relationships/oleObject" Target="../embeddings/oleObject123.bin"/><Relationship Id="rId19" Type="http://schemas.openxmlformats.org/officeDocument/2006/relationships/image" Target="../media/image107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16.bin"/><Relationship Id="rId5" Type="http://schemas.openxmlformats.org/officeDocument/2006/relationships/image" Target="../media/image100.emf"/><Relationship Id="rId6" Type="http://schemas.openxmlformats.org/officeDocument/2006/relationships/oleObject" Target="../embeddings/oleObject117.bin"/><Relationship Id="rId7" Type="http://schemas.openxmlformats.org/officeDocument/2006/relationships/image" Target="../media/image101.emf"/><Relationship Id="rId8" Type="http://schemas.openxmlformats.org/officeDocument/2006/relationships/oleObject" Target="../embeddings/oleObject118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25.bin"/><Relationship Id="rId5" Type="http://schemas.openxmlformats.org/officeDocument/2006/relationships/image" Target="../media/image107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0.bin"/><Relationship Id="rId12" Type="http://schemas.openxmlformats.org/officeDocument/2006/relationships/image" Target="../media/image115.emf"/><Relationship Id="rId13" Type="http://schemas.openxmlformats.org/officeDocument/2006/relationships/oleObject" Target="../embeddings/oleObject131.bin"/><Relationship Id="rId14" Type="http://schemas.openxmlformats.org/officeDocument/2006/relationships/image" Target="../media/image116.emf"/><Relationship Id="rId15" Type="http://schemas.openxmlformats.org/officeDocument/2006/relationships/oleObject" Target="../embeddings/oleObject132.bin"/><Relationship Id="rId16" Type="http://schemas.openxmlformats.org/officeDocument/2006/relationships/image" Target="../media/image117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6.bin"/><Relationship Id="rId4" Type="http://schemas.openxmlformats.org/officeDocument/2006/relationships/image" Target="../media/image111.emf"/><Relationship Id="rId5" Type="http://schemas.openxmlformats.org/officeDocument/2006/relationships/oleObject" Target="../embeddings/oleObject127.bin"/><Relationship Id="rId6" Type="http://schemas.openxmlformats.org/officeDocument/2006/relationships/image" Target="../media/image112.emf"/><Relationship Id="rId7" Type="http://schemas.openxmlformats.org/officeDocument/2006/relationships/oleObject" Target="../embeddings/oleObject128.bin"/><Relationship Id="rId8" Type="http://schemas.openxmlformats.org/officeDocument/2006/relationships/image" Target="../media/image113.emf"/><Relationship Id="rId9" Type="http://schemas.openxmlformats.org/officeDocument/2006/relationships/oleObject" Target="../embeddings/oleObject129.bin"/><Relationship Id="rId10" Type="http://schemas.openxmlformats.org/officeDocument/2006/relationships/image" Target="../media/image114.emf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7.bin"/><Relationship Id="rId12" Type="http://schemas.openxmlformats.org/officeDocument/2006/relationships/image" Target="../media/image122.emf"/><Relationship Id="rId13" Type="http://schemas.openxmlformats.org/officeDocument/2006/relationships/oleObject" Target="../embeddings/oleObject138.bin"/><Relationship Id="rId14" Type="http://schemas.openxmlformats.org/officeDocument/2006/relationships/image" Target="../media/image123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33.bin"/><Relationship Id="rId4" Type="http://schemas.openxmlformats.org/officeDocument/2006/relationships/image" Target="../media/image118.emf"/><Relationship Id="rId5" Type="http://schemas.openxmlformats.org/officeDocument/2006/relationships/oleObject" Target="../embeddings/oleObject134.bin"/><Relationship Id="rId6" Type="http://schemas.openxmlformats.org/officeDocument/2006/relationships/image" Target="../media/image119.emf"/><Relationship Id="rId7" Type="http://schemas.openxmlformats.org/officeDocument/2006/relationships/oleObject" Target="../embeddings/oleObject135.bin"/><Relationship Id="rId8" Type="http://schemas.openxmlformats.org/officeDocument/2006/relationships/image" Target="../media/image120.emf"/><Relationship Id="rId9" Type="http://schemas.openxmlformats.org/officeDocument/2006/relationships/oleObject" Target="../embeddings/oleObject136.bin"/><Relationship Id="rId10" Type="http://schemas.openxmlformats.org/officeDocument/2006/relationships/image" Target="../media/image12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4" Type="http://schemas.openxmlformats.org/officeDocument/2006/relationships/image" Target="../media/image124.emf"/><Relationship Id="rId5" Type="http://schemas.openxmlformats.org/officeDocument/2006/relationships/oleObject" Target="../embeddings/oleObject140.bin"/><Relationship Id="rId6" Type="http://schemas.openxmlformats.org/officeDocument/2006/relationships/image" Target="../media/image125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9.emf"/><Relationship Id="rId12" Type="http://schemas.openxmlformats.org/officeDocument/2006/relationships/oleObject" Target="../embeddings/oleObject145.bin"/><Relationship Id="rId13" Type="http://schemas.openxmlformats.org/officeDocument/2006/relationships/image" Target="../media/image130.emf"/><Relationship Id="rId14" Type="http://schemas.openxmlformats.org/officeDocument/2006/relationships/oleObject" Target="../embeddings/oleObject146.bin"/><Relationship Id="rId15" Type="http://schemas.openxmlformats.org/officeDocument/2006/relationships/image" Target="../media/image131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41.bin"/><Relationship Id="rId5" Type="http://schemas.openxmlformats.org/officeDocument/2006/relationships/image" Target="../media/image126.emf"/><Relationship Id="rId6" Type="http://schemas.openxmlformats.org/officeDocument/2006/relationships/oleObject" Target="../embeddings/oleObject142.bin"/><Relationship Id="rId7" Type="http://schemas.openxmlformats.org/officeDocument/2006/relationships/image" Target="../media/image127.emf"/><Relationship Id="rId8" Type="http://schemas.openxmlformats.org/officeDocument/2006/relationships/oleObject" Target="../embeddings/oleObject143.bin"/><Relationship Id="rId9" Type="http://schemas.openxmlformats.org/officeDocument/2006/relationships/image" Target="../media/image128.emf"/><Relationship Id="rId10" Type="http://schemas.openxmlformats.org/officeDocument/2006/relationships/oleObject" Target="../embeddings/oleObject144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4" Type="http://schemas.openxmlformats.org/officeDocument/2006/relationships/image" Target="../media/image132.emf"/><Relationship Id="rId5" Type="http://schemas.openxmlformats.org/officeDocument/2006/relationships/oleObject" Target="../embeddings/oleObject148.bin"/><Relationship Id="rId6" Type="http://schemas.openxmlformats.org/officeDocument/2006/relationships/image" Target="../media/image133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4" Type="http://schemas.openxmlformats.org/officeDocument/2006/relationships/image" Target="../media/image134.emf"/><Relationship Id="rId5" Type="http://schemas.openxmlformats.org/officeDocument/2006/relationships/oleObject" Target="../embeddings/oleObject150.bin"/><Relationship Id="rId6" Type="http://schemas.openxmlformats.org/officeDocument/2006/relationships/image" Target="../media/image135.emf"/><Relationship Id="rId7" Type="http://schemas.openxmlformats.org/officeDocument/2006/relationships/oleObject" Target="../embeddings/oleObject151.bin"/><Relationship Id="rId8" Type="http://schemas.openxmlformats.org/officeDocument/2006/relationships/image" Target="../media/image136.emf"/><Relationship Id="rId9" Type="http://schemas.openxmlformats.org/officeDocument/2006/relationships/oleObject" Target="../embeddings/oleObject152.bin"/><Relationship Id="rId10" Type="http://schemas.openxmlformats.org/officeDocument/2006/relationships/image" Target="../media/image137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4" Type="http://schemas.openxmlformats.org/officeDocument/2006/relationships/image" Target="../media/image138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4" Type="http://schemas.openxmlformats.org/officeDocument/2006/relationships/image" Target="../media/image139.emf"/><Relationship Id="rId5" Type="http://schemas.openxmlformats.org/officeDocument/2006/relationships/oleObject" Target="../embeddings/oleObject155.bin"/><Relationship Id="rId6" Type="http://schemas.openxmlformats.org/officeDocument/2006/relationships/image" Target="../media/image140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228600" y="4648200"/>
            <a:ext cx="8915400" cy="914400"/>
          </a:xfrm>
        </p:spPr>
        <p:txBody>
          <a:bodyPr/>
          <a:lstStyle/>
          <a:p>
            <a:pPr>
              <a:tabLst>
                <a:tab pos="8458200" algn="r"/>
              </a:tabLst>
            </a:pPr>
            <a:r>
              <a:rPr lang="en-US" sz="2400" dirty="0" smtClean="0">
                <a:latin typeface="Arial" charset="0"/>
                <a:cs typeface="Arial" charset="0"/>
              </a:rPr>
              <a:t>   </a:t>
            </a:r>
            <a:r>
              <a:rPr lang="en-US" sz="2400" i="1" dirty="0"/>
              <a:t>David </a:t>
            </a:r>
            <a:r>
              <a:rPr lang="en-US" sz="2400" i="1" dirty="0" smtClean="0"/>
              <a:t>Giandomenico	 December 13, 2014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228600" y="2667000"/>
            <a:ext cx="5257800" cy="1371600"/>
          </a:xfrm>
          <a:noFill/>
        </p:spPr>
        <p:txBody>
          <a:bodyPr>
            <a:noAutofit/>
          </a:bodyPr>
          <a:lstStyle/>
          <a:p>
            <a:pPr algn="r" eaLnBrk="1" hangingPunct="1"/>
            <a:r>
              <a:rPr lang="en-US" sz="4800" dirty="0" smtClean="0">
                <a:latin typeface="Cambria"/>
                <a:cs typeface="Cambria"/>
              </a:rPr>
              <a:t>Throwing Balls</a:t>
            </a:r>
            <a:br>
              <a:rPr lang="en-US" sz="4800" dirty="0" smtClean="0">
                <a:latin typeface="Cambria"/>
                <a:cs typeface="Cambria"/>
              </a:rPr>
            </a:br>
            <a:r>
              <a:rPr lang="en-US" i="1" dirty="0" smtClean="0">
                <a:latin typeface="Cambria"/>
                <a:cs typeface="Cambria"/>
              </a:rPr>
              <a:t>and other stuff</a:t>
            </a:r>
          </a:p>
        </p:txBody>
      </p:sp>
    </p:spTree>
    <p:extLst>
      <p:ext uri="{BB962C8B-B14F-4D97-AF65-F5344CB8AC3E}">
        <p14:creationId xmlns:p14="http://schemas.microsoft.com/office/powerpoint/2010/main" val="75162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2209800"/>
            <a:ext cx="4622800" cy="4191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524000"/>
            <a:ext cx="6096000" cy="2209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</a:t>
            </a:r>
            <a:r>
              <a:rPr lang="en-US" sz="2400" dirty="0" smtClean="0"/>
              <a:t>olid foam ball</a:t>
            </a:r>
          </a:p>
          <a:p>
            <a:pPr marL="0" indent="0">
              <a:buNone/>
            </a:pPr>
            <a:r>
              <a:rPr lang="en-US" sz="2400" dirty="0"/>
              <a:t>	M</a:t>
            </a:r>
            <a:r>
              <a:rPr lang="en-US" sz="2400" dirty="0" smtClean="0"/>
              <a:t>ass: </a:t>
            </a:r>
            <a:r>
              <a:rPr lang="en-US" sz="2400" b="1" dirty="0" smtClean="0"/>
              <a:t>0.5 Kg</a:t>
            </a:r>
            <a:r>
              <a:rPr lang="en-US" sz="2400" dirty="0" smtClean="0"/>
              <a:t> 	</a:t>
            </a:r>
            <a:r>
              <a:rPr lang="en-US" sz="2400" i="1" dirty="0" smtClean="0">
                <a:solidFill>
                  <a:schemeClr val="tx2"/>
                </a:solidFill>
                <a:latin typeface="+mn-lt"/>
              </a:rPr>
              <a:t>( a little more than 1 </a:t>
            </a:r>
            <a:r>
              <a:rPr lang="en-US" sz="2400" i="1" dirty="0" err="1" smtClean="0">
                <a:solidFill>
                  <a:schemeClr val="tx2"/>
                </a:solidFill>
                <a:latin typeface="+mn-lt"/>
              </a:rPr>
              <a:t>lb</a:t>
            </a:r>
            <a:r>
              <a:rPr lang="en-US" sz="2400" i="1" dirty="0" smtClean="0">
                <a:solidFill>
                  <a:schemeClr val="tx2"/>
                </a:solidFill>
                <a:latin typeface="+mn-lt"/>
              </a:rPr>
              <a:t> )</a:t>
            </a:r>
          </a:p>
          <a:p>
            <a:pPr marL="0" indent="0">
              <a:buNone/>
            </a:pPr>
            <a:r>
              <a:rPr lang="en-US" sz="2400" dirty="0" smtClean="0"/>
              <a:t>Height to target: </a:t>
            </a:r>
            <a:r>
              <a:rPr lang="en-US" sz="2400" b="1" dirty="0" smtClean="0"/>
              <a:t>2m	</a:t>
            </a:r>
            <a:r>
              <a:rPr lang="en-US" sz="2400" dirty="0" smtClean="0"/>
              <a:t> </a:t>
            </a:r>
            <a:r>
              <a:rPr lang="en-US" sz="2400" i="1" dirty="0">
                <a:solidFill>
                  <a:schemeClr val="tx2"/>
                </a:solidFill>
              </a:rPr>
              <a:t>( a little more than </a:t>
            </a:r>
            <a:r>
              <a:rPr lang="en-US" sz="2400" i="1" dirty="0" smtClean="0">
                <a:solidFill>
                  <a:schemeClr val="tx2"/>
                </a:solidFill>
              </a:rPr>
              <a:t>6ft)</a:t>
            </a:r>
          </a:p>
          <a:p>
            <a:pPr marL="0" indent="0">
              <a:buNone/>
            </a:pPr>
            <a:r>
              <a:rPr lang="en-US" sz="2400" dirty="0" smtClean="0"/>
              <a:t>Distance to </a:t>
            </a:r>
            <a:r>
              <a:rPr lang="en-US" sz="2400" dirty="0"/>
              <a:t>target: </a:t>
            </a:r>
            <a:r>
              <a:rPr lang="en-US" sz="2400" b="1" dirty="0" smtClean="0"/>
              <a:t>3m</a:t>
            </a:r>
            <a:r>
              <a:rPr lang="en-US" sz="2400" dirty="0" smtClean="0"/>
              <a:t> </a:t>
            </a:r>
            <a:r>
              <a:rPr lang="en-US" sz="2400" i="1" dirty="0" smtClean="0"/>
              <a:t>minimum</a:t>
            </a:r>
          </a:p>
          <a:p>
            <a:pPr marL="0" indent="0">
              <a:buNone/>
            </a:pPr>
            <a:r>
              <a:rPr lang="en-US" sz="2400" dirty="0" smtClean="0"/>
              <a:t>Target is vertical on wall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Requirement </a:t>
            </a:r>
            <a:r>
              <a:rPr lang="en-US" i="1" dirty="0" smtClean="0"/>
              <a:t>( an example 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0048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4114800" cy="3730450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317431"/>
              </p:ext>
            </p:extLst>
          </p:nvPr>
        </p:nvGraphicFramePr>
        <p:xfrm>
          <a:off x="1371600" y="5181600"/>
          <a:ext cx="1811338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Equation" r:id="rId4" imgW="774700" imgH="482600" progId="Equation.3">
                  <p:embed/>
                </p:oleObj>
              </mc:Choice>
              <mc:Fallback>
                <p:oleObj name="Equation" r:id="rId4" imgW="774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1600" y="5181600"/>
                        <a:ext cx="1811338" cy="1128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i="1" dirty="0"/>
          </a:p>
        </p:txBody>
      </p:sp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373560"/>
              </p:ext>
            </p:extLst>
          </p:nvPr>
        </p:nvGraphicFramePr>
        <p:xfrm>
          <a:off x="4800600" y="2274888"/>
          <a:ext cx="3429000" cy="187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Equation" r:id="rId6" imgW="927100" imgH="508000" progId="Equation.3">
                  <p:embed/>
                </p:oleObj>
              </mc:Choice>
              <mc:Fallback>
                <p:oleObj name="Equation" r:id="rId6" imgW="927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00600" y="2274888"/>
                        <a:ext cx="3429000" cy="187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36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2269374" cy="2057400"/>
          </a:xfrm>
          <a:prstGeom prst="rect">
            <a:avLst/>
          </a:prstGeom>
        </p:spPr>
      </p:pic>
      <p:graphicFrame>
        <p:nvGraphicFramePr>
          <p:cNvPr id="14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540212"/>
              </p:ext>
            </p:extLst>
          </p:nvPr>
        </p:nvGraphicFramePr>
        <p:xfrm>
          <a:off x="457200" y="3656013"/>
          <a:ext cx="15240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2" name="Equation" r:id="rId4" imgW="774700" imgH="482600" progId="Equation.3">
                  <p:embed/>
                </p:oleObj>
              </mc:Choice>
              <mc:Fallback>
                <p:oleObj name="Equation" r:id="rId4" imgW="774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3656013"/>
                        <a:ext cx="1524000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Launch Velocity V and Angle </a:t>
            </a:r>
            <a:endParaRPr lang="en-US" i="1" dirty="0"/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813060"/>
              </p:ext>
            </p:extLst>
          </p:nvPr>
        </p:nvGraphicFramePr>
        <p:xfrm>
          <a:off x="9677400" y="-533400"/>
          <a:ext cx="383828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3" name="Equation" r:id="rId6" imgW="1143000" imgH="317500" progId="Equation.3">
                  <p:embed/>
                </p:oleObj>
              </mc:Choice>
              <mc:Fallback>
                <p:oleObj name="Equation" r:id="rId6" imgW="1143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77400" y="-533400"/>
                        <a:ext cx="3838284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723281"/>
              </p:ext>
            </p:extLst>
          </p:nvPr>
        </p:nvGraphicFramePr>
        <p:xfrm>
          <a:off x="9677400" y="1447800"/>
          <a:ext cx="2801883" cy="486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4" name="Equation" r:id="rId8" imgW="1155700" imgH="2006600" progId="Equation.3">
                  <p:embed/>
                </p:oleObj>
              </mc:Choice>
              <mc:Fallback>
                <p:oleObj name="Equation" r:id="rId8" imgW="1155700" imgH="200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77400" y="1447800"/>
                        <a:ext cx="2801883" cy="486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923270"/>
              </p:ext>
            </p:extLst>
          </p:nvPr>
        </p:nvGraphicFramePr>
        <p:xfrm>
          <a:off x="3733800" y="4876800"/>
          <a:ext cx="1516062" cy="1555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5" name="Equation" r:id="rId10" imgW="457200" imgH="469900" progId="Equation.3">
                  <p:embed/>
                </p:oleObj>
              </mc:Choice>
              <mc:Fallback>
                <p:oleObj name="Equation" r:id="rId10" imgW="457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33800" y="4876800"/>
                        <a:ext cx="1516062" cy="1555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160807"/>
              </p:ext>
            </p:extLst>
          </p:nvPr>
        </p:nvGraphicFramePr>
        <p:xfrm>
          <a:off x="6172200" y="4876800"/>
          <a:ext cx="2693987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" name="Equation" r:id="rId12" imgW="812800" imgH="444500" progId="Equation.3">
                  <p:embed/>
                </p:oleObj>
              </mc:Choice>
              <mc:Fallback>
                <p:oleObj name="Equation" r:id="rId12" imgW="812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72200" y="4876800"/>
                        <a:ext cx="2693987" cy="1471613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268432"/>
              </p:ext>
            </p:extLst>
          </p:nvPr>
        </p:nvGraphicFramePr>
        <p:xfrm>
          <a:off x="3048000" y="1752600"/>
          <a:ext cx="2667000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" name="Equation" r:id="rId14" imgW="1155700" imgH="1295400" progId="Equation.3">
                  <p:embed/>
                </p:oleObj>
              </mc:Choice>
              <mc:Fallback>
                <p:oleObj name="Equation" r:id="rId14" imgW="1155700" imgH="1295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48000" y="1752600"/>
                        <a:ext cx="2667000" cy="298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970613"/>
              </p:ext>
            </p:extLst>
          </p:nvPr>
        </p:nvGraphicFramePr>
        <p:xfrm>
          <a:off x="381000" y="5094288"/>
          <a:ext cx="18288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" name="Equation" r:id="rId16" imgW="927100" imgH="508000" progId="Equation.3">
                  <p:embed/>
                </p:oleObj>
              </mc:Choice>
              <mc:Fallback>
                <p:oleObj name="Equation" r:id="rId16" imgW="927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1000" y="5094288"/>
                        <a:ext cx="1828800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325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2269374" cy="2057400"/>
          </a:xfrm>
          <a:prstGeom prst="rect">
            <a:avLst/>
          </a:prstGeom>
        </p:spPr>
      </p:pic>
      <p:graphicFrame>
        <p:nvGraphicFramePr>
          <p:cNvPr id="14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939112"/>
              </p:ext>
            </p:extLst>
          </p:nvPr>
        </p:nvGraphicFramePr>
        <p:xfrm>
          <a:off x="2362200" y="3733800"/>
          <a:ext cx="15240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4" name="Equation" r:id="rId4" imgW="774700" imgH="482600" progId="Equation.3">
                  <p:embed/>
                </p:oleObj>
              </mc:Choice>
              <mc:Fallback>
                <p:oleObj name="Equation" r:id="rId4" imgW="774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3733800"/>
                        <a:ext cx="1524000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Launch Velocity V and Angle </a:t>
            </a:r>
            <a:endParaRPr lang="en-US" i="1" dirty="0"/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921016"/>
              </p:ext>
            </p:extLst>
          </p:nvPr>
        </p:nvGraphicFramePr>
        <p:xfrm>
          <a:off x="9677400" y="-533400"/>
          <a:ext cx="383828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5" name="Equation" r:id="rId6" imgW="1143000" imgH="317500" progId="Equation.3">
                  <p:embed/>
                </p:oleObj>
              </mc:Choice>
              <mc:Fallback>
                <p:oleObj name="Equation" r:id="rId6" imgW="1143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77400" y="-533400"/>
                        <a:ext cx="3838284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056776"/>
              </p:ext>
            </p:extLst>
          </p:nvPr>
        </p:nvGraphicFramePr>
        <p:xfrm>
          <a:off x="9677400" y="1447800"/>
          <a:ext cx="2801883" cy="486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6" name="Equation" r:id="rId8" imgW="1155700" imgH="2006600" progId="Equation.3">
                  <p:embed/>
                </p:oleObj>
              </mc:Choice>
              <mc:Fallback>
                <p:oleObj name="Equation" r:id="rId8" imgW="1155700" imgH="200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77400" y="1447800"/>
                        <a:ext cx="2801883" cy="486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82644"/>
              </p:ext>
            </p:extLst>
          </p:nvPr>
        </p:nvGraphicFramePr>
        <p:xfrm>
          <a:off x="5181600" y="3200400"/>
          <a:ext cx="1516062" cy="1555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7" name="Equation" r:id="rId10" imgW="457200" imgH="469900" progId="Equation.3">
                  <p:embed/>
                </p:oleObj>
              </mc:Choice>
              <mc:Fallback>
                <p:oleObj name="Equation" r:id="rId10" imgW="457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81600" y="3200400"/>
                        <a:ext cx="1516062" cy="1555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28785"/>
              </p:ext>
            </p:extLst>
          </p:nvPr>
        </p:nvGraphicFramePr>
        <p:xfrm>
          <a:off x="5562600" y="4876800"/>
          <a:ext cx="2693987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8" name="Equation" r:id="rId12" imgW="812800" imgH="444500" progId="Equation.3">
                  <p:embed/>
                </p:oleObj>
              </mc:Choice>
              <mc:Fallback>
                <p:oleObj name="Equation" r:id="rId12" imgW="812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62600" y="4876800"/>
                        <a:ext cx="2693987" cy="1471613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234199"/>
              </p:ext>
            </p:extLst>
          </p:nvPr>
        </p:nvGraphicFramePr>
        <p:xfrm>
          <a:off x="990600" y="5029200"/>
          <a:ext cx="19050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9" name="Equation" r:id="rId14" imgW="825500" imgH="406400" progId="Equation.3">
                  <p:embed/>
                </p:oleObj>
              </mc:Choice>
              <mc:Fallback>
                <p:oleObj name="Equation" r:id="rId14" imgW="825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90600" y="5029200"/>
                        <a:ext cx="1905000" cy="93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574714"/>
              </p:ext>
            </p:extLst>
          </p:nvPr>
        </p:nvGraphicFramePr>
        <p:xfrm>
          <a:off x="304800" y="3733800"/>
          <a:ext cx="18288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0" name="Equation" r:id="rId16" imgW="927100" imgH="508000" progId="Equation.3">
                  <p:embed/>
                </p:oleObj>
              </mc:Choice>
              <mc:Fallback>
                <p:oleObj name="Equation" r:id="rId16" imgW="927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04800" y="3733800"/>
                        <a:ext cx="1828800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689882"/>
              </p:ext>
            </p:extLst>
          </p:nvPr>
        </p:nvGraphicFramePr>
        <p:xfrm>
          <a:off x="5181600" y="1600200"/>
          <a:ext cx="3078163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1" name="Equation" r:id="rId18" imgW="1511300" imgH="711200" progId="Equation.3">
                  <p:embed/>
                </p:oleObj>
              </mc:Choice>
              <mc:Fallback>
                <p:oleObj name="Equation" r:id="rId18" imgW="1511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81600" y="1600200"/>
                        <a:ext cx="3078163" cy="1446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848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2269374" cy="2057400"/>
          </a:xfrm>
          <a:prstGeom prst="rect">
            <a:avLst/>
          </a:prstGeom>
        </p:spPr>
      </p:pic>
      <p:graphicFrame>
        <p:nvGraphicFramePr>
          <p:cNvPr id="19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540212"/>
              </p:ext>
            </p:extLst>
          </p:nvPr>
        </p:nvGraphicFramePr>
        <p:xfrm>
          <a:off x="457200" y="3656013"/>
          <a:ext cx="15240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" name="Equation" r:id="rId4" imgW="774700" imgH="482600" progId="Equation.3">
                  <p:embed/>
                </p:oleObj>
              </mc:Choice>
              <mc:Fallback>
                <p:oleObj name="Equation" r:id="rId4" imgW="774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3656013"/>
                        <a:ext cx="1524000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Launch velocity V and angle </a:t>
            </a:r>
            <a:endParaRPr lang="en-US" i="1" dirty="0"/>
          </a:p>
        </p:txBody>
      </p:sp>
      <p:graphicFrame>
        <p:nvGraphicFramePr>
          <p:cNvPr id="1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383433"/>
              </p:ext>
            </p:extLst>
          </p:nvPr>
        </p:nvGraphicFramePr>
        <p:xfrm>
          <a:off x="4191000" y="1676400"/>
          <a:ext cx="29718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3" name="Equation" r:id="rId6" imgW="1155700" imgH="317500" progId="Equation.3">
                  <p:embed/>
                </p:oleObj>
              </mc:Choice>
              <mc:Fallback>
                <p:oleObj name="Equation" r:id="rId6" imgW="1155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91000" y="1676400"/>
                        <a:ext cx="2971800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869691"/>
              </p:ext>
            </p:extLst>
          </p:nvPr>
        </p:nvGraphicFramePr>
        <p:xfrm>
          <a:off x="9296400" y="1600200"/>
          <a:ext cx="2667000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4" name="Equation" r:id="rId8" imgW="1155700" imgH="1778000" progId="Equation.3">
                  <p:embed/>
                </p:oleObj>
              </mc:Choice>
              <mc:Fallback>
                <p:oleObj name="Equation" r:id="rId8" imgW="1155700" imgH="177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96400" y="1600200"/>
                        <a:ext cx="2667000" cy="410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17675"/>
              </p:ext>
            </p:extLst>
          </p:nvPr>
        </p:nvGraphicFramePr>
        <p:xfrm>
          <a:off x="4114800" y="5257800"/>
          <a:ext cx="246062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" name="Equation" r:id="rId10" imgW="1066800" imgH="444500" progId="Equation.3">
                  <p:embed/>
                </p:oleObj>
              </mc:Choice>
              <mc:Fallback>
                <p:oleObj name="Equation" r:id="rId10" imgW="1066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14800" y="5257800"/>
                        <a:ext cx="2460625" cy="1025525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2879"/>
              </p:ext>
            </p:extLst>
          </p:nvPr>
        </p:nvGraphicFramePr>
        <p:xfrm>
          <a:off x="4191000" y="2667000"/>
          <a:ext cx="2090737" cy="215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" name="Equation" r:id="rId12" imgW="812800" imgH="838200" progId="Equation.3">
                  <p:embed/>
                </p:oleObj>
              </mc:Choice>
              <mc:Fallback>
                <p:oleObj name="Equation" r:id="rId12" imgW="8128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91000" y="2667000"/>
                        <a:ext cx="2090737" cy="215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970613"/>
              </p:ext>
            </p:extLst>
          </p:nvPr>
        </p:nvGraphicFramePr>
        <p:xfrm>
          <a:off x="381000" y="5094288"/>
          <a:ext cx="18288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7" name="Equation" r:id="rId14" imgW="927100" imgH="508000" progId="Equation.3">
                  <p:embed/>
                </p:oleObj>
              </mc:Choice>
              <mc:Fallback>
                <p:oleObj name="Equation" r:id="rId14" imgW="927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000" y="5094288"/>
                        <a:ext cx="1828800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58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2269374" cy="2057400"/>
          </a:xfrm>
          <a:prstGeom prst="rect">
            <a:avLst/>
          </a:prstGeom>
        </p:spPr>
      </p:pic>
      <p:graphicFrame>
        <p:nvGraphicFramePr>
          <p:cNvPr id="21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540212"/>
              </p:ext>
            </p:extLst>
          </p:nvPr>
        </p:nvGraphicFramePr>
        <p:xfrm>
          <a:off x="457200" y="3656013"/>
          <a:ext cx="15240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" name="Equation" r:id="rId4" imgW="774700" imgH="482600" progId="Equation.3">
                  <p:embed/>
                </p:oleObj>
              </mc:Choice>
              <mc:Fallback>
                <p:oleObj name="Equation" r:id="rId4" imgW="774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3656013"/>
                        <a:ext cx="1524000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Launch velocity V and angle </a:t>
            </a:r>
            <a:endParaRPr lang="en-US" i="1" dirty="0"/>
          </a:p>
        </p:txBody>
      </p:sp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54597"/>
              </p:ext>
            </p:extLst>
          </p:nvPr>
        </p:nvGraphicFramePr>
        <p:xfrm>
          <a:off x="9296400" y="1600200"/>
          <a:ext cx="2667000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7" name="Equation" r:id="rId6" imgW="1155700" imgH="1778000" progId="Equation.3">
                  <p:embed/>
                </p:oleObj>
              </mc:Choice>
              <mc:Fallback>
                <p:oleObj name="Equation" r:id="rId6" imgW="1155700" imgH="177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96400" y="1600200"/>
                        <a:ext cx="2667000" cy="410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542414"/>
              </p:ext>
            </p:extLst>
          </p:nvPr>
        </p:nvGraphicFramePr>
        <p:xfrm>
          <a:off x="3352800" y="1447800"/>
          <a:ext cx="2133600" cy="889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8" name="Equation" r:id="rId8" imgW="1066800" imgH="444500" progId="Equation.3">
                  <p:embed/>
                </p:oleObj>
              </mc:Choice>
              <mc:Fallback>
                <p:oleObj name="Equation" r:id="rId8" imgW="1066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52800" y="1447800"/>
                        <a:ext cx="2133600" cy="88922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547873"/>
              </p:ext>
            </p:extLst>
          </p:nvPr>
        </p:nvGraphicFramePr>
        <p:xfrm>
          <a:off x="3505200" y="4876800"/>
          <a:ext cx="159702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9" name="Equation" r:id="rId10" imgW="762000" imgH="393700" progId="Equation.3">
                  <p:embed/>
                </p:oleObj>
              </mc:Choice>
              <mc:Fallback>
                <p:oleObj name="Equation" r:id="rId10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05200" y="4876800"/>
                        <a:ext cx="1597025" cy="823913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293030"/>
              </p:ext>
            </p:extLst>
          </p:nvPr>
        </p:nvGraphicFramePr>
        <p:xfrm>
          <a:off x="5791200" y="1447800"/>
          <a:ext cx="1524000" cy="832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0" name="Equation" r:id="rId12" imgW="812800" imgH="444500" progId="Equation.3">
                  <p:embed/>
                </p:oleObj>
              </mc:Choice>
              <mc:Fallback>
                <p:oleObj name="Equation" r:id="rId12" imgW="812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91200" y="1447800"/>
                        <a:ext cx="1524000" cy="8324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309290"/>
              </p:ext>
            </p:extLst>
          </p:nvPr>
        </p:nvGraphicFramePr>
        <p:xfrm>
          <a:off x="6096000" y="4343400"/>
          <a:ext cx="2198687" cy="202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1" name="Equation" r:id="rId14" imgW="952500" imgH="876300" progId="Equation.3">
                  <p:embed/>
                </p:oleObj>
              </mc:Choice>
              <mc:Fallback>
                <p:oleObj name="Equation" r:id="rId14" imgW="9525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96000" y="4343400"/>
                        <a:ext cx="2198687" cy="2022475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558691"/>
              </p:ext>
            </p:extLst>
          </p:nvPr>
        </p:nvGraphicFramePr>
        <p:xfrm>
          <a:off x="3733800" y="2895600"/>
          <a:ext cx="1490663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2" name="Equation" r:id="rId16" imgW="711200" imgH="393700" progId="Equation.3">
                  <p:embed/>
                </p:oleObj>
              </mc:Choice>
              <mc:Fallback>
                <p:oleObj name="Equation" r:id="rId16" imgW="711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733800" y="2895600"/>
                        <a:ext cx="1490663" cy="82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76600" y="2590800"/>
            <a:ext cx="94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</a:rPr>
              <a:t>Divide</a:t>
            </a:r>
            <a:r>
              <a:rPr lang="en-US" i="1" dirty="0" smtClean="0"/>
              <a:t>:</a:t>
            </a:r>
            <a:endParaRPr lang="en-US" i="1" dirty="0"/>
          </a:p>
        </p:txBody>
      </p:sp>
      <p:graphicFrame>
        <p:nvGraphicFramePr>
          <p:cNvPr id="2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970613"/>
              </p:ext>
            </p:extLst>
          </p:nvPr>
        </p:nvGraphicFramePr>
        <p:xfrm>
          <a:off x="381000" y="5094288"/>
          <a:ext cx="18288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" name="Equation" r:id="rId18" imgW="927100" imgH="508000" progId="Equation.3">
                  <p:embed/>
                </p:oleObj>
              </mc:Choice>
              <mc:Fallback>
                <p:oleObj name="Equation" r:id="rId18" imgW="927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1000" y="5094288"/>
                        <a:ext cx="1828800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10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800"/>
            <a:ext cx="2269374" cy="2057400"/>
          </a:xfrm>
          <a:prstGeom prst="rect">
            <a:avLst/>
          </a:prstGeom>
        </p:spPr>
      </p:pic>
      <p:graphicFrame>
        <p:nvGraphicFramePr>
          <p:cNvPr id="21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447318"/>
              </p:ext>
            </p:extLst>
          </p:nvPr>
        </p:nvGraphicFramePr>
        <p:xfrm>
          <a:off x="457200" y="3656013"/>
          <a:ext cx="15240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6" name="Equation" r:id="rId4" imgW="774700" imgH="482600" progId="Equation.3">
                  <p:embed/>
                </p:oleObj>
              </mc:Choice>
              <mc:Fallback>
                <p:oleObj name="Equation" r:id="rId4" imgW="774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3656013"/>
                        <a:ext cx="1524000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Launch Velocity:  </a:t>
            </a:r>
            <a:r>
              <a:rPr lang="en-US" i="1" dirty="0"/>
              <a:t>E</a:t>
            </a:r>
            <a:r>
              <a:rPr lang="en-US" i="1" dirty="0" smtClean="0"/>
              <a:t>xample</a:t>
            </a:r>
            <a:r>
              <a:rPr lang="en-US" dirty="0" smtClean="0"/>
              <a:t> </a:t>
            </a:r>
            <a:r>
              <a:rPr lang="en-US" i="1" dirty="0"/>
              <a:t>C</a:t>
            </a:r>
            <a:r>
              <a:rPr lang="en-US" i="1" dirty="0" smtClean="0"/>
              <a:t>alculation</a:t>
            </a:r>
            <a:endParaRPr lang="en-US" i="1" dirty="0"/>
          </a:p>
        </p:txBody>
      </p:sp>
      <p:graphicFrame>
        <p:nvGraphicFramePr>
          <p:cNvPr id="1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372646"/>
              </p:ext>
            </p:extLst>
          </p:nvPr>
        </p:nvGraphicFramePr>
        <p:xfrm>
          <a:off x="2590800" y="1752600"/>
          <a:ext cx="159702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7" name="Equation" r:id="rId6" imgW="762000" imgH="393700" progId="Equation.3">
                  <p:embed/>
                </p:oleObj>
              </mc:Choice>
              <mc:Fallback>
                <p:oleObj name="Equation" r:id="rId6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90800" y="1752600"/>
                        <a:ext cx="1597025" cy="823913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973657"/>
              </p:ext>
            </p:extLst>
          </p:nvPr>
        </p:nvGraphicFramePr>
        <p:xfrm>
          <a:off x="2667000" y="2743200"/>
          <a:ext cx="182246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" name="Equation" r:id="rId8" imgW="952500" imgH="876300" progId="Equation.3">
                  <p:embed/>
                </p:oleObj>
              </mc:Choice>
              <mc:Fallback>
                <p:oleObj name="Equation" r:id="rId8" imgW="9525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67000" y="2743200"/>
                        <a:ext cx="1822460" cy="16764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383553"/>
              </p:ext>
            </p:extLst>
          </p:nvPr>
        </p:nvGraphicFramePr>
        <p:xfrm>
          <a:off x="381000" y="5094288"/>
          <a:ext cx="18288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" name="Equation" r:id="rId10" imgW="927100" imgH="508000" progId="Equation.3">
                  <p:embed/>
                </p:oleObj>
              </mc:Choice>
              <mc:Fallback>
                <p:oleObj name="Equation" r:id="rId10" imgW="927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1000" y="5094288"/>
                        <a:ext cx="1828800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400" y="1752600"/>
            <a:ext cx="4129368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53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800"/>
            <a:ext cx="2269374" cy="2057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Kinetic Energy </a:t>
            </a:r>
            <a:r>
              <a:rPr lang="en-US" sz="3200" i="1" dirty="0" smtClean="0"/>
              <a:t>( Translational )</a:t>
            </a:r>
            <a:br>
              <a:rPr lang="en-US" sz="3200" i="1" dirty="0" smtClean="0"/>
            </a:br>
            <a:r>
              <a:rPr lang="en-US" sz="3100" i="1" dirty="0" smtClean="0"/>
              <a:t>Example Calculation</a:t>
            </a:r>
            <a:endParaRPr lang="en-US" sz="3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57600"/>
            <a:ext cx="2514600" cy="2552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756885"/>
              </p:ext>
            </p:extLst>
          </p:nvPr>
        </p:nvGraphicFramePr>
        <p:xfrm>
          <a:off x="4495800" y="2209800"/>
          <a:ext cx="2279316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" name="Equation" r:id="rId5" imgW="698500" imgH="241300" progId="Equation.3">
                  <p:embed/>
                </p:oleObj>
              </mc:Choice>
              <mc:Fallback>
                <p:oleObj name="Equation" r:id="rId5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5800" y="2209800"/>
                        <a:ext cx="2279316" cy="787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9" y="3733800"/>
            <a:ext cx="5402705" cy="1905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81400" y="6172200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0000FF"/>
                </a:solidFill>
              </a:rPr>
              <a:t>Revisit this later to add rotational energy...</a:t>
            </a:r>
            <a:endParaRPr lang="en-US" sz="16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8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76800" y="3048000"/>
            <a:ext cx="3429000" cy="32004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37160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 smtClean="0"/>
              <a:t>Estimate: </a:t>
            </a:r>
            <a:r>
              <a:rPr lang="en-US" sz="2800" dirty="0" smtClean="0"/>
              <a:t>If our motor system can deliver 150W with 100% efficiency, how long will it take, and how far will our projectile travel as we accelerate constantly from 0 to our target V?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FF"/>
                </a:solidFill>
              </a:rPr>
              <a:t>assume constant acceleration</a:t>
            </a:r>
            <a:r>
              <a:rPr lang="en-US" sz="2400" i="1" baseline="30000" dirty="0" smtClean="0">
                <a:solidFill>
                  <a:srgbClr val="0000FF"/>
                </a:solidFill>
              </a:rPr>
              <a:t>†</a:t>
            </a:r>
            <a:endParaRPr lang="en-US" sz="2400" i="1" baseline="30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Limitations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981436"/>
              </p:ext>
            </p:extLst>
          </p:nvPr>
        </p:nvGraphicFramePr>
        <p:xfrm>
          <a:off x="1143000" y="3962400"/>
          <a:ext cx="19812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5" name="Equation" r:id="rId4" imgW="660400" imgH="723900" progId="Equation.3">
                  <p:embed/>
                </p:oleObj>
              </mc:Choice>
              <mc:Fallback>
                <p:oleObj name="Equation" r:id="rId4" imgW="6604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3962400"/>
                        <a:ext cx="198120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956822"/>
              </p:ext>
            </p:extLst>
          </p:nvPr>
        </p:nvGraphicFramePr>
        <p:xfrm>
          <a:off x="6705600" y="3200400"/>
          <a:ext cx="13208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6" name="Equation" r:id="rId6" imgW="660400" imgH="685800" progId="Equation.3">
                  <p:embed/>
                </p:oleObj>
              </mc:Choice>
              <mc:Fallback>
                <p:oleObj name="Equation" r:id="rId6" imgW="6604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5600" y="3200400"/>
                        <a:ext cx="13208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396088"/>
              </p:ext>
            </p:extLst>
          </p:nvPr>
        </p:nvGraphicFramePr>
        <p:xfrm>
          <a:off x="5181600" y="4800600"/>
          <a:ext cx="2311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7" name="Equation" r:id="rId8" imgW="1155700" imgH="393700" progId="Equation.3">
                  <p:embed/>
                </p:oleObj>
              </mc:Choice>
              <mc:Fallback>
                <p:oleObj name="Equation" r:id="rId8" imgW="1155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1600" y="4800600"/>
                        <a:ext cx="23114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356678"/>
              </p:ext>
            </p:extLst>
          </p:nvPr>
        </p:nvGraphicFramePr>
        <p:xfrm>
          <a:off x="5867400" y="5791200"/>
          <a:ext cx="1320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8" name="Equation" r:id="rId10" imgW="660400" imgH="177800" progId="Equation.3">
                  <p:embed/>
                </p:oleObj>
              </mc:Choice>
              <mc:Fallback>
                <p:oleObj name="Equation" r:id="rId10" imgW="660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7400" y="5791200"/>
                        <a:ext cx="13208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76800" y="31242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Example: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6172200"/>
            <a:ext cx="556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en-US" sz="1400" i="1" baseline="30000" dirty="0" smtClean="0">
                <a:solidFill>
                  <a:prstClr val="black"/>
                </a:solidFill>
                <a:latin typeface="Cambria"/>
                <a:cs typeface="Cambria"/>
              </a:rPr>
              <a:t>†</a:t>
            </a:r>
            <a:r>
              <a:rPr lang="en-US" sz="1400" i="1" dirty="0" smtClean="0">
                <a:solidFill>
                  <a:prstClr val="black"/>
                </a:solidFill>
                <a:latin typeface="Cambria"/>
                <a:cs typeface="Cambria"/>
              </a:rPr>
              <a:t>Acceleration will not be constant, but this is still close enough.</a:t>
            </a:r>
            <a:endParaRPr lang="en-US" sz="1400" i="1" baseline="30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graphicFrame>
        <p:nvGraphicFramePr>
          <p:cNvPr id="1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082734"/>
              </p:ext>
            </p:extLst>
          </p:nvPr>
        </p:nvGraphicFramePr>
        <p:xfrm>
          <a:off x="9220200" y="1447800"/>
          <a:ext cx="23622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9" name="Equation" r:id="rId12" imgW="1968500" imgH="1714500" progId="Equation.3">
                  <p:embed/>
                </p:oleObj>
              </mc:Choice>
              <mc:Fallback>
                <p:oleObj name="Equation" r:id="rId12" imgW="1968500" imgH="171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20200" y="1447800"/>
                        <a:ext cx="23622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189292"/>
              </p:ext>
            </p:extLst>
          </p:nvPr>
        </p:nvGraphicFramePr>
        <p:xfrm>
          <a:off x="9372600" y="4267200"/>
          <a:ext cx="2011363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0" name="Equation" r:id="rId14" imgW="1676400" imgH="1130300" progId="Equation.3">
                  <p:embed/>
                </p:oleObj>
              </mc:Choice>
              <mc:Fallback>
                <p:oleObj name="Equation" r:id="rId14" imgW="16764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372600" y="4267200"/>
                        <a:ext cx="2011363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889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198120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 smtClean="0"/>
              <a:t>Launch mechanism will probably not fit in our robot.</a:t>
            </a:r>
          </a:p>
          <a:p>
            <a:pPr marL="0" indent="0">
              <a:buNone/>
            </a:pPr>
            <a:r>
              <a:rPr lang="en-US" sz="2800" i="1" dirty="0" smtClean="0"/>
              <a:t>Instead release </a:t>
            </a:r>
            <a:r>
              <a:rPr lang="en-US" sz="2800" i="1" u="sng" dirty="0" smtClean="0"/>
              <a:t>stored energy</a:t>
            </a:r>
            <a:r>
              <a:rPr lang="en-US" sz="2800" i="1" dirty="0" smtClean="0"/>
              <a:t> over a </a:t>
            </a:r>
            <a:br>
              <a:rPr lang="en-US" sz="2800" i="1" dirty="0" smtClean="0"/>
            </a:br>
            <a:r>
              <a:rPr lang="en-US" sz="2800" i="1" u="sng" dirty="0" smtClean="0"/>
              <a:t>short time.</a:t>
            </a:r>
            <a:endParaRPr lang="en-US" sz="2800" i="1" u="sng" dirty="0"/>
          </a:p>
          <a:p>
            <a:pPr marL="0" indent="0">
              <a:buNone/>
            </a:pPr>
            <a:endParaRPr lang="en-US" sz="28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Limitation - Conclusion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6172200"/>
            <a:ext cx="556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en-US" sz="1400" i="1" baseline="30000" dirty="0" smtClean="0">
                <a:solidFill>
                  <a:prstClr val="black"/>
                </a:solidFill>
                <a:latin typeface="Cambria"/>
                <a:cs typeface="Cambria"/>
              </a:rPr>
              <a:t>†</a:t>
            </a:r>
            <a:r>
              <a:rPr lang="en-US" sz="1400" i="1" dirty="0" smtClean="0">
                <a:solidFill>
                  <a:prstClr val="black"/>
                </a:solidFill>
                <a:latin typeface="Cambria"/>
                <a:cs typeface="Cambria"/>
              </a:rPr>
              <a:t>Acceleration will not be constant, but this is still close enough.</a:t>
            </a:r>
            <a:endParaRPr lang="en-US" sz="1400" i="1" baseline="30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7814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Projectile Trajectory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Momentum transfer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Linear Momentum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Angular Momentum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Moments of inertia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Grip forces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Kinetic energy of rotating parts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 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4419600" y="76200"/>
            <a:ext cx="365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3600" kern="120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Physics</a:t>
            </a:r>
          </a:p>
          <a:p>
            <a:r>
              <a:rPr lang="en-US" dirty="0" smtClean="0"/>
              <a:t>Math</a:t>
            </a:r>
          </a:p>
          <a:p>
            <a:r>
              <a:rPr lang="en-US" dirty="0" smtClean="0"/>
              <a:t>More Physics</a:t>
            </a:r>
          </a:p>
        </p:txBody>
      </p:sp>
    </p:spTree>
    <p:extLst>
      <p:ext uri="{BB962C8B-B14F-4D97-AF65-F5344CB8AC3E}">
        <p14:creationId xmlns:p14="http://schemas.microsoft.com/office/powerpoint/2010/main" val="27942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of </a:t>
            </a:r>
            <a:r>
              <a:rPr lang="en-US" dirty="0"/>
              <a:t>T</a:t>
            </a:r>
            <a:r>
              <a:rPr lang="en-US" dirty="0" smtClean="0"/>
              <a:t>hese Things Doesn’t Belong?</a:t>
            </a:r>
            <a:endParaRPr lang="en-US" dirty="0"/>
          </a:p>
        </p:txBody>
      </p:sp>
      <p:pic>
        <p:nvPicPr>
          <p:cNvPr id="1026" name="Picture 2" descr="https://encrypted-tbn2.gstatic.com/images?q=tbn:ANd9GcSZZKdMn2eKQNuza4Avz3HqWMP5Pu9SDk7l_uq32evVuDdTxC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2515089" cy="251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4" descr="data:image/jpeg;base64,/9j/4AAQSkZJRgABAQAAAQABAAD/2wCEAAkGBhISEBQUEhQSFBQUFBQQEBUUFBUVFBQQFBQVFBQUFRQXHCYeFxkjGRUUHy8gIycpLCwtFR4xNTAqNSYrLCkBCQoKDgwOGg8PGiwkHCQtLCwpKiwsKSwsLCkqLCwsKSwpKSksLCwtKS0qLCwqLCkpKSwsLSwvLCwpLSksKSwsKf/AABEIARAAuQMBIgACEQEDEQH/xAAcAAABBQEBAQAAAAAAAAAAAAABAAIDBAYFBwj/xABKEAACAQIDBgMFBAUKAQ0AAAABAgADEQQSIQUGEzFBUSJhcQcygZGhFHKxwSNCUrLRFjNigoOSosLS8GMIFyRDRFNUc4ST4eLx/8QAGwEAAgMBAQEAAAAAAAAAAAAAAAECBAUDBgf/xAAxEQACAQMCBAMIAgIDAAAAAAAAAQIDBBESIQUxQVETMpEUImFxgaGx8NHhQsEjMzT/2gAMAwEAAhEDEQA/AKPBi4ElIgvNc8TkjNCDgiSXhtAWSLg+UH2cSa8cIBqZWOGHaD7EOwlq8V4w1MqfYF7CJdlhjYLc+UtyPE4z+apKQOIzVaxLKl6NK3hBYEWLMpsRrl6c5Xr1VTcYpbyeF+W/oi9Z28riTWcJLLIMFsA1nZKVJ3ZdWspAHqWtGYnd8IcroVPYzTbk49uFUxBe716hI6WpU/AgA6DQ/Oc7a294rY84YgZRTbXr9oCipcH7oK/GYz4q3dzoxhmMPM/lzfr0N6fB8UVOE3qfJf6/s4TbDpnp9B/CRtsCn2HyE7cFpv6Ys8v401tk4Z3fTtI33cU9/mf4zQWEWWGiPYl7TUXUzB3ZTz+ZjTuyvc/OadkEiZRHpQe1VV1M5/Jtf2m+kH8nV/ab6TQMojTTEbiP2qp3OZhMItMWVbdz1Ms3k/Di4UhpwRc3J5ZXzGLMZYNODJAWS+YojATJHIN4bQBY8RiABDATBeAZDFFFeACEwG9dQ8VEN/0alNfvsQR6rlM34nM2zsKniAL+FhoGHbsfKc5QTkp9Vy+qL9jdeBJ6uT5nR3fxITCUV5WpqT6nxH8ZhNkVWq7R4gub1Kj/ANUhvyImjxezsQyGmhRFtlzZiTl5WAsLaSbYe764cE3zOdCegHYTBs+HVIOrOeznn0fM9Pc8XoRhHS8tdjqBYoQsJE9ClhYPFSbbbY2CImAntGIDGRsLyTLERAZCVgKybLAYxFfJAZKVjSJEkiO0UeRG5Ih5LpWLLJSI0iM55GAw3jssWSMMjIrSTLFkgGSOGPyRCnAWRlobR4SEJACMCG0eRGQABMBaG3aDLAY0iKPyxZIDG2hAjrQGAsjCI0iPMa0YEdoI4wSIZG2itCYIiR0WWDLJSNYrSZxyMywZZNaK0BZIssQSS5I7JAMkOSIJJarKqlmIAHMkgAfEyns/bFKsWCEG1tehvfkevKRbS2ZOMJtOSWyLGWIx5gCSRDJGRG5LycLDaAZIMkPDk2SIrDAaiHJGlZNkgyQDJFkjSsnyRFIDyVskaacslI004BkrcOLhyxkgyRBkrmlFw5ZyQZYYJai1bWK0daOCxnMYFlvAbP4rFc6KQLnMT6clBnF2lRxLm1JuGOrFrX9AB+N/QRuzdiNSbMarluuXQH1veVpTqt4gvqadOjawhqqzy+y/k6G1MVSoVTTapnK2uaakjUX/AFrQUtp4cjnU17ZL39JnN68dh0bxio1S1zkIBy8gWuDpM1gdtK7ZVBzakX7AEk3HYAmUq06yfm9DYtLW1nHV4e3xz/J3d7NhvVHEFcuELVBSamEYXC3CFSQwAXkbHnzJnY2HtAUcMqAK6mxt+sSQSSNNT1ueVpxsFjybX6TsU8WKZ0VbEArpe1unlY/lM+cpN+8egp04Y91bdjtHCkAkledgM3isRcEgjXTqLiNyzl19pVKjh/DnNkLkC/D0uFvoCbAZuw9J2Qo8vhqPgZsWVd1FplzR4/jVhG2mpw8r+zIskdJLQZZfMDIwiC0flitGGSO0WWS2gtAMkeWCwkhEGWIMkeWNKSYCK0B5ICkGWT2jSIDyRZRBw5JBfygGSWEGNMWaIkSEwNAWhUd4yJit88Dlo12tq1RGJ/4YVVAv2DX0mL2DVIxVIqMzBwQP2u4+IvPZcXg0qoUcXVgQR5GeatjKGAxrrTTPlCpxHu3DYj9JlQEX7cx11lGtTw0+h6Ph1050pU0syS/o7WLwvDe4BCtqo6jyMsZSyaMFINxflY6EfPL8pFit4MPiVRaRJe5L3TJawA5XPPNpqeRk+EABs3I6N6GZ11GKb0m5w2pUcFGqsMVLZz3GZiRcXA00vr6Tr4bbLPWSmlIKhU1GYurWpi4Ayp7pJAAv3kW5WzFq4qphWqFKgBqUmtmR+TcibrdTfQjUHQ3nVwO6laljCtNKa4dyeNVXPZClwVKs3PMTYZVOvUalWtSUH8GWeKWMaya2ckvdzlLf99Se0UkxFEo7IbXU2NjccgQQeoIIPxjBPQJprKPm04SpycZLDQLQ2iiBjIZBliKx14gIDGFYiI+K0AyR5YDTj40mAsjQI0iPCxwSAyMUoskfDAMkJpxmQycjvCTIkxqLH2gEcICCFmU3g9n1PEVTVSoabNq4y5lJtzGoIPzmrJgvIyipLDO1GvOhLVTeGec7Q3Rq4bJUWzqg/SFLg6X8RU62IIvbT5y9gMQKi5gbg8puGW/MTE7xEYTEUzb9FVLcVVABFiAzJ0DWYHtceszbq3wsx5HquF37uZKnLzL7l3dnFmntmgT1pMov1ulS1u/K3wnp+L3nZK1nUNSZU0VG4iWOV3Z7EMo8P006zxbatY4fG0KoN8oWpoCFulR6dXKD7oJRyR3Yz1/GbEw9bI9VOJlU5DmcAK2p0Ui9xaVqe0cI9LUwnGU1s0TbYwyMHPDemyZSGIUK4bQX1uBfTXl87Z+0u47aFGnZFGRUUs2rMBTcsrL4iT4s76eQIsQL0aKEKAxBI6i9uemh1GltNfUzQtZvOhnkeO2tNRVePPOH8ez+37gUIjrRwEvnlRtocsNoCYDFGtDmjYCYCIgI4CAwEAmNyyQJDaAyLJFaOJigAwrDaOtBYxExQgRZYYEWC0QWOEUBZBaZnfanSy0Gq3sKoWw55HVgxH3SFb4W6zT2mU9oeDDUKb9UcpbydT+aD5zhcf8AWzX4J/7YLvn8HN3zoEU6TMBmNSsGI5ZiKbuvxqmsw8m7z0jYmNZsFhc3M0ad/MhAL/AfW8843iq8fLSB950NFQNXYtUtVN9VVkrIR3IPaemYPDAKoUeFFWlTHQIgCj8JlwXvM99VbVGKfxM7jT/0qtmIKotOo394sqj+rTX5y7gMUKtNXXkRy7HqJzyAGxTl6bF6jOQrXKU6VNlUEcwb/jKG5uM8RpHqMy/eHMfL8J0o1fDms8mYvE7R3FB6ecd18e5p7RZY68BmweExgFowwloQYAMy3jssN4gIANtDaOtGkwARMaTCY0iACvBFFABocHreOEraXkivETZMIRIhUjs0COCSKQNVjqbGAE15w96mLrSoCm1TjMSct/CKeWxIAvlzOt+WgI6idtZza2PytVq3uKXECDKDpQps7NrzDYhFQ/clW6niGO5ucDoOdzr6RX3eyOTsPAfaNoArbLhkFM2FlV1eoEVe4UE6/wBET0qpR4dMkcgPjy0mf9mWyeHgVci7Vmaqx8sxRfot/jOttiqWfINFW2bzPO0oQWI5PZ13menotjO1NjUrsQiqXVlZlFj4hY8vPWZbCYVqFVr6MrXB8uhHlbWbqtzP++05e19m8VdNHHunof6J8vwnR2/iUsrmYdbiXs94oS8rSz8GXqWJ4iB+/P16wzgbv4plc03uD2PQiaAzvZVXKOiXNfgxuM2qp1fGh5Z7/Xr/ACKNhiBl8wxCG8V425gMV4CYiYDAQiYLxQwAbDaIwQHgpkxwaOywZYiYQ8RN4ssIWMQlEmWMVZIWCgseQBJ9ALmJgk28I5O2N7RhHUIi1HHiZWJAAscvLryP/wC6chlqtgQ5pVQ1XDMiEeLit9rou75VN7M7kC41JUC84WzqDY3GIhJ/TVLueyas5+Cg2m/2lUepVtTOVFcYXDKOSuhNFKg+6Ti39aCdpiyqSqybfLofUKFjSsaUKcPNzk+7O9uztzCU8FQR69FclJEbMwplagFmU5rfrXHwlsUadXM1KqlS5JJR1Ya9yDMN7TqSphaFNVsofIumoREIVb/75TzejVZDmVmU8gVJU3PmJGVTD04OtK28WPiZ5tnttdLMR8zzjAsq7LxPEoUn6tTRjrfXKL6+t5ZE2KSWhYPmnEJTdzPWt8tehztrbOL2emP0i/4lHT17S7s/E8amGANwLN6j8xJxIadRqVQuuqNrVQC5uBbOtuZ7j1lW4pSi/Fp81zXc0OH3MKtN2lw/dflfZkhEaZAu282bi0mBBsWpg6Hn4kOvxj6eJRvdYn4f7I+IE607qM8Jpp/I4XHC6tLMotSiuqa/BJBEYpaMkBEBhvBAYII6CAgQawlYIiYCIsskKwhRACMU47KI6G0BCCCVNsqfs1a3PhVLf3DLVoHXQ+YI+kUllHSlLTNS7NGG9nAC16tdvdoUGf4t/wDVXmk2CjCuha5FFCX63rJTBf48TG1f7hnJwChFdVAC1cnFAAs4U3sfI6g25gmdLZ+MUCotUuRUXKSlgSXao9Vr3FizVOnIKomHFpbH02pX8TMu6H74V1xeD0VgwU4peRsiEL/iVrieYJhXc+FTYdToLz0/aO16KrUKh2LUhSCkAKqKGAA15XYzI0aGgA5TnUazk6UK0oQ0mw3YxYailMAgoiqT3yhVvadqZjd9stVVH7LD6X/Kaa81rKblS3PB8cpqF22uqT/fQRaC8No0y4YoLa368r9bQmKNIgDY6CKAwEKCG8F4DFaC0V4rxDAYoc0GaAyUjWDSItrGkxAPgMaIRGIIbtA5sCfI/hHXkOLa1N/uN+BkXsicFmSXxMvSOkLNaISDENPPvc+hx2Ke0cRpbufoJLggMonI3lxT4ZqeZARUpiopJIsLkZSO+gPxnMG99QKAqIPMkn+EbpS5E4VYtZXI32wVviB5Kx+lvzmoMwG4lYPimJqmq60W91ctJQWQWW+rHzsPjN9ea1nDTT3PH8bnqufog3gvEIpcMQVoiIoL+cBigJhvEYACAmKBmiGG8BMZxI0m8BhYwawWhy+cB4J2bWCNIPSERBgIhzQAwgQEIRxwvEBTlmVhf1B1inUwmDCpmOjH6LoR6G/5TnVmoxLllbutVSXJbsxOK2PVTSytbsdf7psZTwmznqVVV1ZVBzOWFrqOg73mvxajXNY/NT8bG34SlhUGYsBYe6PEx8z7xPaZdKjmaXQ9Xd3DpUJST36fMy/tQ2dmwyVQNaT2P3Kmn7wX5zy8T1v2iY4U8Cy2uarLTXysc5P+H6zyOWbjzlbhDk7ffu8fvzybP2YKwxTEA5DTZGaxy5rqyi/fwk28p6leef8As/2ma1UIqKlOhSJsDctUayZj82M31pYts6DH4xj2j6IdAYIbywZGARZYYLwAEV4RATAeAF40wkwEwAUbDa8abQGIrG2iMWWAycmC5gtrHxBgAEN4C8aWgLBawSZn15DU/Dl9Z0cRidDz7/HynLw9bKrNlZgLXyi7W53C8zy6ayNdopVUtTbMASp0IIYcwQdQf4ynX3lg9PwuCjRz1ZDjVZzYGwHX/fWPpplAA6Qj/wCY6dqNNRWeplcRuHUqOC8q/Jx96d3/ALZRFMNkYNxFYi4uBlIIGtiCeXYTCVvZji1OjUWHcMw+hXSemYqvUQApT4ncBwrX8gRYySlWzgGxF7aEag9jK9VZkzdsHpt4pdjPblbrPg0c1GUvUymy6hVW9tSASdT9JpJYw+BqVL8NHYDTwgm3aObZtZedKqP7Nv4S3DEVpyebufErVZVMPDe2xViEe6EcwR6giNk8lRxa5hvFeNJjM5gMkLxmeKMMBYATFaEQExjwAwCOAhtAeAARWiggMebRZo1mgzRCHBo7NIiYc3eAsHT2cPC3r+AlbEIMxIAHc9/WeY4f2gV6GJrsuWrTdz4CSBlW6oUI93T5zQbub01cbWYkcNEXVAM2YtYKTUPx0A6GUsqcz1ai7a1z2X3NTmiMivLGFwVSoQKaM2oGgNhfu3IS62keWUZTeFuwYesrZlBBZbFxfVcwuLidPYOzhWrqhvlALPbQ5R+GpAnh+P2xWoY3ENRrG5qVFLAABgHP6rDlpp6T0n2HVauJxVavULng0ghY1GytUqtoOGAFtlVj1sbTOnPLZ7K3oeHSjB9Ee04fDKihUUKo0AGgkhMbmiLTiWVtshHWcPezbtDBYY1q1MPqERQqkvUN7Lc6DkTc9B15S/tZ64pN9mWm1X9QVWKoD3YqCT6C1+4nm209kbwVEanVGGxFNveQigV53FrhSLdCDcTtTgm92hNZ6FHd7e/GY/FMlHBYJ1tmZWUoKaXtdqwN7n7pv0E9MpbsYdlGeiitbxBHcqD1sfCSPgJ49s7dTbWCq8WhQqo3I8NqTqV55SuY5l9ZqKPtC2vSH6fZzPbmVpVkv8gwlmrDL/42sfM5eDTfmivQ2z7mYY/quPRz+d5XfcWieT1B65T+Uyv/AD0sv87gKyd/Gf8APTEnoe3LBH36WIX04Tf5xOWiuuRzdpbvnBeh2am4I6Vj8U/g0gbcOoOVWmfVWH8Y3D+2LZrc3rL96i5/dvOtszf3AYiotOjXDVG91MlQMe+hWDlWjzT9Dk+H2z/x+7OJU3JxA5Gkf6xH4rKtTdHFD/qwfR0/MieiXnB2/vSlC6JZ6vbovm38PwijWqN4RWrcPtacdUm0vmYjHbLq0rcVCl+VyNfkZTkuLxj1XLuxZjzJ/Adh5CRWl1Zxuefnp1PRnHxJC0F40nWG8ZABJE11HD0hQCIqDiUsrVCAWOdLXzcwNekyRMt4PaDqOGT4DorfrU79gQQwB1APLlqOVevFyWxp8Oq06c3r68meGY3BPQdqVRStRDkdD7wI0+XW/XnNv7Oqq8KoljxM2diBpkFlUFu9y2k6++uaqlSlV4bV0/mmNTDCoAniZDlAc5kuQthr6zm+yfYwxuMenWqNlSjxAoJXNldVy+EggeLpKUZ6JHqK1rG4t2s7m62TsSriGsgsoPjc+6PLzPlKe8m0a2FwVdVZg9KoaA7peoAKgtaxKOrA/wBMT1PZ+z6dGmtOkuVFvlF2a1zfmxJOvnOFvlu+lWjUcrf9GVrKAL1KK3JtpfOgzFbc+XYidSo5lWytIWzzzZ8t4tCLnU3JsefrfzvPb/8Ak+7VzYWvQyAGnUFY1Ab5+JdQCLaEcPT16dfKtt7IbD1TTbxKRnpOPdqUm9yovkbcuhBHMT1H2C4RhQruBZTWys19DlpCyZfV1a/w6zhFvODXq04qLmj1fFY1KSM9RlRFGZmYgKB3JM872v7Zkz8PBUGrsTlVmzKrMeQSmBnf/DLXtY3fxWKoUvs4Z1pszVaS+8xIGRwP18tm05+K4nmW6W8TbOxfEalnOVqTowKVFDEElbjwtpbUagkS9SpRlHPN9ig2ei0U3hxWrPRwanW1lDW9AHYfEiPO4e1m97ar38jWt9GEu7O9rGz6g8b1KJ7VKbWH9anmE69LfjZ7csXh/jUC/vWibnH/ABx9AyjLN7PNrD3dqOfWpiF/zGV6u7O8NLWnjBU8uPc/KslvrN2u9mC/8Vhf/fpf6pWxW/2zk97F0D5I/EPyS5i8Sp2z9B7HneM3625gSPtSXW9gatFSjHsKtEgX+N53N2PadhcbUWji8PSp1HIWmxC1KTuTYKcy3Qm9he4PfUX5u+ntRp4mi+EwdJ6prDhs7IfdP/d0tWLdiQLc7GVvZ/7Lq3GTEYxTTRCKlOkSOI9RTdS6/qqDrY6m1rAXv2cYaG5rD6Y/gMs9Nrbn4B/ewmGP9igP0El2Vu7hMJnNCjTpZvfKixIHS5Og8uUs4vHJSQvUYKo79+wHUzB7d3pfEeFbpS/Z6t5sR+HL1laEZT26FW5u4UFvz7HV3g3wvenhz5NU/wBH+r5d5kGPc+fqYs0GkuQgoLCPMV7ideWqQ0tFeE2jfjJnEkMIgIigRFLOA2c9dslNSSeZ5BR3LdJ0NgbtPiDmJKUhza2reSX0Pr+M3uB2fTopkpqFH1J7k9TOFSqo7I07Th8qvvy2j92ZnamBOQUqxNyuUVF0ubZSy5rgMLnTn1mI3b3NqbPxBxdKrTqmmlS1HK6l1KEWzXbWxDW192w7jQ+2GvixQprRVvs5JbEOi3YOpBQMRqi9cw66XHXFbt76G/DxlWsKZFhUpJTNVTpe7EXIt1ALC3XpXVvKcdaPVU6rgtPQ3C194vfT7FVRvGmXJlytqMt8ptYjmYn3k28g/SbPo1O+Q8x/Vqt+E7OB9oGy1pqqYmmqooRQ/EUhVFgPGtybCYvbftmqGuFwdJGp3yhqwbNUYnQhQwyDtfXvblOkYyltoX4OeUjNbz7NrVMOOLh6lCpQzNTV1YCphzfiBGIGY0wKbHW5Gdu8tezbe8bPwmILI9XNXpnhqwXIGpuOJcg3uUyn0XvPTsFSbGYULjRh87EOq4epmNJh7rCpmNqg11GnMeIE3p7rez2ngcTUrpVds6GmEyKiAMykk2Op8I5AAdB2racTzjYs+MnTcWcil7bMKffoV19GpN+LCWKntL2TiBavTdh/xcOtT6gtNpWwdJvfp02+8it+IlJ90sC/vYTDH+yQfUATvmn2fqVTHNV3aq8xTpnyXE0v3bCL+TW7rC4xKL/6sj6PrNLW9m2zW/7Mo+49VP3WlJ/ZJs0/qVh5Cu9vreT1x6OQzK7S2bu5RBPFq1iOS0qruSe2ZQFHxIlfd3G7JrVBTpbLxFV78s/Gt5tmqBVHmdJusL7L9mob8DP/AOZUqMPlmt9JpMDs+nRTJSppTX9mmqqPkOcTqrG2X82GCLZ+zKVFbUqVOkLC4REX4Erz+ZlfbW3kww18Tn3UBsbdz2Eo7wb2LSulGzVORbmqH/M3ly/CYirVLMWYlmJuSTck+cVOk5bsybziCp+5T3l+Cbae1Kld81Q8vdUaKo8h+fMyleSQG0tpJbI8/Kbm8ye4wmK8UUZEUWaImDSAH//Z"/>
          <p:cNvSpPr>
            <a:spLocks noChangeAspect="1" noChangeArrowheads="1"/>
          </p:cNvSpPr>
          <p:nvPr/>
        </p:nvSpPr>
        <p:spPr bwMode="auto">
          <a:xfrm>
            <a:off x="155575" y="-1790700"/>
            <a:ext cx="2552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ISEBQUEhQSFBQUFBQQEBUUFBUVFBQQFBQVFBQUFRQXHCYeFxkjGRUUHy8gIycpLCwtFR4xNTAqNSYrLCkBCQoKDgwOGg8PGiwkHCQtLCwpKiwsKSwsLCkqLCwsKSwpKSksLCwtKS0qLCwqLCkpKSwsLSwvLCwpLSksKSwsKf/AABEIARAAuQMBIgACEQEDEQH/xAAcAAABBQEBAQAAAAAAAAAAAAABAAIDBAYFBwj/xABKEAACAQIDBgMFBAUKAQ0AAAABAgADEQQSIQUGEzFBUSJhcQcygZGhFHKxwSNCUrLRFjNigoOSosLS8GMIFyRDRFNUc4ST4eLx/8QAGwEAAgMBAQEAAAAAAAAAAAAAAAECBAUDBgf/xAAxEQACAQMCBAMIAgIDAAAAAAAAAQIDBBESIQUxQVETMpEUImFxgaGx8NHhQsEjMzT/2gAMAwEAAhEDEQA/AKPBi4ElIgvNc8TkjNCDgiSXhtAWSLg+UH2cSa8cIBqZWOGHaD7EOwlq8V4w1MqfYF7CJdlhjYLc+UtyPE4z+apKQOIzVaxLKl6NK3hBYEWLMpsRrl6c5Xr1VTcYpbyeF+W/oi9Z28riTWcJLLIMFsA1nZKVJ3ZdWspAHqWtGYnd8IcroVPYzTbk49uFUxBe716hI6WpU/AgA6DQ/Oc7a294rY84YgZRTbXr9oCipcH7oK/GYz4q3dzoxhmMPM/lzfr0N6fB8UVOE3qfJf6/s4TbDpnp9B/CRtsCn2HyE7cFpv6Ys8v401tk4Z3fTtI33cU9/mf4zQWEWWGiPYl7TUXUzB3ZTz+ZjTuyvc/OadkEiZRHpQe1VV1M5/Jtf2m+kH8nV/ab6TQMojTTEbiP2qp3OZhMItMWVbdz1Ms3k/Di4UhpwRc3J5ZXzGLMZYNODJAWS+YojATJHIN4bQBY8RiABDATBeAZDFFFeACEwG9dQ8VEN/0alNfvsQR6rlM34nM2zsKniAL+FhoGHbsfKc5QTkp9Vy+qL9jdeBJ6uT5nR3fxITCUV5WpqT6nxH8ZhNkVWq7R4gub1Kj/ANUhvyImjxezsQyGmhRFtlzZiTl5WAsLaSbYe764cE3zOdCegHYTBs+HVIOrOeznn0fM9Pc8XoRhHS8tdjqBYoQsJE9ClhYPFSbbbY2CImAntGIDGRsLyTLERAZCVgKybLAYxFfJAZKVjSJEkiO0UeRG5Ih5LpWLLJSI0iM55GAw3jssWSMMjIrSTLFkgGSOGPyRCnAWRlobR4SEJACMCG0eRGQABMBaG3aDLAY0iKPyxZIDG2hAjrQGAsjCI0iPMa0YEdoI4wSIZG2itCYIiR0WWDLJSNYrSZxyMywZZNaK0BZIssQSS5I7JAMkOSIJJarKqlmIAHMkgAfEyns/bFKsWCEG1tehvfkevKRbS2ZOMJtOSWyLGWIx5gCSRDJGRG5LycLDaAZIMkPDk2SIrDAaiHJGlZNkgyQDJFkjSsnyRFIDyVskaacslI004BkrcOLhyxkgyRBkrmlFw5ZyQZYYJai1bWK0daOCxnMYFlvAbP4rFc6KQLnMT6clBnF2lRxLm1JuGOrFrX9AB+N/QRuzdiNSbMarluuXQH1veVpTqt4gvqadOjawhqqzy+y/k6G1MVSoVTTapnK2uaakjUX/AFrQUtp4cjnU17ZL39JnN68dh0bxio1S1zkIBy8gWuDpM1gdtK7ZVBzakX7AEk3HYAmUq06yfm9DYtLW1nHV4e3xz/J3d7NhvVHEFcuELVBSamEYXC3CFSQwAXkbHnzJnY2HtAUcMqAK6mxt+sSQSSNNT1ueVpxsFjybX6TsU8WKZ0VbEArpe1unlY/lM+cpN+8egp04Y91bdjtHCkAkledgM3isRcEgjXTqLiNyzl19pVKjh/DnNkLkC/D0uFvoCbAZuw9J2Qo8vhqPgZsWVd1FplzR4/jVhG2mpw8r+zIskdJLQZZfMDIwiC0flitGGSO0WWS2gtAMkeWCwkhEGWIMkeWNKSYCK0B5ICkGWT2jSIDyRZRBw5JBfygGSWEGNMWaIkSEwNAWhUd4yJit88Dlo12tq1RGJ/4YVVAv2DX0mL2DVIxVIqMzBwQP2u4+IvPZcXg0qoUcXVgQR5GeatjKGAxrrTTPlCpxHu3DYj9JlQEX7cx11lGtTw0+h6Ph1050pU0syS/o7WLwvDe4BCtqo6jyMsZSyaMFINxflY6EfPL8pFit4MPiVRaRJe5L3TJawA5XPPNpqeRk+EABs3I6N6GZ11GKb0m5w2pUcFGqsMVLZz3GZiRcXA00vr6Tr4bbLPWSmlIKhU1GYurWpi4Ayp7pJAAv3kW5WzFq4qphWqFKgBqUmtmR+TcibrdTfQjUHQ3nVwO6laljCtNKa4dyeNVXPZClwVKs3PMTYZVOvUalWtSUH8GWeKWMaya2ckvdzlLf99Se0UkxFEo7IbXU2NjccgQQeoIIPxjBPQJprKPm04SpycZLDQLQ2iiBjIZBliKx14gIDGFYiI+K0AyR5YDTj40mAsjQI0iPCxwSAyMUoskfDAMkJpxmQycjvCTIkxqLH2gEcICCFmU3g9n1PEVTVSoabNq4y5lJtzGoIPzmrJgvIyipLDO1GvOhLVTeGec7Q3Rq4bJUWzqg/SFLg6X8RU62IIvbT5y9gMQKi5gbg8puGW/MTE7xEYTEUzb9FVLcVVABFiAzJ0DWYHtceszbq3wsx5HquF37uZKnLzL7l3dnFmntmgT1pMov1ulS1u/K3wnp+L3nZK1nUNSZU0VG4iWOV3Z7EMo8P006zxbatY4fG0KoN8oWpoCFulR6dXKD7oJRyR3Yz1/GbEw9bI9VOJlU5DmcAK2p0Ui9xaVqe0cI9LUwnGU1s0TbYwyMHPDemyZSGIUK4bQX1uBfTXl87Z+0u47aFGnZFGRUUs2rMBTcsrL4iT4s76eQIsQL0aKEKAxBI6i9uemh1GltNfUzQtZvOhnkeO2tNRVePPOH8ez+37gUIjrRwEvnlRtocsNoCYDFGtDmjYCYCIgI4CAwEAmNyyQJDaAyLJFaOJigAwrDaOtBYxExQgRZYYEWC0QWOEUBZBaZnfanSy0Gq3sKoWw55HVgxH3SFb4W6zT2mU9oeDDUKb9UcpbydT+aD5zhcf8AWzX4J/7YLvn8HN3zoEU6TMBmNSsGI5ZiKbuvxqmsw8m7z0jYmNZsFhc3M0ad/MhAL/AfW8843iq8fLSB950NFQNXYtUtVN9VVkrIR3IPaemYPDAKoUeFFWlTHQIgCj8JlwXvM99VbVGKfxM7jT/0qtmIKotOo394sqj+rTX5y7gMUKtNXXkRy7HqJzyAGxTl6bF6jOQrXKU6VNlUEcwb/jKG5uM8RpHqMy/eHMfL8J0o1fDms8mYvE7R3FB6ecd18e5p7RZY68BmweExgFowwloQYAMy3jssN4gIANtDaOtGkwARMaTCY0iACvBFFABocHreOEraXkivETZMIRIhUjs0COCSKQNVjqbGAE15w96mLrSoCm1TjMSct/CKeWxIAvlzOt+WgI6idtZza2PytVq3uKXECDKDpQps7NrzDYhFQ/clW6niGO5ucDoOdzr6RX3eyOTsPAfaNoArbLhkFM2FlV1eoEVe4UE6/wBET0qpR4dMkcgPjy0mf9mWyeHgVci7Vmaqx8sxRfot/jOttiqWfINFW2bzPO0oQWI5PZ13menotjO1NjUrsQiqXVlZlFj4hY8vPWZbCYVqFVr6MrXB8uhHlbWbqtzP++05e19m8VdNHHunof6J8vwnR2/iUsrmYdbiXs94oS8rSz8GXqWJ4iB+/P16wzgbv4plc03uD2PQiaAzvZVXKOiXNfgxuM2qp1fGh5Z7/Xr/ACKNhiBl8wxCG8V425gMV4CYiYDAQiYLxQwAbDaIwQHgpkxwaOywZYiYQ8RN4ssIWMQlEmWMVZIWCgseQBJ9ALmJgk28I5O2N7RhHUIi1HHiZWJAAscvLryP/wC6chlqtgQ5pVQ1XDMiEeLit9rou75VN7M7kC41JUC84WzqDY3GIhJ/TVLueyas5+Cg2m/2lUepVtTOVFcYXDKOSuhNFKg+6Ti39aCdpiyqSqybfLofUKFjSsaUKcPNzk+7O9uztzCU8FQR69FclJEbMwplagFmU5rfrXHwlsUadXM1KqlS5JJR1Ya9yDMN7TqSphaFNVsofIumoREIVb/75TzejVZDmVmU8gVJU3PmJGVTD04OtK28WPiZ5tnttdLMR8zzjAsq7LxPEoUn6tTRjrfXKL6+t5ZE2KSWhYPmnEJTdzPWt8tehztrbOL2emP0i/4lHT17S7s/E8amGANwLN6j8xJxIadRqVQuuqNrVQC5uBbOtuZ7j1lW4pSi/Fp81zXc0OH3MKtN2lw/dflfZkhEaZAu282bi0mBBsWpg6Hn4kOvxj6eJRvdYn4f7I+IE607qM8Jpp/I4XHC6tLMotSiuqa/BJBEYpaMkBEBhvBAYII6CAgQawlYIiYCIsskKwhRACMU47KI6G0BCCCVNsqfs1a3PhVLf3DLVoHXQ+YI+kUllHSlLTNS7NGG9nAC16tdvdoUGf4t/wDVXmk2CjCuha5FFCX63rJTBf48TG1f7hnJwChFdVAC1cnFAAs4U3sfI6g25gmdLZ+MUCotUuRUXKSlgSXao9Vr3FizVOnIKomHFpbH02pX8TMu6H74V1xeD0VgwU4peRsiEL/iVrieYJhXc+FTYdToLz0/aO16KrUKh2LUhSCkAKqKGAA15XYzI0aGgA5TnUazk6UK0oQ0mw3YxYailMAgoiqT3yhVvadqZjd9stVVH7LD6X/Kaa81rKblS3PB8cpqF22uqT/fQRaC8No0y4YoLa368r9bQmKNIgDY6CKAwEKCG8F4DFaC0V4rxDAYoc0GaAyUjWDSItrGkxAPgMaIRGIIbtA5sCfI/hHXkOLa1N/uN+BkXsicFmSXxMvSOkLNaISDENPPvc+hx2Ke0cRpbufoJLggMonI3lxT4ZqeZARUpiopJIsLkZSO+gPxnMG99QKAqIPMkn+EbpS5E4VYtZXI32wVviB5Kx+lvzmoMwG4lYPimJqmq60W91ctJQWQWW+rHzsPjN9ea1nDTT3PH8bnqufog3gvEIpcMQVoiIoL+cBigJhvEYACAmKBmiGG8BMZxI0m8BhYwawWhy+cB4J2bWCNIPSERBgIhzQAwgQEIRxwvEBTlmVhf1B1inUwmDCpmOjH6LoR6G/5TnVmoxLllbutVSXJbsxOK2PVTSytbsdf7psZTwmznqVVV1ZVBzOWFrqOg73mvxajXNY/NT8bG34SlhUGYsBYe6PEx8z7xPaZdKjmaXQ9Xd3DpUJST36fMy/tQ2dmwyVQNaT2P3Kmn7wX5zy8T1v2iY4U8Cy2uarLTXysc5P+H6zyOWbjzlbhDk7ffu8fvzybP2YKwxTEA5DTZGaxy5rqyi/fwk28p6leef8As/2ma1UIqKlOhSJsDctUayZj82M31pYts6DH4xj2j6IdAYIbywZGARZYYLwAEV4RATAeAF40wkwEwAUbDa8abQGIrG2iMWWAycmC5gtrHxBgAEN4C8aWgLBawSZn15DU/Dl9Z0cRidDz7/HynLw9bKrNlZgLXyi7W53C8zy6ayNdopVUtTbMASp0IIYcwQdQf4ynX3lg9PwuCjRz1ZDjVZzYGwHX/fWPpplAA6Qj/wCY6dqNNRWeplcRuHUqOC8q/Jx96d3/ALZRFMNkYNxFYi4uBlIIGtiCeXYTCVvZji1OjUWHcMw+hXSemYqvUQApT4ncBwrX8gRYySlWzgGxF7aEag9jK9VZkzdsHpt4pdjPblbrPg0c1GUvUymy6hVW9tSASdT9JpJYw+BqVL8NHYDTwgm3aObZtZedKqP7Nv4S3DEVpyebufErVZVMPDe2xViEe6EcwR6giNk8lRxa5hvFeNJjM5gMkLxmeKMMBYATFaEQExjwAwCOAhtAeAARWiggMebRZo1mgzRCHBo7NIiYc3eAsHT2cPC3r+AlbEIMxIAHc9/WeY4f2gV6GJrsuWrTdz4CSBlW6oUI93T5zQbub01cbWYkcNEXVAM2YtYKTUPx0A6GUsqcz1ai7a1z2X3NTmiMivLGFwVSoQKaM2oGgNhfu3IS62keWUZTeFuwYesrZlBBZbFxfVcwuLidPYOzhWrqhvlALPbQ5R+GpAnh+P2xWoY3ENRrG5qVFLAABgHP6rDlpp6T0n2HVauJxVavULng0ghY1GytUqtoOGAFtlVj1sbTOnPLZ7K3oeHSjB9Ee04fDKihUUKo0AGgkhMbmiLTiWVtshHWcPezbtDBYY1q1MPqERQqkvUN7Lc6DkTc9B15S/tZ64pN9mWm1X9QVWKoD3YqCT6C1+4nm209kbwVEanVGGxFNveQigV53FrhSLdCDcTtTgm92hNZ6FHd7e/GY/FMlHBYJ1tmZWUoKaXtdqwN7n7pv0E9MpbsYdlGeiitbxBHcqD1sfCSPgJ49s7dTbWCq8WhQqo3I8NqTqV55SuY5l9ZqKPtC2vSH6fZzPbmVpVkv8gwlmrDL/42sfM5eDTfmivQ2z7mYY/quPRz+d5XfcWieT1B65T+Uyv/AD0sv87gKyd/Gf8APTEnoe3LBH36WIX04Tf5xOWiuuRzdpbvnBeh2am4I6Vj8U/g0gbcOoOVWmfVWH8Y3D+2LZrc3rL96i5/dvOtszf3AYiotOjXDVG91MlQMe+hWDlWjzT9Dk+H2z/x+7OJU3JxA5Gkf6xH4rKtTdHFD/qwfR0/MieiXnB2/vSlC6JZ6vbovm38PwijWqN4RWrcPtacdUm0vmYjHbLq0rcVCl+VyNfkZTkuLxj1XLuxZjzJ/Adh5CRWl1Zxuefnp1PRnHxJC0F40nWG8ZABJE11HD0hQCIqDiUsrVCAWOdLXzcwNekyRMt4PaDqOGT4DorfrU79gQQwB1APLlqOVevFyWxp8Oq06c3r68meGY3BPQdqVRStRDkdD7wI0+XW/XnNv7Oqq8KoljxM2diBpkFlUFu9y2k6++uaqlSlV4bV0/mmNTDCoAniZDlAc5kuQthr6zm+yfYwxuMenWqNlSjxAoJXNldVy+EggeLpKUZ6JHqK1rG4t2s7m62TsSriGsgsoPjc+6PLzPlKe8m0a2FwVdVZg9KoaA7peoAKgtaxKOrA/wBMT1PZ+z6dGmtOkuVFvlF2a1zfmxJOvnOFvlu+lWjUcrf9GVrKAL1KK3JtpfOgzFbc+XYidSo5lWytIWzzzZ8t4tCLnU3JsefrfzvPb/8Ak+7VzYWvQyAGnUFY1Ab5+JdQCLaEcPT16dfKtt7IbD1TTbxKRnpOPdqUm9yovkbcuhBHMT1H2C4RhQruBZTWys19DlpCyZfV1a/w6zhFvODXq04qLmj1fFY1KSM9RlRFGZmYgKB3JM872v7Zkz8PBUGrsTlVmzKrMeQSmBnf/DLXtY3fxWKoUvs4Z1pszVaS+8xIGRwP18tm05+K4nmW6W8TbOxfEalnOVqTowKVFDEElbjwtpbUagkS9SpRlHPN9ig2ei0U3hxWrPRwanW1lDW9AHYfEiPO4e1m97ar38jWt9GEu7O9rGz6g8b1KJ7VKbWH9anmE69LfjZ7csXh/jUC/vWibnH/ABx9AyjLN7PNrD3dqOfWpiF/zGV6u7O8NLWnjBU8uPc/KslvrN2u9mC/8Vhf/fpf6pWxW/2zk97F0D5I/EPyS5i8Sp2z9B7HneM3625gSPtSXW9gatFSjHsKtEgX+N53N2PadhcbUWji8PSp1HIWmxC1KTuTYKcy3Qm9he4PfUX5u+ntRp4mi+EwdJ6prDhs7IfdP/d0tWLdiQLc7GVvZ/7Lq3GTEYxTTRCKlOkSOI9RTdS6/qqDrY6m1rAXv2cYaG5rD6Y/gMs9Nrbn4B/ewmGP9igP0El2Vu7hMJnNCjTpZvfKixIHS5Og8uUs4vHJSQvUYKo79+wHUzB7d3pfEeFbpS/Z6t5sR+HL1laEZT26FW5u4UFvz7HV3g3wvenhz5NU/wBH+r5d5kGPc+fqYs0GkuQgoLCPMV7ideWqQ0tFeE2jfjJnEkMIgIigRFLOA2c9dslNSSeZ5BR3LdJ0NgbtPiDmJKUhza2reSX0Pr+M3uB2fTopkpqFH1J7k9TOFSqo7I07Th8qvvy2j92ZnamBOQUqxNyuUVF0ubZSy5rgMLnTn1mI3b3NqbPxBxdKrTqmmlS1HK6l1KEWzXbWxDW192w7jQ+2GvixQprRVvs5JbEOi3YOpBQMRqi9cw66XHXFbt76G/DxlWsKZFhUpJTNVTpe7EXIt1ALC3XpXVvKcdaPVU6rgtPQ3C194vfT7FVRvGmXJlytqMt8ptYjmYn3k28g/SbPo1O+Q8x/Vqt+E7OB9oGy1pqqYmmqooRQ/EUhVFgPGtybCYvbftmqGuFwdJGp3yhqwbNUYnQhQwyDtfXvblOkYyltoX4OeUjNbz7NrVMOOLh6lCpQzNTV1YCphzfiBGIGY0wKbHW5Gdu8tezbe8bPwmILI9XNXpnhqwXIGpuOJcg3uUyn0XvPTsFSbGYULjRh87EOq4epmNJh7rCpmNqg11GnMeIE3p7rez2ngcTUrpVds6GmEyKiAMykk2Op8I5AAdB2racTzjYs+MnTcWcil7bMKffoV19GpN+LCWKntL2TiBavTdh/xcOtT6gtNpWwdJvfp02+8it+IlJ90sC/vYTDH+yQfUATvmn2fqVTHNV3aq8xTpnyXE0v3bCL+TW7rC4xKL/6sj6PrNLW9m2zW/7Mo+49VP3WlJ/ZJs0/qVh5Cu9vreT1x6OQzK7S2bu5RBPFq1iOS0qruSe2ZQFHxIlfd3G7JrVBTpbLxFV78s/Gt5tmqBVHmdJusL7L9mob8DP/AOZUqMPlmt9JpMDs+nRTJSppTX9mmqqPkOcTqrG2X82GCLZ+zKVFbUqVOkLC4REX4Erz+ZlfbW3kww18Tn3UBsbdz2Eo7wb2LSulGzVORbmqH/M3ly/CYirVLMWYlmJuSTck+cVOk5bsybziCp+5T3l+Cbae1Kld81Q8vdUaKo8h+fMyleSQG0tpJbI8/Kbm8ye4wmK8UUZEUWaImDSAH//Z"/>
          <p:cNvSpPr>
            <a:spLocks noChangeAspect="1" noChangeArrowheads="1"/>
          </p:cNvSpPr>
          <p:nvPr/>
        </p:nvSpPr>
        <p:spPr bwMode="auto">
          <a:xfrm>
            <a:off x="307975" y="-1638300"/>
            <a:ext cx="2552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hISEBQUEhQSFBQUFBQQEBUUFBUVFBQQFBQVFBQUFRQXHCYeFxkjGRUUHy8gIycpLCwtFR4xNTAqNSYrLCkBCQoKDgwOGg8PGiwkHCQtLCwpKiwsKSwsLCkqLCwsKSwpKSksLCwtKS0qLCwqLCkpKSwsLSwvLCwpLSksKSwsKf/AABEIARAAuQMBIgACEQEDEQH/xAAcAAABBQEBAQAAAAAAAAAAAAABAAIDBAYFBwj/xABKEAACAQIDBgMFBAUKAQ0AAAABAgADEQQSIQUGEzFBUSJhcQcygZGhFHKxwSNCUrLRFjNigoOSosLS8GMIFyRDRFNUc4ST4eLx/8QAGwEAAgMBAQEAAAAAAAAAAAAAAAECBAUDBgf/xAAxEQACAQMCBAMIAgIDAAAAAAAAAQIDBBESIQUxQVETMpEUImFxgaGx8NHhQsEjMzT/2gAMAwEAAhEDEQA/AKPBi4ElIgvNc8TkjNCDgiSXhtAWSLg+UH2cSa8cIBqZWOGHaD7EOwlq8V4w1MqfYF7CJdlhjYLc+UtyPE4z+apKQOIzVaxLKl6NK3hBYEWLMpsRrl6c5Xr1VTcYpbyeF+W/oi9Z28riTWcJLLIMFsA1nZKVJ3ZdWspAHqWtGYnd8IcroVPYzTbk49uFUxBe716hI6WpU/AgA6DQ/Oc7a294rY84YgZRTbXr9oCipcH7oK/GYz4q3dzoxhmMPM/lzfr0N6fB8UVOE3qfJf6/s4TbDpnp9B/CRtsCn2HyE7cFpv6Ys8v401tk4Z3fTtI33cU9/mf4zQWEWWGiPYl7TUXUzB3ZTz+ZjTuyvc/OadkEiZRHpQe1VV1M5/Jtf2m+kH8nV/ab6TQMojTTEbiP2qp3OZhMItMWVbdz1Ms3k/Di4UhpwRc3J5ZXzGLMZYNODJAWS+YojATJHIN4bQBY8RiABDATBeAZDFFFeACEwG9dQ8VEN/0alNfvsQR6rlM34nM2zsKniAL+FhoGHbsfKc5QTkp9Vy+qL9jdeBJ6uT5nR3fxITCUV5WpqT6nxH8ZhNkVWq7R4gub1Kj/ANUhvyImjxezsQyGmhRFtlzZiTl5WAsLaSbYe764cE3zOdCegHYTBs+HVIOrOeznn0fM9Pc8XoRhHS8tdjqBYoQsJE9ClhYPFSbbbY2CImAntGIDGRsLyTLERAZCVgKybLAYxFfJAZKVjSJEkiO0UeRG5Ih5LpWLLJSI0iM55GAw3jssWSMMjIrSTLFkgGSOGPyRCnAWRlobR4SEJACMCG0eRGQABMBaG3aDLAY0iKPyxZIDG2hAjrQGAsjCI0iPMa0YEdoI4wSIZG2itCYIiR0WWDLJSNYrSZxyMywZZNaK0BZIssQSS5I7JAMkOSIJJarKqlmIAHMkgAfEyns/bFKsWCEG1tehvfkevKRbS2ZOMJtOSWyLGWIx5gCSRDJGRG5LycLDaAZIMkPDk2SIrDAaiHJGlZNkgyQDJFkjSsnyRFIDyVskaacslI004BkrcOLhyxkgyRBkrmlFw5ZyQZYYJai1bWK0daOCxnMYFlvAbP4rFc6KQLnMT6clBnF2lRxLm1JuGOrFrX9AB+N/QRuzdiNSbMarluuXQH1veVpTqt4gvqadOjawhqqzy+y/k6G1MVSoVTTapnK2uaakjUX/AFrQUtp4cjnU17ZL39JnN68dh0bxio1S1zkIBy8gWuDpM1gdtK7ZVBzakX7AEk3HYAmUq06yfm9DYtLW1nHV4e3xz/J3d7NhvVHEFcuELVBSamEYXC3CFSQwAXkbHnzJnY2HtAUcMqAK6mxt+sSQSSNNT1ueVpxsFjybX6TsU8WKZ0VbEArpe1unlY/lM+cpN+8egp04Y91bdjtHCkAkledgM3isRcEgjXTqLiNyzl19pVKjh/DnNkLkC/D0uFvoCbAZuw9J2Qo8vhqPgZsWVd1FplzR4/jVhG2mpw8r+zIskdJLQZZfMDIwiC0flitGGSO0WWS2gtAMkeWCwkhEGWIMkeWNKSYCK0B5ICkGWT2jSIDyRZRBw5JBfygGSWEGNMWaIkSEwNAWhUd4yJit88Dlo12tq1RGJ/4YVVAv2DX0mL2DVIxVIqMzBwQP2u4+IvPZcXg0qoUcXVgQR5GeatjKGAxrrTTPlCpxHu3DYj9JlQEX7cx11lGtTw0+h6Ph1050pU0syS/o7WLwvDe4BCtqo6jyMsZSyaMFINxflY6EfPL8pFit4MPiVRaRJe5L3TJawA5XPPNpqeRk+EABs3I6N6GZ11GKb0m5w2pUcFGqsMVLZz3GZiRcXA00vr6Tr4bbLPWSmlIKhU1GYurWpi4Ayp7pJAAv3kW5WzFq4qphWqFKgBqUmtmR+TcibrdTfQjUHQ3nVwO6laljCtNKa4dyeNVXPZClwVKs3PMTYZVOvUalWtSUH8GWeKWMaya2ckvdzlLf99Se0UkxFEo7IbXU2NjccgQQeoIIPxjBPQJprKPm04SpycZLDQLQ2iiBjIZBliKx14gIDGFYiI+K0AyR5YDTj40mAsjQI0iPCxwSAyMUoskfDAMkJpxmQycjvCTIkxqLH2gEcICCFmU3g9n1PEVTVSoabNq4y5lJtzGoIPzmrJgvIyipLDO1GvOhLVTeGec7Q3Rq4bJUWzqg/SFLg6X8RU62IIvbT5y9gMQKi5gbg8puGW/MTE7xEYTEUzb9FVLcVVABFiAzJ0DWYHtceszbq3wsx5HquF37uZKnLzL7l3dnFmntmgT1pMov1ulS1u/K3wnp+L3nZK1nUNSZU0VG4iWOV3Z7EMo8P006zxbatY4fG0KoN8oWpoCFulR6dXKD7oJRyR3Yz1/GbEw9bI9VOJlU5DmcAK2p0Ui9xaVqe0cI9LUwnGU1s0TbYwyMHPDemyZSGIUK4bQX1uBfTXl87Z+0u47aFGnZFGRUUs2rMBTcsrL4iT4s76eQIsQL0aKEKAxBI6i9uemh1GltNfUzQtZvOhnkeO2tNRVePPOH8ez+37gUIjrRwEvnlRtocsNoCYDFGtDmjYCYCIgI4CAwEAmNyyQJDaAyLJFaOJigAwrDaOtBYxExQgRZYYEWC0QWOEUBZBaZnfanSy0Gq3sKoWw55HVgxH3SFb4W6zT2mU9oeDDUKb9UcpbydT+aD5zhcf8AWzX4J/7YLvn8HN3zoEU6TMBmNSsGI5ZiKbuvxqmsw8m7z0jYmNZsFhc3M0ad/MhAL/AfW8843iq8fLSB950NFQNXYtUtVN9VVkrIR3IPaemYPDAKoUeFFWlTHQIgCj8JlwXvM99VbVGKfxM7jT/0qtmIKotOo394sqj+rTX5y7gMUKtNXXkRy7HqJzyAGxTl6bF6jOQrXKU6VNlUEcwb/jKG5uM8RpHqMy/eHMfL8J0o1fDms8mYvE7R3FB6ecd18e5p7RZY68BmweExgFowwloQYAMy3jssN4gIANtDaOtGkwARMaTCY0iACvBFFABocHreOEraXkivETZMIRIhUjs0COCSKQNVjqbGAE15w96mLrSoCm1TjMSct/CKeWxIAvlzOt+WgI6idtZza2PytVq3uKXECDKDpQps7NrzDYhFQ/clW6niGO5ucDoOdzr6RX3eyOTsPAfaNoArbLhkFM2FlV1eoEVe4UE6/wBET0qpR4dMkcgPjy0mf9mWyeHgVci7Vmaqx8sxRfot/jOttiqWfINFW2bzPO0oQWI5PZ13menotjO1NjUrsQiqXVlZlFj4hY8vPWZbCYVqFVr6MrXB8uhHlbWbqtzP++05e19m8VdNHHunof6J8vwnR2/iUsrmYdbiXs94oS8rSz8GXqWJ4iB+/P16wzgbv4plc03uD2PQiaAzvZVXKOiXNfgxuM2qp1fGh5Z7/Xr/ACKNhiBl8wxCG8V425gMV4CYiYDAQiYLxQwAbDaIwQHgpkxwaOywZYiYQ8RN4ssIWMQlEmWMVZIWCgseQBJ9ALmJgk28I5O2N7RhHUIi1HHiZWJAAscvLryP/wC6chlqtgQ5pVQ1XDMiEeLit9rou75VN7M7kC41JUC84WzqDY3GIhJ/TVLueyas5+Cg2m/2lUepVtTOVFcYXDKOSuhNFKg+6Ti39aCdpiyqSqybfLofUKFjSsaUKcPNzk+7O9uztzCU8FQR69FclJEbMwplagFmU5rfrXHwlsUadXM1KqlS5JJR1Ya9yDMN7TqSphaFNVsofIumoREIVb/75TzejVZDmVmU8gVJU3PmJGVTD04OtK28WPiZ5tnttdLMR8zzjAsq7LxPEoUn6tTRjrfXKL6+t5ZE2KSWhYPmnEJTdzPWt8tehztrbOL2emP0i/4lHT17S7s/E8amGANwLN6j8xJxIadRqVQuuqNrVQC5uBbOtuZ7j1lW4pSi/Fp81zXc0OH3MKtN2lw/dflfZkhEaZAu282bi0mBBsWpg6Hn4kOvxj6eJRvdYn4f7I+IE607qM8Jpp/I4XHC6tLMotSiuqa/BJBEYpaMkBEBhvBAYII6CAgQawlYIiYCIsskKwhRACMU47KI6G0BCCCVNsqfs1a3PhVLf3DLVoHXQ+YI+kUllHSlLTNS7NGG9nAC16tdvdoUGf4t/wDVXmk2CjCuha5FFCX63rJTBf48TG1f7hnJwChFdVAC1cnFAAs4U3sfI6g25gmdLZ+MUCotUuRUXKSlgSXao9Vr3FizVOnIKomHFpbH02pX8TMu6H74V1xeD0VgwU4peRsiEL/iVrieYJhXc+FTYdToLz0/aO16KrUKh2LUhSCkAKqKGAA15XYzI0aGgA5TnUazk6UK0oQ0mw3YxYailMAgoiqT3yhVvadqZjd9stVVH7LD6X/Kaa81rKblS3PB8cpqF22uqT/fQRaC8No0y4YoLa368r9bQmKNIgDY6CKAwEKCG8F4DFaC0V4rxDAYoc0GaAyUjWDSItrGkxAPgMaIRGIIbtA5sCfI/hHXkOLa1N/uN+BkXsicFmSXxMvSOkLNaISDENPPvc+hx2Ke0cRpbufoJLggMonI3lxT4ZqeZARUpiopJIsLkZSO+gPxnMG99QKAqIPMkn+EbpS5E4VYtZXI32wVviB5Kx+lvzmoMwG4lYPimJqmq60W91ctJQWQWW+rHzsPjN9ea1nDTT3PH8bnqufog3gvEIpcMQVoiIoL+cBigJhvEYACAmKBmiGG8BMZxI0m8BhYwawWhy+cB4J2bWCNIPSERBgIhzQAwgQEIRxwvEBTlmVhf1B1inUwmDCpmOjH6LoR6G/5TnVmoxLllbutVSXJbsxOK2PVTSytbsdf7psZTwmznqVVV1ZVBzOWFrqOg73mvxajXNY/NT8bG34SlhUGYsBYe6PEx8z7xPaZdKjmaXQ9Xd3DpUJST36fMy/tQ2dmwyVQNaT2P3Kmn7wX5zy8T1v2iY4U8Cy2uarLTXysc5P+H6zyOWbjzlbhDk7ffu8fvzybP2YKwxTEA5DTZGaxy5rqyi/fwk28p6leef8As/2ma1UIqKlOhSJsDctUayZj82M31pYts6DH4xj2j6IdAYIbywZGARZYYLwAEV4RATAeAF40wkwEwAUbDa8abQGIrG2iMWWAycmC5gtrHxBgAEN4C8aWgLBawSZn15DU/Dl9Z0cRidDz7/HynLw9bKrNlZgLXyi7W53C8zy6ayNdopVUtTbMASp0IIYcwQdQf4ynX3lg9PwuCjRz1ZDjVZzYGwHX/fWPpplAA6Qj/wCY6dqNNRWeplcRuHUqOC8q/Jx96d3/ALZRFMNkYNxFYi4uBlIIGtiCeXYTCVvZji1OjUWHcMw+hXSemYqvUQApT4ncBwrX8gRYySlWzgGxF7aEag9jK9VZkzdsHpt4pdjPblbrPg0c1GUvUymy6hVW9tSASdT9JpJYw+BqVL8NHYDTwgm3aObZtZedKqP7Nv4S3DEVpyebufErVZVMPDe2xViEe6EcwR6giNk8lRxa5hvFeNJjM5gMkLxmeKMMBYATFaEQExjwAwCOAhtAeAARWiggMebRZo1mgzRCHBo7NIiYc3eAsHT2cPC3r+AlbEIMxIAHc9/WeY4f2gV6GJrsuWrTdz4CSBlW6oUI93T5zQbub01cbWYkcNEXVAM2YtYKTUPx0A6GUsqcz1ai7a1z2X3NTmiMivLGFwVSoQKaM2oGgNhfu3IS62keWUZTeFuwYesrZlBBZbFxfVcwuLidPYOzhWrqhvlALPbQ5R+GpAnh+P2xWoY3ENRrG5qVFLAABgHP6rDlpp6T0n2HVauJxVavULng0ghY1GytUqtoOGAFtlVj1sbTOnPLZ7K3oeHSjB9Ee04fDKihUUKo0AGgkhMbmiLTiWVtshHWcPezbtDBYY1q1MPqERQqkvUN7Lc6DkTc9B15S/tZ64pN9mWm1X9QVWKoD3YqCT6C1+4nm209kbwVEanVGGxFNveQigV53FrhSLdCDcTtTgm92hNZ6FHd7e/GY/FMlHBYJ1tmZWUoKaXtdqwN7n7pv0E9MpbsYdlGeiitbxBHcqD1sfCSPgJ49s7dTbWCq8WhQqo3I8NqTqV55SuY5l9ZqKPtC2vSH6fZzPbmVpVkv8gwlmrDL/42sfM5eDTfmivQ2z7mYY/quPRz+d5XfcWieT1B65T+Uyv/AD0sv87gKyd/Gf8APTEnoe3LBH36WIX04Tf5xOWiuuRzdpbvnBeh2am4I6Vj8U/g0gbcOoOVWmfVWH8Y3D+2LZrc3rL96i5/dvOtszf3AYiotOjXDVG91MlQMe+hWDlWjzT9Dk+H2z/x+7OJU3JxA5Gkf6xH4rKtTdHFD/qwfR0/MieiXnB2/vSlC6JZ6vbovm38PwijWqN4RWrcPtacdUm0vmYjHbLq0rcVCl+VyNfkZTkuLxj1XLuxZjzJ/Adh5CRWl1Zxuefnp1PRnHxJC0F40nWG8ZABJE11HD0hQCIqDiUsrVCAWOdLXzcwNekyRMt4PaDqOGT4DorfrU79gQQwB1APLlqOVevFyWxp8Oq06c3r68meGY3BPQdqVRStRDkdD7wI0+XW/XnNv7Oqq8KoljxM2diBpkFlUFu9y2k6++uaqlSlV4bV0/mmNTDCoAniZDlAc5kuQthr6zm+yfYwxuMenWqNlSjxAoJXNldVy+EggeLpKUZ6JHqK1rG4t2s7m62TsSriGsgsoPjc+6PLzPlKe8m0a2FwVdVZg9KoaA7peoAKgtaxKOrA/wBMT1PZ+z6dGmtOkuVFvlF2a1zfmxJOvnOFvlu+lWjUcrf9GVrKAL1KK3JtpfOgzFbc+XYidSo5lWytIWzzzZ8t4tCLnU3JsefrfzvPb/8Ak+7VzYWvQyAGnUFY1Ab5+JdQCLaEcPT16dfKtt7IbD1TTbxKRnpOPdqUm9yovkbcuhBHMT1H2C4RhQruBZTWys19DlpCyZfV1a/w6zhFvODXq04qLmj1fFY1KSM9RlRFGZmYgKB3JM872v7Zkz8PBUGrsTlVmzKrMeQSmBnf/DLXtY3fxWKoUvs4Z1pszVaS+8xIGRwP18tm05+K4nmW6W8TbOxfEalnOVqTowKVFDEElbjwtpbUagkS9SpRlHPN9ig2ei0U3hxWrPRwanW1lDW9AHYfEiPO4e1m97ar38jWt9GEu7O9rGz6g8b1KJ7VKbWH9anmE69LfjZ7csXh/jUC/vWibnH/ABx9AyjLN7PNrD3dqOfWpiF/zGV6u7O8NLWnjBU8uPc/KslvrN2u9mC/8Vhf/fpf6pWxW/2zk97F0D5I/EPyS5i8Sp2z9B7HneM3625gSPtSXW9gatFSjHsKtEgX+N53N2PadhcbUWji8PSp1HIWmxC1KTuTYKcy3Qm9he4PfUX5u+ntRp4mi+EwdJ6prDhs7IfdP/d0tWLdiQLc7GVvZ/7Lq3GTEYxTTRCKlOkSOI9RTdS6/qqDrY6m1rAXv2cYaG5rD6Y/gMs9Nrbn4B/ewmGP9igP0El2Vu7hMJnNCjTpZvfKixIHS5Og8uUs4vHJSQvUYKo79+wHUzB7d3pfEeFbpS/Z6t5sR+HL1laEZT26FW5u4UFvz7HV3g3wvenhz5NU/wBH+r5d5kGPc+fqYs0GkuQgoLCPMV7ideWqQ0tFeE2jfjJnEkMIgIigRFLOA2c9dslNSSeZ5BR3LdJ0NgbtPiDmJKUhza2reSX0Pr+M3uB2fTopkpqFH1J7k9TOFSqo7I07Th8qvvy2j92ZnamBOQUqxNyuUVF0ubZSy5rgMLnTn1mI3b3NqbPxBxdKrTqmmlS1HK6l1KEWzXbWxDW192w7jQ+2GvixQprRVvs5JbEOi3YOpBQMRqi9cw66XHXFbt76G/DxlWsKZFhUpJTNVTpe7EXIt1ALC3XpXVvKcdaPVU6rgtPQ3C194vfT7FVRvGmXJlytqMt8ptYjmYn3k28g/SbPo1O+Q8x/Vqt+E7OB9oGy1pqqYmmqooRQ/EUhVFgPGtybCYvbftmqGuFwdJGp3yhqwbNUYnQhQwyDtfXvblOkYyltoX4OeUjNbz7NrVMOOLh6lCpQzNTV1YCphzfiBGIGY0wKbHW5Gdu8tezbe8bPwmILI9XNXpnhqwXIGpuOJcg3uUyn0XvPTsFSbGYULjRh87EOq4epmNJh7rCpmNqg11GnMeIE3p7rez2ngcTUrpVds6GmEyKiAMykk2Op8I5AAdB2racTzjYs+MnTcWcil7bMKffoV19GpN+LCWKntL2TiBavTdh/xcOtT6gtNpWwdJvfp02+8it+IlJ90sC/vYTDH+yQfUATvmn2fqVTHNV3aq8xTpnyXE0v3bCL+TW7rC4xKL/6sj6PrNLW9m2zW/7Mo+49VP3WlJ/ZJs0/qVh5Cu9vreT1x6OQzK7S2bu5RBPFq1iOS0qruSe2ZQFHxIlfd3G7JrVBTpbLxFV78s/Gt5tmqBVHmdJusL7L9mob8DP/AOZUqMPlmt9JpMDs+nRTJSppTX9mmqqPkOcTqrG2X82GCLZ+zKVFbUqVOkLC4REX4Erz+ZlfbW3kww18Tn3UBsbdz2Eo7wb2LSulGzVORbmqH/M3ly/CYirVLMWYlmJuSTck+cVOk5bsybziCp+5T3l+Cbae1Kld81Q8vdUaKo8h+fMyleSQG0tpJbI8/Kbm8ye4wmK8UUZEUWaImDSAH//Z"/>
          <p:cNvSpPr>
            <a:spLocks noChangeAspect="1" noChangeArrowheads="1"/>
          </p:cNvSpPr>
          <p:nvPr/>
        </p:nvSpPr>
        <p:spPr bwMode="auto">
          <a:xfrm>
            <a:off x="460375" y="-1485900"/>
            <a:ext cx="2552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hISEBQUEhQSFBQUFBQQEBUUFBUVFBQQFBQVFBQUFRQXHCYeFxkjGRUUHy8gIycpLCwtFR4xNTAqNSYrLCkBCQoKDgwOGg8PGiwkHCQtLCwpKiwsKSwsLCkqLCwsKSwpKSksLCwtKS0qLCwqLCkpKSwsLSwvLCwpLSksKSwsKf/AABEIARAAuQMBIgACEQEDEQH/xAAcAAABBQEBAQAAAAAAAAAAAAABAAIDBAYFBwj/xABKEAACAQIDBgMFBAUKAQ0AAAABAgADEQQSIQUGEzFBUSJhcQcygZGhFHKxwSNCUrLRFjNigoOSosLS8GMIFyRDRFNUc4ST4eLx/8QAGwEAAgMBAQEAAAAAAAAAAAAAAAECBAUDBgf/xAAxEQACAQMCBAMIAgIDAAAAAAAAAQIDBBESIQUxQVETMpEUImFxgaGx8NHhQsEjMzT/2gAMAwEAAhEDEQA/AKPBi4ElIgvNc8TkjNCDgiSXhtAWSLg+UH2cSa8cIBqZWOGHaD7EOwlq8V4w1MqfYF7CJdlhjYLc+UtyPE4z+apKQOIzVaxLKl6NK3hBYEWLMpsRrl6c5Xr1VTcYpbyeF+W/oi9Z28riTWcJLLIMFsA1nZKVJ3ZdWspAHqWtGYnd8IcroVPYzTbk49uFUxBe716hI6WpU/AgA6DQ/Oc7a294rY84YgZRTbXr9oCipcH7oK/GYz4q3dzoxhmMPM/lzfr0N6fB8UVOE3qfJf6/s4TbDpnp9B/CRtsCn2HyE7cFpv6Ys8v401tk4Z3fTtI33cU9/mf4zQWEWWGiPYl7TUXUzB3ZTz+ZjTuyvc/OadkEiZRHpQe1VV1M5/Jtf2m+kH8nV/ab6TQMojTTEbiP2qp3OZhMItMWVbdz1Ms3k/Di4UhpwRc3J5ZXzGLMZYNODJAWS+YojATJHIN4bQBY8RiABDATBeAZDFFFeACEwG9dQ8VEN/0alNfvsQR6rlM34nM2zsKniAL+FhoGHbsfKc5QTkp9Vy+qL9jdeBJ6uT5nR3fxITCUV5WpqT6nxH8ZhNkVWq7R4gub1Kj/ANUhvyImjxezsQyGmhRFtlzZiTl5WAsLaSbYe764cE3zOdCegHYTBs+HVIOrOeznn0fM9Pc8XoRhHS8tdjqBYoQsJE9ClhYPFSbbbY2CImAntGIDGRsLyTLERAZCVgKybLAYxFfJAZKVjSJEkiO0UeRG5Ih5LpWLLJSI0iM55GAw3jssWSMMjIrSTLFkgGSOGPyRCnAWRlobR4SEJACMCG0eRGQABMBaG3aDLAY0iKPyxZIDG2hAjrQGAsjCI0iPMa0YEdoI4wSIZG2itCYIiR0WWDLJSNYrSZxyMywZZNaK0BZIssQSS5I7JAMkOSIJJarKqlmIAHMkgAfEyns/bFKsWCEG1tehvfkevKRbS2ZOMJtOSWyLGWIx5gCSRDJGRG5LycLDaAZIMkPDk2SIrDAaiHJGlZNkgyQDJFkjSsnyRFIDyVskaacslI004BkrcOLhyxkgyRBkrmlFw5ZyQZYYJai1bWK0daOCxnMYFlvAbP4rFc6KQLnMT6clBnF2lRxLm1JuGOrFrX9AB+N/QRuzdiNSbMarluuXQH1veVpTqt4gvqadOjawhqqzy+y/k6G1MVSoVTTapnK2uaakjUX/AFrQUtp4cjnU17ZL39JnN68dh0bxio1S1zkIBy8gWuDpM1gdtK7ZVBzakX7AEk3HYAmUq06yfm9DYtLW1nHV4e3xz/J3d7NhvVHEFcuELVBSamEYXC3CFSQwAXkbHnzJnY2HtAUcMqAK6mxt+sSQSSNNT1ueVpxsFjybX6TsU8WKZ0VbEArpe1unlY/lM+cpN+8egp04Y91bdjtHCkAkledgM3isRcEgjXTqLiNyzl19pVKjh/DnNkLkC/D0uFvoCbAZuw9J2Qo8vhqPgZsWVd1FplzR4/jVhG2mpw8r+zIskdJLQZZfMDIwiC0flitGGSO0WWS2gtAMkeWCwkhEGWIMkeWNKSYCK0B5ICkGWT2jSIDyRZRBw5JBfygGSWEGNMWaIkSEwNAWhUd4yJit88Dlo12tq1RGJ/4YVVAv2DX0mL2DVIxVIqMzBwQP2u4+IvPZcXg0qoUcXVgQR5GeatjKGAxrrTTPlCpxHu3DYj9JlQEX7cx11lGtTw0+h6Ph1050pU0syS/o7WLwvDe4BCtqo6jyMsZSyaMFINxflY6EfPL8pFit4MPiVRaRJe5L3TJawA5XPPNpqeRk+EABs3I6N6GZ11GKb0m5w2pUcFGqsMVLZz3GZiRcXA00vr6Tr4bbLPWSmlIKhU1GYurWpi4Ayp7pJAAv3kW5WzFq4qphWqFKgBqUmtmR+TcibrdTfQjUHQ3nVwO6laljCtNKa4dyeNVXPZClwVKs3PMTYZVOvUalWtSUH8GWeKWMaya2ckvdzlLf99Se0UkxFEo7IbXU2NjccgQQeoIIPxjBPQJprKPm04SpycZLDQLQ2iiBjIZBliKx14gIDGFYiI+K0AyR5YDTj40mAsjQI0iPCxwSAyMUoskfDAMkJpxmQycjvCTIkxqLH2gEcICCFmU3g9n1PEVTVSoabNq4y5lJtzGoIPzmrJgvIyipLDO1GvOhLVTeGec7Q3Rq4bJUWzqg/SFLg6X8RU62IIvbT5y9gMQKi5gbg8puGW/MTE7xEYTEUzb9FVLcVVABFiAzJ0DWYHtceszbq3wsx5HquF37uZKnLzL7l3dnFmntmgT1pMov1ulS1u/K3wnp+L3nZK1nUNSZU0VG4iWOV3Z7EMo8P006zxbatY4fG0KoN8oWpoCFulR6dXKD7oJRyR3Yz1/GbEw9bI9VOJlU5DmcAK2p0Ui9xaVqe0cI9LUwnGU1s0TbYwyMHPDemyZSGIUK4bQX1uBfTXl87Z+0u47aFGnZFGRUUs2rMBTcsrL4iT4s76eQIsQL0aKEKAxBI6i9uemh1GltNfUzQtZvOhnkeO2tNRVePPOH8ez+37gUIjrRwEvnlRtocsNoCYDFGtDmjYCYCIgI4CAwEAmNyyQJDaAyLJFaOJigAwrDaOtBYxExQgRZYYEWC0QWOEUBZBaZnfanSy0Gq3sKoWw55HVgxH3SFb4W6zT2mU9oeDDUKb9UcpbydT+aD5zhcf8AWzX4J/7YLvn8HN3zoEU6TMBmNSsGI5ZiKbuvxqmsw8m7z0jYmNZsFhc3M0ad/MhAL/AfW8843iq8fLSB950NFQNXYtUtVN9VVkrIR3IPaemYPDAKoUeFFWlTHQIgCj8JlwXvM99VbVGKfxM7jT/0qtmIKotOo394sqj+rTX5y7gMUKtNXXkRy7HqJzyAGxTl6bF6jOQrXKU6VNlUEcwb/jKG5uM8RpHqMy/eHMfL8J0o1fDms8mYvE7R3FB6ecd18e5p7RZY68BmweExgFowwloQYAMy3jssN4gIANtDaOtGkwARMaTCY0iACvBFFABocHreOEraXkivETZMIRIhUjs0COCSKQNVjqbGAE15w96mLrSoCm1TjMSct/CKeWxIAvlzOt+WgI6idtZza2PytVq3uKXECDKDpQps7NrzDYhFQ/clW6niGO5ucDoOdzr6RX3eyOTsPAfaNoArbLhkFM2FlV1eoEVe4UE6/wBET0qpR4dMkcgPjy0mf9mWyeHgVci7Vmaqx8sxRfot/jOttiqWfINFW2bzPO0oQWI5PZ13menotjO1NjUrsQiqXVlZlFj4hY8vPWZbCYVqFVr6MrXB8uhHlbWbqtzP++05e19m8VdNHHunof6J8vwnR2/iUsrmYdbiXs94oS8rSz8GXqWJ4iB+/P16wzgbv4plc03uD2PQiaAzvZVXKOiXNfgxuM2qp1fGh5Z7/Xr/ACKNhiBl8wxCG8V425gMV4CYiYDAQiYLxQwAbDaIwQHgpkxwaOywZYiYQ8RN4ssIWMQlEmWMVZIWCgseQBJ9ALmJgk28I5O2N7RhHUIi1HHiZWJAAscvLryP/wC6chlqtgQ5pVQ1XDMiEeLit9rou75VN7M7kC41JUC84WzqDY3GIhJ/TVLueyas5+Cg2m/2lUepVtTOVFcYXDKOSuhNFKg+6Ti39aCdpiyqSqybfLofUKFjSsaUKcPNzk+7O9uztzCU8FQR69FclJEbMwplagFmU5rfrXHwlsUadXM1KqlS5JJR1Ya9yDMN7TqSphaFNVsofIumoREIVb/75TzejVZDmVmU8gVJU3PmJGVTD04OtK28WPiZ5tnttdLMR8zzjAsq7LxPEoUn6tTRjrfXKL6+t5ZE2KSWhYPmnEJTdzPWt8tehztrbOL2emP0i/4lHT17S7s/E8amGANwLN6j8xJxIadRqVQuuqNrVQC5uBbOtuZ7j1lW4pSi/Fp81zXc0OH3MKtN2lw/dflfZkhEaZAu282bi0mBBsWpg6Hn4kOvxj6eJRvdYn4f7I+IE607qM8Jpp/I4XHC6tLMotSiuqa/BJBEYpaMkBEBhvBAYII6CAgQawlYIiYCIsskKwhRACMU47KI6G0BCCCVNsqfs1a3PhVLf3DLVoHXQ+YI+kUllHSlLTNS7NGG9nAC16tdvdoUGf4t/wDVXmk2CjCuha5FFCX63rJTBf48TG1f7hnJwChFdVAC1cnFAAs4U3sfI6g25gmdLZ+MUCotUuRUXKSlgSXao9Vr3FizVOnIKomHFpbH02pX8TMu6H74V1xeD0VgwU4peRsiEL/iVrieYJhXc+FTYdToLz0/aO16KrUKh2LUhSCkAKqKGAA15XYzI0aGgA5TnUazk6UK0oQ0mw3YxYailMAgoiqT3yhVvadqZjd9stVVH7LD6X/Kaa81rKblS3PB8cpqF22uqT/fQRaC8No0y4YoLa368r9bQmKNIgDY6CKAwEKCG8F4DFaC0V4rxDAYoc0GaAyUjWDSItrGkxAPgMaIRGIIbtA5sCfI/hHXkOLa1N/uN+BkXsicFmSXxMvSOkLNaISDENPPvc+hx2Ke0cRpbufoJLggMonI3lxT4ZqeZARUpiopJIsLkZSO+gPxnMG99QKAqIPMkn+EbpS5E4VYtZXI32wVviB5Kx+lvzmoMwG4lYPimJqmq60W91ctJQWQWW+rHzsPjN9ea1nDTT3PH8bnqufog3gvEIpcMQVoiIoL+cBigJhvEYACAmKBmiGG8BMZxI0m8BhYwawWhy+cB4J2bWCNIPSERBgIhzQAwgQEIRxwvEBTlmVhf1B1inUwmDCpmOjH6LoR6G/5TnVmoxLllbutVSXJbsxOK2PVTSytbsdf7psZTwmznqVVV1ZVBzOWFrqOg73mvxajXNY/NT8bG34SlhUGYsBYe6PEx8z7xPaZdKjmaXQ9Xd3DpUJST36fMy/tQ2dmwyVQNaT2P3Kmn7wX5zy8T1v2iY4U8Cy2uarLTXysc5P+H6zyOWbjzlbhDk7ffu8fvzybP2YKwxTEA5DTZGaxy5rqyi/fwk28p6leef8As/2ma1UIqKlOhSJsDctUayZj82M31pYts6DH4xj2j6IdAYIbywZGARZYYLwAEV4RATAeAF40wkwEwAUbDa8abQGIrG2iMWWAycmC5gtrHxBgAEN4C8aWgLBawSZn15DU/Dl9Z0cRidDz7/HynLw9bKrNlZgLXyi7W53C8zy6ayNdopVUtTbMASp0IIYcwQdQf4ynX3lg9PwuCjRz1ZDjVZzYGwHX/fWPpplAA6Qj/wCY6dqNNRWeplcRuHUqOC8q/Jx96d3/ALZRFMNkYNxFYi4uBlIIGtiCeXYTCVvZji1OjUWHcMw+hXSemYqvUQApT4ncBwrX8gRYySlWzgGxF7aEag9jK9VZkzdsHpt4pdjPblbrPg0c1GUvUymy6hVW9tSASdT9JpJYw+BqVL8NHYDTwgm3aObZtZedKqP7Nv4S3DEVpyebufErVZVMPDe2xViEe6EcwR6giNk8lRxa5hvFeNJjM5gMkLxmeKMMBYATFaEQExjwAwCOAhtAeAARWiggMebRZo1mgzRCHBo7NIiYc3eAsHT2cPC3r+AlbEIMxIAHc9/WeY4f2gV6GJrsuWrTdz4CSBlW6oUI93T5zQbub01cbWYkcNEXVAM2YtYKTUPx0A6GUsqcz1ai7a1z2X3NTmiMivLGFwVSoQKaM2oGgNhfu3IS62keWUZTeFuwYesrZlBBZbFxfVcwuLidPYOzhWrqhvlALPbQ5R+GpAnh+P2xWoY3ENRrG5qVFLAABgHP6rDlpp6T0n2HVauJxVavULng0ghY1GytUqtoOGAFtlVj1sbTOnPLZ7K3oeHSjB9Ee04fDKihUUKo0AGgkhMbmiLTiWVtshHWcPezbtDBYY1q1MPqERQqkvUN7Lc6DkTc9B15S/tZ64pN9mWm1X9QVWKoD3YqCT6C1+4nm209kbwVEanVGGxFNveQigV53FrhSLdCDcTtTgm92hNZ6FHd7e/GY/FMlHBYJ1tmZWUoKaXtdqwN7n7pv0E9MpbsYdlGeiitbxBHcqD1sfCSPgJ49s7dTbWCq8WhQqo3I8NqTqV55SuY5l9ZqKPtC2vSH6fZzPbmVpVkv8gwlmrDL/42sfM5eDTfmivQ2z7mYY/quPRz+d5XfcWieT1B65T+Uyv/AD0sv87gKyd/Gf8APTEnoe3LBH36WIX04Tf5xOWiuuRzdpbvnBeh2am4I6Vj8U/g0gbcOoOVWmfVWH8Y3D+2LZrc3rL96i5/dvOtszf3AYiotOjXDVG91MlQMe+hWDlWjzT9Dk+H2z/x+7OJU3JxA5Gkf6xH4rKtTdHFD/qwfR0/MieiXnB2/vSlC6JZ6vbovm38PwijWqN4RWrcPtacdUm0vmYjHbLq0rcVCl+VyNfkZTkuLxj1XLuxZjzJ/Adh5CRWl1Zxuefnp1PRnHxJC0F40nWG8ZABJE11HD0hQCIqDiUsrVCAWOdLXzcwNekyRMt4PaDqOGT4DorfrU79gQQwB1APLlqOVevFyWxp8Oq06c3r68meGY3BPQdqVRStRDkdD7wI0+XW/XnNv7Oqq8KoljxM2diBpkFlUFu9y2k6++uaqlSlV4bV0/mmNTDCoAniZDlAc5kuQthr6zm+yfYwxuMenWqNlSjxAoJXNldVy+EggeLpKUZ6JHqK1rG4t2s7m62TsSriGsgsoPjc+6PLzPlKe8m0a2FwVdVZg9KoaA7peoAKgtaxKOrA/wBMT1PZ+z6dGmtOkuVFvlF2a1zfmxJOvnOFvlu+lWjUcrf9GVrKAL1KK3JtpfOgzFbc+XYidSo5lWytIWzzzZ8t4tCLnU3JsefrfzvPb/8Ak+7VzYWvQyAGnUFY1Ab5+JdQCLaEcPT16dfKtt7IbD1TTbxKRnpOPdqUm9yovkbcuhBHMT1H2C4RhQruBZTWys19DlpCyZfV1a/w6zhFvODXq04qLmj1fFY1KSM9RlRFGZmYgKB3JM872v7Zkz8PBUGrsTlVmzKrMeQSmBnf/DLXtY3fxWKoUvs4Z1pszVaS+8xIGRwP18tm05+K4nmW6W8TbOxfEalnOVqTowKVFDEElbjwtpbUagkS9SpRlHPN9ig2ei0U3hxWrPRwanW1lDW9AHYfEiPO4e1m97ar38jWt9GEu7O9rGz6g8b1KJ7VKbWH9anmE69LfjZ7csXh/jUC/vWibnH/ABx9AyjLN7PNrD3dqOfWpiF/zGV6u7O8NLWnjBU8uPc/KslvrN2u9mC/8Vhf/fpf6pWxW/2zk97F0D5I/EPyS5i8Sp2z9B7HneM3625gSPtSXW9gatFSjHsKtEgX+N53N2PadhcbUWji8PSp1HIWmxC1KTuTYKcy3Qm9he4PfUX5u+ntRp4mi+EwdJ6prDhs7IfdP/d0tWLdiQLc7GVvZ/7Lq3GTEYxTTRCKlOkSOI9RTdS6/qqDrY6m1rAXv2cYaG5rD6Y/gMs9Nrbn4B/ewmGP9igP0El2Vu7hMJnNCjTpZvfKixIHS5Og8uUs4vHJSQvUYKo79+wHUzB7d3pfEeFbpS/Z6t5sR+HL1laEZT26FW5u4UFvz7HV3g3wvenhz5NU/wBH+r5d5kGPc+fqYs0GkuQgoLCPMV7ideWqQ0tFeE2jfjJnEkMIgIigRFLOA2c9dslNSSeZ5BR3LdJ0NgbtPiDmJKUhza2reSX0Pr+M3uB2fTopkpqFH1J7k9TOFSqo7I07Th8qvvy2j92ZnamBOQUqxNyuUVF0ubZSy5rgMLnTn1mI3b3NqbPxBxdKrTqmmlS1HK6l1KEWzXbWxDW192w7jQ+2GvixQprRVvs5JbEOi3YOpBQMRqi9cw66XHXFbt76G/DxlWsKZFhUpJTNVTpe7EXIt1ALC3XpXVvKcdaPVU6rgtPQ3C194vfT7FVRvGmXJlytqMt8ptYjmYn3k28g/SbPo1O+Q8x/Vqt+E7OB9oGy1pqqYmmqooRQ/EUhVFgPGtybCYvbftmqGuFwdJGp3yhqwbNUYnQhQwyDtfXvblOkYyltoX4OeUjNbz7NrVMOOLh6lCpQzNTV1YCphzfiBGIGY0wKbHW5Gdu8tezbe8bPwmILI9XNXpnhqwXIGpuOJcg3uUyn0XvPTsFSbGYULjRh87EOq4epmNJh7rCpmNqg11GnMeIE3p7rez2ngcTUrpVds6GmEyKiAMykk2Op8I5AAdB2racTzjYs+MnTcWcil7bMKffoV19GpN+LCWKntL2TiBavTdh/xcOtT6gtNpWwdJvfp02+8it+IlJ90sC/vYTDH+yQfUATvmn2fqVTHNV3aq8xTpnyXE0v3bCL+TW7rC4xKL/6sj6PrNLW9m2zW/7Mo+49VP3WlJ/ZJs0/qVh5Cu9vreT1x6OQzK7S2bu5RBPFq1iOS0qruSe2ZQFHxIlfd3G7JrVBTpbLxFV78s/Gt5tmqBVHmdJusL7L9mob8DP/AOZUqMPlmt9JpMDs+nRTJSppTX9mmqqPkOcTqrG2X82GCLZ+zKVFbUqVOkLC4REX4Erz+ZlfbW3kww18Tn3UBsbdz2Eo7wb2LSulGzVORbmqH/M3ly/CYirVLMWYlmJuSTck+cVOk5bsybziCp+5T3l+Cbae1Kld81Q8vdUaKo8h+fMyleSQG0tpJbI8/Kbm8ye4wmK8UUZEUWaImDSAH//Z"/>
          <p:cNvSpPr>
            <a:spLocks noChangeAspect="1" noChangeArrowheads="1"/>
          </p:cNvSpPr>
          <p:nvPr/>
        </p:nvSpPr>
        <p:spPr bwMode="auto">
          <a:xfrm>
            <a:off x="612775" y="-1333500"/>
            <a:ext cx="2552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" y="3963194"/>
            <a:ext cx="3167652" cy="243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315510" cy="291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35" y="3733800"/>
            <a:ext cx="2075665" cy="266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828800" y="1524000"/>
            <a:ext cx="59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(A)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7175" y="1371600"/>
            <a:ext cx="53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(B)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038600"/>
            <a:ext cx="51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(C)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810000"/>
            <a:ext cx="54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(D)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266" name="Picture 2" descr="http://www.ballmachines.co.uk/footballsoccermachine/socgoldlr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962400"/>
            <a:ext cx="2743200" cy="220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7315200" y="3886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9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lleyb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244599" y="-423862"/>
            <a:ext cx="11861798" cy="6672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834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8636000" algn="r"/>
              </a:tabLst>
            </a:pPr>
            <a:r>
              <a:rPr lang="en-US" sz="1400" dirty="0" smtClean="0">
                <a:solidFill>
                  <a:schemeClr val="bg1"/>
                </a:solidFill>
              </a:rPr>
              <a:t>Jessica. 29 MPH float serve in slow motion. California Heat Volleyball Club	Uploaded by: </a:t>
            </a:r>
            <a:r>
              <a:rPr lang="en-US" sz="1400" dirty="0" err="1" smtClean="0">
                <a:solidFill>
                  <a:schemeClr val="bg1"/>
                </a:solidFill>
              </a:rPr>
              <a:t>GenjitsuDojo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2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lf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" y="-1"/>
            <a:ext cx="9145905" cy="6859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7847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00" algn="r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Golf impact – Slow Motion Video 	Uploaded by: </a:t>
            </a:r>
            <a:r>
              <a:rPr lang="en-US" sz="2000" dirty="0" err="1" smtClean="0">
                <a:solidFill>
                  <a:srgbClr val="FFFFFF"/>
                </a:solidFill>
              </a:rPr>
              <a:t>BiomechanicsMMU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2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tch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632138" y="-7938"/>
            <a:ext cx="10287000" cy="5786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071646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00" algn="r"/>
              </a:tabLst>
            </a:pPr>
            <a:r>
              <a:rPr lang="en-US" sz="1600" dirty="0">
                <a:solidFill>
                  <a:srgbClr val="FFFFFF"/>
                </a:solidFill>
              </a:rPr>
              <a:t>Tim </a:t>
            </a:r>
            <a:r>
              <a:rPr lang="en-US" sz="1600" dirty="0" err="1">
                <a:solidFill>
                  <a:srgbClr val="FFFFFF"/>
                </a:solidFill>
              </a:rPr>
              <a:t>Linecum</a:t>
            </a:r>
            <a:r>
              <a:rPr lang="en-US" sz="1600" dirty="0">
                <a:solidFill>
                  <a:srgbClr val="FFFFFF"/>
                </a:solidFill>
              </a:rPr>
              <a:t> pitching in slow motion – Red Bull </a:t>
            </a:r>
            <a:r>
              <a:rPr lang="en-US" sz="1600" dirty="0" smtClean="0">
                <a:solidFill>
                  <a:srgbClr val="FFFFFF"/>
                </a:solidFill>
              </a:rPr>
              <a:t>Moments	Uploaded </a:t>
            </a:r>
            <a:r>
              <a:rPr lang="en-US" sz="1600" dirty="0">
                <a:solidFill>
                  <a:srgbClr val="FFFFFF"/>
                </a:solidFill>
              </a:rPr>
              <a:t>by: </a:t>
            </a:r>
            <a:r>
              <a:rPr lang="en-US" sz="1600" dirty="0" err="1">
                <a:solidFill>
                  <a:srgbClr val="FFFFFF"/>
                </a:solidFill>
              </a:rPr>
              <a:t>redbull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12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seb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74749" y="-532003"/>
            <a:ext cx="9448800" cy="65367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922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Barry Harper batting form –slow motion</a:t>
            </a:r>
          </a:p>
          <a:p>
            <a:pPr algn="ctr"/>
            <a:r>
              <a:rPr lang="en-US" dirty="0" smtClean="0"/>
              <a:t>Uploaded by: Gus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1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Another phenomenon…</a:t>
            </a:r>
            <a:endParaRPr lang="en-US" dirty="0"/>
          </a:p>
        </p:txBody>
      </p:sp>
      <p:pic>
        <p:nvPicPr>
          <p:cNvPr id="5" name="CurvedTrajector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800" y="0"/>
            <a:ext cx="1110826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ZZKdMn2eKQNuza4Avz3HqWMP5Pu9SDk7l_uq32evVuDdTxC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2515089" cy="251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6" descr="data:image/jpeg;base64,/9j/4AAQSkZJRgABAQAAAQABAAD/2wCEAAkGBhISEBQUEhQSFBQUFBQQEBUUFBUVFBQQFBQVFBQUFRQXHCYeFxkjGRUUHy8gIycpLCwtFR4xNTAqNSYrLCkBCQoKDgwOGg8PGiwkHCQtLCwpKiwsKSwsLCkqLCwsKSwpKSksLCwtKS0qLCwqLCkpKSwsLSwvLCwpLSksKSwsKf/AABEIARAAuQMBIgACEQEDEQH/xAAcAAABBQEBAQAAAAAAAAAAAAABAAIDBAYFBwj/xABKEAACAQIDBgMFBAUKAQ0AAAABAgADEQQSIQUGEzFBUSJhcQcygZGhFHKxwSNCUrLRFjNigoOSosLS8GMIFyRDRFNUc4ST4eLx/8QAGwEAAgMBAQEAAAAAAAAAAAAAAAECBAUDBgf/xAAxEQACAQMCBAMIAgIDAAAAAAAAAQIDBBESIQUxQVETMpEUImFxgaGx8NHhQsEjMzT/2gAMAwEAAhEDEQA/AKPBi4ElIgvNc8TkjNCDgiSXhtAWSLg+UH2cSa8cIBqZWOGHaD7EOwlq8V4w1MqfYF7CJdlhjYLc+UtyPE4z+apKQOIzVaxLKl6NK3hBYEWLMpsRrl6c5Xr1VTcYpbyeF+W/oi9Z28riTWcJLLIMFsA1nZKVJ3ZdWspAHqWtGYnd8IcroVPYzTbk49uFUxBe716hI6WpU/AgA6DQ/Oc7a294rY84YgZRTbXr9oCipcH7oK/GYz4q3dzoxhmMPM/lzfr0N6fB8UVOE3qfJf6/s4TbDpnp9B/CRtsCn2HyE7cFpv6Ys8v401tk4Z3fTtI33cU9/mf4zQWEWWGiPYl7TUXUzB3ZTz+ZjTuyvc/OadkEiZRHpQe1VV1M5/Jtf2m+kH8nV/ab6TQMojTTEbiP2qp3OZhMItMWVbdz1Ms3k/Di4UhpwRc3J5ZXzGLMZYNODJAWS+YojATJHIN4bQBY8RiABDATBeAZDFFFeACEwG9dQ8VEN/0alNfvsQR6rlM34nM2zsKniAL+FhoGHbsfKc5QTkp9Vy+qL9jdeBJ6uT5nR3fxITCUV5WpqT6nxH8ZhNkVWq7R4gub1Kj/ANUhvyImjxezsQyGmhRFtlzZiTl5WAsLaSbYe764cE3zOdCegHYTBs+HVIOrOeznn0fM9Pc8XoRhHS8tdjqBYoQsJE9ClhYPFSbbbY2CImAntGIDGRsLyTLERAZCVgKybLAYxFfJAZKVjSJEkiO0UeRG5Ih5LpWLLJSI0iM55GAw3jssWSMMjIrSTLFkgGSOGPyRCnAWRlobR4SEJACMCG0eRGQABMBaG3aDLAY0iKPyxZIDG2hAjrQGAsjCI0iPMa0YEdoI4wSIZG2itCYIiR0WWDLJSNYrSZxyMywZZNaK0BZIssQSS5I7JAMkOSIJJarKqlmIAHMkgAfEyns/bFKsWCEG1tehvfkevKRbS2ZOMJtOSWyLGWIx5gCSRDJGRG5LycLDaAZIMkPDk2SIrDAaiHJGlZNkgyQDJFkjSsnyRFIDyVskaacslI004BkrcOLhyxkgyRBkrmlFw5ZyQZYYJai1bWK0daOCxnMYFlvAbP4rFc6KQLnMT6clBnF2lRxLm1JuGOrFrX9AB+N/QRuzdiNSbMarluuXQH1veVpTqt4gvqadOjawhqqzy+y/k6G1MVSoVTTapnK2uaakjUX/AFrQUtp4cjnU17ZL39JnN68dh0bxio1S1zkIBy8gWuDpM1gdtK7ZVBzakX7AEk3HYAmUq06yfm9DYtLW1nHV4e3xz/J3d7NhvVHEFcuELVBSamEYXC3CFSQwAXkbHnzJnY2HtAUcMqAK6mxt+sSQSSNNT1ueVpxsFjybX6TsU8WKZ0VbEArpe1unlY/lM+cpN+8egp04Y91bdjtHCkAkledgM3isRcEgjXTqLiNyzl19pVKjh/DnNkLkC/D0uFvoCbAZuw9J2Qo8vhqPgZsWVd1FplzR4/jVhG2mpw8r+zIskdJLQZZfMDIwiC0flitGGSO0WWS2gtAMkeWCwkhEGWIMkeWNKSYCK0B5ICkGWT2jSIDyRZRBw5JBfygGSWEGNMWaIkSEwNAWhUd4yJit88Dlo12tq1RGJ/4YVVAv2DX0mL2DVIxVIqMzBwQP2u4+IvPZcXg0qoUcXVgQR5GeatjKGAxrrTTPlCpxHu3DYj9JlQEX7cx11lGtTw0+h6Ph1050pU0syS/o7WLwvDe4BCtqo6jyMsZSyaMFINxflY6EfPL8pFit4MPiVRaRJe5L3TJawA5XPPNpqeRk+EABs3I6N6GZ11GKb0m5w2pUcFGqsMVLZz3GZiRcXA00vr6Tr4bbLPWSmlIKhU1GYurWpi4Ayp7pJAAv3kW5WzFq4qphWqFKgBqUmtmR+TcibrdTfQjUHQ3nVwO6laljCtNKa4dyeNVXPZClwVKs3PMTYZVOvUalWtSUH8GWeKWMaya2ckvdzlLf99Se0UkxFEo7IbXU2NjccgQQeoIIPxjBPQJprKPm04SpycZLDQLQ2iiBjIZBliKx14gIDGFYiI+K0AyR5YDTj40mAsjQI0iPCxwSAyMUoskfDAMkJpxmQycjvCTIkxqLH2gEcICCFmU3g9n1PEVTVSoabNq4y5lJtzGoIPzmrJgvIyipLDO1GvOhLVTeGec7Q3Rq4bJUWzqg/SFLg6X8RU62IIvbT5y9gMQKi5gbg8puGW/MTE7xEYTEUzb9FVLcVVABFiAzJ0DWYHtceszbq3wsx5HquF37uZKnLzL7l3dnFmntmgT1pMov1ulS1u/K3wnp+L3nZK1nUNSZU0VG4iWOV3Z7EMo8P006zxbatY4fG0KoN8oWpoCFulR6dXKD7oJRyR3Yz1/GbEw9bI9VOJlU5DmcAK2p0Ui9xaVqe0cI9LUwnGU1s0TbYwyMHPDemyZSGIUK4bQX1uBfTXl87Z+0u47aFGnZFGRUUs2rMBTcsrL4iT4s76eQIsQL0aKEKAxBI6i9uemh1GltNfUzQtZvOhnkeO2tNRVePPOH8ez+37gUIjrRwEvnlRtocsNoCYDFGtDmjYCYCIgI4CAwEAmNyyQJDaAyLJFaOJigAwrDaOtBYxExQgRZYYEWC0QWOEUBZBaZnfanSy0Gq3sKoWw55HVgxH3SFb4W6zT2mU9oeDDUKb9UcpbydT+aD5zhcf8AWzX4J/7YLvn8HN3zoEU6TMBmNSsGI5ZiKbuvxqmsw8m7z0jYmNZsFhc3M0ad/MhAL/AfW8843iq8fLSB950NFQNXYtUtVN9VVkrIR3IPaemYPDAKoUeFFWlTHQIgCj8JlwXvM99VbVGKfxM7jT/0qtmIKotOo394sqj+rTX5y7gMUKtNXXkRy7HqJzyAGxTl6bF6jOQrXKU6VNlUEcwb/jKG5uM8RpHqMy/eHMfL8J0o1fDms8mYvE7R3FB6ecd18e5p7RZY68BmweExgFowwloQYAMy3jssN4gIANtDaOtGkwARMaTCY0iACvBFFABocHreOEraXkivETZMIRIhUjs0COCSKQNVjqbGAE15w96mLrSoCm1TjMSct/CKeWxIAvlzOt+WgI6idtZza2PytVq3uKXECDKDpQps7NrzDYhFQ/clW6niGO5ucDoOdzr6RX3eyOTsPAfaNoArbLhkFM2FlV1eoEVe4UE6/wBET0qpR4dMkcgPjy0mf9mWyeHgVci7Vmaqx8sxRfot/jOttiqWfINFW2bzPO0oQWI5PZ13menotjO1NjUrsQiqXVlZlFj4hY8vPWZbCYVqFVr6MrXB8uhHlbWbqtzP++05e19m8VdNHHunof6J8vwnR2/iUsrmYdbiXs94oS8rSz8GXqWJ4iB+/P16wzgbv4plc03uD2PQiaAzvZVXKOiXNfgxuM2qp1fGh5Z7/Xr/ACKNhiBl8wxCG8V425gMV4CYiYDAQiYLxQwAbDaIwQHgpkxwaOywZYiYQ8RN4ssIWMQlEmWMVZIWCgseQBJ9ALmJgk28I5O2N7RhHUIi1HHiZWJAAscvLryP/wC6chlqtgQ5pVQ1XDMiEeLit9rou75VN7M7kC41JUC84WzqDY3GIhJ/TVLueyas5+Cg2m/2lUepVtTOVFcYXDKOSuhNFKg+6Ti39aCdpiyqSqybfLofUKFjSsaUKcPNzk+7O9uztzCU8FQR69FclJEbMwplagFmU5rfrXHwlsUadXM1KqlS5JJR1Ya9yDMN7TqSphaFNVsofIumoREIVb/75TzejVZDmVmU8gVJU3PmJGVTD04OtK28WPiZ5tnttdLMR8zzjAsq7LxPEoUn6tTRjrfXKL6+t5ZE2KSWhYPmnEJTdzPWt8tehztrbOL2emP0i/4lHT17S7s/E8amGANwLN6j8xJxIadRqVQuuqNrVQC5uBbOtuZ7j1lW4pSi/Fp81zXc0OH3MKtN2lw/dflfZkhEaZAu282bi0mBBsWpg6Hn4kOvxj6eJRvdYn4f7I+IE607qM8Jpp/I4XHC6tLMotSiuqa/BJBEYpaMkBEBhvBAYII6CAgQawlYIiYCIsskKwhRACMU47KI6G0BCCCVNsqfs1a3PhVLf3DLVoHXQ+YI+kUllHSlLTNS7NGG9nAC16tdvdoUGf4t/wDVXmk2CjCuha5FFCX63rJTBf48TG1f7hnJwChFdVAC1cnFAAs4U3sfI6g25gmdLZ+MUCotUuRUXKSlgSXao9Vr3FizVOnIKomHFpbH02pX8TMu6H74V1xeD0VgwU4peRsiEL/iVrieYJhXc+FTYdToLz0/aO16KrUKh2LUhSCkAKqKGAA15XYzI0aGgA5TnUazk6UK0oQ0mw3YxYailMAgoiqT3yhVvadqZjd9stVVH7LD6X/Kaa81rKblS3PB8cpqF22uqT/fQRaC8No0y4YoLa368r9bQmKNIgDY6CKAwEKCG8F4DFaC0V4rxDAYoc0GaAyUjWDSItrGkxAPgMaIRGIIbtA5sCfI/hHXkOLa1N/uN+BkXsicFmSXxMvSOkLNaISDENPPvc+hx2Ke0cRpbufoJLggMonI3lxT4ZqeZARUpiopJIsLkZSO+gPxnMG99QKAqIPMkn+EbpS5E4VYtZXI32wVviB5Kx+lvzmoMwG4lYPimJqmq60W91ctJQWQWW+rHzsPjN9ea1nDTT3PH8bnqufog3gvEIpcMQVoiIoL+cBigJhvEYACAmKBmiGG8BMZxI0m8BhYwawWhy+cB4J2bWCNIPSERBgIhzQAwgQEIRxwvEBTlmVhf1B1inUwmDCpmOjH6LoR6G/5TnVmoxLllbutVSXJbsxOK2PVTSytbsdf7psZTwmznqVVV1ZVBzOWFrqOg73mvxajXNY/NT8bG34SlhUGYsBYe6PEx8z7xPaZdKjmaXQ9Xd3DpUJST36fMy/tQ2dmwyVQNaT2P3Kmn7wX5zy8T1v2iY4U8Cy2uarLTXysc5P+H6zyOWbjzlbhDk7ffu8fvzybP2YKwxTEA5DTZGaxy5rqyi/fwk28p6leef8As/2ma1UIqKlOhSJsDctUayZj82M31pYts6DH4xj2j6IdAYIbywZGARZYYLwAEV4RATAeAF40wkwEwAUbDa8abQGIrG2iMWWAycmC5gtrHxBgAEN4C8aWgLBawSZn15DU/Dl9Z0cRidDz7/HynLw9bKrNlZgLXyi7W53C8zy6ayNdopVUtTbMASp0IIYcwQdQf4ynX3lg9PwuCjRz1ZDjVZzYGwHX/fWPpplAA6Qj/wCY6dqNNRWeplcRuHUqOC8q/Jx96d3/ALZRFMNkYNxFYi4uBlIIGtiCeXYTCVvZji1OjUWHcMw+hXSemYqvUQApT4ncBwrX8gRYySlWzgGxF7aEag9jK9VZkzdsHpt4pdjPblbrPg0c1GUvUymy6hVW9tSASdT9JpJYw+BqVL8NHYDTwgm3aObZtZedKqP7Nv4S3DEVpyebufErVZVMPDe2xViEe6EcwR6giNk8lRxa5hvFeNJjM5gMkLxmeKMMBYATFaEQExjwAwCOAhtAeAARWiggMebRZo1mgzRCHBo7NIiYc3eAsHT2cPC3r+AlbEIMxIAHc9/WeY4f2gV6GJrsuWrTdz4CSBlW6oUI93T5zQbub01cbWYkcNEXVAM2YtYKTUPx0A6GUsqcz1ai7a1z2X3NTmiMivLGFwVSoQKaM2oGgNhfu3IS62keWUZTeFuwYesrZlBBZbFxfVcwuLidPYOzhWrqhvlALPbQ5R+GpAnh+P2xWoY3ENRrG5qVFLAABgHP6rDlpp6T0n2HVauJxVavULng0ghY1GytUqtoOGAFtlVj1sbTOnPLZ7K3oeHSjB9Ee04fDKihUUKo0AGgkhMbmiLTiWVtshHWcPezbtDBYY1q1MPqERQqkvUN7Lc6DkTc9B15S/tZ64pN9mWm1X9QVWKoD3YqCT6C1+4nm209kbwVEanVGGxFNveQigV53FrhSLdCDcTtTgm92hNZ6FHd7e/GY/FMlHBYJ1tmZWUoKaXtdqwN7n7pv0E9MpbsYdlGeiitbxBHcqD1sfCSPgJ49s7dTbWCq8WhQqo3I8NqTqV55SuY5l9ZqKPtC2vSH6fZzPbmVpVkv8gwlmrDL/42sfM5eDTfmivQ2z7mYY/quPRz+d5XfcWieT1B65T+Uyv/AD0sv87gKyd/Gf8APTEnoe3LBH36WIX04Tf5xOWiuuRzdpbvnBeh2am4I6Vj8U/g0gbcOoOVWmfVWH8Y3D+2LZrc3rL96i5/dvOtszf3AYiotOjXDVG91MlQMe+hWDlWjzT9Dk+H2z/x+7OJU3JxA5Gkf6xH4rKtTdHFD/qwfR0/MieiXnB2/vSlC6JZ6vbovm38PwijWqN4RWrcPtacdUm0vmYjHbLq0rcVCl+VyNfkZTkuLxj1XLuxZjzJ/Adh5CRWl1Zxuefnp1PRnHxJC0F40nWG8ZABJE11HD0hQCIqDiUsrVCAWOdLXzcwNekyRMt4PaDqOGT4DorfrU79gQQwB1APLlqOVevFyWxp8Oq06c3r68meGY3BPQdqVRStRDkdD7wI0+XW/XnNv7Oqq8KoljxM2diBpkFlUFu9y2k6++uaqlSlV4bV0/mmNTDCoAniZDlAc5kuQthr6zm+yfYwxuMenWqNlSjxAoJXNldVy+EggeLpKUZ6JHqK1rG4t2s7m62TsSriGsgsoPjc+6PLzPlKe8m0a2FwVdVZg9KoaA7peoAKgtaxKOrA/wBMT1PZ+z6dGmtOkuVFvlF2a1zfmxJOvnOFvlu+lWjUcrf9GVrKAL1KK3JtpfOgzFbc+XYidSo5lWytIWzzzZ8t4tCLnU3JsefrfzvPb/8Ak+7VzYWvQyAGnUFY1Ab5+JdQCLaEcPT16dfKtt7IbD1TTbxKRnpOPdqUm9yovkbcuhBHMT1H2C4RhQruBZTWys19DlpCyZfV1a/w6zhFvODXq04qLmj1fFY1KSM9RlRFGZmYgKB3JM872v7Zkz8PBUGrsTlVmzKrMeQSmBnf/DLXtY3fxWKoUvs4Z1pszVaS+8xIGRwP18tm05+K4nmW6W8TbOxfEalnOVqTowKVFDEElbjwtpbUagkS9SpRlHPN9ig2ei0U3hxWrPRwanW1lDW9AHYfEiPO4e1m97ar38jWt9GEu7O9rGz6g8b1KJ7VKbWH9anmE69LfjZ7csXh/jUC/vWibnH/ABx9AyjLN7PNrD3dqOfWpiF/zGV6u7O8NLWnjBU8uPc/KslvrN2u9mC/8Vhf/fpf6pWxW/2zk97F0D5I/EPyS5i8Sp2z9B7HneM3625gSPtSXW9gatFSjHsKtEgX+N53N2PadhcbUWji8PSp1HIWmxC1KTuTYKcy3Qm9he4PfUX5u+ntRp4mi+EwdJ6prDhs7IfdP/d0tWLdiQLc7GVvZ/7Lq3GTEYxTTRCKlOkSOI9RTdS6/qqDrY6m1rAXv2cYaG5rD6Y/gMs9Nrbn4B/ewmGP9igP0El2Vu7hMJnNCjTpZvfKixIHS5Og8uUs4vHJSQvUYKo79+wHUzB7d3pfEeFbpS/Z6t5sR+HL1laEZT26FW5u4UFvz7HV3g3wvenhz5NU/wBH+r5d5kGPc+fqYs0GkuQgoLCPMV7ideWqQ0tFeE2jfjJnEkMIgIigRFLOA2c9dslNSSeZ5BR3LdJ0NgbtPiDmJKUhza2reSX0Pr+M3uB2fTopkpqFH1J7k9TOFSqo7I07Th8qvvy2j92ZnamBOQUqxNyuUVF0ubZSy5rgMLnTn1mI3b3NqbPxBxdKrTqmmlS1HK6l1KEWzXbWxDW192w7jQ+2GvixQprRVvs5JbEOi3YOpBQMRqi9cw66XHXFbt76G/DxlWsKZFhUpJTNVTpe7EXIt1ALC3XpXVvKcdaPVU6rgtPQ3C194vfT7FVRvGmXJlytqMt8ptYjmYn3k28g/SbPo1O+Q8x/Vqt+E7OB9oGy1pqqYmmqooRQ/EUhVFgPGtybCYvbftmqGuFwdJGp3yhqwbNUYnQhQwyDtfXvblOkYyltoX4OeUjNbz7NrVMOOLh6lCpQzNTV1YCphzfiBGIGY0wKbHW5Gdu8tezbe8bPwmILI9XNXpnhqwXIGpuOJcg3uUyn0XvPTsFSbGYULjRh87EOq4epmNJh7rCpmNqg11GnMeIE3p7rez2ngcTUrpVds6GmEyKiAMykk2Op8I5AAdB2racTzjYs+MnTcWcil7bMKffoV19GpN+LCWKntL2TiBavTdh/xcOtT6gtNpWwdJvfp02+8it+IlJ90sC/vYTDH+yQfUATvmn2fqVTHNV3aq8xTpnyXE0v3bCL+TW7rC4xKL/6sj6PrNLW9m2zW/7Mo+49VP3WlJ/ZJs0/qVh5Cu9vreT1x6OQzK7S2bu5RBPFq1iOS0qruSe2ZQFHxIlfd3G7JrVBTpbLxFV78s/Gt5tmqBVHmdJusL7L9mob8DP/AOZUqMPlmt9JpMDs+nRTJSppTX9mmqqPkOcTqrG2X82GCLZ+zKVFbUqVOkLC4REX4Erz+ZlfbW3kww18Tn3UBsbdz2Eo7wb2LSulGzVORbmqH/M3ly/CYirVLMWYlmJuSTck+cVOk5bsybziCp+5T3l+Cbae1Kld81Q8vdUaKo8h+fMyleSQG0tpJbI8/Kbm8ye4wmK8UUZEUWaImDSAH//Z"/>
          <p:cNvSpPr>
            <a:spLocks noChangeAspect="1" noChangeArrowheads="1"/>
          </p:cNvSpPr>
          <p:nvPr/>
        </p:nvSpPr>
        <p:spPr bwMode="auto">
          <a:xfrm>
            <a:off x="307975" y="-1638300"/>
            <a:ext cx="2552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hISEBQUEhQSFBQUFBQQEBUUFBUVFBQQFBQVFBQUFRQXHCYeFxkjGRUUHy8gIycpLCwtFR4xNTAqNSYrLCkBCQoKDgwOGg8PGiwkHCQtLCwpKiwsKSwsLCkqLCwsKSwpKSksLCwtKS0qLCwqLCkpKSwsLSwvLCwpLSksKSwsKf/AABEIARAAuQMBIgACEQEDEQH/xAAcAAABBQEBAQAAAAAAAAAAAAABAAIDBAYFBwj/xABKEAACAQIDBgMFBAUKAQ0AAAABAgADEQQSIQUGEzFBUSJhcQcygZGhFHKxwSNCUrLRFjNigoOSosLS8GMIFyRDRFNUc4ST4eLx/8QAGwEAAgMBAQEAAAAAAAAAAAAAAAECBAUDBgf/xAAxEQACAQMCBAMIAgIDAAAAAAAAAQIDBBESIQUxQVETMpEUImFxgaGx8NHhQsEjMzT/2gAMAwEAAhEDEQA/AKPBi4ElIgvNc8TkjNCDgiSXhtAWSLg+UH2cSa8cIBqZWOGHaD7EOwlq8V4w1MqfYF7CJdlhjYLc+UtyPE4z+apKQOIzVaxLKl6NK3hBYEWLMpsRrl6c5Xr1VTcYpbyeF+W/oi9Z28riTWcJLLIMFsA1nZKVJ3ZdWspAHqWtGYnd8IcroVPYzTbk49uFUxBe716hI6WpU/AgA6DQ/Oc7a294rY84YgZRTbXr9oCipcH7oK/GYz4q3dzoxhmMPM/lzfr0N6fB8UVOE3qfJf6/s4TbDpnp9B/CRtsCn2HyE7cFpv6Ys8v401tk4Z3fTtI33cU9/mf4zQWEWWGiPYl7TUXUzB3ZTz+ZjTuyvc/OadkEiZRHpQe1VV1M5/Jtf2m+kH8nV/ab6TQMojTTEbiP2qp3OZhMItMWVbdz1Ms3k/Di4UhpwRc3J5ZXzGLMZYNODJAWS+YojATJHIN4bQBY8RiABDATBeAZDFFFeACEwG9dQ8VEN/0alNfvsQR6rlM34nM2zsKniAL+FhoGHbsfKc5QTkp9Vy+qL9jdeBJ6uT5nR3fxITCUV5WpqT6nxH8ZhNkVWq7R4gub1Kj/ANUhvyImjxezsQyGmhRFtlzZiTl5WAsLaSbYe764cE3zOdCegHYTBs+HVIOrOeznn0fM9Pc8XoRhHS8tdjqBYoQsJE9ClhYPFSbbbY2CImAntGIDGRsLyTLERAZCVgKybLAYxFfJAZKVjSJEkiO0UeRG5Ih5LpWLLJSI0iM55GAw3jssWSMMjIrSTLFkgGSOGPyRCnAWRlobR4SEJACMCG0eRGQABMBaG3aDLAY0iKPyxZIDG2hAjrQGAsjCI0iPMa0YEdoI4wSIZG2itCYIiR0WWDLJSNYrSZxyMywZZNaK0BZIssQSS5I7JAMkOSIJJarKqlmIAHMkgAfEyns/bFKsWCEG1tehvfkevKRbS2ZOMJtOSWyLGWIx5gCSRDJGRG5LycLDaAZIMkPDk2SIrDAaiHJGlZNkgyQDJFkjSsnyRFIDyVskaacslI004BkrcOLhyxkgyRBkrmlFw5ZyQZYYJai1bWK0daOCxnMYFlvAbP4rFc6KQLnMT6clBnF2lRxLm1JuGOrFrX9AB+N/QRuzdiNSbMarluuXQH1veVpTqt4gvqadOjawhqqzy+y/k6G1MVSoVTTapnK2uaakjUX/AFrQUtp4cjnU17ZL39JnN68dh0bxio1S1zkIBy8gWuDpM1gdtK7ZVBzakX7AEk3HYAmUq06yfm9DYtLW1nHV4e3xz/J3d7NhvVHEFcuELVBSamEYXC3CFSQwAXkbHnzJnY2HtAUcMqAK6mxt+sSQSSNNT1ueVpxsFjybX6TsU8WKZ0VbEArpe1unlY/lM+cpN+8egp04Y91bdjtHCkAkledgM3isRcEgjXTqLiNyzl19pVKjh/DnNkLkC/D0uFvoCbAZuw9J2Qo8vhqPgZsWVd1FplzR4/jVhG2mpw8r+zIskdJLQZZfMDIwiC0flitGGSO0WWS2gtAMkeWCwkhEGWIMkeWNKSYCK0B5ICkGWT2jSIDyRZRBw5JBfygGSWEGNMWaIkSEwNAWhUd4yJit88Dlo12tq1RGJ/4YVVAv2DX0mL2DVIxVIqMzBwQP2u4+IvPZcXg0qoUcXVgQR5GeatjKGAxrrTTPlCpxHu3DYj9JlQEX7cx11lGtTw0+h6Ph1050pU0syS/o7WLwvDe4BCtqo6jyMsZSyaMFINxflY6EfPL8pFit4MPiVRaRJe5L3TJawA5XPPNpqeRk+EABs3I6N6GZ11GKb0m5w2pUcFGqsMVLZz3GZiRcXA00vr6Tr4bbLPWSmlIKhU1GYurWpi4Ayp7pJAAv3kW5WzFq4qphWqFKgBqUmtmR+TcibrdTfQjUHQ3nVwO6laljCtNKa4dyeNVXPZClwVKs3PMTYZVOvUalWtSUH8GWeKWMaya2ckvdzlLf99Se0UkxFEo7IbXU2NjccgQQeoIIPxjBPQJprKPm04SpycZLDQLQ2iiBjIZBliKx14gIDGFYiI+K0AyR5YDTj40mAsjQI0iPCxwSAyMUoskfDAMkJpxmQycjvCTIkxqLH2gEcICCFmU3g9n1PEVTVSoabNq4y5lJtzGoIPzmrJgvIyipLDO1GvOhLVTeGec7Q3Rq4bJUWzqg/SFLg6X8RU62IIvbT5y9gMQKi5gbg8puGW/MTE7xEYTEUzb9FVLcVVABFiAzJ0DWYHtceszbq3wsx5HquF37uZKnLzL7l3dnFmntmgT1pMov1ulS1u/K3wnp+L3nZK1nUNSZU0VG4iWOV3Z7EMo8P006zxbatY4fG0KoN8oWpoCFulR6dXKD7oJRyR3Yz1/GbEw9bI9VOJlU5DmcAK2p0Ui9xaVqe0cI9LUwnGU1s0TbYwyMHPDemyZSGIUK4bQX1uBfTXl87Z+0u47aFGnZFGRUUs2rMBTcsrL4iT4s76eQIsQL0aKEKAxBI6i9uemh1GltNfUzQtZvOhnkeO2tNRVePPOH8ez+37gUIjrRwEvnlRtocsNoCYDFGtDmjYCYCIgI4CAwEAmNyyQJDaAyLJFaOJigAwrDaOtBYxExQgRZYYEWC0QWOEUBZBaZnfanSy0Gq3sKoWw55HVgxH3SFb4W6zT2mU9oeDDUKb9UcpbydT+aD5zhcf8AWzX4J/7YLvn8HN3zoEU6TMBmNSsGI5ZiKbuvxqmsw8m7z0jYmNZsFhc3M0ad/MhAL/AfW8843iq8fLSB950NFQNXYtUtVN9VVkrIR3IPaemYPDAKoUeFFWlTHQIgCj8JlwXvM99VbVGKfxM7jT/0qtmIKotOo394sqj+rTX5y7gMUKtNXXkRy7HqJzyAGxTl6bF6jOQrXKU6VNlUEcwb/jKG5uM8RpHqMy/eHMfL8J0o1fDms8mYvE7R3FB6ecd18e5p7RZY68BmweExgFowwloQYAMy3jssN4gIANtDaOtGkwARMaTCY0iACvBFFABocHreOEraXkivETZMIRIhUjs0COCSKQNVjqbGAE15w96mLrSoCm1TjMSct/CKeWxIAvlzOt+WgI6idtZza2PytVq3uKXECDKDpQps7NrzDYhFQ/clW6niGO5ucDoOdzr6RX3eyOTsPAfaNoArbLhkFM2FlV1eoEVe4UE6/wBET0qpR4dMkcgPjy0mf9mWyeHgVci7Vmaqx8sxRfot/jOttiqWfINFW2bzPO0oQWI5PZ13menotjO1NjUrsQiqXVlZlFj4hY8vPWZbCYVqFVr6MrXB8uhHlbWbqtzP++05e19m8VdNHHunof6J8vwnR2/iUsrmYdbiXs94oS8rSz8GXqWJ4iB+/P16wzgbv4plc03uD2PQiaAzvZVXKOiXNfgxuM2qp1fGh5Z7/Xr/ACKNhiBl8wxCG8V425gMV4CYiYDAQiYLxQwAbDaIwQHgpkxwaOywZYiYQ8RN4ssIWMQlEmWMVZIWCgseQBJ9ALmJgk28I5O2N7RhHUIi1HHiZWJAAscvLryP/wC6chlqtgQ5pVQ1XDMiEeLit9rou75VN7M7kC41JUC84WzqDY3GIhJ/TVLueyas5+Cg2m/2lUepVtTOVFcYXDKOSuhNFKg+6Ti39aCdpiyqSqybfLofUKFjSsaUKcPNzk+7O9uztzCU8FQR69FclJEbMwplagFmU5rfrXHwlsUadXM1KqlS5JJR1Ya9yDMN7TqSphaFNVsofIumoREIVb/75TzejVZDmVmU8gVJU3PmJGVTD04OtK28WPiZ5tnttdLMR8zzjAsq7LxPEoUn6tTRjrfXKL6+t5ZE2KSWhYPmnEJTdzPWt8tehztrbOL2emP0i/4lHT17S7s/E8amGANwLN6j8xJxIadRqVQuuqNrVQC5uBbOtuZ7j1lW4pSi/Fp81zXc0OH3MKtN2lw/dflfZkhEaZAu282bi0mBBsWpg6Hn4kOvxj6eJRvdYn4f7I+IE607qM8Jpp/I4XHC6tLMotSiuqa/BJBEYpaMkBEBhvBAYII6CAgQawlYIiYCIsskKwhRACMU47KI6G0BCCCVNsqfs1a3PhVLf3DLVoHXQ+YI+kUllHSlLTNS7NGG9nAC16tdvdoUGf4t/wDVXmk2CjCuha5FFCX63rJTBf48TG1f7hnJwChFdVAC1cnFAAs4U3sfI6g25gmdLZ+MUCotUuRUXKSlgSXao9Vr3FizVOnIKomHFpbH02pX8TMu6H74V1xeD0VgwU4peRsiEL/iVrieYJhXc+FTYdToLz0/aO16KrUKh2LUhSCkAKqKGAA15XYzI0aGgA5TnUazk6UK0oQ0mw3YxYailMAgoiqT3yhVvadqZjd9stVVH7LD6X/Kaa81rKblS3PB8cpqF22uqT/fQRaC8No0y4YoLa368r9bQmKNIgDY6CKAwEKCG8F4DFaC0V4rxDAYoc0GaAyUjWDSItrGkxAPgMaIRGIIbtA5sCfI/hHXkOLa1N/uN+BkXsicFmSXxMvSOkLNaISDENPPvc+hx2Ke0cRpbufoJLggMonI3lxT4ZqeZARUpiopJIsLkZSO+gPxnMG99QKAqIPMkn+EbpS5E4VYtZXI32wVviB5Kx+lvzmoMwG4lYPimJqmq60W91ctJQWQWW+rHzsPjN9ea1nDTT3PH8bnqufog3gvEIpcMQVoiIoL+cBigJhvEYACAmKBmiGG8BMZxI0m8BhYwawWhy+cB4J2bWCNIPSERBgIhzQAwgQEIRxwvEBTlmVhf1B1inUwmDCpmOjH6LoR6G/5TnVmoxLllbutVSXJbsxOK2PVTSytbsdf7psZTwmznqVVV1ZVBzOWFrqOg73mvxajXNY/NT8bG34SlhUGYsBYe6PEx8z7xPaZdKjmaXQ9Xd3DpUJST36fMy/tQ2dmwyVQNaT2P3Kmn7wX5zy8T1v2iY4U8Cy2uarLTXysc5P+H6zyOWbjzlbhDk7ffu8fvzybP2YKwxTEA5DTZGaxy5rqyi/fwk28p6leef8As/2ma1UIqKlOhSJsDctUayZj82M31pYts6DH4xj2j6IdAYIbywZGARZYYLwAEV4RATAeAF40wkwEwAUbDa8abQGIrG2iMWWAycmC5gtrHxBgAEN4C8aWgLBawSZn15DU/Dl9Z0cRidDz7/HynLw9bKrNlZgLXyi7W53C8zy6ayNdopVUtTbMASp0IIYcwQdQf4ynX3lg9PwuCjRz1ZDjVZzYGwHX/fWPpplAA6Qj/wCY6dqNNRWeplcRuHUqOC8q/Jx96d3/ALZRFMNkYNxFYi4uBlIIGtiCeXYTCVvZji1OjUWHcMw+hXSemYqvUQApT4ncBwrX8gRYySlWzgGxF7aEag9jK9VZkzdsHpt4pdjPblbrPg0c1GUvUymy6hVW9tSASdT9JpJYw+BqVL8NHYDTwgm3aObZtZedKqP7Nv4S3DEVpyebufErVZVMPDe2xViEe6EcwR6giNk8lRxa5hvFeNJjM5gMkLxmeKMMBYATFaEQExjwAwCOAhtAeAARWiggMebRZo1mgzRCHBo7NIiYc3eAsHT2cPC3r+AlbEIMxIAHc9/WeY4f2gV6GJrsuWrTdz4CSBlW6oUI93T5zQbub01cbWYkcNEXVAM2YtYKTUPx0A6GUsqcz1ai7a1z2X3NTmiMivLGFwVSoQKaM2oGgNhfu3IS62keWUZTeFuwYesrZlBBZbFxfVcwuLidPYOzhWrqhvlALPbQ5R+GpAnh+P2xWoY3ENRrG5qVFLAABgHP6rDlpp6T0n2HVauJxVavULng0ghY1GytUqtoOGAFtlVj1sbTOnPLZ7K3oeHSjB9Ee04fDKihUUKo0AGgkhMbmiLTiWVtshHWcPezbtDBYY1q1MPqERQqkvUN7Lc6DkTc9B15S/tZ64pN9mWm1X9QVWKoD3YqCT6C1+4nm209kbwVEanVGGxFNveQigV53FrhSLdCDcTtTgm92hNZ6FHd7e/GY/FMlHBYJ1tmZWUoKaXtdqwN7n7pv0E9MpbsYdlGeiitbxBHcqD1sfCSPgJ49s7dTbWCq8WhQqo3I8NqTqV55SuY5l9ZqKPtC2vSH6fZzPbmVpVkv8gwlmrDL/42sfM5eDTfmivQ2z7mYY/quPRz+d5XfcWieT1B65T+Uyv/AD0sv87gKyd/Gf8APTEnoe3LBH36WIX04Tf5xOWiuuRzdpbvnBeh2am4I6Vj8U/g0gbcOoOVWmfVWH8Y3D+2LZrc3rL96i5/dvOtszf3AYiotOjXDVG91MlQMe+hWDlWjzT9Dk+H2z/x+7OJU3JxA5Gkf6xH4rKtTdHFD/qwfR0/MieiXnB2/vSlC6JZ6vbovm38PwijWqN4RWrcPtacdUm0vmYjHbLq0rcVCl+VyNfkZTkuLxj1XLuxZjzJ/Adh5CRWl1Zxuefnp1PRnHxJC0F40nWG8ZABJE11HD0hQCIqDiUsrVCAWOdLXzcwNekyRMt4PaDqOGT4DorfrU79gQQwB1APLlqOVevFyWxp8Oq06c3r68meGY3BPQdqVRStRDkdD7wI0+XW/XnNv7Oqq8KoljxM2diBpkFlUFu9y2k6++uaqlSlV4bV0/mmNTDCoAniZDlAc5kuQthr6zm+yfYwxuMenWqNlSjxAoJXNldVy+EggeLpKUZ6JHqK1rG4t2s7m62TsSriGsgsoPjc+6PLzPlKe8m0a2FwVdVZg9KoaA7peoAKgtaxKOrA/wBMT1PZ+z6dGmtOkuVFvlF2a1zfmxJOvnOFvlu+lWjUcrf9GVrKAL1KK3JtpfOgzFbc+XYidSo5lWytIWzzzZ8t4tCLnU3JsefrfzvPb/8Ak+7VzYWvQyAGnUFY1Ab5+JdQCLaEcPT16dfKtt7IbD1TTbxKRnpOPdqUm9yovkbcuhBHMT1H2C4RhQruBZTWys19DlpCyZfV1a/w6zhFvODXq04qLmj1fFY1KSM9RlRFGZmYgKB3JM872v7Zkz8PBUGrsTlVmzKrMeQSmBnf/DLXtY3fxWKoUvs4Z1pszVaS+8xIGRwP18tm05+K4nmW6W8TbOxfEalnOVqTowKVFDEElbjwtpbUagkS9SpRlHPN9ig2ei0U3hxWrPRwanW1lDW9AHYfEiPO4e1m97ar38jWt9GEu7O9rGz6g8b1KJ7VKbWH9anmE69LfjZ7csXh/jUC/vWibnH/ABx9AyjLN7PNrD3dqOfWpiF/zGV6u7O8NLWnjBU8uPc/KslvrN2u9mC/8Vhf/fpf6pWxW/2zk97F0D5I/EPyS5i8Sp2z9B7HneM3625gSPtSXW9gatFSjHsKtEgX+N53N2PadhcbUWji8PSp1HIWmxC1KTuTYKcy3Qm9he4PfUX5u+ntRp4mi+EwdJ6prDhs7IfdP/d0tWLdiQLc7GVvZ/7Lq3GTEYxTTRCKlOkSOI9RTdS6/qqDrY6m1rAXv2cYaG5rD6Y/gMs9Nrbn4B/ewmGP9igP0El2Vu7hMJnNCjTpZvfKixIHS5Og8uUs4vHJSQvUYKo79+wHUzB7d3pfEeFbpS/Z6t5sR+HL1laEZT26FW5u4UFvz7HV3g3wvenhz5NU/wBH+r5d5kGPc+fqYs0GkuQgoLCPMV7ideWqQ0tFeE2jfjJnEkMIgIigRFLOA2c9dslNSSeZ5BR3LdJ0NgbtPiDmJKUhza2reSX0Pr+M3uB2fTopkpqFH1J7k9TOFSqo7I07Th8qvvy2j92ZnamBOQUqxNyuUVF0ubZSy5rgMLnTn1mI3b3NqbPxBxdKrTqmmlS1HK6l1KEWzXbWxDW192w7jQ+2GvixQprRVvs5JbEOi3YOpBQMRqi9cw66XHXFbt76G/DxlWsKZFhUpJTNVTpe7EXIt1ALC3XpXVvKcdaPVU6rgtPQ3C194vfT7FVRvGmXJlytqMt8ptYjmYn3k28g/SbPo1O+Q8x/Vqt+E7OB9oGy1pqqYmmqooRQ/EUhVFgPGtybCYvbftmqGuFwdJGp3yhqwbNUYnQhQwyDtfXvblOkYyltoX4OeUjNbz7NrVMOOLh6lCpQzNTV1YCphzfiBGIGY0wKbHW5Gdu8tezbe8bPwmILI9XNXpnhqwXIGpuOJcg3uUyn0XvPTsFSbGYULjRh87EOq4epmNJh7rCpmNqg11GnMeIE3p7rez2ngcTUrpVds6GmEyKiAMykk2Op8I5AAdB2racTzjYs+MnTcWcil7bMKffoV19GpN+LCWKntL2TiBavTdh/xcOtT6gtNpWwdJvfp02+8it+IlJ90sC/vYTDH+yQfUATvmn2fqVTHNV3aq8xTpnyXE0v3bCL+TW7rC4xKL/6sj6PrNLW9m2zW/7Mo+49VP3WlJ/ZJs0/qVh5Cu9vreT1x6OQzK7S2bu5RBPFq1iOS0qruSe2ZQFHxIlfd3G7JrVBTpbLxFV78s/Gt5tmqBVHmdJusL7L9mob8DP/AOZUqMPlmt9JpMDs+nRTJSppTX9mmqqPkOcTqrG2X82GCLZ+zKVFbUqVOkLC4REX4Erz+ZlfbW3kww18Tn3UBsbdz2Eo7wb2LSulGzVORbmqH/M3ly/CYirVLMWYlmJuSTck+cVOk5bsybziCp+5T3l+Cbae1Kld81Q8vdUaKo8h+fMyleSQG0tpJbI8/Kbm8ye4wmK8UUZEUWaImDSAH//Z"/>
          <p:cNvSpPr>
            <a:spLocks noChangeAspect="1" noChangeArrowheads="1"/>
          </p:cNvSpPr>
          <p:nvPr/>
        </p:nvSpPr>
        <p:spPr bwMode="auto">
          <a:xfrm>
            <a:off x="460375" y="-1485900"/>
            <a:ext cx="2552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hISEBQUEhQSFBQUFBQQEBUUFBUVFBQQFBQVFBQUFRQXHCYeFxkjGRUUHy8gIycpLCwtFR4xNTAqNSYrLCkBCQoKDgwOGg8PGiwkHCQtLCwpKiwsKSwsLCkqLCwsKSwpKSksLCwtKS0qLCwqLCkpKSwsLSwvLCwpLSksKSwsKf/AABEIARAAuQMBIgACEQEDEQH/xAAcAAABBQEBAQAAAAAAAAAAAAABAAIDBAYFBwj/xABKEAACAQIDBgMFBAUKAQ0AAAABAgADEQQSIQUGEzFBUSJhcQcygZGhFHKxwSNCUrLRFjNigoOSosLS8GMIFyRDRFNUc4ST4eLx/8QAGwEAAgMBAQEAAAAAAAAAAAAAAAECBAUDBgf/xAAxEQACAQMCBAMIAgIDAAAAAAAAAQIDBBESIQUxQVETMpEUImFxgaGx8NHhQsEjMzT/2gAMAwEAAhEDEQA/AKPBi4ElIgvNc8TkjNCDgiSXhtAWSLg+UH2cSa8cIBqZWOGHaD7EOwlq8V4w1MqfYF7CJdlhjYLc+UtyPE4z+apKQOIzVaxLKl6NK3hBYEWLMpsRrl6c5Xr1VTcYpbyeF+W/oi9Z28riTWcJLLIMFsA1nZKVJ3ZdWspAHqWtGYnd8IcroVPYzTbk49uFUxBe716hI6WpU/AgA6DQ/Oc7a294rY84YgZRTbXr9oCipcH7oK/GYz4q3dzoxhmMPM/lzfr0N6fB8UVOE3qfJf6/s4TbDpnp9B/CRtsCn2HyE7cFpv6Ys8v401tk4Z3fTtI33cU9/mf4zQWEWWGiPYl7TUXUzB3ZTz+ZjTuyvc/OadkEiZRHpQe1VV1M5/Jtf2m+kH8nV/ab6TQMojTTEbiP2qp3OZhMItMWVbdz1Ms3k/Di4UhpwRc3J5ZXzGLMZYNODJAWS+YojATJHIN4bQBY8RiABDATBeAZDFFFeACEwG9dQ8VEN/0alNfvsQR6rlM34nM2zsKniAL+FhoGHbsfKc5QTkp9Vy+qL9jdeBJ6uT5nR3fxITCUV5WpqT6nxH8ZhNkVWq7R4gub1Kj/ANUhvyImjxezsQyGmhRFtlzZiTl5WAsLaSbYe764cE3zOdCegHYTBs+HVIOrOeznn0fM9Pc8XoRhHS8tdjqBYoQsJE9ClhYPFSbbbY2CImAntGIDGRsLyTLERAZCVgKybLAYxFfJAZKVjSJEkiO0UeRG5Ih5LpWLLJSI0iM55GAw3jssWSMMjIrSTLFkgGSOGPyRCnAWRlobR4SEJACMCG0eRGQABMBaG3aDLAY0iKPyxZIDG2hAjrQGAsjCI0iPMa0YEdoI4wSIZG2itCYIiR0WWDLJSNYrSZxyMywZZNaK0BZIssQSS5I7JAMkOSIJJarKqlmIAHMkgAfEyns/bFKsWCEG1tehvfkevKRbS2ZOMJtOSWyLGWIx5gCSRDJGRG5LycLDaAZIMkPDk2SIrDAaiHJGlZNkgyQDJFkjSsnyRFIDyVskaacslI004BkrcOLhyxkgyRBkrmlFw5ZyQZYYJai1bWK0daOCxnMYFlvAbP4rFc6KQLnMT6clBnF2lRxLm1JuGOrFrX9AB+N/QRuzdiNSbMarluuXQH1veVpTqt4gvqadOjawhqqzy+y/k6G1MVSoVTTapnK2uaakjUX/AFrQUtp4cjnU17ZL39JnN68dh0bxio1S1zkIBy8gWuDpM1gdtK7ZVBzakX7AEk3HYAmUq06yfm9DYtLW1nHV4e3xz/J3d7NhvVHEFcuELVBSamEYXC3CFSQwAXkbHnzJnY2HtAUcMqAK6mxt+sSQSSNNT1ueVpxsFjybX6TsU8WKZ0VbEArpe1unlY/lM+cpN+8egp04Y91bdjtHCkAkledgM3isRcEgjXTqLiNyzl19pVKjh/DnNkLkC/D0uFvoCbAZuw9J2Qo8vhqPgZsWVd1FplzR4/jVhG2mpw8r+zIskdJLQZZfMDIwiC0flitGGSO0WWS2gtAMkeWCwkhEGWIMkeWNKSYCK0B5ICkGWT2jSIDyRZRBw5JBfygGSWEGNMWaIkSEwNAWhUd4yJit88Dlo12tq1RGJ/4YVVAv2DX0mL2DVIxVIqMzBwQP2u4+IvPZcXg0qoUcXVgQR5GeatjKGAxrrTTPlCpxHu3DYj9JlQEX7cx11lGtTw0+h6Ph1050pU0syS/o7WLwvDe4BCtqo6jyMsZSyaMFINxflY6EfPL8pFit4MPiVRaRJe5L3TJawA5XPPNpqeRk+EABs3I6N6GZ11GKb0m5w2pUcFGqsMVLZz3GZiRcXA00vr6Tr4bbLPWSmlIKhU1GYurWpi4Ayp7pJAAv3kW5WzFq4qphWqFKgBqUmtmR+TcibrdTfQjUHQ3nVwO6laljCtNKa4dyeNVXPZClwVKs3PMTYZVOvUalWtSUH8GWeKWMaya2ckvdzlLf99Se0UkxFEo7IbXU2NjccgQQeoIIPxjBPQJprKPm04SpycZLDQLQ2iiBjIZBliKx14gIDGFYiI+K0AyR5YDTj40mAsjQI0iPCxwSAyMUoskfDAMkJpxmQycjvCTIkxqLH2gEcICCFmU3g9n1PEVTVSoabNq4y5lJtzGoIPzmrJgvIyipLDO1GvOhLVTeGec7Q3Rq4bJUWzqg/SFLg6X8RU62IIvbT5y9gMQKi5gbg8puGW/MTE7xEYTEUzb9FVLcVVABFiAzJ0DWYHtceszbq3wsx5HquF37uZKnLzL7l3dnFmntmgT1pMov1ulS1u/K3wnp+L3nZK1nUNSZU0VG4iWOV3Z7EMo8P006zxbatY4fG0KoN8oWpoCFulR6dXKD7oJRyR3Yz1/GbEw9bI9VOJlU5DmcAK2p0Ui9xaVqe0cI9LUwnGU1s0TbYwyMHPDemyZSGIUK4bQX1uBfTXl87Z+0u47aFGnZFGRUUs2rMBTcsrL4iT4s76eQIsQL0aKEKAxBI6i9uemh1GltNfUzQtZvOhnkeO2tNRVePPOH8ez+37gUIjrRwEvnlRtocsNoCYDFGtDmjYCYCIgI4CAwEAmNyyQJDaAyLJFaOJigAwrDaOtBYxExQgRZYYEWC0QWOEUBZBaZnfanSy0Gq3sKoWw55HVgxH3SFb4W6zT2mU9oeDDUKb9UcpbydT+aD5zhcf8AWzX4J/7YLvn8HN3zoEU6TMBmNSsGI5ZiKbuvxqmsw8m7z0jYmNZsFhc3M0ad/MhAL/AfW8843iq8fLSB950NFQNXYtUtVN9VVkrIR3IPaemYPDAKoUeFFWlTHQIgCj8JlwXvM99VbVGKfxM7jT/0qtmIKotOo394sqj+rTX5y7gMUKtNXXkRy7HqJzyAGxTl6bF6jOQrXKU6VNlUEcwb/jKG5uM8RpHqMy/eHMfL8J0o1fDms8mYvE7R3FB6ecd18e5p7RZY68BmweExgFowwloQYAMy3jssN4gIANtDaOtGkwARMaTCY0iACvBFFABocHreOEraXkivETZMIRIhUjs0COCSKQNVjqbGAE15w96mLrSoCm1TjMSct/CKeWxIAvlzOt+WgI6idtZza2PytVq3uKXECDKDpQps7NrzDYhFQ/clW6niGO5ucDoOdzr6RX3eyOTsPAfaNoArbLhkFM2FlV1eoEVe4UE6/wBET0qpR4dMkcgPjy0mf9mWyeHgVci7Vmaqx8sxRfot/jOttiqWfINFW2bzPO0oQWI5PZ13menotjO1NjUrsQiqXVlZlFj4hY8vPWZbCYVqFVr6MrXB8uhHlbWbqtzP++05e19m8VdNHHunof6J8vwnR2/iUsrmYdbiXs94oS8rSz8GXqWJ4iB+/P16wzgbv4plc03uD2PQiaAzvZVXKOiXNfgxuM2qp1fGh5Z7/Xr/ACKNhiBl8wxCG8V425gMV4CYiYDAQiYLxQwAbDaIwQHgpkxwaOywZYiYQ8RN4ssIWMQlEmWMVZIWCgseQBJ9ALmJgk28I5O2N7RhHUIi1HHiZWJAAscvLryP/wC6chlqtgQ5pVQ1XDMiEeLit9rou75VN7M7kC41JUC84WzqDY3GIhJ/TVLueyas5+Cg2m/2lUepVtTOVFcYXDKOSuhNFKg+6Ti39aCdpiyqSqybfLofUKFjSsaUKcPNzk+7O9uztzCU8FQR69FclJEbMwplagFmU5rfrXHwlsUadXM1KqlS5JJR1Ya9yDMN7TqSphaFNVsofIumoREIVb/75TzejVZDmVmU8gVJU3PmJGVTD04OtK28WPiZ5tnttdLMR8zzjAsq7LxPEoUn6tTRjrfXKL6+t5ZE2KSWhYPmnEJTdzPWt8tehztrbOL2emP0i/4lHT17S7s/E8amGANwLN6j8xJxIadRqVQuuqNrVQC5uBbOtuZ7j1lW4pSi/Fp81zXc0OH3MKtN2lw/dflfZkhEaZAu282bi0mBBsWpg6Hn4kOvxj6eJRvdYn4f7I+IE607qM8Jpp/I4XHC6tLMotSiuqa/BJBEYpaMkBEBhvBAYII6CAgQawlYIiYCIsskKwhRACMU47KI6G0BCCCVNsqfs1a3PhVLf3DLVoHXQ+YI+kUllHSlLTNS7NGG9nAC16tdvdoUGf4t/wDVXmk2CjCuha5FFCX63rJTBf48TG1f7hnJwChFdVAC1cnFAAs4U3sfI6g25gmdLZ+MUCotUuRUXKSlgSXao9Vr3FizVOnIKomHFpbH02pX8TMu6H74V1xeD0VgwU4peRsiEL/iVrieYJhXc+FTYdToLz0/aO16KrUKh2LUhSCkAKqKGAA15XYzI0aGgA5TnUazk6UK0oQ0mw3YxYailMAgoiqT3yhVvadqZjd9stVVH7LD6X/Kaa81rKblS3PB8cpqF22uqT/fQRaC8No0y4YoLa368r9bQmKNIgDY6CKAwEKCG8F4DFaC0V4rxDAYoc0GaAyUjWDSItrGkxAPgMaIRGIIbtA5sCfI/hHXkOLa1N/uN+BkXsicFmSXxMvSOkLNaISDENPPvc+hx2Ke0cRpbufoJLggMonI3lxT4ZqeZARUpiopJIsLkZSO+gPxnMG99QKAqIPMkn+EbpS5E4VYtZXI32wVviB5Kx+lvzmoMwG4lYPimJqmq60W91ctJQWQWW+rHzsPjN9ea1nDTT3PH8bnqufog3gvEIpcMQVoiIoL+cBigJhvEYACAmKBmiGG8BMZxI0m8BhYwawWhy+cB4J2bWCNIPSERBgIhzQAwgQEIRxwvEBTlmVhf1B1inUwmDCpmOjH6LoR6G/5TnVmoxLllbutVSXJbsxOK2PVTSytbsdf7psZTwmznqVVV1ZVBzOWFrqOg73mvxajXNY/NT8bG34SlhUGYsBYe6PEx8z7xPaZdKjmaXQ9Xd3DpUJST36fMy/tQ2dmwyVQNaT2P3Kmn7wX5zy8T1v2iY4U8Cy2uarLTXysc5P+H6zyOWbjzlbhDk7ffu8fvzybP2YKwxTEA5DTZGaxy5rqyi/fwk28p6leef8As/2ma1UIqKlOhSJsDctUayZj82M31pYts6DH4xj2j6IdAYIbywZGARZYYLwAEV4RATAeAF40wkwEwAUbDa8abQGIrG2iMWWAycmC5gtrHxBgAEN4C8aWgLBawSZn15DU/Dl9Z0cRidDz7/HynLw9bKrNlZgLXyi7W53C8zy6ayNdopVUtTbMASp0IIYcwQdQf4ynX3lg9PwuCjRz1ZDjVZzYGwHX/fWPpplAA6Qj/wCY6dqNNRWeplcRuHUqOC8q/Jx96d3/ALZRFMNkYNxFYi4uBlIIGtiCeXYTCVvZji1OjUWHcMw+hXSemYqvUQApT4ncBwrX8gRYySlWzgGxF7aEag9jK9VZkzdsHpt4pdjPblbrPg0c1GUvUymy6hVW9tSASdT9JpJYw+BqVL8NHYDTwgm3aObZtZedKqP7Nv4S3DEVpyebufErVZVMPDe2xViEe6EcwR6giNk8lRxa5hvFeNJjM5gMkLxmeKMMBYATFaEQExjwAwCOAhtAeAARWiggMebRZo1mgzRCHBo7NIiYc3eAsHT2cPC3r+AlbEIMxIAHc9/WeY4f2gV6GJrsuWrTdz4CSBlW6oUI93T5zQbub01cbWYkcNEXVAM2YtYKTUPx0A6GUsqcz1ai7a1z2X3NTmiMivLGFwVSoQKaM2oGgNhfu3IS62keWUZTeFuwYesrZlBBZbFxfVcwuLidPYOzhWrqhvlALPbQ5R+GpAnh+P2xWoY3ENRrG5qVFLAABgHP6rDlpp6T0n2HVauJxVavULng0ghY1GytUqtoOGAFtlVj1sbTOnPLZ7K3oeHSjB9Ee04fDKihUUKo0AGgkhMbmiLTiWVtshHWcPezbtDBYY1q1MPqERQqkvUN7Lc6DkTc9B15S/tZ64pN9mWm1X9QVWKoD3YqCT6C1+4nm209kbwVEanVGGxFNveQigV53FrhSLdCDcTtTgm92hNZ6FHd7e/GY/FMlHBYJ1tmZWUoKaXtdqwN7n7pv0E9MpbsYdlGeiitbxBHcqD1sfCSPgJ49s7dTbWCq8WhQqo3I8NqTqV55SuY5l9ZqKPtC2vSH6fZzPbmVpVkv8gwlmrDL/42sfM5eDTfmivQ2z7mYY/quPRz+d5XfcWieT1B65T+Uyv/AD0sv87gKyd/Gf8APTEnoe3LBH36WIX04Tf5xOWiuuRzdpbvnBeh2am4I6Vj8U/g0gbcOoOVWmfVWH8Y3D+2LZrc3rL96i5/dvOtszf3AYiotOjXDVG91MlQMe+hWDlWjzT9Dk+H2z/x+7OJU3JxA5Gkf6xH4rKtTdHFD/qwfR0/MieiXnB2/vSlC6JZ6vbovm38PwijWqN4RWrcPtacdUm0vmYjHbLq0rcVCl+VyNfkZTkuLxj1XLuxZjzJ/Adh5CRWl1Zxuefnp1PRnHxJC0F40nWG8ZABJE11HD0hQCIqDiUsrVCAWOdLXzcwNekyRMt4PaDqOGT4DorfrU79gQQwB1APLlqOVevFyWxp8Oq06c3r68meGY3BPQdqVRStRDkdD7wI0+XW/XnNv7Oqq8KoljxM2diBpkFlUFu9y2k6++uaqlSlV4bV0/mmNTDCoAniZDlAc5kuQthr6zm+yfYwxuMenWqNlSjxAoJXNldVy+EggeLpKUZ6JHqK1rG4t2s7m62TsSriGsgsoPjc+6PLzPlKe8m0a2FwVdVZg9KoaA7peoAKgtaxKOrA/wBMT1PZ+z6dGmtOkuVFvlF2a1zfmxJOvnOFvlu+lWjUcrf9GVrKAL1KK3JtpfOgzFbc+XYidSo5lWytIWzzzZ8t4tCLnU3JsefrfzvPb/8Ak+7VzYWvQyAGnUFY1Ab5+JdQCLaEcPT16dfKtt7IbD1TTbxKRnpOPdqUm9yovkbcuhBHMT1H2C4RhQruBZTWys19DlpCyZfV1a/w6zhFvODXq04qLmj1fFY1KSM9RlRFGZmYgKB3JM872v7Zkz8PBUGrsTlVmzKrMeQSmBnf/DLXtY3fxWKoUvs4Z1pszVaS+8xIGRwP18tm05+K4nmW6W8TbOxfEalnOVqTowKVFDEElbjwtpbUagkS9SpRlHPN9ig2ei0U3hxWrPRwanW1lDW9AHYfEiPO4e1m97ar38jWt9GEu7O9rGz6g8b1KJ7VKbWH9anmE69LfjZ7csXh/jUC/vWibnH/ABx9AyjLN7PNrD3dqOfWpiF/zGV6u7O8NLWnjBU8uPc/KslvrN2u9mC/8Vhf/fpf6pWxW/2zk97F0D5I/EPyS5i8Sp2z9B7HneM3625gSPtSXW9gatFSjHsKtEgX+N53N2PadhcbUWji8PSp1HIWmxC1KTuTYKcy3Qm9he4PfUX5u+ntRp4mi+EwdJ6prDhs7IfdP/d0tWLdiQLc7GVvZ/7Lq3GTEYxTTRCKlOkSOI9RTdS6/qqDrY6m1rAXv2cYaG5rD6Y/gMs9Nrbn4B/ewmGP9igP0El2Vu7hMJnNCjTpZvfKixIHS5Og8uUs4vHJSQvUYKo79+wHUzB7d3pfEeFbpS/Z6t5sR+HL1laEZT26FW5u4UFvz7HV3g3wvenhz5NU/wBH+r5d5kGPc+fqYs0GkuQgoLCPMV7ideWqQ0tFeE2jfjJnEkMIgIigRFLOA2c9dslNSSeZ5BR3LdJ0NgbtPiDmJKUhza2reSX0Pr+M3uB2fTopkpqFH1J7k9TOFSqo7I07Th8qvvy2j92ZnamBOQUqxNyuUVF0ubZSy5rgMLnTn1mI3b3NqbPxBxdKrTqmmlS1HK6l1KEWzXbWxDW192w7jQ+2GvixQprRVvs5JbEOi3YOpBQMRqi9cw66XHXFbt76G/DxlWsKZFhUpJTNVTpe7EXIt1ALC3XpXVvKcdaPVU6rgtPQ3C194vfT7FVRvGmXJlytqMt8ptYjmYn3k28g/SbPo1O+Q8x/Vqt+E7OB9oGy1pqqYmmqooRQ/EUhVFgPGtybCYvbftmqGuFwdJGp3yhqwbNUYnQhQwyDtfXvblOkYyltoX4OeUjNbz7NrVMOOLh6lCpQzNTV1YCphzfiBGIGY0wKbHW5Gdu8tezbe8bPwmILI9XNXpnhqwXIGpuOJcg3uUyn0XvPTsFSbGYULjRh87EOq4epmNJh7rCpmNqg11GnMeIE3p7rez2ngcTUrpVds6GmEyKiAMykk2Op8I5AAdB2racTzjYs+MnTcWcil7bMKffoV19GpN+LCWKntL2TiBavTdh/xcOtT6gtNpWwdJvfp02+8it+IlJ90sC/vYTDH+yQfUATvmn2fqVTHNV3aq8xTpnyXE0v3bCL+TW7rC4xKL/6sj6PrNLW9m2zW/7Mo+49VP3WlJ/ZJs0/qVh5Cu9vreT1x6OQzK7S2bu5RBPFq1iOS0qruSe2ZQFHxIlfd3G7JrVBTpbLxFV78s/Gt5tmqBVHmdJusL7L9mob8DP/AOZUqMPlmt9JpMDs+nRTJSppTX9mmqqPkOcTqrG2X82GCLZ+zKVFbUqVOkLC4REX4Erz+ZlfbW3kww18Tn3UBsbdz2Eo7wb2LSulGzVORbmqH/M3ly/CYirVLMWYlmJuSTck+cVOk5bsybziCp+5T3l+Cbae1Kld81Q8vdUaKo8h+fMyleSQG0tpJbI8/Kbm8ye4wmK8UUZEUWaImDSAH//Z"/>
          <p:cNvSpPr>
            <a:spLocks noChangeAspect="1" noChangeArrowheads="1"/>
          </p:cNvSpPr>
          <p:nvPr/>
        </p:nvSpPr>
        <p:spPr bwMode="auto">
          <a:xfrm>
            <a:off x="612775" y="-1333500"/>
            <a:ext cx="2552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" y="3963194"/>
            <a:ext cx="3167652" cy="243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315510" cy="291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35" y="3733800"/>
            <a:ext cx="2075665" cy="266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295400" y="1752600"/>
            <a:ext cx="59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(A)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7175" y="1371600"/>
            <a:ext cx="53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(B)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038600"/>
            <a:ext cx="51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(C)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810000"/>
            <a:ext cx="54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(D)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266" name="Picture 2" descr="http://www.ballmachines.co.uk/footballsoccermachine/socgoldlr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962400"/>
            <a:ext cx="2743200" cy="220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7315200" y="3886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(E)</a:t>
            </a: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609600" y="152400"/>
            <a:ext cx="6248400" cy="99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3600" kern="120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smtClean="0"/>
              <a:t>Which of These Things Doesn’t Belong?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61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encrypted-tbn2.gstatic.com/images?q=tbn:ANd9GcSZZKdMn2eKQNuza4Avz3HqWMP5Pu9SDk7l_uq32evVuDdTxCj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381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34000" y="2057400"/>
            <a:ext cx="3276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Pitching requires all energy to be delivered in “real time”</a:t>
            </a:r>
          </a:p>
          <a:p>
            <a:endParaRPr lang="en-US" dirty="0"/>
          </a:p>
          <a:p>
            <a:r>
              <a:rPr lang="en-US" dirty="0" smtClean="0"/>
              <a:t>All of the other methods use stored energy released in a short duration impact.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152400"/>
            <a:ext cx="6248400" cy="99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3600" kern="120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smtClean="0"/>
              <a:t>Which of These Things Doesn’t Belong?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43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3886200"/>
            <a:ext cx="4953000" cy="2286000"/>
          </a:xfrm>
        </p:spPr>
        <p:txBody>
          <a:bodyPr/>
          <a:lstStyle/>
          <a:p>
            <a:pPr marL="0" indent="0">
              <a:buNone/>
              <a:tabLst>
                <a:tab pos="396875" algn="l"/>
              </a:tabLst>
            </a:pPr>
            <a:r>
              <a:rPr lang="en-US" dirty="0" smtClean="0"/>
              <a:t>What sources of energy loss do we expect?</a:t>
            </a:r>
          </a:p>
          <a:p>
            <a:pPr marL="0" indent="0">
              <a:buNone/>
              <a:tabLst>
                <a:tab pos="396875" algn="l"/>
              </a:tabLst>
            </a:pPr>
            <a:r>
              <a:rPr lang="en-US" sz="2400" dirty="0" smtClean="0"/>
              <a:t>	</a:t>
            </a:r>
            <a:endParaRPr lang="en-US" sz="24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cap="small" dirty="0" smtClean="0"/>
              <a:t>The Catapult</a:t>
            </a:r>
            <a:endParaRPr lang="en-US" sz="4800" cap="small" dirty="0"/>
          </a:p>
        </p:txBody>
      </p:sp>
      <p:pic>
        <p:nvPicPr>
          <p:cNvPr id="4" name="Picture 3" descr="C:\Users\Lau\Desktop\shooter render.jpg"/>
          <p:cNvPicPr/>
          <p:nvPr/>
        </p:nvPicPr>
        <p:blipFill rotWithShape="1">
          <a:blip r:embed="rId2" cstate="print"/>
          <a:srcRect l="8501" r="17795"/>
          <a:stretch/>
        </p:blipFill>
        <p:spPr bwMode="auto">
          <a:xfrm>
            <a:off x="4419600" y="1752600"/>
            <a:ext cx="4456478" cy="3958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5257800" y="56388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itchFamily="2" charset="2"/>
              <a:buNone/>
            </a:pPr>
            <a:r>
              <a:rPr lang="en-US" sz="1400" i="1" dirty="0" smtClean="0">
                <a:latin typeface="+mj-lt"/>
              </a:rPr>
              <a:t>2014 Funk Cannon, FIRST 846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813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ll Launch 2014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47800"/>
            <a:ext cx="6096001" cy="4572000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cap="small" dirty="0" smtClean="0"/>
              <a:t>Energy Losses in a Catapult</a:t>
            </a:r>
            <a:endParaRPr lang="en-US" sz="4800" cap="small" dirty="0"/>
          </a:p>
        </p:txBody>
      </p:sp>
    </p:spTree>
    <p:extLst>
      <p:ext uri="{BB962C8B-B14F-4D97-AF65-F5344CB8AC3E}">
        <p14:creationId xmlns:p14="http://schemas.microsoft.com/office/powerpoint/2010/main" val="179549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2000" dirty="0"/>
              <a:t>	</a:t>
            </a:r>
            <a:r>
              <a:rPr lang="en-US" sz="2000" dirty="0" smtClean="0"/>
              <a:t>2014: Aerial Assist </a:t>
            </a:r>
            <a:r>
              <a:rPr lang="en-US" sz="2000" i="1" dirty="0" smtClean="0">
                <a:solidFill>
                  <a:srgbClr val="0000FF"/>
                </a:solidFill>
              </a:rPr>
              <a:t>– Shoot 2ft / 3lb exercise balls</a:t>
            </a:r>
            <a:r>
              <a:rPr lang="en-US" sz="2000" i="1" dirty="0"/>
              <a:t>	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2000" dirty="0" smtClean="0">
                <a:latin typeface="Cambria"/>
                <a:cs typeface="Cambria"/>
              </a:rPr>
              <a:t>	2013</a:t>
            </a:r>
            <a:r>
              <a:rPr lang="en-US" sz="2000" dirty="0">
                <a:latin typeface="Cambria"/>
                <a:cs typeface="Cambria"/>
              </a:rPr>
              <a:t>: Ultimate </a:t>
            </a:r>
            <a:r>
              <a:rPr lang="en-US" sz="2000" dirty="0" smtClean="0">
                <a:latin typeface="Cambria"/>
                <a:cs typeface="Cambria"/>
              </a:rPr>
              <a:t>Ascent</a:t>
            </a:r>
            <a:r>
              <a:rPr lang="en-US" sz="2000" i="1" dirty="0" smtClean="0">
                <a:latin typeface="Cambria"/>
                <a:cs typeface="Cambria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– Launch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Frisbee</a:t>
            </a:r>
            <a:r>
              <a:rPr lang="en-US" sz="2000" i="1" baseline="30000" dirty="0">
                <a:solidFill>
                  <a:srgbClr val="0000FF"/>
                </a:solidFill>
                <a:latin typeface="Cambria"/>
                <a:cs typeface="Cambria"/>
              </a:rPr>
              <a:t>®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s</a:t>
            </a:r>
            <a:r>
              <a:rPr lang="en-US" sz="2000" i="1" dirty="0">
                <a:latin typeface="Cambria"/>
                <a:cs typeface="Cambria"/>
              </a:rPr>
              <a:t>	</a:t>
            </a:r>
            <a:endParaRPr lang="en-US" sz="2000" i="1" dirty="0" smtClean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2000" dirty="0" smtClean="0">
                <a:latin typeface="Cambria"/>
                <a:cs typeface="Cambria"/>
              </a:rPr>
              <a:t>	2012: Rebound Rumble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Shoot solid foam balls</a:t>
            </a:r>
            <a:endParaRPr lang="en-US" sz="2000" dirty="0" smtClean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ＭＳ ゴシック"/>
                <a:ea typeface="ＭＳ ゴシック"/>
                <a:cs typeface="ＭＳ ゴシック"/>
                <a:sym typeface="Wingdings"/>
              </a:rPr>
              <a:t>☐</a:t>
            </a:r>
            <a:r>
              <a:rPr lang="en-US" sz="2000" dirty="0" smtClean="0">
                <a:latin typeface="Cambria"/>
                <a:cs typeface="Cambria"/>
              </a:rPr>
              <a:t>	2011</a:t>
            </a:r>
            <a:r>
              <a:rPr lang="en-US" sz="2000" dirty="0">
                <a:latin typeface="Cambria"/>
                <a:cs typeface="Cambria"/>
              </a:rPr>
              <a:t>: </a:t>
            </a:r>
            <a:r>
              <a:rPr lang="en-US" sz="2000" dirty="0" smtClean="0">
                <a:latin typeface="Cambria"/>
                <a:cs typeface="Cambria"/>
              </a:rPr>
              <a:t>Logomotion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– Handle inflatable shapes</a:t>
            </a:r>
            <a:r>
              <a:rPr lang="en-US" sz="2000" dirty="0" smtClean="0">
                <a:latin typeface="Cambria"/>
                <a:cs typeface="Cambria"/>
              </a:rPr>
              <a:t>	</a:t>
            </a:r>
            <a:endParaRPr lang="en-US" sz="2000" dirty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2000" dirty="0" smtClean="0">
                <a:latin typeface="Cambria"/>
                <a:cs typeface="Cambria"/>
              </a:rPr>
              <a:t>	2010</a:t>
            </a:r>
            <a:r>
              <a:rPr lang="en-US" sz="2000" dirty="0">
                <a:latin typeface="Cambria"/>
                <a:cs typeface="Cambria"/>
              </a:rPr>
              <a:t>: </a:t>
            </a:r>
            <a:r>
              <a:rPr lang="en-US" sz="2000" dirty="0" smtClean="0">
                <a:latin typeface="Cambria"/>
                <a:cs typeface="Cambria"/>
              </a:rPr>
              <a:t>Breakaway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Kick soccer balls</a:t>
            </a:r>
            <a:r>
              <a:rPr lang="en-US" sz="2000" i="1" dirty="0">
                <a:latin typeface="Cambria"/>
                <a:cs typeface="Cambria"/>
              </a:rPr>
              <a:t>	</a:t>
            </a:r>
            <a:endParaRPr lang="en-US" sz="2000" dirty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2000" dirty="0" smtClean="0">
                <a:latin typeface="Cambria"/>
                <a:cs typeface="Cambria"/>
              </a:rPr>
              <a:t>	2009</a:t>
            </a:r>
            <a:r>
              <a:rPr lang="en-US" sz="2000" dirty="0">
                <a:latin typeface="Cambria"/>
                <a:cs typeface="Cambria"/>
              </a:rPr>
              <a:t>: </a:t>
            </a:r>
            <a:r>
              <a:rPr lang="en-US" sz="2000" dirty="0" smtClean="0">
                <a:latin typeface="Cambria"/>
                <a:cs typeface="Cambria"/>
              </a:rPr>
              <a:t>Lunacy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Shoot “orbit” balls</a:t>
            </a:r>
            <a:endParaRPr lang="en-US" sz="2000" dirty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2000" dirty="0" smtClean="0">
                <a:latin typeface="Cambria"/>
                <a:cs typeface="Cambria"/>
              </a:rPr>
              <a:t>	2008</a:t>
            </a:r>
            <a:r>
              <a:rPr lang="en-US" sz="2000" dirty="0">
                <a:latin typeface="Cambria"/>
                <a:cs typeface="Cambria"/>
              </a:rPr>
              <a:t>: FIRST </a:t>
            </a:r>
            <a:r>
              <a:rPr lang="en-US" sz="2000" dirty="0" smtClean="0">
                <a:latin typeface="Cambria"/>
                <a:cs typeface="Cambria"/>
              </a:rPr>
              <a:t>Overdrive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Lift or shoot large exercise balls</a:t>
            </a:r>
            <a:r>
              <a:rPr lang="en-US" sz="2000" i="1" dirty="0">
                <a:latin typeface="Cambria"/>
                <a:cs typeface="Cambria"/>
              </a:rPr>
              <a:t>	</a:t>
            </a:r>
            <a:endParaRPr lang="en-US" sz="2000" dirty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ＭＳ ゴシック"/>
                <a:ea typeface="ＭＳ ゴシック"/>
                <a:cs typeface="ＭＳ ゴシック"/>
                <a:sym typeface="Wingdings"/>
              </a:rPr>
              <a:t>☐</a:t>
            </a:r>
            <a:r>
              <a:rPr lang="en-US" sz="2000" dirty="0" smtClean="0">
                <a:latin typeface="Cambria"/>
                <a:cs typeface="Cambria"/>
              </a:rPr>
              <a:t>	2007</a:t>
            </a:r>
            <a:r>
              <a:rPr lang="en-US" sz="2000" dirty="0">
                <a:latin typeface="Cambria"/>
                <a:cs typeface="Cambria"/>
              </a:rPr>
              <a:t>: Rack 'n </a:t>
            </a:r>
            <a:r>
              <a:rPr lang="en-US" sz="2000" dirty="0" smtClean="0">
                <a:latin typeface="Cambria"/>
                <a:cs typeface="Cambria"/>
              </a:rPr>
              <a:t>Roll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Handle inflatable rings;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L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ift robots</a:t>
            </a:r>
            <a:endParaRPr lang="en-US" sz="2000" dirty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2000" dirty="0" smtClean="0">
                <a:latin typeface="Cambria"/>
                <a:cs typeface="Cambria"/>
              </a:rPr>
              <a:t>	2006</a:t>
            </a:r>
            <a:r>
              <a:rPr lang="en-US" sz="2000" dirty="0">
                <a:latin typeface="Cambria"/>
                <a:cs typeface="Cambria"/>
              </a:rPr>
              <a:t>: Aim </a:t>
            </a:r>
            <a:r>
              <a:rPr lang="en-US" sz="2000" dirty="0" smtClean="0">
                <a:latin typeface="Cambria"/>
                <a:cs typeface="Cambria"/>
              </a:rPr>
              <a:t>High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Shoot solid foam balls</a:t>
            </a:r>
            <a:endParaRPr lang="en-US" sz="2000" dirty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ＭＳ ゴシック"/>
                <a:ea typeface="ＭＳ ゴシック"/>
                <a:cs typeface="ＭＳ ゴシック"/>
                <a:sym typeface="Wingdings"/>
              </a:rPr>
              <a:t>☐</a:t>
            </a:r>
            <a:r>
              <a:rPr lang="en-US" sz="2000" dirty="0" smtClean="0">
                <a:latin typeface="Cambria"/>
                <a:cs typeface="Cambria"/>
              </a:rPr>
              <a:t>	2005</a:t>
            </a:r>
            <a:r>
              <a:rPr lang="en-US" sz="2000" dirty="0">
                <a:latin typeface="Cambria"/>
                <a:cs typeface="Cambria"/>
              </a:rPr>
              <a:t>: Triple </a:t>
            </a:r>
            <a:r>
              <a:rPr lang="en-US" sz="2000" dirty="0" smtClean="0">
                <a:latin typeface="Cambria"/>
                <a:cs typeface="Cambria"/>
              </a:rPr>
              <a:t>Play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Move large tetrahedrons</a:t>
            </a:r>
            <a:r>
              <a:rPr lang="en-US" sz="2000" i="1" dirty="0">
                <a:latin typeface="Cambria"/>
                <a:cs typeface="Cambria"/>
              </a:rPr>
              <a:t>	</a:t>
            </a:r>
            <a:endParaRPr lang="en-US" sz="2000" dirty="0">
              <a:latin typeface="Cambria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tabLst>
                <a:tab pos="571500" algn="l"/>
              </a:tabLst>
            </a:pPr>
            <a:r>
              <a:rPr lang="en-US" sz="2000" dirty="0">
                <a:latin typeface="ＭＳ ゴシック"/>
                <a:ea typeface="ＭＳ ゴシック"/>
                <a:cs typeface="ＭＳ ゴシック"/>
                <a:sym typeface="Wingdings"/>
              </a:rPr>
              <a:t>☐</a:t>
            </a:r>
            <a:r>
              <a:rPr lang="en-US" sz="2000" dirty="0" smtClean="0">
                <a:latin typeface="Cambria"/>
                <a:cs typeface="Cambria"/>
              </a:rPr>
              <a:t>	2004</a:t>
            </a:r>
            <a:r>
              <a:rPr lang="en-US" sz="2000" dirty="0">
                <a:latin typeface="Cambria"/>
                <a:cs typeface="Cambria"/>
              </a:rPr>
              <a:t>: FIRST Frenzy: Raising the </a:t>
            </a:r>
            <a:r>
              <a:rPr lang="en-US" sz="2000" dirty="0" smtClean="0">
                <a:latin typeface="Cambria"/>
                <a:cs typeface="Cambria"/>
              </a:rPr>
              <a:t>Bar</a:t>
            </a: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mbria"/>
                <a:cs typeface="Cambria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Cambria"/>
                <a:cs typeface="Cambria"/>
              </a:rPr>
              <a:t>Move medium &amp; large balls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FIRST </a:t>
            </a:r>
            <a:r>
              <a:rPr lang="en-US" dirty="0" smtClean="0"/>
              <a:t>Games with Shooting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86200" y="2413000"/>
            <a:ext cx="2362200" cy="304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0400" y="3276600"/>
            <a:ext cx="1905000" cy="304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4140200"/>
            <a:ext cx="2743200" cy="304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35300" y="4978400"/>
            <a:ext cx="2362200" cy="304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3800" y="1981200"/>
            <a:ext cx="1981200" cy="330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52800" y="1524000"/>
            <a:ext cx="3124200" cy="381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43200" y="3683000"/>
            <a:ext cx="2057400" cy="3429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2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0"/>
            <a:ext cx="5562600" cy="2286000"/>
          </a:xfrm>
        </p:spPr>
        <p:txBody>
          <a:bodyPr/>
          <a:lstStyle/>
          <a:p>
            <a:pPr marL="0" indent="0">
              <a:buNone/>
              <a:tabLst>
                <a:tab pos="396875" algn="l"/>
              </a:tabLst>
            </a:pPr>
            <a:r>
              <a:rPr lang="en-US" dirty="0" smtClean="0"/>
              <a:t>Observed Losses:</a:t>
            </a:r>
          </a:p>
          <a:p>
            <a:pPr marL="0" indent="0">
              <a:buNone/>
              <a:tabLst>
                <a:tab pos="396875" algn="l"/>
              </a:tabLst>
            </a:pPr>
            <a:r>
              <a:rPr lang="en-US" sz="2400" dirty="0" smtClean="0"/>
              <a:t>	</a:t>
            </a:r>
            <a:r>
              <a:rPr lang="en-US" sz="2400" dirty="0" smtClean="0">
                <a:latin typeface="+mn-lt"/>
              </a:rPr>
              <a:t>Residual energy in arm</a:t>
            </a:r>
          </a:p>
          <a:p>
            <a:pPr marL="0" indent="0">
              <a:buNone/>
              <a:tabLst>
                <a:tab pos="396875" algn="l"/>
              </a:tabLst>
            </a:pPr>
            <a:r>
              <a:rPr lang="en-US" sz="2400" dirty="0" smtClean="0">
                <a:latin typeface="+mn-lt"/>
              </a:rPr>
              <a:t>	Deformation of projectile</a:t>
            </a:r>
          </a:p>
          <a:p>
            <a:pPr marL="0" indent="0">
              <a:buNone/>
              <a:tabLst>
                <a:tab pos="396875" algn="l"/>
              </a:tabLst>
            </a:pPr>
            <a:r>
              <a:rPr lang="en-US" sz="2400" dirty="0">
                <a:latin typeface="+mn-lt"/>
              </a:rPr>
              <a:t>	</a:t>
            </a:r>
            <a:r>
              <a:rPr lang="en-US" sz="2400" dirty="0" smtClean="0">
                <a:latin typeface="+mn-lt"/>
              </a:rPr>
              <a:t>Transfer of energy to robot frame</a:t>
            </a:r>
            <a:endParaRPr lang="en-US" sz="24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cap="small" dirty="0" smtClean="0"/>
              <a:t>Energy Losses in a Catapult</a:t>
            </a:r>
            <a:endParaRPr lang="en-US" sz="4800" cap="small" dirty="0"/>
          </a:p>
        </p:txBody>
      </p:sp>
      <p:pic>
        <p:nvPicPr>
          <p:cNvPr id="4" name="Picture 3" descr="C:\Users\Lau\Desktop\shooter render.jpg"/>
          <p:cNvPicPr/>
          <p:nvPr/>
        </p:nvPicPr>
        <p:blipFill rotWithShape="1">
          <a:blip r:embed="rId2" cstate="print"/>
          <a:srcRect l="8501" r="17795"/>
          <a:stretch/>
        </p:blipFill>
        <p:spPr bwMode="auto">
          <a:xfrm>
            <a:off x="4419600" y="1752600"/>
            <a:ext cx="4456478" cy="3958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5257800" y="56388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itchFamily="2" charset="2"/>
              <a:buNone/>
            </a:pPr>
            <a:r>
              <a:rPr lang="en-US" sz="1400" i="1" dirty="0" smtClean="0">
                <a:latin typeface="+mj-lt"/>
              </a:rPr>
              <a:t>2014 Funk Cannon, FIRST 846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931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334000" y="17526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/>
                <a:cs typeface="Cambria"/>
              </a:rPr>
              <a:t>Initial Energy:</a:t>
            </a:r>
          </a:p>
          <a:p>
            <a:endParaRPr lang="en-US" sz="2000" dirty="0">
              <a:latin typeface="Cambria"/>
              <a:cs typeface="Cambria"/>
            </a:endParaRPr>
          </a:p>
          <a:p>
            <a:endParaRPr lang="en-US" sz="2000" dirty="0" smtClean="0">
              <a:latin typeface="Cambria"/>
              <a:cs typeface="Cambria"/>
            </a:endParaRPr>
          </a:p>
          <a:p>
            <a:endParaRPr lang="en-US" sz="2000" dirty="0" smtClean="0">
              <a:latin typeface="Cambria"/>
              <a:cs typeface="Cambria"/>
            </a:endParaRPr>
          </a:p>
          <a:p>
            <a:r>
              <a:rPr lang="en-US" sz="2000" dirty="0" smtClean="0">
                <a:latin typeface="Cambria"/>
                <a:cs typeface="Cambria"/>
              </a:rPr>
              <a:t>Final Energy:</a:t>
            </a:r>
          </a:p>
          <a:p>
            <a:endParaRPr lang="en-US" sz="2000" dirty="0">
              <a:latin typeface="Cambria"/>
              <a:cs typeface="Cambria"/>
            </a:endParaRPr>
          </a:p>
          <a:p>
            <a:endParaRPr lang="en-US" sz="2000" dirty="0" smtClean="0">
              <a:latin typeface="Cambria"/>
              <a:cs typeface="Cambria"/>
            </a:endParaRPr>
          </a:p>
          <a:p>
            <a:endParaRPr lang="en-US" sz="2000" dirty="0" smtClean="0">
              <a:latin typeface="Cambria"/>
              <a:cs typeface="Cambria"/>
            </a:endParaRPr>
          </a:p>
          <a:p>
            <a:r>
              <a:rPr lang="en-US" sz="2000" dirty="0" smtClean="0">
                <a:latin typeface="Cambria"/>
                <a:cs typeface="Cambria"/>
              </a:rPr>
              <a:t>Drop Efficiency:</a:t>
            </a:r>
          </a:p>
          <a:p>
            <a:endParaRPr lang="en-US" sz="2000" dirty="0">
              <a:latin typeface="Cambria"/>
              <a:cs typeface="Cambria"/>
            </a:endParaRPr>
          </a:p>
        </p:txBody>
      </p:sp>
      <p:graphicFrame>
        <p:nvGraphicFramePr>
          <p:cNvPr id="22" name="Content Placeholder 2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134509"/>
              </p:ext>
            </p:extLst>
          </p:nvPr>
        </p:nvGraphicFramePr>
        <p:xfrm>
          <a:off x="5867400" y="2209800"/>
          <a:ext cx="12509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2" name="Equation" r:id="rId4" imgW="609600" imgH="215900" progId="Equation.3">
                  <p:embed/>
                </p:oleObj>
              </mc:Choice>
              <mc:Fallback>
                <p:oleObj name="Equation" r:id="rId4" imgW="609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400" y="2209800"/>
                        <a:ext cx="1250950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 Drop Loss &amp; Efficiency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905000" y="1524000"/>
            <a:ext cx="822960" cy="82296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80000">
                <a:schemeClr val="accent6"/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6172200"/>
            <a:ext cx="3886200" cy="0"/>
          </a:xfrm>
          <a:prstGeom prst="line">
            <a:avLst/>
          </a:prstGeom>
          <a:effectLst>
            <a:outerShdw blurRad="130175" dist="25400" dir="5400000" algn="tl" rotWithShape="0">
              <a:srgbClr val="000000">
                <a:alpha val="79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0" y="2362200"/>
            <a:ext cx="99060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ontent Placeholder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545200"/>
              </p:ext>
            </p:extLst>
          </p:nvPr>
        </p:nvGraphicFramePr>
        <p:xfrm>
          <a:off x="5867400" y="3429000"/>
          <a:ext cx="130834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3" name="Equation" r:id="rId6" imgW="673100" imgH="228600" progId="Equation.3">
                  <p:embed/>
                </p:oleObj>
              </mc:Choice>
              <mc:Fallback>
                <p:oleObj name="Equation" r:id="rId6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7400" y="3429000"/>
                        <a:ext cx="130834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78523"/>
              </p:ext>
            </p:extLst>
          </p:nvPr>
        </p:nvGraphicFramePr>
        <p:xfrm>
          <a:off x="5943600" y="4724400"/>
          <a:ext cx="17263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4" name="Equation" r:id="rId8" imgW="774700" imgH="444500" progId="Equation.3">
                  <p:embed/>
                </p:oleObj>
              </mc:Choice>
              <mc:Fallback>
                <p:oleObj name="Equation" r:id="rId8" imgW="774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43600" y="4724400"/>
                        <a:ext cx="1726337" cy="9906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flipV="1">
            <a:off x="1981200" y="2362200"/>
            <a:ext cx="0" cy="3810000"/>
          </a:xfrm>
          <a:prstGeom prst="straightConnector1">
            <a:avLst/>
          </a:prstGeom>
          <a:ln w="19050" cap="flat" cmpd="sng">
            <a:solidFill>
              <a:schemeClr val="tx1"/>
            </a:solidFill>
            <a:round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7" name="TextBox 16"/>
          <p:cNvSpPr txBox="1"/>
          <p:nvPr/>
        </p:nvSpPr>
        <p:spPr>
          <a:xfrm>
            <a:off x="1752600" y="2971800"/>
            <a:ext cx="609600" cy="5847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mbria"/>
                <a:cs typeface="Cambria"/>
              </a:rPr>
              <a:t>h</a:t>
            </a:r>
            <a:r>
              <a:rPr lang="en-US" sz="3200" i="1" baseline="-25000" dirty="0" smtClean="0">
                <a:latin typeface="Cambria"/>
                <a:cs typeface="Cambria"/>
              </a:rPr>
              <a:t>i</a:t>
            </a:r>
            <a:endParaRPr lang="en-US" sz="3200" i="1" dirty="0">
              <a:latin typeface="Cambria"/>
              <a:cs typeface="Cambria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905000" y="1524000"/>
            <a:ext cx="2286000" cy="4648200"/>
            <a:chOff x="1295400" y="1524000"/>
            <a:chExt cx="2286000" cy="46482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667000" y="4267200"/>
              <a:ext cx="8382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1295400" y="1524000"/>
              <a:ext cx="822960" cy="8229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3200400" y="4267200"/>
              <a:ext cx="0" cy="1905000"/>
            </a:xfrm>
            <a:prstGeom prst="straightConnector1">
              <a:avLst/>
            </a:prstGeom>
            <a:ln w="19050" cap="flat" cmpd="sng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37" name="TextBox 36"/>
            <p:cNvSpPr txBox="1"/>
            <p:nvPr/>
          </p:nvSpPr>
          <p:spPr>
            <a:xfrm>
              <a:off x="2971800" y="4876800"/>
              <a:ext cx="609600" cy="58477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i="1" dirty="0" err="1" smtClean="0">
                  <a:latin typeface="Cambria"/>
                  <a:cs typeface="Cambria"/>
                </a:rPr>
                <a:t>h</a:t>
              </a:r>
              <a:r>
                <a:rPr lang="en-US" sz="3200" i="1" baseline="-25000" dirty="0" err="1" smtClean="0">
                  <a:latin typeface="Cambria"/>
                  <a:cs typeface="Cambria"/>
                </a:rPr>
                <a:t>f</a:t>
              </a:r>
              <a:endParaRPr lang="en-US" sz="3200" i="1" dirty="0">
                <a:latin typeface="Cambria"/>
                <a:cs typeface="Cambria"/>
              </a:endParaRPr>
            </a:p>
          </p:txBody>
        </p:sp>
      </p:grpSp>
      <p:pic>
        <p:nvPicPr>
          <p:cNvPr id="42" name="Picture 41" descr="VerticalScal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2748"/>
            <a:ext cx="1145972" cy="504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29E-6 3.54413E-7 C 0.03994 3.54413E-7 0.0811 0.27751 0.0811 0.55571 C 0.0811 0.4151 0.10177 0.27751 0.12157 0.27751 " pathEditMode="relative" rAng="0" ptsTypes="fff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8" y="277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6248400" cy="4953000"/>
          </a:xfrm>
        </p:spPr>
        <p:txBody>
          <a:bodyPr/>
          <a:lstStyle/>
          <a:p>
            <a:pPr marL="0" indent="0">
              <a:buNone/>
              <a:tabLst>
                <a:tab pos="396875" algn="l"/>
              </a:tabLst>
            </a:pPr>
            <a:r>
              <a:rPr lang="en-US" dirty="0" smtClean="0"/>
              <a:t>Determining Required Energy</a:t>
            </a:r>
          </a:p>
          <a:p>
            <a:pPr marL="457200" indent="-457200">
              <a:buFont typeface="+mj-lt"/>
              <a:buAutoNum type="arabicPeriod"/>
              <a:tabLst>
                <a:tab pos="396875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Compute ball’s energy from trajectory</a:t>
            </a:r>
          </a:p>
          <a:p>
            <a:pPr marL="457200" indent="-457200">
              <a:buFont typeface="+mj-lt"/>
              <a:buAutoNum type="arabicPeriod"/>
              <a:tabLst>
                <a:tab pos="396875" algn="l"/>
              </a:tabLst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396875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Divide by “ball drop efficiency” to get the launch energy</a:t>
            </a:r>
          </a:p>
          <a:p>
            <a:pPr marL="457200" indent="-457200">
              <a:buFont typeface="+mj-lt"/>
              <a:buAutoNum type="arabicPeriod"/>
              <a:tabLst>
                <a:tab pos="396875" algn="l"/>
              </a:tabLst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396875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Add residual energy of arm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1600" i="1" dirty="0" smtClean="0">
                <a:solidFill>
                  <a:srgbClr val="0000FF"/>
                </a:solidFill>
              </a:rPr>
              <a:t>Use CAD to compute </a:t>
            </a:r>
            <a:r>
              <a:rPr lang="en-US" sz="1600" i="1" dirty="0" err="1" smtClean="0">
                <a:solidFill>
                  <a:srgbClr val="0000FF"/>
                </a:solidFill>
              </a:rPr>
              <a:t>I</a:t>
            </a:r>
            <a:r>
              <a:rPr lang="en-US" sz="1600" i="1" baseline="-25000" dirty="0" err="1" smtClean="0">
                <a:solidFill>
                  <a:srgbClr val="0000FF"/>
                </a:solidFill>
              </a:rPr>
              <a:t>Arm</a:t>
            </a:r>
            <a:r>
              <a:rPr lang="en-US" sz="1600" i="1" dirty="0" smtClean="0">
                <a:solidFill>
                  <a:srgbClr val="0000FF"/>
                </a:solidFill>
              </a:rPr>
              <a:t>, or do estimate manually.</a:t>
            </a:r>
          </a:p>
          <a:p>
            <a:pPr marL="457200" indent="-457200">
              <a:buFont typeface="+mj-lt"/>
              <a:buAutoNum type="arabicPeriod"/>
              <a:tabLst>
                <a:tab pos="396875" algn="l"/>
              </a:tabLst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396875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Add energy imparted to robot frame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+mn-lt"/>
              </a:rPr>
            </a:br>
            <a:r>
              <a:rPr lang="en-US" sz="1600" i="1" dirty="0" smtClean="0">
                <a:solidFill>
                  <a:srgbClr val="0000FF"/>
                </a:solidFill>
              </a:rPr>
              <a:t>Did not consider in design, except to make all wheels on ground.; May be hard...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small" dirty="0" smtClean="0"/>
              <a:t>Computing the </a:t>
            </a:r>
            <a:r>
              <a:rPr lang="en-US" sz="2800" cap="small" dirty="0"/>
              <a:t>R</a:t>
            </a:r>
            <a:r>
              <a:rPr lang="en-US" sz="2800" cap="small" dirty="0" smtClean="0"/>
              <a:t>equired Energy</a:t>
            </a:r>
            <a:br>
              <a:rPr lang="en-US" sz="2800" cap="small" dirty="0" smtClean="0"/>
            </a:br>
            <a:r>
              <a:rPr lang="en-US" sz="2800" cap="small" dirty="0" smtClean="0"/>
              <a:t>for  a Catapult Spring</a:t>
            </a:r>
            <a:endParaRPr lang="en-US" sz="2800" cap="small" dirty="0"/>
          </a:p>
        </p:txBody>
      </p:sp>
      <p:pic>
        <p:nvPicPr>
          <p:cNvPr id="4" name="Picture 3" descr="C:\Users\Lau\Desktop\shooter render.jpg"/>
          <p:cNvPicPr/>
          <p:nvPr/>
        </p:nvPicPr>
        <p:blipFill rotWithShape="1">
          <a:blip r:embed="rId4" cstate="print"/>
          <a:srcRect l="8501" r="17795"/>
          <a:stretch/>
        </p:blipFill>
        <p:spPr bwMode="auto">
          <a:xfrm>
            <a:off x="6248400" y="1219200"/>
            <a:ext cx="2627678" cy="23341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324600" y="4038600"/>
            <a:ext cx="236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itchFamily="2" charset="2"/>
              <a:buNone/>
            </a:pPr>
            <a:r>
              <a:rPr lang="en-US" sz="1400" i="1" dirty="0" smtClean="0">
                <a:latin typeface="+mj-lt"/>
              </a:rPr>
              <a:t>2014 Funk Cannon, FIRST 846</a:t>
            </a:r>
            <a:endParaRPr lang="en-US" sz="1400" i="1" dirty="0">
              <a:latin typeface="+mj-lt"/>
            </a:endParaRPr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12690"/>
              </p:ext>
            </p:extLst>
          </p:nvPr>
        </p:nvGraphicFramePr>
        <p:xfrm>
          <a:off x="1371600" y="2438400"/>
          <a:ext cx="150653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7" name="Equation" r:id="rId5" imgW="787400" imgH="241300" progId="Equation.3">
                  <p:embed/>
                </p:oleObj>
              </mc:Choice>
              <mc:Fallback>
                <p:oleObj name="Equation" r:id="rId5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2438400"/>
                        <a:ext cx="1506537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967093"/>
              </p:ext>
            </p:extLst>
          </p:nvPr>
        </p:nvGraphicFramePr>
        <p:xfrm>
          <a:off x="1295400" y="3810000"/>
          <a:ext cx="136048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8" name="Equation" r:id="rId7" imgW="711200" imgH="203200" progId="Equation.3">
                  <p:embed/>
                </p:oleObj>
              </mc:Choice>
              <mc:Fallback>
                <p:oleObj name="Equation" r:id="rId7" imgW="711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5400" y="3810000"/>
                        <a:ext cx="136048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55727"/>
              </p:ext>
            </p:extLst>
          </p:nvPr>
        </p:nvGraphicFramePr>
        <p:xfrm>
          <a:off x="1219200" y="5029200"/>
          <a:ext cx="22828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9" name="Equation" r:id="rId9" imgW="1193800" imgH="241300" progId="Equation.3">
                  <p:embed/>
                </p:oleObj>
              </mc:Choice>
              <mc:Fallback>
                <p:oleObj name="Equation" r:id="rId9" imgW="1193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19200" y="5029200"/>
                        <a:ext cx="22828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19400" y="38100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Best guess.  This is clearly wrong if efficiency is small.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2670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73914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2010 </a:t>
            </a:r>
            <a:r>
              <a:rPr lang="en-US" dirty="0" err="1" smtClean="0"/>
              <a:t>BreakAway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	</a:t>
            </a:r>
            <a:r>
              <a:rPr lang="en-US" sz="2800" i="1" dirty="0" smtClean="0">
                <a:solidFill>
                  <a:srgbClr val="0000FF"/>
                </a:solidFill>
              </a:rPr>
              <a:t>Ball must remain outside robot.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cap="small" dirty="0" smtClean="0"/>
              <a:t>The Kicker</a:t>
            </a:r>
            <a:endParaRPr lang="en-US" sz="4400" cap="small" dirty="0"/>
          </a:p>
        </p:txBody>
      </p:sp>
      <p:grpSp>
        <p:nvGrpSpPr>
          <p:cNvPr id="18" name="Group 17"/>
          <p:cNvGrpSpPr/>
          <p:nvPr/>
        </p:nvGrpSpPr>
        <p:grpSpPr>
          <a:xfrm>
            <a:off x="-2971800" y="3352800"/>
            <a:ext cx="990600" cy="1905000"/>
            <a:chOff x="2057400" y="3810000"/>
            <a:chExt cx="990600" cy="19050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514600" y="3810000"/>
              <a:ext cx="0" cy="1752600"/>
            </a:xfrm>
            <a:prstGeom prst="line">
              <a:avLst/>
            </a:prstGeom>
            <a:ln w="203200">
              <a:solidFill>
                <a:schemeClr val="accent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57400" y="5334000"/>
              <a:ext cx="9906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86000" y="3581400"/>
            <a:ext cx="4382314" cy="1943822"/>
            <a:chOff x="2932886" y="3771178"/>
            <a:chExt cx="4382314" cy="1943822"/>
          </a:xfrm>
        </p:grpSpPr>
        <p:sp>
          <p:nvSpPr>
            <p:cNvPr id="4" name="Oval 3"/>
            <p:cNvSpPr/>
            <p:nvPr/>
          </p:nvSpPr>
          <p:spPr>
            <a:xfrm>
              <a:off x="5715000" y="4114800"/>
              <a:ext cx="1600200" cy="1600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19" name="Group 18"/>
            <p:cNvGrpSpPr/>
            <p:nvPr/>
          </p:nvGrpSpPr>
          <p:grpSpPr>
            <a:xfrm rot="3342357">
              <a:off x="3390086" y="3498574"/>
              <a:ext cx="990600" cy="1905000"/>
              <a:chOff x="2057400" y="3810000"/>
              <a:chExt cx="990600" cy="19050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20358231">
              <a:off x="4571861" y="3771178"/>
              <a:ext cx="990600" cy="1905000"/>
              <a:chOff x="2057400" y="3810000"/>
              <a:chExt cx="9906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460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76962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Calculate trajectory and launch energy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impact energy loss</a:t>
            </a:r>
            <a:br>
              <a:rPr lang="en-US" dirty="0" smtClean="0"/>
            </a:br>
            <a:r>
              <a:rPr lang="en-US" sz="2800" i="1" dirty="0" smtClean="0">
                <a:latin typeface="+mn-lt"/>
              </a:rPr>
              <a:t> ( bounce test)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energy / momentum equations</a:t>
            </a:r>
          </a:p>
          <a:p>
            <a:pPr marL="400050" lvl="1" indent="0">
              <a:buNone/>
            </a:pPr>
            <a:r>
              <a:rPr lang="en-US" i="1" dirty="0" smtClean="0"/>
              <a:t>Consider choosing the mass of hammer to equal the ball’s mass.  (more on this later...)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>
                <a:solidFill>
                  <a:srgbClr val="0000FF"/>
                </a:solidFill>
              </a:rPr>
              <a:t>See: Newton’s Cradle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Kicker – Compute Energies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4689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Transfer of Energy from Spring to Hammer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cap="small" dirty="0" smtClean="0"/>
              <a:t>The Kicker</a:t>
            </a:r>
            <a:endParaRPr lang="en-US" sz="4400" cap="small" dirty="0"/>
          </a:p>
        </p:txBody>
      </p:sp>
      <p:grpSp>
        <p:nvGrpSpPr>
          <p:cNvPr id="18" name="Group 17"/>
          <p:cNvGrpSpPr/>
          <p:nvPr/>
        </p:nvGrpSpPr>
        <p:grpSpPr>
          <a:xfrm>
            <a:off x="-2971800" y="3352800"/>
            <a:ext cx="990600" cy="1905000"/>
            <a:chOff x="2057400" y="3810000"/>
            <a:chExt cx="990600" cy="19050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514600" y="3810000"/>
              <a:ext cx="0" cy="1752600"/>
            </a:xfrm>
            <a:prstGeom prst="line">
              <a:avLst/>
            </a:prstGeom>
            <a:ln w="203200">
              <a:solidFill>
                <a:schemeClr val="accent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57400" y="5334000"/>
              <a:ext cx="9906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24200" y="2971800"/>
            <a:ext cx="4382314" cy="1943822"/>
            <a:chOff x="2932886" y="3771178"/>
            <a:chExt cx="4382314" cy="1943822"/>
          </a:xfrm>
        </p:grpSpPr>
        <p:sp>
          <p:nvSpPr>
            <p:cNvPr id="4" name="Oval 3"/>
            <p:cNvSpPr/>
            <p:nvPr/>
          </p:nvSpPr>
          <p:spPr>
            <a:xfrm>
              <a:off x="5715000" y="4114800"/>
              <a:ext cx="1600200" cy="1600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19" name="Group 18"/>
            <p:cNvGrpSpPr/>
            <p:nvPr/>
          </p:nvGrpSpPr>
          <p:grpSpPr>
            <a:xfrm rot="3342357">
              <a:off x="3390086" y="3498574"/>
              <a:ext cx="990600" cy="1905000"/>
              <a:chOff x="2057400" y="3810000"/>
              <a:chExt cx="990600" cy="19050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20358231">
              <a:off x="4571861" y="3771178"/>
              <a:ext cx="990600" cy="1905000"/>
              <a:chOff x="2057400" y="3810000"/>
              <a:chExt cx="9906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301444"/>
              </p:ext>
            </p:extLst>
          </p:nvPr>
        </p:nvGraphicFramePr>
        <p:xfrm>
          <a:off x="609600" y="3429000"/>
          <a:ext cx="197908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5" name="Equation" r:id="rId4" imgW="850900" imgH="622300" progId="Equation.3">
                  <p:embed/>
                </p:oleObj>
              </mc:Choice>
              <mc:Fallback>
                <p:oleObj name="Equation" r:id="rId4" imgW="850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3429000"/>
                        <a:ext cx="1979084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922447"/>
              </p:ext>
            </p:extLst>
          </p:nvPr>
        </p:nvGraphicFramePr>
        <p:xfrm>
          <a:off x="4724400" y="5134876"/>
          <a:ext cx="1966913" cy="128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6" name="Equation" r:id="rId6" imgW="952500" imgH="622300" progId="Equation.3">
                  <p:embed/>
                </p:oleObj>
              </mc:Choice>
              <mc:Fallback>
                <p:oleObj name="Equation" r:id="rId6" imgW="9525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24400" y="5134876"/>
                        <a:ext cx="1966913" cy="1284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62000" y="49530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"/>
                <a:cs typeface="Cambria"/>
              </a:rPr>
              <a:t>...for a Torsion Spring</a:t>
            </a:r>
            <a:endParaRPr lang="en-US" sz="1600" i="1" dirty="0">
              <a:latin typeface="Cambria"/>
              <a:cs typeface="Cambr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2971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Cambria"/>
                <a:cs typeface="Cambria"/>
              </a:rPr>
              <a:t>Stored energy:</a:t>
            </a:r>
            <a:endParaRPr lang="en-US" sz="2400" i="1" dirty="0">
              <a:latin typeface="Cambria"/>
              <a:cs typeface="Cambri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4600" y="5943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Cambria"/>
                <a:cs typeface="Cambria"/>
              </a:rPr>
              <a:t>Kinetic energy:</a:t>
            </a:r>
            <a:endParaRPr lang="en-US" sz="2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6542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Linear to Angular</a:t>
            </a:r>
            <a:endParaRPr lang="en-US" sz="4400" dirty="0"/>
          </a:p>
        </p:txBody>
      </p:sp>
      <p:grpSp>
        <p:nvGrpSpPr>
          <p:cNvPr id="18" name="Group 17"/>
          <p:cNvGrpSpPr/>
          <p:nvPr/>
        </p:nvGrpSpPr>
        <p:grpSpPr>
          <a:xfrm rot="1318149">
            <a:off x="7439272" y="2386217"/>
            <a:ext cx="854860" cy="1643962"/>
            <a:chOff x="2057400" y="3810000"/>
            <a:chExt cx="990600" cy="19050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514600" y="3810000"/>
              <a:ext cx="0" cy="1752600"/>
            </a:xfrm>
            <a:prstGeom prst="line">
              <a:avLst/>
            </a:prstGeom>
            <a:ln w="203200">
              <a:solidFill>
                <a:schemeClr val="accent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57400" y="5334000"/>
              <a:ext cx="9906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4404384" y="-304800"/>
            <a:ext cx="4382314" cy="1943822"/>
            <a:chOff x="2932886" y="3771178"/>
            <a:chExt cx="4382314" cy="1943822"/>
          </a:xfrm>
        </p:grpSpPr>
        <p:sp>
          <p:nvSpPr>
            <p:cNvPr id="4" name="Oval 3"/>
            <p:cNvSpPr/>
            <p:nvPr/>
          </p:nvSpPr>
          <p:spPr>
            <a:xfrm>
              <a:off x="5715000" y="4114800"/>
              <a:ext cx="1600200" cy="1600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19" name="Group 18"/>
            <p:cNvGrpSpPr/>
            <p:nvPr/>
          </p:nvGrpSpPr>
          <p:grpSpPr>
            <a:xfrm rot="3342357">
              <a:off x="3390086" y="3498574"/>
              <a:ext cx="990600" cy="1905000"/>
              <a:chOff x="2057400" y="3810000"/>
              <a:chExt cx="990600" cy="19050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20358231">
              <a:off x="4571861" y="3771178"/>
              <a:ext cx="990600" cy="1905000"/>
              <a:chOff x="2057400" y="3810000"/>
              <a:chExt cx="9906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556096"/>
              </p:ext>
            </p:extLst>
          </p:nvPr>
        </p:nvGraphicFramePr>
        <p:xfrm>
          <a:off x="-2819400" y="3581400"/>
          <a:ext cx="197908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7" name="Equation" r:id="rId4" imgW="850900" imgH="622300" progId="Equation.3">
                  <p:embed/>
                </p:oleObj>
              </mc:Choice>
              <mc:Fallback>
                <p:oleObj name="Equation" r:id="rId4" imgW="850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819400" y="3581400"/>
                        <a:ext cx="1979084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771827"/>
              </p:ext>
            </p:extLst>
          </p:nvPr>
        </p:nvGraphicFramePr>
        <p:xfrm>
          <a:off x="533400" y="3505200"/>
          <a:ext cx="2808364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8" name="Equation" r:id="rId6" imgW="1155700" imgH="1003300" progId="Equation.3">
                  <p:embed/>
                </p:oleObj>
              </mc:Choice>
              <mc:Fallback>
                <p:oleObj name="Equation" r:id="rId6" imgW="11557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400" y="3505200"/>
                        <a:ext cx="2808364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-2971800" y="54102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"/>
                <a:cs typeface="Cambria"/>
              </a:rPr>
              <a:t>...for a Torsion Spring</a:t>
            </a:r>
            <a:endParaRPr lang="en-US" sz="1600" i="1" dirty="0">
              <a:latin typeface="Cambria"/>
              <a:cs typeface="Cambr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2743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Cambria"/>
                <a:cs typeface="Cambria"/>
              </a:rPr>
              <a:t>Linear energy:</a:t>
            </a:r>
            <a:endParaRPr lang="en-US" sz="2400" i="1" dirty="0">
              <a:latin typeface="Cambria"/>
              <a:cs typeface="Cambri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79248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Hammer’s momentum may be modeled as Angular momentum</a:t>
            </a:r>
            <a:endParaRPr lang="en-US" dirty="0"/>
          </a:p>
        </p:txBody>
      </p:sp>
      <p:graphicFrame>
        <p:nvGraphicFramePr>
          <p:cNvPr id="2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583812"/>
              </p:ext>
            </p:extLst>
          </p:nvPr>
        </p:nvGraphicFramePr>
        <p:xfrm>
          <a:off x="4495800" y="4384675"/>
          <a:ext cx="32766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9" name="Equation" r:id="rId8" imgW="1219200" imgH="482600" progId="Equation.3">
                  <p:embed/>
                </p:oleObj>
              </mc:Choice>
              <mc:Fallback>
                <p:oleObj name="Equation" r:id="rId8" imgW="1219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95800" y="4384675"/>
                        <a:ext cx="3276600" cy="1296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78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Linear to Angular</a:t>
            </a:r>
            <a:endParaRPr lang="en-US" sz="4400" dirty="0"/>
          </a:p>
        </p:txBody>
      </p:sp>
      <p:grpSp>
        <p:nvGrpSpPr>
          <p:cNvPr id="18" name="Group 17"/>
          <p:cNvGrpSpPr/>
          <p:nvPr/>
        </p:nvGrpSpPr>
        <p:grpSpPr>
          <a:xfrm rot="1318149">
            <a:off x="7439272" y="2386217"/>
            <a:ext cx="854860" cy="1643962"/>
            <a:chOff x="2057400" y="3810000"/>
            <a:chExt cx="990600" cy="19050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514600" y="3810000"/>
              <a:ext cx="0" cy="1752600"/>
            </a:xfrm>
            <a:prstGeom prst="line">
              <a:avLst/>
            </a:prstGeom>
            <a:ln w="203200">
              <a:solidFill>
                <a:schemeClr val="accent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57400" y="5334000"/>
              <a:ext cx="9906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4404384" y="-304800"/>
            <a:ext cx="4382314" cy="1943822"/>
            <a:chOff x="2932886" y="3771178"/>
            <a:chExt cx="4382314" cy="1943822"/>
          </a:xfrm>
        </p:grpSpPr>
        <p:sp>
          <p:nvSpPr>
            <p:cNvPr id="4" name="Oval 3"/>
            <p:cNvSpPr/>
            <p:nvPr/>
          </p:nvSpPr>
          <p:spPr>
            <a:xfrm>
              <a:off x="5715000" y="4114800"/>
              <a:ext cx="1600200" cy="1600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19" name="Group 18"/>
            <p:cNvGrpSpPr/>
            <p:nvPr/>
          </p:nvGrpSpPr>
          <p:grpSpPr>
            <a:xfrm rot="3342357">
              <a:off x="3390086" y="3498574"/>
              <a:ext cx="990600" cy="1905000"/>
              <a:chOff x="2057400" y="3810000"/>
              <a:chExt cx="990600" cy="19050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20358231">
              <a:off x="4571861" y="3771178"/>
              <a:ext cx="990600" cy="1905000"/>
              <a:chOff x="2057400" y="3810000"/>
              <a:chExt cx="9906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54655"/>
              </p:ext>
            </p:extLst>
          </p:nvPr>
        </p:nvGraphicFramePr>
        <p:xfrm>
          <a:off x="-2819400" y="3581400"/>
          <a:ext cx="197908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5" name="Equation" r:id="rId4" imgW="850900" imgH="622300" progId="Equation.3">
                  <p:embed/>
                </p:oleObj>
              </mc:Choice>
              <mc:Fallback>
                <p:oleObj name="Equation" r:id="rId4" imgW="850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819400" y="3581400"/>
                        <a:ext cx="1979084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669799"/>
              </p:ext>
            </p:extLst>
          </p:nvPr>
        </p:nvGraphicFramePr>
        <p:xfrm>
          <a:off x="1971675" y="3200400"/>
          <a:ext cx="3871913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6" name="Equation" r:id="rId6" imgW="1485900" imgH="863600" progId="Equation.3">
                  <p:embed/>
                </p:oleObj>
              </mc:Choice>
              <mc:Fallback>
                <p:oleObj name="Equation" r:id="rId6" imgW="14859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1675" y="3200400"/>
                        <a:ext cx="3871913" cy="225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-2971800" y="54102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"/>
                <a:cs typeface="Cambria"/>
              </a:rPr>
              <a:t>...for a Torsion Spring</a:t>
            </a:r>
            <a:endParaRPr lang="en-US" sz="1600" i="1" dirty="0">
              <a:latin typeface="Cambria"/>
              <a:cs typeface="Cambri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61722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Now we can include the effects of the hammer’s 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69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Linear to Angular</a:t>
            </a:r>
            <a:endParaRPr lang="en-US" sz="4400" dirty="0"/>
          </a:p>
        </p:txBody>
      </p:sp>
      <p:grpSp>
        <p:nvGrpSpPr>
          <p:cNvPr id="18" name="Group 17"/>
          <p:cNvGrpSpPr/>
          <p:nvPr/>
        </p:nvGrpSpPr>
        <p:grpSpPr>
          <a:xfrm rot="1318149">
            <a:off x="7439272" y="2386217"/>
            <a:ext cx="854860" cy="1643962"/>
            <a:chOff x="2057400" y="3810000"/>
            <a:chExt cx="990600" cy="19050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514600" y="3810000"/>
              <a:ext cx="0" cy="1752600"/>
            </a:xfrm>
            <a:prstGeom prst="line">
              <a:avLst/>
            </a:prstGeom>
            <a:ln w="203200">
              <a:solidFill>
                <a:schemeClr val="accent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57400" y="5334000"/>
              <a:ext cx="9906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4404384" y="-304800"/>
            <a:ext cx="4382314" cy="1943822"/>
            <a:chOff x="2932886" y="3771178"/>
            <a:chExt cx="4382314" cy="1943822"/>
          </a:xfrm>
        </p:grpSpPr>
        <p:sp>
          <p:nvSpPr>
            <p:cNvPr id="4" name="Oval 3"/>
            <p:cNvSpPr/>
            <p:nvPr/>
          </p:nvSpPr>
          <p:spPr>
            <a:xfrm>
              <a:off x="5715000" y="4114800"/>
              <a:ext cx="1600200" cy="1600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19" name="Group 18"/>
            <p:cNvGrpSpPr/>
            <p:nvPr/>
          </p:nvGrpSpPr>
          <p:grpSpPr>
            <a:xfrm rot="3342357">
              <a:off x="3390086" y="3498574"/>
              <a:ext cx="990600" cy="1905000"/>
              <a:chOff x="2057400" y="3810000"/>
              <a:chExt cx="990600" cy="19050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20358231">
              <a:off x="4571861" y="3771178"/>
              <a:ext cx="990600" cy="1905000"/>
              <a:chOff x="2057400" y="3810000"/>
              <a:chExt cx="9906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578420"/>
              </p:ext>
            </p:extLst>
          </p:nvPr>
        </p:nvGraphicFramePr>
        <p:xfrm>
          <a:off x="-2819400" y="3581400"/>
          <a:ext cx="197908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7" name="Equation" r:id="rId4" imgW="850900" imgH="622300" progId="Equation.3">
                  <p:embed/>
                </p:oleObj>
              </mc:Choice>
              <mc:Fallback>
                <p:oleObj name="Equation" r:id="rId4" imgW="850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819400" y="3581400"/>
                        <a:ext cx="1979084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-2971800" y="54102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"/>
                <a:cs typeface="Cambria"/>
              </a:rPr>
              <a:t>...for a Torsion Spring</a:t>
            </a:r>
            <a:endParaRPr lang="en-US" sz="1600" i="1" dirty="0">
              <a:latin typeface="Cambria"/>
              <a:cs typeface="Cambria"/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 bwMode="auto">
          <a:xfrm>
            <a:off x="228600" y="16764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Equating the spring energy to the hammer’s kinetic energy:</a:t>
            </a:r>
            <a:endParaRPr lang="en-US" dirty="0"/>
          </a:p>
        </p:txBody>
      </p:sp>
      <p:graphicFrame>
        <p:nvGraphicFramePr>
          <p:cNvPr id="3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98594"/>
              </p:ext>
            </p:extLst>
          </p:nvPr>
        </p:nvGraphicFramePr>
        <p:xfrm>
          <a:off x="609600" y="2895600"/>
          <a:ext cx="2447925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8" name="Equation" r:id="rId6" imgW="939800" imgH="495300" progId="Equation.3">
                  <p:embed/>
                </p:oleObj>
              </mc:Choice>
              <mc:Fallback>
                <p:oleObj name="Equation" r:id="rId6" imgW="9398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2895600"/>
                        <a:ext cx="2447925" cy="129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028045"/>
              </p:ext>
            </p:extLst>
          </p:nvPr>
        </p:nvGraphicFramePr>
        <p:xfrm>
          <a:off x="4419600" y="4435475"/>
          <a:ext cx="2846388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9" name="Equation" r:id="rId8" imgW="1092200" imgH="495300" progId="Equation.3">
                  <p:embed/>
                </p:oleObj>
              </mc:Choice>
              <mc:Fallback>
                <p:oleObj name="Equation" r:id="rId8" imgW="1092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9600" y="4435475"/>
                        <a:ext cx="2846388" cy="129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255640"/>
              </p:ext>
            </p:extLst>
          </p:nvPr>
        </p:nvGraphicFramePr>
        <p:xfrm>
          <a:off x="4876800" y="2195513"/>
          <a:ext cx="2524125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0" name="Equation" r:id="rId10" imgW="1054100" imgH="254000" progId="Equation.3">
                  <p:embed/>
                </p:oleObj>
              </mc:Choice>
              <mc:Fallback>
                <p:oleObj name="Equation" r:id="rId10" imgW="1054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76800" y="2195513"/>
                        <a:ext cx="2524125" cy="60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385031"/>
              </p:ext>
            </p:extLst>
          </p:nvPr>
        </p:nvGraphicFramePr>
        <p:xfrm>
          <a:off x="914400" y="5105400"/>
          <a:ext cx="16891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1" name="Equation" r:id="rId12" imgW="647700" imgH="203200" progId="Equation.3">
                  <p:embed/>
                </p:oleObj>
              </mc:Choice>
              <mc:Fallback>
                <p:oleObj name="Equation" r:id="rId12" imgW="647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4400" y="5105400"/>
                        <a:ext cx="1689100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Content Placeholder 5"/>
          <p:cNvSpPr txBox="1">
            <a:spLocks/>
          </p:cNvSpPr>
          <p:nvPr/>
        </p:nvSpPr>
        <p:spPr bwMode="auto">
          <a:xfrm>
            <a:off x="152400" y="44958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Since: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53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Angular back to Linear</a:t>
            </a:r>
            <a:endParaRPr lang="en-US" sz="4400" dirty="0"/>
          </a:p>
        </p:txBody>
      </p:sp>
      <p:grpSp>
        <p:nvGrpSpPr>
          <p:cNvPr id="18" name="Group 17"/>
          <p:cNvGrpSpPr/>
          <p:nvPr/>
        </p:nvGrpSpPr>
        <p:grpSpPr>
          <a:xfrm rot="1318149">
            <a:off x="8125071" y="1548017"/>
            <a:ext cx="854860" cy="1643962"/>
            <a:chOff x="2057400" y="3810000"/>
            <a:chExt cx="990600" cy="19050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514600" y="3810000"/>
              <a:ext cx="0" cy="1752600"/>
            </a:xfrm>
            <a:prstGeom prst="line">
              <a:avLst/>
            </a:prstGeom>
            <a:ln w="203200">
              <a:solidFill>
                <a:schemeClr val="accent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57400" y="5334000"/>
              <a:ext cx="9906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4404384" y="-304800"/>
            <a:ext cx="4382314" cy="1943822"/>
            <a:chOff x="2932886" y="3771178"/>
            <a:chExt cx="4382314" cy="1943822"/>
          </a:xfrm>
        </p:grpSpPr>
        <p:sp>
          <p:nvSpPr>
            <p:cNvPr id="4" name="Oval 3"/>
            <p:cNvSpPr/>
            <p:nvPr/>
          </p:nvSpPr>
          <p:spPr>
            <a:xfrm>
              <a:off x="5715000" y="4114800"/>
              <a:ext cx="1600200" cy="1600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19" name="Group 18"/>
            <p:cNvGrpSpPr/>
            <p:nvPr/>
          </p:nvGrpSpPr>
          <p:grpSpPr>
            <a:xfrm rot="3342357">
              <a:off x="3390086" y="3498574"/>
              <a:ext cx="990600" cy="1905000"/>
              <a:chOff x="2057400" y="3810000"/>
              <a:chExt cx="990600" cy="19050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20358231">
              <a:off x="4571861" y="3771178"/>
              <a:ext cx="990600" cy="1905000"/>
              <a:chOff x="2057400" y="3810000"/>
              <a:chExt cx="9906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815140"/>
              </p:ext>
            </p:extLst>
          </p:nvPr>
        </p:nvGraphicFramePr>
        <p:xfrm>
          <a:off x="-2819400" y="3581400"/>
          <a:ext cx="197908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3" name="Equation" r:id="rId4" imgW="850900" imgH="622300" progId="Equation.3">
                  <p:embed/>
                </p:oleObj>
              </mc:Choice>
              <mc:Fallback>
                <p:oleObj name="Equation" r:id="rId4" imgW="850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819400" y="3581400"/>
                        <a:ext cx="1979084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-2971800" y="54102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"/>
                <a:cs typeface="Cambria"/>
              </a:rPr>
              <a:t>...for a Torsion Spring</a:t>
            </a:r>
            <a:endParaRPr lang="en-US" sz="1600" i="1" dirty="0">
              <a:latin typeface="Cambria"/>
              <a:cs typeface="Cambria"/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 bwMode="auto">
          <a:xfrm>
            <a:off x="228600" y="14478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And we can bring this all back to the linear system...</a:t>
            </a:r>
            <a:endParaRPr lang="en-US" dirty="0"/>
          </a:p>
        </p:txBody>
      </p:sp>
      <p:graphicFrame>
        <p:nvGraphicFramePr>
          <p:cNvPr id="3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284688"/>
              </p:ext>
            </p:extLst>
          </p:nvPr>
        </p:nvGraphicFramePr>
        <p:xfrm>
          <a:off x="152400" y="3505200"/>
          <a:ext cx="2286000" cy="103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4" name="Equation" r:id="rId6" imgW="1092200" imgH="495300" progId="Equation.3">
                  <p:embed/>
                </p:oleObj>
              </mc:Choice>
              <mc:Fallback>
                <p:oleObj name="Equation" r:id="rId6" imgW="1092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" y="3505200"/>
                        <a:ext cx="2286000" cy="1036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235031"/>
              </p:ext>
            </p:extLst>
          </p:nvPr>
        </p:nvGraphicFramePr>
        <p:xfrm>
          <a:off x="3962400" y="2514600"/>
          <a:ext cx="3429000" cy="2088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5" name="Equation" r:id="rId8" imgW="1460500" imgH="889000" progId="Equation.3">
                  <p:embed/>
                </p:oleObj>
              </mc:Choice>
              <mc:Fallback>
                <p:oleObj name="Equation" r:id="rId8" imgW="14605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62400" y="2514600"/>
                        <a:ext cx="3429000" cy="2088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608307"/>
              </p:ext>
            </p:extLst>
          </p:nvPr>
        </p:nvGraphicFramePr>
        <p:xfrm>
          <a:off x="3657600" y="5257800"/>
          <a:ext cx="3739573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6" name="Equation" r:id="rId10" imgW="1155700" imgH="241300" progId="Equation.3">
                  <p:embed/>
                </p:oleObj>
              </mc:Choice>
              <mc:Fallback>
                <p:oleObj name="Equation" r:id="rId10" imgW="1155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57600" y="5257800"/>
                        <a:ext cx="3739573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52400" y="30480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3366FF"/>
                </a:solidFill>
                <a:latin typeface="Cambria"/>
                <a:cs typeface="Cambria"/>
              </a:rPr>
              <a:t>From before</a:t>
            </a:r>
            <a:endParaRPr lang="en-US" sz="2000" i="1" dirty="0">
              <a:solidFill>
                <a:srgbClr val="3366FF"/>
              </a:solidFill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00400" y="22098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3366FF"/>
                </a:solidFill>
                <a:latin typeface="Cambria"/>
                <a:cs typeface="Cambria"/>
              </a:rPr>
              <a:t>Linear momentum, p</a:t>
            </a:r>
            <a:endParaRPr lang="en-US" sz="2000" i="1" dirty="0">
              <a:solidFill>
                <a:srgbClr val="3366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7390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tabLst>
                <a:tab pos="2806700" algn="ctr"/>
              </a:tabLst>
            </a:pPr>
            <a:r>
              <a:rPr lang="en-US" dirty="0"/>
              <a:t>Energy Transfer</a:t>
            </a:r>
          </a:p>
          <a:p>
            <a:pPr marL="400050" lvl="1" indent="0">
              <a:lnSpc>
                <a:spcPct val="90000"/>
              </a:lnSpc>
              <a:buNone/>
              <a:tabLst>
                <a:tab pos="2806700" algn="ctr"/>
              </a:tabLst>
            </a:pPr>
            <a:r>
              <a:rPr lang="en-US" sz="2000" i="1" dirty="0">
                <a:solidFill>
                  <a:srgbClr val="0000FF"/>
                </a:solidFill>
              </a:rPr>
              <a:t>Example:</a:t>
            </a:r>
            <a:r>
              <a:rPr lang="en-US" i="1" dirty="0">
                <a:solidFill>
                  <a:srgbClr val="0000FF"/>
                </a:solidFill>
              </a:rPr>
              <a:t> Release of a spring like a catapult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  <a:tabLst>
                <a:tab pos="2806700" algn="ctr"/>
              </a:tabLst>
            </a:pPr>
            <a:r>
              <a:rPr lang="en-US" dirty="0" smtClean="0"/>
              <a:t>Momentum Transfer</a:t>
            </a:r>
          </a:p>
          <a:p>
            <a:pPr marL="400050" lvl="1" indent="0">
              <a:lnSpc>
                <a:spcPct val="90000"/>
              </a:lnSpc>
              <a:buNone/>
              <a:tabLst>
                <a:tab pos="2806700" algn="ctr"/>
              </a:tabLst>
            </a:pPr>
            <a:r>
              <a:rPr lang="en-US" sz="2000" i="1" dirty="0" smtClean="0">
                <a:solidFill>
                  <a:srgbClr val="0000FF"/>
                </a:solidFill>
              </a:rPr>
              <a:t>Example:</a:t>
            </a:r>
            <a:r>
              <a:rPr lang="en-US" i="1" dirty="0" smtClean="0">
                <a:solidFill>
                  <a:srgbClr val="0000FF"/>
                </a:solidFill>
              </a:rPr>
              <a:t> Bat &amp; ball, or Flywheel tennis ball launcher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  <a:tabLst>
                <a:tab pos="2806700" algn="ctr"/>
              </a:tabLst>
            </a:pPr>
            <a:r>
              <a:rPr lang="en-US" dirty="0"/>
              <a:t>C</a:t>
            </a:r>
            <a:r>
              <a:rPr lang="en-US" dirty="0" smtClean="0"/>
              <a:t>onstant Force Transfer</a:t>
            </a:r>
          </a:p>
          <a:p>
            <a:pPr marL="400050" lvl="1" indent="0">
              <a:lnSpc>
                <a:spcPct val="90000"/>
              </a:lnSpc>
              <a:buNone/>
              <a:tabLst>
                <a:tab pos="2806700" algn="ctr"/>
              </a:tabLst>
            </a:pPr>
            <a:r>
              <a:rPr lang="en-US" sz="2000" i="1" dirty="0">
                <a:solidFill>
                  <a:srgbClr val="0000FF"/>
                </a:solidFill>
              </a:rPr>
              <a:t>Example: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Constant friction drive wheel</a:t>
            </a:r>
            <a:endParaRPr lang="en-US" i="1" dirty="0">
              <a:solidFill>
                <a:srgbClr val="0000FF"/>
              </a:solidFill>
            </a:endParaRPr>
          </a:p>
          <a:p>
            <a:pPr marL="400050" lvl="1" indent="0">
              <a:lnSpc>
                <a:spcPct val="90000"/>
              </a:lnSpc>
              <a:buNone/>
              <a:tabLst>
                <a:tab pos="2806700" algn="ctr"/>
              </a:tabLst>
            </a:pPr>
            <a:endParaRPr lang="en-US" dirty="0" smtClean="0">
              <a:solidFill>
                <a:srgbClr val="0000FF"/>
              </a:solidFill>
            </a:endParaRPr>
          </a:p>
          <a:p>
            <a:pPr marL="400050" lvl="1" indent="0">
              <a:lnSpc>
                <a:spcPct val="90000"/>
              </a:lnSpc>
              <a:spcBef>
                <a:spcPts val="2000"/>
              </a:spcBef>
              <a:buNone/>
              <a:tabLst>
                <a:tab pos="2806700" algn="ctr"/>
              </a:tabLst>
            </a:pPr>
            <a:endParaRPr lang="en-US" dirty="0" smtClean="0"/>
          </a:p>
          <a:p>
            <a:pPr marL="914400" lvl="1" indent="-514350">
              <a:lnSpc>
                <a:spcPct val="90000"/>
              </a:lnSpc>
              <a:spcBef>
                <a:spcPts val="2000"/>
              </a:spcBef>
              <a:buFont typeface="+mj-lt"/>
              <a:buAutoNum type="arabicPeriod"/>
              <a:tabLst>
                <a:tab pos="2806700" algn="ctr"/>
              </a:tabLst>
            </a:pPr>
            <a:endParaRPr lang="en-US" dirty="0" smtClean="0"/>
          </a:p>
          <a:p>
            <a:pPr marL="514350" indent="-514350">
              <a:lnSpc>
                <a:spcPct val="90000"/>
              </a:lnSpc>
              <a:spcBef>
                <a:spcPts val="2000"/>
              </a:spcBef>
              <a:buFont typeface="+mj-lt"/>
              <a:buAutoNum type="arabicPeriod"/>
              <a:tabLst>
                <a:tab pos="2806700" algn="ctr"/>
              </a:tabLst>
            </a:pPr>
            <a:endParaRPr lang="en-US" dirty="0" smtClean="0"/>
          </a:p>
          <a:p>
            <a:pPr marL="0" indent="0">
              <a:spcBef>
                <a:spcPts val="2000"/>
              </a:spcBef>
              <a:buNone/>
            </a:pPr>
            <a:endParaRPr lang="en-US" dirty="0" smtClean="0"/>
          </a:p>
          <a:p>
            <a:pPr>
              <a:spcBef>
                <a:spcPts val="2000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Launchers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876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Know: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n-lt"/>
              </a:rPr>
              <a:t>Energy required for ball trajectory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n-lt"/>
              </a:rPr>
              <a:t>Hammer speed &amp; Momentum as a function of Spring Energy</a:t>
            </a:r>
          </a:p>
          <a:p>
            <a:pPr marL="0" indent="0">
              <a:buNone/>
            </a:pPr>
            <a:r>
              <a:rPr lang="en-US" dirty="0" smtClean="0"/>
              <a:t>We need: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Energy &amp; Momentum transfer at time of Kick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– The Collision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0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Angular – Linear Parallels</a:t>
            </a:r>
            <a:endParaRPr lang="en-US" sz="4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-4404384" y="-304800"/>
            <a:ext cx="4382314" cy="1943822"/>
            <a:chOff x="2932886" y="3771178"/>
            <a:chExt cx="4382314" cy="1943822"/>
          </a:xfrm>
        </p:grpSpPr>
        <p:sp>
          <p:nvSpPr>
            <p:cNvPr id="4" name="Oval 3"/>
            <p:cNvSpPr/>
            <p:nvPr/>
          </p:nvSpPr>
          <p:spPr>
            <a:xfrm>
              <a:off x="5715000" y="4114800"/>
              <a:ext cx="1600200" cy="1600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19" name="Group 18"/>
            <p:cNvGrpSpPr/>
            <p:nvPr/>
          </p:nvGrpSpPr>
          <p:grpSpPr>
            <a:xfrm rot="3342357">
              <a:off x="3390086" y="3498574"/>
              <a:ext cx="990600" cy="1905000"/>
              <a:chOff x="2057400" y="3810000"/>
              <a:chExt cx="990600" cy="19050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20358231">
              <a:off x="4571861" y="3771178"/>
              <a:ext cx="990600" cy="1905000"/>
              <a:chOff x="2057400" y="3810000"/>
              <a:chExt cx="9906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514600" y="3810000"/>
                <a:ext cx="0" cy="1752600"/>
              </a:xfrm>
              <a:prstGeom prst="line">
                <a:avLst/>
              </a:prstGeom>
              <a:ln w="203200">
                <a:solidFill>
                  <a:schemeClr val="accent1"/>
                </a:solidFill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057400" y="5334000"/>
                <a:ext cx="9906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</p:grpSp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583626"/>
              </p:ext>
            </p:extLst>
          </p:nvPr>
        </p:nvGraphicFramePr>
        <p:xfrm>
          <a:off x="-2819400" y="3581400"/>
          <a:ext cx="197908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9" name="Equation" r:id="rId4" imgW="850900" imgH="622300" progId="Equation.3">
                  <p:embed/>
                </p:oleObj>
              </mc:Choice>
              <mc:Fallback>
                <p:oleObj name="Equation" r:id="rId4" imgW="850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819400" y="3581400"/>
                        <a:ext cx="1979084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-2971800" y="54102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"/>
                <a:cs typeface="Cambria"/>
              </a:rPr>
              <a:t>...for a Torsion Spring</a:t>
            </a:r>
            <a:endParaRPr lang="en-US" sz="1600" i="1" dirty="0">
              <a:latin typeface="Cambria"/>
              <a:cs typeface="Cambri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3657600" y="2743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3366FF"/>
                </a:solidFill>
                <a:latin typeface="Cambria"/>
                <a:cs typeface="Cambria"/>
              </a:rPr>
              <a:t>From before</a:t>
            </a:r>
            <a:endParaRPr lang="en-US" sz="2000" i="1" dirty="0">
              <a:solidFill>
                <a:srgbClr val="3366FF"/>
              </a:solidFill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287000" y="2819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3366FF"/>
                </a:solidFill>
                <a:latin typeface="Cambria"/>
                <a:cs typeface="Cambria"/>
              </a:rPr>
              <a:t>Linear momentum, p</a:t>
            </a:r>
            <a:endParaRPr lang="en-US" sz="2000" i="1" dirty="0">
              <a:solidFill>
                <a:srgbClr val="3366FF"/>
              </a:solidFill>
              <a:latin typeface="Cambria"/>
              <a:cs typeface="Cambria"/>
            </a:endParaRPr>
          </a:p>
        </p:txBody>
      </p:sp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483131"/>
              </p:ext>
            </p:extLst>
          </p:nvPr>
        </p:nvGraphicFramePr>
        <p:xfrm>
          <a:off x="5527780" y="2895600"/>
          <a:ext cx="3200295" cy="260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0" name="Equation" r:id="rId6" imgW="1295400" imgH="1054100" progId="Equation.3">
                  <p:embed/>
                </p:oleObj>
              </mc:Choice>
              <mc:Fallback>
                <p:oleObj name="Equation" r:id="rId6" imgW="1295400" imgH="1054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7780" y="2895600"/>
                        <a:ext cx="3200295" cy="2605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072928"/>
              </p:ext>
            </p:extLst>
          </p:nvPr>
        </p:nvGraphicFramePr>
        <p:xfrm>
          <a:off x="304800" y="1981200"/>
          <a:ext cx="4527550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1" name="Equation" r:id="rId8" imgW="1943100" imgH="1866900" progId="Equation.3">
                  <p:embed/>
                </p:oleObj>
              </mc:Choice>
              <mc:Fallback>
                <p:oleObj name="Equation" r:id="rId8" imgW="1943100" imgH="186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800" y="1981200"/>
                        <a:ext cx="4527550" cy="434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682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5029200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</a:pPr>
            <a:r>
              <a:rPr lang="en-US" sz="2400" dirty="0" smtClean="0"/>
              <a:t>1) ....an </a:t>
            </a:r>
            <a:r>
              <a:rPr lang="en-US" sz="2400" dirty="0"/>
              <a:t>object either is at rest or moves at a constant </a:t>
            </a:r>
            <a:r>
              <a:rPr lang="en-US" sz="2400" dirty="0">
                <a:hlinkClick r:id="rId2" tooltip="Velocity"/>
              </a:rPr>
              <a:t>velocity</a:t>
            </a:r>
            <a:r>
              <a:rPr lang="en-US" sz="2400" dirty="0"/>
              <a:t>, unless acted upon by an external </a:t>
            </a:r>
            <a:r>
              <a:rPr lang="en-US" sz="2400" dirty="0" smtClean="0">
                <a:hlinkClick r:id="rId3" tooltip="Force"/>
              </a:rPr>
              <a:t>force</a:t>
            </a:r>
            <a:r>
              <a:rPr lang="en-US" sz="2400" dirty="0" smtClean="0"/>
              <a:t>.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400" dirty="0" smtClean="0"/>
              <a:t>2)</a:t>
            </a:r>
            <a:r>
              <a:rPr lang="en-US" sz="2400" b="1" dirty="0"/>
              <a:t> F</a:t>
            </a:r>
            <a:r>
              <a:rPr lang="en-US" sz="2400" dirty="0"/>
              <a:t> = </a:t>
            </a:r>
            <a:r>
              <a:rPr lang="en-US" sz="2400" i="1" dirty="0" smtClean="0"/>
              <a:t>m</a:t>
            </a:r>
            <a:r>
              <a:rPr lang="en-US" sz="2400" b="1" dirty="0" smtClean="0"/>
              <a:t>a</a:t>
            </a:r>
            <a:r>
              <a:rPr lang="en-US" sz="2400" dirty="0" smtClean="0"/>
              <a:t>  (acceleration is proportional to </a:t>
            </a:r>
            <a:r>
              <a:rPr lang="en-US" sz="2400" u="sng" dirty="0" smtClean="0">
                <a:solidFill>
                  <a:srgbClr val="0000FF"/>
                </a:solidFill>
              </a:rPr>
              <a:t>force</a:t>
            </a:r>
            <a:r>
              <a:rPr lang="en-US" sz="2400" dirty="0" smtClean="0"/>
              <a:t>, and inversely proportional to </a:t>
            </a:r>
            <a:r>
              <a:rPr lang="en-US" sz="2400" u="sng" dirty="0" smtClean="0">
                <a:solidFill>
                  <a:srgbClr val="0000FF"/>
                </a:solidFill>
              </a:rPr>
              <a:t>mass</a:t>
            </a:r>
            <a:r>
              <a:rPr lang="en-US" sz="2400" dirty="0" smtClean="0"/>
              <a:t>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400" dirty="0" smtClean="0"/>
              <a:t>3)</a:t>
            </a:r>
            <a:r>
              <a:rPr lang="en-US" sz="2400" dirty="0"/>
              <a:t> When one body exerts a force on a second body, the second body simultaneously exerts a force equal in magnitude and opposite in direction to that of the first body</a:t>
            </a:r>
            <a:r>
              <a:rPr lang="en-US" sz="2400" dirty="0" smtClean="0"/>
              <a:t>.</a:t>
            </a:r>
          </a:p>
          <a:p>
            <a:pPr marL="0" indent="0">
              <a:spcBef>
                <a:spcPts val="2000"/>
              </a:spcBef>
              <a:buNone/>
            </a:pPr>
            <a:endParaRPr lang="en-US" sz="2400" dirty="0"/>
          </a:p>
          <a:p>
            <a:pPr marL="0" indent="0">
              <a:spcBef>
                <a:spcPts val="2000"/>
              </a:spcBef>
              <a:buNone/>
            </a:pPr>
            <a:r>
              <a:rPr lang="en-US" sz="2400" dirty="0" smtClean="0"/>
              <a:t>From (2) and (3) we can show conservation of momentum.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Law </a:t>
            </a:r>
            <a:r>
              <a:rPr lang="en-US" i="1" dirty="0" smtClean="0"/>
              <a:t>(paraphrased)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9579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Momentum</a:t>
            </a:r>
            <a:endParaRPr lang="en-US" i="1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342181"/>
              </p:ext>
            </p:extLst>
          </p:nvPr>
        </p:nvGraphicFramePr>
        <p:xfrm>
          <a:off x="990600" y="1460500"/>
          <a:ext cx="156195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2" name="Equation" r:id="rId3" imgW="482600" imgH="165100" progId="Equation.3">
                  <p:embed/>
                </p:oleObj>
              </mc:Choice>
              <mc:Fallback>
                <p:oleObj name="Equation" r:id="rId3" imgW="482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1460500"/>
                        <a:ext cx="156195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311709"/>
              </p:ext>
            </p:extLst>
          </p:nvPr>
        </p:nvGraphicFramePr>
        <p:xfrm>
          <a:off x="9601200" y="2057400"/>
          <a:ext cx="2820988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3" name="Equation" r:id="rId5" imgW="1104900" imgH="1295400" progId="Equation.3">
                  <p:embed/>
                </p:oleObj>
              </mc:Choice>
              <mc:Fallback>
                <p:oleObj name="Equation" r:id="rId5" imgW="1104900" imgH="1295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01200" y="2057400"/>
                        <a:ext cx="2820988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754122"/>
              </p:ext>
            </p:extLst>
          </p:nvPr>
        </p:nvGraphicFramePr>
        <p:xfrm>
          <a:off x="1447800" y="1981200"/>
          <a:ext cx="1166812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4" name="Equation" r:id="rId7" imgW="457200" imgH="393700" progId="Equation.3">
                  <p:embed/>
                </p:oleObj>
              </mc:Choice>
              <mc:Fallback>
                <p:oleObj name="Equation" r:id="rId7" imgW="457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7800" y="1981200"/>
                        <a:ext cx="1166812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708539"/>
              </p:ext>
            </p:extLst>
          </p:nvPr>
        </p:nvGraphicFramePr>
        <p:xfrm>
          <a:off x="152400" y="3109913"/>
          <a:ext cx="3567112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5" name="Equation" r:id="rId9" imgW="1397000" imgH="393700" progId="Equation.3">
                  <p:embed/>
                </p:oleObj>
              </mc:Choice>
              <mc:Fallback>
                <p:oleObj name="Equation" r:id="rId9" imgW="1397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400" y="3109913"/>
                        <a:ext cx="3567112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801738"/>
              </p:ext>
            </p:extLst>
          </p:nvPr>
        </p:nvGraphicFramePr>
        <p:xfrm>
          <a:off x="152400" y="4495800"/>
          <a:ext cx="287829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6" name="Equation" r:id="rId11" imgW="1054100" imgH="279400" progId="Equation.3">
                  <p:embed/>
                </p:oleObj>
              </mc:Choice>
              <mc:Fallback>
                <p:oleObj name="Equation" r:id="rId11" imgW="1054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400" y="4495800"/>
                        <a:ext cx="287829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983325"/>
              </p:ext>
            </p:extLst>
          </p:nvPr>
        </p:nvGraphicFramePr>
        <p:xfrm>
          <a:off x="4876800" y="5715000"/>
          <a:ext cx="310356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7" name="Equation" r:id="rId13" imgW="876300" imgH="203200" progId="Equation.3">
                  <p:embed/>
                </p:oleObj>
              </mc:Choice>
              <mc:Fallback>
                <p:oleObj name="Equation" r:id="rId13" imgW="876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76800" y="5715000"/>
                        <a:ext cx="3103569" cy="6858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619142"/>
              </p:ext>
            </p:extLst>
          </p:nvPr>
        </p:nvGraphicFramePr>
        <p:xfrm>
          <a:off x="9144000" y="5638800"/>
          <a:ext cx="2146300" cy="214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8" name="Equation" r:id="rId15" imgW="901700" imgH="901700" progId="Equation.3">
                  <p:embed/>
                </p:oleObj>
              </mc:Choice>
              <mc:Fallback>
                <p:oleObj name="Equation" r:id="rId15" imgW="9017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144000" y="5638800"/>
                        <a:ext cx="2146300" cy="214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153666"/>
              </p:ext>
            </p:extLst>
          </p:nvPr>
        </p:nvGraphicFramePr>
        <p:xfrm>
          <a:off x="5257801" y="4551363"/>
          <a:ext cx="2362200" cy="101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9" name="Equation" r:id="rId17" imgW="901700" imgH="406400" progId="Equation.3">
                  <p:embed/>
                </p:oleObj>
              </mc:Choice>
              <mc:Fallback>
                <p:oleObj name="Equation" r:id="rId17" imgW="901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257801" y="4551363"/>
                        <a:ext cx="2362200" cy="101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28600" y="13716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(2)</a:t>
            </a:r>
            <a:endParaRPr lang="en-US" sz="3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724400" y="1371600"/>
            <a:ext cx="3276600" cy="2057400"/>
            <a:chOff x="4724400" y="1371600"/>
            <a:chExt cx="3276600" cy="2057400"/>
          </a:xfrm>
        </p:grpSpPr>
        <p:sp>
          <p:nvSpPr>
            <p:cNvPr id="32" name="Rectangle 31"/>
            <p:cNvSpPr/>
            <p:nvPr/>
          </p:nvSpPr>
          <p:spPr>
            <a:xfrm>
              <a:off x="4724400" y="1371600"/>
              <a:ext cx="3276600" cy="2057400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638800" y="1447800"/>
              <a:ext cx="914400" cy="914400"/>
            </a:xfrm>
            <a:prstGeom prst="ellipse">
              <a:avLst/>
            </a:prstGeom>
            <a:solidFill>
              <a:schemeClr val="accent3"/>
            </a:solidFill>
            <a:effectLst>
              <a:outerShdw blurRad="69850" dist="165100" dir="108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A</a:t>
              </a:r>
              <a:endParaRPr lang="en-US" sz="2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53200" y="1447800"/>
              <a:ext cx="914400" cy="9144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</a:t>
              </a:r>
              <a:endParaRPr lang="en-US" sz="2800" dirty="0"/>
            </a:p>
          </p:txBody>
        </p:sp>
        <p:graphicFrame>
          <p:nvGraphicFramePr>
            <p:cNvPr id="14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4199959"/>
                </p:ext>
              </p:extLst>
            </p:nvPr>
          </p:nvGraphicFramePr>
          <p:xfrm>
            <a:off x="5867400" y="2895600"/>
            <a:ext cx="1458913" cy="519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90" name="Equation" r:id="rId19" imgW="571500" imgH="203200" progId="Equation.3">
                    <p:embed/>
                  </p:oleObj>
                </mc:Choice>
                <mc:Fallback>
                  <p:oleObj name="Equation" r:id="rId19" imgW="5715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867400" y="2895600"/>
                          <a:ext cx="1458913" cy="519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Straight Arrow Connector 15"/>
            <p:cNvCxnSpPr/>
            <p:nvPr/>
          </p:nvCxnSpPr>
          <p:spPr>
            <a:xfrm>
              <a:off x="5562600" y="2743200"/>
              <a:ext cx="990600" cy="0"/>
            </a:xfrm>
            <a:prstGeom prst="straightConnector1">
              <a:avLst/>
            </a:prstGeom>
            <a:ln w="63500">
              <a:solidFill>
                <a:schemeClr val="accent3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553200" y="2743200"/>
              <a:ext cx="1066800" cy="0"/>
            </a:xfrm>
            <a:prstGeom prst="straightConnector1">
              <a:avLst/>
            </a:prstGeom>
            <a:ln w="63500"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553200" y="2514600"/>
              <a:ext cx="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800600" y="2590800"/>
              <a:ext cx="83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0000FF"/>
                  </a:solidFill>
                  <a:latin typeface="Cambria"/>
                  <a:cs typeface="Cambria"/>
                </a:rPr>
                <a:t>(3)</a:t>
              </a:r>
              <a:endParaRPr lang="en-US" sz="3600" dirty="0">
                <a:solidFill>
                  <a:srgbClr val="0000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352800" y="3505200"/>
            <a:ext cx="4281488" cy="1219200"/>
            <a:chOff x="3352800" y="3505200"/>
            <a:chExt cx="4281488" cy="1219200"/>
          </a:xfrm>
        </p:grpSpPr>
        <p:graphicFrame>
          <p:nvGraphicFramePr>
            <p:cNvPr id="21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3074752"/>
                </p:ext>
              </p:extLst>
            </p:nvPr>
          </p:nvGraphicFramePr>
          <p:xfrm>
            <a:off x="5562600" y="3886200"/>
            <a:ext cx="2071688" cy="608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91" name="Equation" r:id="rId21" imgW="1079500" imgH="317500" progId="Equation.3">
                    <p:embed/>
                  </p:oleObj>
                </mc:Choice>
                <mc:Fallback>
                  <p:oleObj name="Equation" r:id="rId21" imgW="1079500" imgH="317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562600" y="3886200"/>
                          <a:ext cx="2071688" cy="608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Straight Arrow Connector 27"/>
            <p:cNvCxnSpPr/>
            <p:nvPr/>
          </p:nvCxnSpPr>
          <p:spPr>
            <a:xfrm flipV="1">
              <a:off x="3352800" y="4191000"/>
              <a:ext cx="20574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35052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For any interval </a:t>
              </a:r>
              <a:r>
                <a:rPr lang="en-US" dirty="0" err="1"/>
                <a:t>Δt</a:t>
              </a:r>
              <a:r>
                <a:rPr lang="en-US" dirty="0"/>
                <a:t>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4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Momentum</a:t>
            </a:r>
            <a:endParaRPr lang="en-US" i="1" dirty="0"/>
          </a:p>
        </p:txBody>
      </p:sp>
      <p:sp>
        <p:nvSpPr>
          <p:cNvPr id="32" name="Rectangle 31"/>
          <p:cNvSpPr/>
          <p:nvPr/>
        </p:nvSpPr>
        <p:spPr>
          <a:xfrm>
            <a:off x="9372600" y="3886200"/>
            <a:ext cx="3276600" cy="205740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" y="1447800"/>
            <a:ext cx="914400" cy="914400"/>
          </a:xfrm>
          <a:prstGeom prst="ellipse">
            <a:avLst/>
          </a:prstGeom>
          <a:solidFill>
            <a:schemeClr val="accent3"/>
          </a:solidFill>
          <a:effectLst>
            <a:outerShdw blurRad="69850" dist="165100" dir="108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2133600" y="1447800"/>
            <a:ext cx="914400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36" name="Oval 35"/>
          <p:cNvSpPr/>
          <p:nvPr/>
        </p:nvSpPr>
        <p:spPr>
          <a:xfrm>
            <a:off x="1219200" y="2819400"/>
            <a:ext cx="914400" cy="914400"/>
          </a:xfrm>
          <a:prstGeom prst="ellipse">
            <a:avLst/>
          </a:prstGeom>
          <a:solidFill>
            <a:schemeClr val="accent3"/>
          </a:solidFill>
          <a:effectLst>
            <a:outerShdw blurRad="69850" dist="165100" dir="108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37" name="Rectangle 36"/>
          <p:cNvSpPr/>
          <p:nvPr/>
        </p:nvSpPr>
        <p:spPr>
          <a:xfrm>
            <a:off x="2133600" y="2819400"/>
            <a:ext cx="914400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38" name="Oval 37"/>
          <p:cNvSpPr/>
          <p:nvPr/>
        </p:nvSpPr>
        <p:spPr>
          <a:xfrm>
            <a:off x="1600200" y="4267200"/>
            <a:ext cx="914400" cy="914400"/>
          </a:xfrm>
          <a:prstGeom prst="ellipse">
            <a:avLst/>
          </a:prstGeom>
          <a:solidFill>
            <a:schemeClr val="accent3"/>
          </a:solidFill>
          <a:effectLst>
            <a:outerShdw blurRad="69850" dist="88900" dir="108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2971800" y="4267200"/>
            <a:ext cx="914400" cy="9144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</a:t>
            </a:r>
            <a:endParaRPr lang="en-US" sz="2800" dirty="0"/>
          </a:p>
        </p:txBody>
      </p:sp>
      <p:graphicFrame>
        <p:nvGraphicFramePr>
          <p:cNvPr id="4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556329"/>
              </p:ext>
            </p:extLst>
          </p:nvPr>
        </p:nvGraphicFramePr>
        <p:xfrm>
          <a:off x="4278313" y="1660525"/>
          <a:ext cx="15970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9" name="Equation" r:id="rId3" imgW="609600" imgH="228600" progId="Equation.3">
                  <p:embed/>
                </p:oleObj>
              </mc:Choice>
              <mc:Fallback>
                <p:oleObj name="Equation" r:id="rId3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8313" y="1660525"/>
                        <a:ext cx="159702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371710"/>
              </p:ext>
            </p:extLst>
          </p:nvPr>
        </p:nvGraphicFramePr>
        <p:xfrm>
          <a:off x="4562475" y="4479925"/>
          <a:ext cx="29273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0" name="Equation" r:id="rId5" imgW="1117600" imgH="241300" progId="Equation.3">
                  <p:embed/>
                </p:oleObj>
              </mc:Choice>
              <mc:Fallback>
                <p:oleObj name="Equation" r:id="rId5" imgW="1117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2475" y="4479925"/>
                        <a:ext cx="292735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413076"/>
              </p:ext>
            </p:extLst>
          </p:nvPr>
        </p:nvGraphicFramePr>
        <p:xfrm>
          <a:off x="2667000" y="5562600"/>
          <a:ext cx="4507659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1" name="Equation" r:id="rId7" imgW="1358900" imgH="241300" progId="Equation.3">
                  <p:embed/>
                </p:oleObj>
              </mc:Choice>
              <mc:Fallback>
                <p:oleObj name="Equation" r:id="rId7" imgW="1358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67000" y="5562600"/>
                        <a:ext cx="4507659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429000" y="2514600"/>
            <a:ext cx="4419600" cy="1041400"/>
            <a:chOff x="3429000" y="2514600"/>
            <a:chExt cx="4419600" cy="1041400"/>
          </a:xfrm>
        </p:grpSpPr>
        <p:graphicFrame>
          <p:nvGraphicFramePr>
            <p:cNvPr id="41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7105728"/>
                </p:ext>
              </p:extLst>
            </p:nvPr>
          </p:nvGraphicFramePr>
          <p:xfrm>
            <a:off x="4648200" y="3048000"/>
            <a:ext cx="19304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02" name="Equation" r:id="rId9" imgW="736600" imgH="203200" progId="Equation.3">
                    <p:embed/>
                  </p:oleObj>
                </mc:Choice>
                <mc:Fallback>
                  <p:oleObj name="Equation" r:id="rId9" imgW="7366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648200" y="3048000"/>
                          <a:ext cx="1930400" cy="50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3429000" y="2514600"/>
              <a:ext cx="441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During collision, momentum is added to B and removed from A.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9489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Conservation of Energy</a:t>
            </a:r>
            <a:br>
              <a:rPr lang="en-US" dirty="0"/>
            </a:br>
            <a:r>
              <a:rPr lang="en-US" sz="2700" dirty="0" err="1"/>
              <a:t>vs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dirty="0"/>
              <a:t>Conservation of Momentum</a:t>
            </a:r>
            <a:endParaRPr lang="en-US" i="1" dirty="0"/>
          </a:p>
        </p:txBody>
      </p:sp>
      <p:sp>
        <p:nvSpPr>
          <p:cNvPr id="32" name="Rectangle 31"/>
          <p:cNvSpPr/>
          <p:nvPr/>
        </p:nvSpPr>
        <p:spPr>
          <a:xfrm>
            <a:off x="9372600" y="3886200"/>
            <a:ext cx="3276600" cy="205740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aphicFrame>
        <p:nvGraphicFramePr>
          <p:cNvPr id="1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342473"/>
              </p:ext>
            </p:extLst>
          </p:nvPr>
        </p:nvGraphicFramePr>
        <p:xfrm>
          <a:off x="2133600" y="1905000"/>
          <a:ext cx="4507659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0" name="Equation" r:id="rId4" imgW="1358900" imgH="241300" progId="Equation.3">
                  <p:embed/>
                </p:oleObj>
              </mc:Choice>
              <mc:Fallback>
                <p:oleObj name="Equation" r:id="rId4" imgW="1358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1905000"/>
                        <a:ext cx="4507659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975265"/>
              </p:ext>
            </p:extLst>
          </p:nvPr>
        </p:nvGraphicFramePr>
        <p:xfrm>
          <a:off x="1600200" y="3124200"/>
          <a:ext cx="547528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1" name="Equation" r:id="rId6" imgW="1651000" imgH="266700" progId="Equation.3">
                  <p:embed/>
                </p:oleObj>
              </mc:Choice>
              <mc:Fallback>
                <p:oleObj name="Equation" r:id="rId6" imgW="1651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0200" y="3124200"/>
                        <a:ext cx="5475287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5800" y="60960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0000FF"/>
                </a:solidFill>
              </a:rPr>
              <a:t>Total</a:t>
            </a:r>
            <a:r>
              <a:rPr lang="en-US" i="1" dirty="0" smtClean="0"/>
              <a:t> energy is conserved in the isolated system, but </a:t>
            </a:r>
            <a:r>
              <a:rPr lang="en-US" i="1" u="sng" dirty="0" smtClean="0">
                <a:solidFill>
                  <a:srgbClr val="0000FF"/>
                </a:solidFill>
              </a:rPr>
              <a:t>kinetic</a:t>
            </a:r>
            <a:r>
              <a:rPr lang="en-US" i="1" dirty="0" smtClean="0"/>
              <a:t> </a:t>
            </a:r>
            <a:r>
              <a:rPr lang="en-US" i="1" dirty="0"/>
              <a:t>energy is </a:t>
            </a:r>
            <a:r>
              <a:rPr lang="en-US" i="1" dirty="0" smtClean="0"/>
              <a:t>not.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8000"/>
                </a:solidFill>
              </a:rPr>
              <a:t>Momentum: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2743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8000"/>
                </a:solidFill>
              </a:rPr>
              <a:t>Kinetic Energy:</a:t>
            </a:r>
            <a:endParaRPr lang="en-US" i="1" dirty="0">
              <a:solidFill>
                <a:srgbClr val="008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4230469"/>
            <a:ext cx="8153400" cy="1870294"/>
            <a:chOff x="76200" y="4230469"/>
            <a:chExt cx="8153400" cy="1870294"/>
          </a:xfrm>
        </p:grpSpPr>
        <p:graphicFrame>
          <p:nvGraphicFramePr>
            <p:cNvPr id="17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8706090"/>
                </p:ext>
              </p:extLst>
            </p:nvPr>
          </p:nvGraphicFramePr>
          <p:xfrm>
            <a:off x="1196975" y="5257800"/>
            <a:ext cx="7032625" cy="842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2" name="Equation" r:id="rId8" imgW="2120900" imgH="266700" progId="Equation.3">
                    <p:embed/>
                  </p:oleObj>
                </mc:Choice>
                <mc:Fallback>
                  <p:oleObj name="Equation" r:id="rId8" imgW="2120900" imgH="266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96975" y="5257800"/>
                          <a:ext cx="7032625" cy="842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762000" y="4230469"/>
              <a:ext cx="716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For conservation of Total Energy,</a:t>
              </a:r>
            </a:p>
            <a:p>
              <a:r>
                <a:rPr lang="en-US" dirty="0" smtClean="0"/>
                <a:t>we must account for the energy absorbed during the impact (if any).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" y="50292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 smtClean="0">
                  <a:solidFill>
                    <a:srgbClr val="008000"/>
                  </a:solidFill>
                </a:rPr>
                <a:t>Total Energy:</a:t>
              </a:r>
              <a:endParaRPr lang="en-US" i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3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990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4000" dirty="0"/>
              <a:t>E</a:t>
            </a:r>
            <a:r>
              <a:rPr lang="en-US" sz="4000" dirty="0" smtClean="0"/>
              <a:t>xtreme case:</a:t>
            </a:r>
            <a:br>
              <a:rPr lang="en-US" sz="4000" dirty="0" smtClean="0"/>
            </a:br>
            <a:r>
              <a:rPr lang="en-US" dirty="0" smtClean="0"/>
              <a:t>Elastic Collision</a:t>
            </a:r>
            <a:endParaRPr lang="en-US" i="1" dirty="0"/>
          </a:p>
        </p:txBody>
      </p:sp>
      <p:graphicFrame>
        <p:nvGraphicFramePr>
          <p:cNvPr id="1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403114"/>
              </p:ext>
            </p:extLst>
          </p:nvPr>
        </p:nvGraphicFramePr>
        <p:xfrm>
          <a:off x="457200" y="1574800"/>
          <a:ext cx="2717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1" name="Equation" r:id="rId3" imgW="1358900" imgH="241300" progId="Equation.3">
                  <p:embed/>
                </p:oleObj>
              </mc:Choice>
              <mc:Fallback>
                <p:oleObj name="Equation" r:id="rId3" imgW="1358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574800"/>
                        <a:ext cx="2717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592898"/>
              </p:ext>
            </p:extLst>
          </p:nvPr>
        </p:nvGraphicFramePr>
        <p:xfrm>
          <a:off x="228600" y="2057400"/>
          <a:ext cx="3302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2" name="Equation" r:id="rId5" imgW="1651000" imgH="266700" progId="Equation.3">
                  <p:embed/>
                </p:oleObj>
              </mc:Choice>
              <mc:Fallback>
                <p:oleObj name="Equation" r:id="rId5" imgW="1651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2057400"/>
                        <a:ext cx="3302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873060"/>
              </p:ext>
            </p:extLst>
          </p:nvPr>
        </p:nvGraphicFramePr>
        <p:xfrm>
          <a:off x="5105400" y="4080553"/>
          <a:ext cx="1905000" cy="1177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3" name="Equation" r:id="rId7" imgW="1130300" imgH="698500" progId="Equation.3">
                  <p:embed/>
                </p:oleObj>
              </mc:Choice>
              <mc:Fallback>
                <p:oleObj name="Equation" r:id="rId7" imgW="11303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5400" y="4080553"/>
                        <a:ext cx="1905000" cy="1177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522085"/>
              </p:ext>
            </p:extLst>
          </p:nvPr>
        </p:nvGraphicFramePr>
        <p:xfrm>
          <a:off x="4876800" y="2743200"/>
          <a:ext cx="1701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4" name="Equation" r:id="rId9" imgW="850900" imgH="393700" progId="Equation.3">
                  <p:embed/>
                </p:oleObj>
              </mc:Choice>
              <mc:Fallback>
                <p:oleObj name="Equation" r:id="rId9" imgW="850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76800" y="2743200"/>
                        <a:ext cx="1701800" cy="7874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803857"/>
              </p:ext>
            </p:extLst>
          </p:nvPr>
        </p:nvGraphicFramePr>
        <p:xfrm>
          <a:off x="4876800" y="5486400"/>
          <a:ext cx="1701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5" name="Equation" r:id="rId11" imgW="850900" imgH="393700" progId="Equation.3">
                  <p:embed/>
                </p:oleObj>
              </mc:Choice>
              <mc:Fallback>
                <p:oleObj name="Equation" r:id="rId11" imgW="850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76800" y="5486400"/>
                        <a:ext cx="1701800" cy="7874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Momentum: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828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Energy: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400" y="3886200"/>
            <a:ext cx="3251200" cy="1397000"/>
            <a:chOff x="25400" y="3886200"/>
            <a:chExt cx="3251200" cy="1397000"/>
          </a:xfrm>
        </p:grpSpPr>
        <p:graphicFrame>
          <p:nvGraphicFramePr>
            <p:cNvPr id="12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6720427"/>
                </p:ext>
              </p:extLst>
            </p:nvPr>
          </p:nvGraphicFramePr>
          <p:xfrm>
            <a:off x="533400" y="4114800"/>
            <a:ext cx="21590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96" name="Equation" r:id="rId13" imgW="1079500" imgH="584200" progId="Equation.3">
                    <p:embed/>
                  </p:oleObj>
                </mc:Choice>
                <mc:Fallback>
                  <p:oleObj name="Equation" r:id="rId13" imgW="1079500" imgH="584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3400" y="4114800"/>
                          <a:ext cx="2159000" cy="1168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25400" y="38862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8000"/>
                  </a:solidFill>
                </a:rPr>
                <a:t>Rearrange:</a:t>
              </a:r>
              <a:endParaRPr lang="en-US" i="1" dirty="0">
                <a:solidFill>
                  <a:srgbClr val="008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43200" y="42672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(3)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43200" y="48006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(4)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2590800"/>
            <a:ext cx="3962400" cy="1270000"/>
            <a:chOff x="0" y="2590800"/>
            <a:chExt cx="3962400" cy="1270000"/>
          </a:xfrm>
        </p:grpSpPr>
        <p:graphicFrame>
          <p:nvGraphicFramePr>
            <p:cNvPr id="14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3242419"/>
                </p:ext>
              </p:extLst>
            </p:nvPr>
          </p:nvGraphicFramePr>
          <p:xfrm>
            <a:off x="2971800" y="2743200"/>
            <a:ext cx="990600" cy="11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97" name="Equation" r:id="rId15" imgW="495300" imgH="558800" progId="Equation.3">
                    <p:embed/>
                  </p:oleObj>
                </mc:Choice>
                <mc:Fallback>
                  <p:oleObj name="Equation" r:id="rId15" imgW="495300" imgH="558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971800" y="2743200"/>
                          <a:ext cx="990600" cy="1117600"/>
                        </a:xfrm>
                        <a:prstGeom prst="rect">
                          <a:avLst/>
                        </a:prstGeom>
                        <a:solidFill>
                          <a:srgbClr val="FFFAA2"/>
                        </a:solidFill>
                        <a:ln>
                          <a:solidFill>
                            <a:srgbClr val="4F81BD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4884033"/>
                </p:ext>
              </p:extLst>
            </p:nvPr>
          </p:nvGraphicFramePr>
          <p:xfrm>
            <a:off x="533400" y="2819400"/>
            <a:ext cx="2082800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98" name="Equation" r:id="rId17" imgW="1041400" imgH="495300" progId="Equation.3">
                    <p:embed/>
                  </p:oleObj>
                </mc:Choice>
                <mc:Fallback>
                  <p:oleObj name="Equation" r:id="rId17" imgW="1041400" imgH="495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3400" y="2819400"/>
                          <a:ext cx="2082800" cy="990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0" y="25908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8000"/>
                  </a:solidFill>
                </a:rPr>
                <a:t>I</a:t>
              </a:r>
              <a:r>
                <a:rPr lang="en-US" i="1" dirty="0" smtClean="0">
                  <a:solidFill>
                    <a:srgbClr val="008000"/>
                  </a:solidFill>
                </a:rPr>
                <a:t>ntroduce α:</a:t>
              </a:r>
              <a:endParaRPr lang="en-US" i="1" dirty="0">
                <a:solidFill>
                  <a:srgbClr val="008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200" y="2819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(1)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200" y="33528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(2)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-1524000" y="3276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(2)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5486400"/>
            <a:ext cx="3048000" cy="838200"/>
            <a:chOff x="152400" y="5486400"/>
            <a:chExt cx="3048000" cy="838200"/>
          </a:xfrm>
        </p:grpSpPr>
        <p:graphicFrame>
          <p:nvGraphicFramePr>
            <p:cNvPr id="13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0616680"/>
                </p:ext>
              </p:extLst>
            </p:nvPr>
          </p:nvGraphicFramePr>
          <p:xfrm>
            <a:off x="762000" y="5842000"/>
            <a:ext cx="1676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99" name="Equation" r:id="rId19" imgW="838200" imgH="241300" progId="Equation.3">
                    <p:embed/>
                  </p:oleObj>
                </mc:Choice>
                <mc:Fallback>
                  <p:oleObj name="Equation" r:id="rId19" imgW="8382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62000" y="5842000"/>
                          <a:ext cx="1676400" cy="4826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4F81BD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152400" y="54864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8000"/>
                  </a:solidFill>
                </a:rPr>
                <a:t>Divide (3) by (4):</a:t>
              </a:r>
              <a:endParaRPr lang="en-US" i="1" dirty="0">
                <a:solidFill>
                  <a:srgbClr val="008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67000" y="5867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(5)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67200" y="1295400"/>
            <a:ext cx="3200400" cy="1295400"/>
            <a:chOff x="4267200" y="1295400"/>
            <a:chExt cx="3200400" cy="1295400"/>
          </a:xfrm>
        </p:grpSpPr>
        <p:graphicFrame>
          <p:nvGraphicFramePr>
            <p:cNvPr id="18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5664698"/>
                </p:ext>
              </p:extLst>
            </p:nvPr>
          </p:nvGraphicFramePr>
          <p:xfrm>
            <a:off x="4546600" y="1447800"/>
            <a:ext cx="29210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00" name="Equation" r:id="rId21" imgW="1460500" imgH="571500" progId="Equation.3">
                    <p:embed/>
                  </p:oleObj>
                </mc:Choice>
                <mc:Fallback>
                  <p:oleObj name="Equation" r:id="rId21" imgW="1460500" imgH="571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546600" y="1447800"/>
                          <a:ext cx="2921000" cy="1143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4267200" y="1295400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8000"/>
                  </a:solidFill>
                </a:rPr>
                <a:t>set (4)=</a:t>
              </a:r>
              <a:r>
                <a:rPr lang="en-US" i="1" dirty="0">
                  <a:solidFill>
                    <a:srgbClr val="008000"/>
                  </a:solidFill>
                </a:rPr>
                <a:t>(5)</a:t>
              </a:r>
            </a:p>
            <a:p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70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Cradle – Elastic Collisions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0200"/>
            <a:ext cx="55880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71352"/>
              </p:ext>
            </p:extLst>
          </p:nvPr>
        </p:nvGraphicFramePr>
        <p:xfrm>
          <a:off x="6892925" y="2819400"/>
          <a:ext cx="22510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4" name="Equation" r:id="rId4" imgW="1435100" imgH="647700" progId="Equation.3">
                  <p:embed/>
                </p:oleObj>
              </mc:Choice>
              <mc:Fallback>
                <p:oleObj name="Equation" r:id="rId4" imgW="14351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2925" y="2819400"/>
                        <a:ext cx="22510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482275"/>
              </p:ext>
            </p:extLst>
          </p:nvPr>
        </p:nvGraphicFramePr>
        <p:xfrm>
          <a:off x="7086600" y="1981200"/>
          <a:ext cx="1701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5" name="Equation" r:id="rId6" imgW="850900" imgH="393700" progId="Equation.3">
                  <p:embed/>
                </p:oleObj>
              </mc:Choice>
              <mc:Fallback>
                <p:oleObj name="Equation" r:id="rId6" imgW="850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6600" y="1981200"/>
                        <a:ext cx="1701800" cy="7874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189360"/>
              </p:ext>
            </p:extLst>
          </p:nvPr>
        </p:nvGraphicFramePr>
        <p:xfrm>
          <a:off x="6553200" y="4495800"/>
          <a:ext cx="1701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6" name="Equation" r:id="rId8" imgW="850900" imgH="393700" progId="Equation.3">
                  <p:embed/>
                </p:oleObj>
              </mc:Choice>
              <mc:Fallback>
                <p:oleObj name="Equation" r:id="rId8" imgW="850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3200" y="4495800"/>
                        <a:ext cx="1701800" cy="7874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289309"/>
              </p:ext>
            </p:extLst>
          </p:nvPr>
        </p:nvGraphicFramePr>
        <p:xfrm>
          <a:off x="6586538" y="5410200"/>
          <a:ext cx="2252662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7" name="Equation" r:id="rId10" imgW="1435100" imgH="647700" progId="Equation.3">
                  <p:embed/>
                </p:oleObj>
              </mc:Choice>
              <mc:Fallback>
                <p:oleObj name="Equation" r:id="rId10" imgW="14351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86538" y="5410200"/>
                        <a:ext cx="2252662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952246"/>
              </p:ext>
            </p:extLst>
          </p:nvPr>
        </p:nvGraphicFramePr>
        <p:xfrm>
          <a:off x="6019800" y="1524000"/>
          <a:ext cx="990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8" name="Equation" r:id="rId12" imgW="495300" imgH="431800" progId="Equation.3">
                  <p:embed/>
                </p:oleObj>
              </mc:Choice>
              <mc:Fallback>
                <p:oleObj name="Equation" r:id="rId12" imgW="495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19800" y="1524000"/>
                        <a:ext cx="990600" cy="8636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57912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http://</a:t>
            </a:r>
            <a:r>
              <a:rPr lang="en-US" sz="1200" i="1" dirty="0" err="1" smtClean="0"/>
              <a:t>onlyhdwallpapers.com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5051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990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4000" dirty="0"/>
              <a:t>E</a:t>
            </a:r>
            <a:r>
              <a:rPr lang="en-US" sz="4000" dirty="0" smtClean="0"/>
              <a:t>xtreme case:</a:t>
            </a:r>
            <a:br>
              <a:rPr lang="en-US" sz="4000" dirty="0" smtClean="0"/>
            </a:br>
            <a:r>
              <a:rPr lang="en-US" dirty="0" smtClean="0"/>
              <a:t>Completely In</a:t>
            </a:r>
            <a:r>
              <a:rPr lang="en-US" dirty="0"/>
              <a:t>e</a:t>
            </a:r>
            <a:r>
              <a:rPr lang="en-US" dirty="0" smtClean="0"/>
              <a:t>lastic Collision</a:t>
            </a:r>
            <a:endParaRPr lang="en-US" i="1" dirty="0"/>
          </a:p>
        </p:txBody>
      </p:sp>
      <p:graphicFrame>
        <p:nvGraphicFramePr>
          <p:cNvPr id="1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884298"/>
              </p:ext>
            </p:extLst>
          </p:nvPr>
        </p:nvGraphicFramePr>
        <p:xfrm>
          <a:off x="457200" y="1574800"/>
          <a:ext cx="2717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2" name="Equation" r:id="rId3" imgW="1358900" imgH="241300" progId="Equation.3">
                  <p:embed/>
                </p:oleObj>
              </mc:Choice>
              <mc:Fallback>
                <p:oleObj name="Equation" r:id="rId3" imgW="1358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574800"/>
                        <a:ext cx="2717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815647"/>
              </p:ext>
            </p:extLst>
          </p:nvPr>
        </p:nvGraphicFramePr>
        <p:xfrm>
          <a:off x="1333500" y="2260600"/>
          <a:ext cx="1092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3" name="Equation" r:id="rId5" imgW="546100" imgH="241300" progId="Equation.3">
                  <p:embed/>
                </p:oleObj>
              </mc:Choice>
              <mc:Fallback>
                <p:oleObj name="Equation" r:id="rId5" imgW="546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3500" y="2260600"/>
                        <a:ext cx="1092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Momentum: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057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Completely Inelastic: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743200"/>
            <a:ext cx="3962400" cy="1117600"/>
            <a:chOff x="0" y="2743200"/>
            <a:chExt cx="3962400" cy="1117600"/>
          </a:xfrm>
        </p:grpSpPr>
        <p:graphicFrame>
          <p:nvGraphicFramePr>
            <p:cNvPr id="14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3620296"/>
                </p:ext>
              </p:extLst>
            </p:nvPr>
          </p:nvGraphicFramePr>
          <p:xfrm>
            <a:off x="2971800" y="2743200"/>
            <a:ext cx="990600" cy="11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94" name="Equation" r:id="rId7" imgW="495300" imgH="558800" progId="Equation.3">
                    <p:embed/>
                  </p:oleObj>
                </mc:Choice>
                <mc:Fallback>
                  <p:oleObj name="Equation" r:id="rId7" imgW="495300" imgH="558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71800" y="2743200"/>
                          <a:ext cx="990600" cy="1117600"/>
                        </a:xfrm>
                        <a:prstGeom prst="rect">
                          <a:avLst/>
                        </a:prstGeom>
                        <a:solidFill>
                          <a:srgbClr val="FFFAA2"/>
                        </a:solidFill>
                        <a:ln>
                          <a:solidFill>
                            <a:srgbClr val="4F81BD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0626204"/>
                </p:ext>
              </p:extLst>
            </p:nvPr>
          </p:nvGraphicFramePr>
          <p:xfrm>
            <a:off x="533400" y="3124200"/>
            <a:ext cx="2057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95" name="Equation" r:id="rId9" imgW="1028700" imgH="241300" progId="Equation.3">
                    <p:embed/>
                  </p:oleObj>
                </mc:Choice>
                <mc:Fallback>
                  <p:oleObj name="Equation" r:id="rId9" imgW="1028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3400" y="3124200"/>
                          <a:ext cx="2057400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0" y="28194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I</a:t>
              </a:r>
              <a:r>
                <a:rPr lang="en-US" dirty="0" smtClean="0">
                  <a:solidFill>
                    <a:srgbClr val="008000"/>
                  </a:solidFill>
                </a:rPr>
                <a:t>ntroduce α: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0" y="15875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(1)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800" y="2286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(2)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3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058578"/>
              </p:ext>
            </p:extLst>
          </p:nvPr>
        </p:nvGraphicFramePr>
        <p:xfrm>
          <a:off x="3124200" y="5181600"/>
          <a:ext cx="22510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6" name="Equation" r:id="rId11" imgW="1435100" imgH="647700" progId="Equation.3">
                  <p:embed/>
                </p:oleObj>
              </mc:Choice>
              <mc:Fallback>
                <p:oleObj name="Equation" r:id="rId11" imgW="14351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24200" y="5181600"/>
                        <a:ext cx="22510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332768"/>
              </p:ext>
            </p:extLst>
          </p:nvPr>
        </p:nvGraphicFramePr>
        <p:xfrm>
          <a:off x="685800" y="5219700"/>
          <a:ext cx="2362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7" name="Equation" r:id="rId13" imgW="1181100" imgH="393700" progId="Equation.3">
                  <p:embed/>
                </p:oleObj>
              </mc:Choice>
              <mc:Fallback>
                <p:oleObj name="Equation" r:id="rId13" imgW="1181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5800" y="5219700"/>
                        <a:ext cx="2362200" cy="787400"/>
                      </a:xfrm>
                      <a:prstGeom prst="rect">
                        <a:avLst/>
                      </a:prstGeom>
                      <a:solidFill>
                        <a:srgbClr val="FFFAA2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638800" y="2161401"/>
            <a:ext cx="3200400" cy="4086999"/>
            <a:chOff x="5638800" y="1676400"/>
            <a:chExt cx="3200400" cy="40869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38800" y="1676400"/>
              <a:ext cx="3141069" cy="381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6477000" y="5486400"/>
              <a:ext cx="2362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err="1" smtClean="0"/>
                <a:t>www.chegg.com</a:t>
              </a:r>
              <a:endParaRPr lang="en-US" sz="1200" i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3962400"/>
            <a:ext cx="3124200" cy="787400"/>
            <a:chOff x="0" y="3962400"/>
            <a:chExt cx="3124200" cy="787400"/>
          </a:xfrm>
        </p:grpSpPr>
        <p:graphicFrame>
          <p:nvGraphicFramePr>
            <p:cNvPr id="26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1432259"/>
                </p:ext>
              </p:extLst>
            </p:nvPr>
          </p:nvGraphicFramePr>
          <p:xfrm>
            <a:off x="1066800" y="4267200"/>
            <a:ext cx="2057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98" name="Equation" r:id="rId16" imgW="1028700" imgH="241300" progId="Equation.3">
                    <p:embed/>
                  </p:oleObj>
                </mc:Choice>
                <mc:Fallback>
                  <p:oleObj name="Equation" r:id="rId16" imgW="1028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066800" y="4267200"/>
                          <a:ext cx="2057400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Box 38"/>
            <p:cNvSpPr txBox="1"/>
            <p:nvPr/>
          </p:nvSpPr>
          <p:spPr>
            <a:xfrm>
              <a:off x="0" y="39624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Substitute: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410200" y="16764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Ballistic test to measure bullet speed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7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We can bound the collision between Elastic and Inelastic cases.</a:t>
            </a:r>
          </a:p>
          <a:p>
            <a:pPr marL="0" indent="0">
              <a:buNone/>
            </a:pPr>
            <a:r>
              <a:rPr lang="en-US" sz="2400" dirty="0" smtClean="0"/>
              <a:t>If the ball we are kicking has a high return bounce, we can model the collision as elastic with reasonable confidence.</a:t>
            </a:r>
          </a:p>
          <a:p>
            <a:pPr marL="0" indent="0">
              <a:buNone/>
            </a:pPr>
            <a:r>
              <a:rPr lang="en-US" sz="2400" dirty="0" smtClean="0"/>
              <a:t> In this case, </a:t>
            </a:r>
            <a:r>
              <a:rPr lang="en-US" sz="2400" dirty="0" smtClean="0">
                <a:solidFill>
                  <a:srgbClr val="3366FF"/>
                </a:solidFill>
              </a:rPr>
              <a:t>choosing the equivalent mass of the kicker to equal the mass of the ball</a:t>
            </a:r>
            <a:r>
              <a:rPr lang="en-US" sz="2400" dirty="0" smtClean="0"/>
              <a:t> will stop the kicker on impact.  This will result in a minimum of wasted energy.</a:t>
            </a:r>
          </a:p>
          <a:p>
            <a:pPr marL="0" indent="0">
              <a:buNone/>
            </a:pPr>
            <a:r>
              <a:rPr lang="en-US" sz="2400" dirty="0" smtClean="0"/>
              <a:t>Then we can simply determine the required spring energy as the ball energy / efficiency from the bounce test.</a:t>
            </a:r>
          </a:p>
          <a:p>
            <a:pPr marL="0" indent="0">
              <a:buNone/>
            </a:pPr>
            <a:r>
              <a:rPr lang="en-US" sz="2400" dirty="0" smtClean="0"/>
              <a:t>With a working machine, the kicker-ball collision can be better analyzed, and the design may be iterated.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– conclusion for elastic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7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SzPct val="80000"/>
              <a:buFont typeface="+mj-lt"/>
              <a:buAutoNum type="arabicPeriod"/>
            </a:pPr>
            <a:r>
              <a:rPr lang="en-US" dirty="0" smtClean="0"/>
              <a:t>Projectile</a:t>
            </a:r>
          </a:p>
          <a:p>
            <a:pPr marL="914400" lvl="1" indent="-514350">
              <a:lnSpc>
                <a:spcPct val="90000"/>
              </a:lnSpc>
              <a:spcBef>
                <a:spcPts val="1000"/>
              </a:spcBef>
              <a:buSzPct val="80000"/>
              <a:buFont typeface="+mj-lt"/>
              <a:buAutoNum type="alphaLcPeriod"/>
            </a:pPr>
            <a:r>
              <a:rPr lang="en-US" dirty="0" smtClean="0"/>
              <a:t>Kinematics – 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motion of the object</a:t>
            </a:r>
          </a:p>
          <a:p>
            <a:pPr marL="914400" lvl="1" indent="-514350">
              <a:lnSpc>
                <a:spcPct val="90000"/>
              </a:lnSpc>
              <a:spcBef>
                <a:spcPts val="1000"/>
              </a:spcBef>
              <a:buSzPct val="80000"/>
              <a:buFont typeface="+mj-lt"/>
              <a:buAutoNum type="alphaLcPeriod"/>
            </a:pPr>
            <a:r>
              <a:rPr lang="en-US" dirty="0" smtClean="0"/>
              <a:t>Launch energy of Projectile</a:t>
            </a:r>
          </a:p>
          <a:p>
            <a:pPr marL="514350" indent="-514350">
              <a:lnSpc>
                <a:spcPct val="90000"/>
              </a:lnSpc>
              <a:spcBef>
                <a:spcPts val="2000"/>
              </a:spcBef>
              <a:buSzPct val="80000"/>
              <a:buFont typeface="+mj-lt"/>
              <a:buAutoNum type="arabicPeriod"/>
              <a:tabLst>
                <a:tab pos="2806700" algn="ctr"/>
              </a:tabLst>
            </a:pPr>
            <a:r>
              <a:rPr lang="en-US" dirty="0" smtClean="0"/>
              <a:t>Machine</a:t>
            </a:r>
          </a:p>
          <a:p>
            <a:pPr marL="914400" lvl="1" indent="-514350">
              <a:lnSpc>
                <a:spcPct val="90000"/>
              </a:lnSpc>
              <a:spcBef>
                <a:spcPts val="1000"/>
              </a:spcBef>
              <a:buSzPct val="80000"/>
              <a:buFont typeface="+mj-lt"/>
              <a:buAutoNum type="alphaLcPeriod"/>
              <a:tabLst>
                <a:tab pos="2806700" algn="ctr"/>
              </a:tabLst>
            </a:pPr>
            <a:r>
              <a:rPr lang="en-US" dirty="0" smtClean="0"/>
              <a:t>Momentum &amp; energy transfer</a:t>
            </a:r>
          </a:p>
          <a:p>
            <a:pPr marL="914400" lvl="1" indent="-514350">
              <a:lnSpc>
                <a:spcPct val="90000"/>
              </a:lnSpc>
              <a:spcBef>
                <a:spcPts val="1000"/>
              </a:spcBef>
              <a:buSzPct val="80000"/>
              <a:buFont typeface="+mj-lt"/>
              <a:buAutoNum type="alphaLcPeriod"/>
              <a:tabLst>
                <a:tab pos="2806700" algn="ctr"/>
              </a:tabLst>
            </a:pPr>
            <a:r>
              <a:rPr lang="en-US" dirty="0"/>
              <a:t>E</a:t>
            </a:r>
            <a:r>
              <a:rPr lang="en-US" dirty="0" smtClean="0"/>
              <a:t>nergy losses during launch</a:t>
            </a:r>
          </a:p>
          <a:p>
            <a:pPr marL="914400" lvl="1" indent="-514350">
              <a:lnSpc>
                <a:spcPct val="90000"/>
              </a:lnSpc>
              <a:spcBef>
                <a:spcPts val="1000"/>
              </a:spcBef>
              <a:buSzPct val="80000"/>
              <a:buFont typeface="+mj-lt"/>
              <a:buAutoNum type="alphaLcPeriod"/>
              <a:tabLst>
                <a:tab pos="2806700" algn="ctr"/>
              </a:tabLst>
            </a:pPr>
            <a:r>
              <a:rPr lang="en-US" dirty="0" smtClean="0"/>
              <a:t>Total input energy required</a:t>
            </a:r>
          </a:p>
          <a:p>
            <a:pPr marL="0" indent="0">
              <a:spcBef>
                <a:spcPts val="2000"/>
              </a:spcBef>
              <a:buNone/>
            </a:pPr>
            <a:endParaRPr lang="en-US" dirty="0" smtClean="0"/>
          </a:p>
          <a:p>
            <a:pPr>
              <a:spcBef>
                <a:spcPts val="2000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98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Wheel Shooter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02777" y="2741469"/>
            <a:ext cx="1636568" cy="1636568"/>
            <a:chOff x="2616200" y="4445000"/>
            <a:chExt cx="1143000" cy="1143000"/>
          </a:xfrm>
        </p:grpSpPr>
        <p:sp>
          <p:nvSpPr>
            <p:cNvPr id="4" name="Oval 3"/>
            <p:cNvSpPr/>
            <p:nvPr/>
          </p:nvSpPr>
          <p:spPr>
            <a:xfrm>
              <a:off x="2616200" y="4445000"/>
              <a:ext cx="1143000" cy="1143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" name="Arc 4"/>
            <p:cNvSpPr/>
            <p:nvPr/>
          </p:nvSpPr>
          <p:spPr>
            <a:xfrm flipH="1">
              <a:off x="2743200" y="4572000"/>
              <a:ext cx="838200" cy="838200"/>
            </a:xfrm>
            <a:prstGeom prst="arc">
              <a:avLst>
                <a:gd name="adj1" fmla="val 10754231"/>
                <a:gd name="adj2" fmla="val 3569287"/>
              </a:avLst>
            </a:prstGeom>
            <a:ln w="5080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flipH="1">
            <a:off x="1738745" y="2741469"/>
            <a:ext cx="1636568" cy="1636568"/>
            <a:chOff x="2616200" y="4445000"/>
            <a:chExt cx="1143000" cy="1143000"/>
          </a:xfrm>
        </p:grpSpPr>
        <p:sp>
          <p:nvSpPr>
            <p:cNvPr id="8" name="Oval 7"/>
            <p:cNvSpPr/>
            <p:nvPr/>
          </p:nvSpPr>
          <p:spPr>
            <a:xfrm>
              <a:off x="2616200" y="4445000"/>
              <a:ext cx="1143000" cy="1143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2743200" y="4572000"/>
              <a:ext cx="838200" cy="838200"/>
            </a:xfrm>
            <a:prstGeom prst="arc">
              <a:avLst>
                <a:gd name="adj1" fmla="val 10754231"/>
                <a:gd name="adj2" fmla="val 3569287"/>
              </a:avLst>
            </a:prstGeom>
            <a:ln w="5080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3048000" y="3505200"/>
            <a:ext cx="2182091" cy="2182091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139045" y="1910196"/>
            <a:ext cx="0" cy="2795154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ontent Placeholder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673141"/>
              </p:ext>
            </p:extLst>
          </p:nvPr>
        </p:nvGraphicFramePr>
        <p:xfrm>
          <a:off x="-4191000" y="2133600"/>
          <a:ext cx="342900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5" name="Equation" r:id="rId3" imgW="927100" imgH="215900" progId="Equation.3">
                  <p:embed/>
                </p:oleObj>
              </mc:Choice>
              <mc:Fallback>
                <p:oleObj name="Equation" r:id="rId3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191000" y="2133600"/>
                        <a:ext cx="3429000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9169899" y="13716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dirty="0" smtClean="0"/>
              <a:t>Two methods of launch:</a:t>
            </a:r>
            <a:endParaRPr lang="en-US" sz="2400" dirty="0"/>
          </a:p>
          <a:p>
            <a:pPr marL="0" indent="0">
              <a:buFont typeface="Wingdings" pitchFamily="2" charset="2"/>
              <a:buNone/>
            </a:pPr>
            <a:r>
              <a:rPr lang="en-US" sz="2400" dirty="0" smtClean="0"/>
              <a:t>Inelastic collision: Final surface speed of Launch wheels =</a:t>
            </a:r>
          </a:p>
        </p:txBody>
      </p:sp>
      <p:graphicFrame>
        <p:nvGraphicFramePr>
          <p:cNvPr id="16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58387"/>
              </p:ext>
            </p:extLst>
          </p:nvPr>
        </p:nvGraphicFramePr>
        <p:xfrm>
          <a:off x="9601200" y="25908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6" name="Equation" r:id="rId5" imgW="977900" imgH="228600" progId="Equation.3">
                  <p:embed/>
                </p:oleObj>
              </mc:Choice>
              <mc:Fallback>
                <p:oleObj name="Equation" r:id="rId5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01200" y="25908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053228"/>
              </p:ext>
            </p:extLst>
          </p:nvPr>
        </p:nvGraphicFramePr>
        <p:xfrm>
          <a:off x="9525000" y="38862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7" name="Equation" r:id="rId7" imgW="977900" imgH="228600" progId="Equation.3">
                  <p:embed/>
                </p:oleObj>
              </mc:Choice>
              <mc:Fallback>
                <p:oleObj name="Equation" r:id="rId7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25000" y="38862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7258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Wheel Shooter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38800" y="1524000"/>
            <a:ext cx="3352800" cy="2362200"/>
            <a:chOff x="5638800" y="1524000"/>
            <a:chExt cx="3352800" cy="2362200"/>
          </a:xfrm>
        </p:grpSpPr>
        <p:grpSp>
          <p:nvGrpSpPr>
            <p:cNvPr id="6" name="Group 5"/>
            <p:cNvGrpSpPr/>
            <p:nvPr/>
          </p:nvGrpSpPr>
          <p:grpSpPr>
            <a:xfrm>
              <a:off x="7848600" y="1828800"/>
              <a:ext cx="1143000" cy="1143000"/>
              <a:chOff x="2616200" y="4445000"/>
              <a:chExt cx="1143000" cy="11430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" name="Arc 4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flipH="1">
              <a:off x="5638800" y="1828800"/>
              <a:ext cx="1143000" cy="1143000"/>
              <a:chOff x="2616200" y="4445000"/>
              <a:chExt cx="1143000" cy="11430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553200" y="2362200"/>
              <a:ext cx="1524000" cy="15240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315200" y="1524000"/>
              <a:ext cx="0" cy="1676400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oli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Content Placeholder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592477"/>
              </p:ext>
            </p:extLst>
          </p:nvPr>
        </p:nvGraphicFramePr>
        <p:xfrm>
          <a:off x="-4191000" y="2133600"/>
          <a:ext cx="342900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2" name="Equation" r:id="rId4" imgW="927100" imgH="215900" progId="Equation.3">
                  <p:embed/>
                </p:oleObj>
              </mc:Choice>
              <mc:Fallback>
                <p:oleObj name="Equation" r:id="rId4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191000" y="2133600"/>
                        <a:ext cx="3429000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381000" y="1981200"/>
            <a:ext cx="500330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Two methods of launch:</a:t>
            </a:r>
            <a:endParaRPr lang="en-US" dirty="0"/>
          </a:p>
          <a:p>
            <a:pPr marL="0" indent="0">
              <a:buFont typeface="Wingdings" pitchFamily="2" charset="2"/>
              <a:buNone/>
            </a:pPr>
            <a:r>
              <a:rPr lang="en-US" sz="2800" dirty="0" smtClean="0">
                <a:solidFill>
                  <a:srgbClr val="3366FF"/>
                </a:solidFill>
                <a:latin typeface="+mn-lt"/>
              </a:rPr>
              <a:t>Inelastic Collision:</a:t>
            </a:r>
          </a:p>
          <a:p>
            <a:pPr marL="0" indent="0">
              <a:buFont typeface="Wingdings" pitchFamily="2" charset="2"/>
              <a:buNone/>
            </a:pPr>
            <a:endParaRPr lang="en-US" sz="2800" dirty="0">
              <a:solidFill>
                <a:srgbClr val="3366FF"/>
              </a:solidFill>
              <a:latin typeface="+mn-lt"/>
            </a:endParaRPr>
          </a:p>
          <a:p>
            <a:pPr marL="0" indent="0">
              <a:buFont typeface="Wingdings" pitchFamily="2" charset="2"/>
              <a:buNone/>
            </a:pPr>
            <a:endParaRPr lang="en-US" sz="2800" dirty="0" smtClean="0">
              <a:solidFill>
                <a:srgbClr val="3366FF"/>
              </a:solidFill>
              <a:latin typeface="+mn-lt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800" dirty="0" smtClean="0">
                <a:solidFill>
                  <a:srgbClr val="3366FF"/>
                </a:solidFill>
                <a:latin typeface="+mn-lt"/>
              </a:rPr>
              <a:t>Friction Drive:</a:t>
            </a:r>
          </a:p>
        </p:txBody>
      </p:sp>
      <p:graphicFrame>
        <p:nvGraphicFramePr>
          <p:cNvPr id="16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202020"/>
              </p:ext>
            </p:extLst>
          </p:nvPr>
        </p:nvGraphicFramePr>
        <p:xfrm>
          <a:off x="1219200" y="30480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3"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19200" y="30480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909728"/>
              </p:ext>
            </p:extLst>
          </p:nvPr>
        </p:nvGraphicFramePr>
        <p:xfrm>
          <a:off x="1295400" y="49530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4" name="Equation" r:id="rId8" imgW="977900" imgH="228600" progId="Equation.3">
                  <p:embed/>
                </p:oleObj>
              </mc:Choice>
              <mc:Fallback>
                <p:oleObj name="Equation" r:id="rId8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95400" y="49530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8024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Wheel Shooter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38800" y="1524000"/>
            <a:ext cx="3352800" cy="2362200"/>
            <a:chOff x="5638800" y="1524000"/>
            <a:chExt cx="3352800" cy="2362200"/>
          </a:xfrm>
        </p:grpSpPr>
        <p:grpSp>
          <p:nvGrpSpPr>
            <p:cNvPr id="6" name="Group 5"/>
            <p:cNvGrpSpPr/>
            <p:nvPr/>
          </p:nvGrpSpPr>
          <p:grpSpPr>
            <a:xfrm>
              <a:off x="7848600" y="1828800"/>
              <a:ext cx="1143000" cy="1143000"/>
              <a:chOff x="2616200" y="4445000"/>
              <a:chExt cx="1143000" cy="11430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" name="Arc 4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flipH="1">
              <a:off x="5638800" y="1828800"/>
              <a:ext cx="1143000" cy="1143000"/>
              <a:chOff x="2616200" y="4445000"/>
              <a:chExt cx="1143000" cy="11430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553200" y="2362200"/>
              <a:ext cx="1524000" cy="15240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315200" y="1524000"/>
              <a:ext cx="0" cy="1676400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oli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Content Placeholder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216465"/>
              </p:ext>
            </p:extLst>
          </p:nvPr>
        </p:nvGraphicFramePr>
        <p:xfrm>
          <a:off x="-4191000" y="2133600"/>
          <a:ext cx="342900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8" name="Equation" r:id="rId4" imgW="927100" imgH="215900" progId="Equation.3">
                  <p:embed/>
                </p:oleObj>
              </mc:Choice>
              <mc:Fallback>
                <p:oleObj name="Equation" r:id="rId4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191000" y="2133600"/>
                        <a:ext cx="3429000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228600" y="1390192"/>
            <a:ext cx="5638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Inelastic Collision:</a:t>
            </a:r>
          </a:p>
          <a:p>
            <a:r>
              <a:rPr lang="en-US" sz="2400" dirty="0" smtClean="0">
                <a:solidFill>
                  <a:srgbClr val="3366FF"/>
                </a:solidFill>
                <a:latin typeface="+mn-lt"/>
              </a:rPr>
              <a:t>Friction consistency not as important; Final speeds must match.</a:t>
            </a:r>
          </a:p>
          <a:p>
            <a:pPr marL="0" indent="0">
              <a:buNone/>
            </a:pPr>
            <a:r>
              <a:rPr lang="en-US" sz="2800" dirty="0"/>
              <a:t>Friction Drive:</a:t>
            </a:r>
          </a:p>
          <a:p>
            <a:r>
              <a:rPr lang="en-US" sz="2400" dirty="0" smtClean="0">
                <a:solidFill>
                  <a:srgbClr val="3366FF"/>
                </a:solidFill>
                <a:latin typeface="+mn-lt"/>
              </a:rPr>
              <a:t>Wheel speed accuracy not as important</a:t>
            </a:r>
          </a:p>
          <a:p>
            <a:r>
              <a:rPr lang="en-US" sz="2400" dirty="0" smtClean="0">
                <a:solidFill>
                  <a:srgbClr val="3366FF"/>
                </a:solidFill>
                <a:latin typeface="+mn-lt"/>
              </a:rPr>
              <a:t>Energy loss on wheels are larger</a:t>
            </a:r>
          </a:p>
        </p:txBody>
      </p:sp>
      <p:graphicFrame>
        <p:nvGraphicFramePr>
          <p:cNvPr id="16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193510"/>
              </p:ext>
            </p:extLst>
          </p:nvPr>
        </p:nvGraphicFramePr>
        <p:xfrm>
          <a:off x="10210800" y="34290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9"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10800" y="34290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404614"/>
              </p:ext>
            </p:extLst>
          </p:nvPr>
        </p:nvGraphicFramePr>
        <p:xfrm>
          <a:off x="10287000" y="53340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0" name="Equation" r:id="rId8" imgW="977900" imgH="228600" progId="Equation.3">
                  <p:embed/>
                </p:oleObj>
              </mc:Choice>
              <mc:Fallback>
                <p:oleObj name="Equation" r:id="rId8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87000" y="53340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332378"/>
              </p:ext>
            </p:extLst>
          </p:nvPr>
        </p:nvGraphicFramePr>
        <p:xfrm>
          <a:off x="1295400" y="4800600"/>
          <a:ext cx="1885950" cy="57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1" name="Equation" r:id="rId10" imgW="711200" imgH="215900" progId="Equation.3">
                  <p:embed/>
                </p:oleObj>
              </mc:Choice>
              <mc:Fallback>
                <p:oleObj name="Equation" r:id="rId10" imgW="711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95400" y="4800600"/>
                        <a:ext cx="1885950" cy="572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938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Wheel Shooter - Inelastic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38800" y="1524000"/>
            <a:ext cx="3352800" cy="2362200"/>
            <a:chOff x="5638800" y="1524000"/>
            <a:chExt cx="3352800" cy="2362200"/>
          </a:xfrm>
        </p:grpSpPr>
        <p:grpSp>
          <p:nvGrpSpPr>
            <p:cNvPr id="6" name="Group 5"/>
            <p:cNvGrpSpPr/>
            <p:nvPr/>
          </p:nvGrpSpPr>
          <p:grpSpPr>
            <a:xfrm>
              <a:off x="7848600" y="1828800"/>
              <a:ext cx="1143000" cy="1143000"/>
              <a:chOff x="2616200" y="4445000"/>
              <a:chExt cx="1143000" cy="11430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" name="Arc 4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flipH="1">
              <a:off x="5638800" y="1828800"/>
              <a:ext cx="1143000" cy="1143000"/>
              <a:chOff x="2616200" y="4445000"/>
              <a:chExt cx="1143000" cy="11430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553200" y="2362200"/>
              <a:ext cx="1524000" cy="15240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315200" y="1524000"/>
              <a:ext cx="0" cy="1676400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oli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Content Placeholder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741804"/>
              </p:ext>
            </p:extLst>
          </p:nvPr>
        </p:nvGraphicFramePr>
        <p:xfrm>
          <a:off x="685800" y="2209800"/>
          <a:ext cx="24384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1" name="Equation" r:id="rId4" imgW="927100" imgH="215900" progId="Equation.3">
                  <p:embed/>
                </p:oleObj>
              </mc:Choice>
              <mc:Fallback>
                <p:oleObj name="Equation" r:id="rId4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2209800"/>
                        <a:ext cx="2438400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-3048000" y="-838200"/>
            <a:ext cx="5334000" cy="6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cap="small" dirty="0" smtClean="0"/>
              <a:t>Initial Momentum:</a:t>
            </a:r>
          </a:p>
        </p:txBody>
      </p:sp>
      <p:graphicFrame>
        <p:nvGraphicFramePr>
          <p:cNvPr id="16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534424"/>
              </p:ext>
            </p:extLst>
          </p:nvPr>
        </p:nvGraphicFramePr>
        <p:xfrm>
          <a:off x="10210800" y="34290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2"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10800" y="34290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879654"/>
              </p:ext>
            </p:extLst>
          </p:nvPr>
        </p:nvGraphicFramePr>
        <p:xfrm>
          <a:off x="10287000" y="5334000"/>
          <a:ext cx="36163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3" name="Equation" r:id="rId8" imgW="977900" imgH="228600" progId="Equation.3">
                  <p:embed/>
                </p:oleObj>
              </mc:Choice>
              <mc:Fallback>
                <p:oleObj name="Equation" r:id="rId8" imgW="977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87000" y="5334000"/>
                        <a:ext cx="36163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558680"/>
              </p:ext>
            </p:extLst>
          </p:nvPr>
        </p:nvGraphicFramePr>
        <p:xfrm>
          <a:off x="10134600" y="1676400"/>
          <a:ext cx="1885950" cy="57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4" name="Equation" r:id="rId10" imgW="711200" imgH="215900" progId="Equation.3">
                  <p:embed/>
                </p:oleObj>
              </mc:Choice>
              <mc:Fallback>
                <p:oleObj name="Equation" r:id="rId10" imgW="711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134600" y="1676400"/>
                        <a:ext cx="1885950" cy="572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152400" y="1524000"/>
            <a:ext cx="5334000" cy="6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Wheel Momentum</a:t>
            </a:r>
            <a:endParaRPr lang="en-US" i="1" dirty="0" smtClean="0"/>
          </a:p>
        </p:txBody>
      </p:sp>
      <p:graphicFrame>
        <p:nvGraphicFramePr>
          <p:cNvPr id="22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565707"/>
              </p:ext>
            </p:extLst>
          </p:nvPr>
        </p:nvGraphicFramePr>
        <p:xfrm>
          <a:off x="-4724400" y="2819400"/>
          <a:ext cx="2438400" cy="567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5" name="Equation" r:id="rId12" imgW="927100" imgH="215900" progId="Equation.3">
                  <p:embed/>
                </p:oleObj>
              </mc:Choice>
              <mc:Fallback>
                <p:oleObj name="Equation" r:id="rId12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4724400" y="2819400"/>
                        <a:ext cx="2438400" cy="567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614"/>
              </p:ext>
            </p:extLst>
          </p:nvPr>
        </p:nvGraphicFramePr>
        <p:xfrm>
          <a:off x="3733800" y="2209800"/>
          <a:ext cx="1706562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6" name="Equation" r:id="rId14" imgW="876300" imgH="241300" progId="Equation.3">
                  <p:embed/>
                </p:oleObj>
              </mc:Choice>
              <mc:Fallback>
                <p:oleObj name="Equation" r:id="rId14" imgW="876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33800" y="2209800"/>
                        <a:ext cx="1706562" cy="471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668266"/>
              </p:ext>
            </p:extLst>
          </p:nvPr>
        </p:nvGraphicFramePr>
        <p:xfrm>
          <a:off x="1295400" y="2819400"/>
          <a:ext cx="3340100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7" name="Equation" r:id="rId16" imgW="1231900" imgH="431800" progId="Equation.3">
                  <p:embed/>
                </p:oleObj>
              </mc:Choice>
              <mc:Fallback>
                <p:oleObj name="Equation" r:id="rId16" imgW="1231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295400" y="2819400"/>
                        <a:ext cx="3340100" cy="116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559207"/>
              </p:ext>
            </p:extLst>
          </p:nvPr>
        </p:nvGraphicFramePr>
        <p:xfrm>
          <a:off x="-4191000" y="5105400"/>
          <a:ext cx="387508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8" name="Equation" r:id="rId18" imgW="1473200" imgH="228600" progId="Equation.3">
                  <p:embed/>
                </p:oleObj>
              </mc:Choice>
              <mc:Fallback>
                <p:oleObj name="Equation" r:id="rId18" imgW="147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-4191000" y="5105400"/>
                        <a:ext cx="3875088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696261"/>
              </p:ext>
            </p:extLst>
          </p:nvPr>
        </p:nvGraphicFramePr>
        <p:xfrm>
          <a:off x="1447800" y="4495800"/>
          <a:ext cx="358140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9" name="Equation" r:id="rId20" imgW="1320800" imgH="482600" progId="Equation.3">
                  <p:embed/>
                </p:oleObj>
              </mc:Choice>
              <mc:Fallback>
                <p:oleObj name="Equation" r:id="rId20" imgW="1320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47800" y="4495800"/>
                        <a:ext cx="3581400" cy="1309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78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Wheel Shooter - Inelastic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38800" y="1524000"/>
            <a:ext cx="3352800" cy="2362200"/>
            <a:chOff x="5638800" y="1524000"/>
            <a:chExt cx="3352800" cy="2362200"/>
          </a:xfrm>
        </p:grpSpPr>
        <p:grpSp>
          <p:nvGrpSpPr>
            <p:cNvPr id="6" name="Group 5"/>
            <p:cNvGrpSpPr/>
            <p:nvPr/>
          </p:nvGrpSpPr>
          <p:grpSpPr>
            <a:xfrm>
              <a:off x="7848600" y="1828800"/>
              <a:ext cx="1143000" cy="1143000"/>
              <a:chOff x="2616200" y="4445000"/>
              <a:chExt cx="1143000" cy="11430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" name="Arc 4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flipH="1">
              <a:off x="5638800" y="1828800"/>
              <a:ext cx="1143000" cy="1143000"/>
              <a:chOff x="2616200" y="4445000"/>
              <a:chExt cx="1143000" cy="11430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553200" y="2362200"/>
              <a:ext cx="1524000" cy="15240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315200" y="1524000"/>
              <a:ext cx="0" cy="1676400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oli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304800" y="1752600"/>
            <a:ext cx="5334000" cy="6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Momentum Conservation</a:t>
            </a:r>
            <a:endParaRPr lang="en-US" i="1" dirty="0" smtClean="0"/>
          </a:p>
        </p:txBody>
      </p:sp>
      <p:graphicFrame>
        <p:nvGraphicFramePr>
          <p:cNvPr id="25" name="Content Placeholder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005528"/>
              </p:ext>
            </p:extLst>
          </p:nvPr>
        </p:nvGraphicFramePr>
        <p:xfrm>
          <a:off x="381000" y="2514600"/>
          <a:ext cx="387508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9" name="Equation" r:id="rId4" imgW="1473200" imgH="228600" progId="Equation.3">
                  <p:embed/>
                </p:oleObj>
              </mc:Choice>
              <mc:Fallback>
                <p:oleObj name="Equation" r:id="rId4" imgW="147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2514600"/>
                        <a:ext cx="3875088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ontent Placeholder 1"/>
          <p:cNvSpPr txBox="1">
            <a:spLocks/>
          </p:cNvSpPr>
          <p:nvPr/>
        </p:nvSpPr>
        <p:spPr bwMode="auto">
          <a:xfrm>
            <a:off x="381000" y="49530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600"/>
              </a:spcBef>
              <a:spcAft>
                <a:spcPct val="0"/>
              </a:spcAft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Cambria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1" dirty="0" smtClean="0">
                <a:solidFill>
                  <a:srgbClr val="3366FF"/>
                </a:solidFill>
              </a:rPr>
              <a:t>Note: Shot distance will start falling when wheels start failing to match projectile speed. </a:t>
            </a:r>
          </a:p>
        </p:txBody>
      </p:sp>
    </p:spTree>
    <p:extLst>
      <p:ext uri="{BB962C8B-B14F-4D97-AF65-F5344CB8AC3E}">
        <p14:creationId xmlns:p14="http://schemas.microsoft.com/office/powerpoint/2010/main" val="389203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Projectile rolls along one edge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wheel launchers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231900" y="4902200"/>
            <a:ext cx="1524000" cy="1524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16200" y="4445000"/>
            <a:ext cx="1143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Arc 10"/>
          <p:cNvSpPr/>
          <p:nvPr/>
        </p:nvSpPr>
        <p:spPr>
          <a:xfrm rot="20033575" flipH="1">
            <a:off x="1066800" y="2837329"/>
            <a:ext cx="4267200" cy="4518212"/>
          </a:xfrm>
          <a:prstGeom prst="arc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066800" y="4267200"/>
            <a:ext cx="1524000" cy="1524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76400" y="3124200"/>
            <a:ext cx="1524000" cy="1524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52800" y="2057400"/>
            <a:ext cx="1524000" cy="1524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14600" y="2286000"/>
            <a:ext cx="2286000" cy="1600200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flipH="1">
            <a:off x="2743200" y="4572000"/>
            <a:ext cx="838200" cy="838200"/>
          </a:xfrm>
          <a:prstGeom prst="arc">
            <a:avLst>
              <a:gd name="adj1" fmla="val 10754231"/>
              <a:gd name="adj2" fmla="val 3569287"/>
            </a:avLst>
          </a:prstGeom>
          <a:ln w="50800">
            <a:solidFill>
              <a:srgbClr val="FF0000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3400" y="4038600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If launch velocity is V,</a:t>
            </a:r>
          </a:p>
          <a:p>
            <a:endParaRPr lang="en-US" sz="2800" dirty="0" smtClean="0"/>
          </a:p>
          <a:p>
            <a:r>
              <a:rPr lang="en-US" sz="2800" dirty="0" smtClean="0"/>
              <a:t>...how fast does drive wheel need to turn?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75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Here’s the Math…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12135"/>
            <a:ext cx="6478350" cy="41334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5257800" y="1905000"/>
            <a:ext cx="2438400" cy="4331594"/>
            <a:chOff x="4876800" y="1219200"/>
            <a:chExt cx="2590800" cy="5017394"/>
          </a:xfrm>
        </p:grpSpPr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4876800" y="1219200"/>
              <a:ext cx="2590800" cy="8263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altLang="zh-CN" sz="4000" dirty="0" smtClean="0">
                  <a:latin typeface="Calibri" pitchFamily="34" charset="0"/>
                  <a:ea typeface="SimSun" pitchFamily="2" charset="-122"/>
                  <a:cs typeface="Arial" pitchFamily="34" charset="0"/>
                </a:rPr>
                <a:t>V</a:t>
              </a:r>
              <a:endParaRPr kumimoji="0" lang="en-US" sz="4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4876800" y="3482059"/>
              <a:ext cx="2590800" cy="8263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altLang="zh-CN" sz="4000" dirty="0" smtClean="0">
                  <a:latin typeface="Calibri" pitchFamily="34" charset="0"/>
                  <a:ea typeface="SimSun" pitchFamily="2" charset="-122"/>
                  <a:cs typeface="Arial" pitchFamily="34" charset="0"/>
                </a:rPr>
                <a:t>0</a:t>
              </a:r>
              <a:endParaRPr kumimoji="0" lang="en-US" sz="4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4876800" y="5410200"/>
              <a:ext cx="2590800" cy="8263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altLang="zh-CN" sz="4000" dirty="0" smtClean="0">
                  <a:latin typeface="Calibri" pitchFamily="34" charset="0"/>
                  <a:ea typeface="SimSun" pitchFamily="2" charset="-122"/>
                  <a:cs typeface="Arial" pitchFamily="34" charset="0"/>
                </a:rPr>
                <a:t>-V</a:t>
              </a:r>
              <a:endParaRPr kumimoji="0" lang="en-US" sz="4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19400" y="1608923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Rotation Motion Only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699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7706"/>
            <a:ext cx="6934200" cy="4255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648200" y="1219200"/>
            <a:ext cx="2590800" cy="5017394"/>
            <a:chOff x="4876800" y="1219200"/>
            <a:chExt cx="2590800" cy="5017394"/>
          </a:xfrm>
        </p:grpSpPr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4876800" y="1219200"/>
              <a:ext cx="2590800" cy="8263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altLang="zh-CN" sz="4000" dirty="0">
                  <a:latin typeface="Calibri" pitchFamily="34" charset="0"/>
                  <a:ea typeface="SimSun" pitchFamily="2" charset="-122"/>
                  <a:cs typeface="Arial" pitchFamily="34" charset="0"/>
                </a:rPr>
                <a:t>V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 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+ </a:t>
              </a:r>
              <a:r>
                <a:rPr lang="en-US" altLang="zh-CN" sz="4000" dirty="0">
                  <a:solidFill>
                    <a:srgbClr val="0000FF"/>
                  </a:solidFill>
                  <a:latin typeface="Calibri" pitchFamily="34" charset="0"/>
                  <a:ea typeface="SimSun" pitchFamily="2" charset="-122"/>
                  <a:cs typeface="Arial" pitchFamily="34" charset="0"/>
                </a:rPr>
                <a:t>V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 = 2V</a:t>
              </a:r>
              <a:endParaRPr kumimoji="0" lang="en-US" sz="4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4876800" y="3364606"/>
              <a:ext cx="2590800" cy="8263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altLang="zh-CN" sz="4000" dirty="0" smtClean="0">
                  <a:latin typeface="Calibri" pitchFamily="34" charset="0"/>
                  <a:ea typeface="SimSun" pitchFamily="2" charset="-122"/>
                  <a:cs typeface="Arial" pitchFamily="34" charset="0"/>
                </a:rPr>
                <a:t>0 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+ </a:t>
              </a:r>
              <a:r>
                <a:rPr lang="en-US" altLang="zh-CN" sz="4000" dirty="0">
                  <a:solidFill>
                    <a:srgbClr val="0000FF"/>
                  </a:solidFill>
                  <a:latin typeface="Calibri" pitchFamily="34" charset="0"/>
                  <a:ea typeface="SimSun" pitchFamily="2" charset="-122"/>
                  <a:cs typeface="Arial" pitchFamily="34" charset="0"/>
                </a:rPr>
                <a:t>V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 = V  </a:t>
              </a:r>
              <a:endParaRPr kumimoji="0" lang="en-US" sz="4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4876800" y="5410200"/>
              <a:ext cx="2590800" cy="82639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altLang="zh-CN" sz="4000" dirty="0" smtClean="0">
                  <a:latin typeface="Calibri" pitchFamily="34" charset="0"/>
                  <a:ea typeface="SimSun" pitchFamily="2" charset="-122"/>
                  <a:cs typeface="Arial" pitchFamily="34" charset="0"/>
                </a:rPr>
                <a:t>-V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 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+ </a:t>
              </a:r>
              <a:r>
                <a:rPr lang="en-US" altLang="zh-CN" sz="4000" dirty="0">
                  <a:solidFill>
                    <a:srgbClr val="0000FF"/>
                  </a:solidFill>
                  <a:latin typeface="Calibri" pitchFamily="34" charset="0"/>
                  <a:ea typeface="SimSun" pitchFamily="2" charset="-122"/>
                  <a:cs typeface="Arial" pitchFamily="34" charset="0"/>
                </a:rPr>
                <a:t>V</a:t>
              </a:r>
              <a:r>
                <a:rPr kumimoji="0" lang="en-US" altLang="zh-CN" sz="4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SimSun" pitchFamily="2" charset="-122"/>
                  <a:cs typeface="Arial" pitchFamily="34" charset="0"/>
                </a:rPr>
                <a:t> = 0</a:t>
              </a:r>
              <a:endParaRPr kumimoji="0" lang="en-US" sz="4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304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mbria"/>
                <a:cs typeface="Cambria"/>
              </a:rPr>
              <a:t>Rotational and Translational Motion</a:t>
            </a:r>
            <a:endParaRPr lang="en-US" sz="36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1569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Transfer in Launcher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679707"/>
              </p:ext>
            </p:extLst>
          </p:nvPr>
        </p:nvGraphicFramePr>
        <p:xfrm>
          <a:off x="1447800" y="2133600"/>
          <a:ext cx="2844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4" name="Equation" r:id="rId3" imgW="1422400" imgH="469900" progId="Equation.3">
                  <p:embed/>
                </p:oleObj>
              </mc:Choice>
              <mc:Fallback>
                <p:oleObj name="Equation" r:id="rId3" imgW="1422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2133600"/>
                        <a:ext cx="28448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400418"/>
              </p:ext>
            </p:extLst>
          </p:nvPr>
        </p:nvGraphicFramePr>
        <p:xfrm>
          <a:off x="533400" y="3505200"/>
          <a:ext cx="3708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5" name="Equation" r:id="rId5" imgW="1854200" imgH="495300" progId="Equation.3">
                  <p:embed/>
                </p:oleObj>
              </mc:Choice>
              <mc:Fallback>
                <p:oleObj name="Equation" r:id="rId5" imgW="1854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3505200"/>
                        <a:ext cx="37084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12402"/>
              </p:ext>
            </p:extLst>
          </p:nvPr>
        </p:nvGraphicFramePr>
        <p:xfrm>
          <a:off x="1066800" y="4724400"/>
          <a:ext cx="1905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6" name="Equation" r:id="rId7" imgW="952500" imgH="431800" progId="Equation.3">
                  <p:embed/>
                </p:oleObj>
              </mc:Choice>
              <mc:Fallback>
                <p:oleObj name="Equation" r:id="rId7" imgW="952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6800" y="4724400"/>
                        <a:ext cx="19050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908474"/>
              </p:ext>
            </p:extLst>
          </p:nvPr>
        </p:nvGraphicFramePr>
        <p:xfrm>
          <a:off x="1447800" y="5791200"/>
          <a:ext cx="1219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7" name="Equation" r:id="rId9" imgW="609600" imgH="215900" progId="Equation.3">
                  <p:embed/>
                </p:oleObj>
              </mc:Choice>
              <mc:Fallback>
                <p:oleObj name="Equation" r:id="rId9" imgW="609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47800" y="5791200"/>
                        <a:ext cx="12192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958301"/>
              </p:ext>
            </p:extLst>
          </p:nvPr>
        </p:nvGraphicFramePr>
        <p:xfrm>
          <a:off x="5270500" y="1778000"/>
          <a:ext cx="3454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8" name="Equation" r:id="rId11" imgW="1727200" imgH="647700" progId="Equation.3">
                  <p:embed/>
                </p:oleObj>
              </mc:Choice>
              <mc:Fallback>
                <p:oleObj name="Equation" r:id="rId11" imgW="17272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70500" y="1778000"/>
                        <a:ext cx="34544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222191"/>
              </p:ext>
            </p:extLst>
          </p:nvPr>
        </p:nvGraphicFramePr>
        <p:xfrm>
          <a:off x="5321300" y="3759200"/>
          <a:ext cx="2895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9" name="Equation" r:id="rId13" imgW="1447800" imgH="431800" progId="Equation.3">
                  <p:embed/>
                </p:oleObj>
              </mc:Choice>
              <mc:Fallback>
                <p:oleObj name="Equation" r:id="rId13" imgW="1447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21300" y="3759200"/>
                        <a:ext cx="28956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519224"/>
              </p:ext>
            </p:extLst>
          </p:nvPr>
        </p:nvGraphicFramePr>
        <p:xfrm>
          <a:off x="5334000" y="5257800"/>
          <a:ext cx="2514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80" name="Equation" r:id="rId15" imgW="1257300" imgH="457200" progId="Equation.3">
                  <p:embed/>
                </p:oleObj>
              </mc:Choice>
              <mc:Fallback>
                <p:oleObj name="Equation" r:id="rId15" imgW="1257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34000" y="5257800"/>
                        <a:ext cx="25146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57200" y="1524000"/>
            <a:ext cx="1371600" cy="1702974"/>
            <a:chOff x="1066800" y="2057400"/>
            <a:chExt cx="4267200" cy="5298141"/>
          </a:xfrm>
        </p:grpSpPr>
        <p:sp>
          <p:nvSpPr>
            <p:cNvPr id="14" name="Arc 13"/>
            <p:cNvSpPr/>
            <p:nvPr/>
          </p:nvSpPr>
          <p:spPr>
            <a:xfrm rot="20033575" flipH="1">
              <a:off x="1066800" y="2837329"/>
              <a:ext cx="4267200" cy="4518212"/>
            </a:xfrm>
            <a:prstGeom prst="arc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066800" y="2057400"/>
              <a:ext cx="3810000" cy="4368800"/>
              <a:chOff x="1066800" y="2057400"/>
              <a:chExt cx="3810000" cy="43688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231900" y="4902200"/>
                <a:ext cx="1524000" cy="1524000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616200" y="4445000"/>
                <a:ext cx="1143000" cy="1143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66800" y="4267200"/>
                <a:ext cx="1524000" cy="1524000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676400" y="3124200"/>
                <a:ext cx="1524000" cy="1524000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352800" y="2057400"/>
                <a:ext cx="1524000" cy="1524000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514600" y="2286000"/>
                <a:ext cx="2286000" cy="16002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oli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Arc 21"/>
              <p:cNvSpPr/>
              <p:nvPr/>
            </p:nvSpPr>
            <p:spPr>
              <a:xfrm flipH="1">
                <a:off x="2743200" y="4572000"/>
                <a:ext cx="838200" cy="838200"/>
              </a:xfrm>
              <a:prstGeom prst="arc">
                <a:avLst>
                  <a:gd name="adj1" fmla="val 10754231"/>
                  <a:gd name="adj2" fmla="val 3569287"/>
                </a:avLst>
              </a:prstGeom>
              <a:ln w="50800">
                <a:solidFill>
                  <a:srgbClr val="FF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219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to Accelerate in Distance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524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accelerate our projectile over a distance </a:t>
            </a:r>
            <a:r>
              <a:rPr lang="en-US" b="1" dirty="0" smtClean="0"/>
              <a:t>d</a:t>
            </a:r>
            <a:r>
              <a:rPr lang="en-US" dirty="0" smtClean="0"/>
              <a:t>, to reach a launch velocity </a:t>
            </a:r>
            <a:r>
              <a:rPr lang="en-US" b="1" dirty="0" smtClean="0"/>
              <a:t>V</a:t>
            </a:r>
            <a:r>
              <a:rPr lang="en-US" dirty="0" smtClean="0"/>
              <a:t>, how much constant force must applied to the projectile?</a:t>
            </a:r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19897"/>
              </p:ext>
            </p:extLst>
          </p:nvPr>
        </p:nvGraphicFramePr>
        <p:xfrm>
          <a:off x="990600" y="2667000"/>
          <a:ext cx="1729617" cy="621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14" name="Equation" r:id="rId3" imgW="673100" imgH="241300" progId="Equation.3">
                  <p:embed/>
                </p:oleObj>
              </mc:Choice>
              <mc:Fallback>
                <p:oleObj name="Equation" r:id="rId3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2667000"/>
                        <a:ext cx="1729617" cy="621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668718"/>
              </p:ext>
            </p:extLst>
          </p:nvPr>
        </p:nvGraphicFramePr>
        <p:xfrm>
          <a:off x="990600" y="3352800"/>
          <a:ext cx="1533674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15" name="Equation" r:id="rId5" imgW="596900" imgH="177800" progId="Equation.3">
                  <p:embed/>
                </p:oleObj>
              </mc:Choice>
              <mc:Fallback>
                <p:oleObj name="Equation" r:id="rId5" imgW="5969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3352800"/>
                        <a:ext cx="1533674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067325"/>
              </p:ext>
            </p:extLst>
          </p:nvPr>
        </p:nvGraphicFramePr>
        <p:xfrm>
          <a:off x="1143000" y="4343400"/>
          <a:ext cx="147796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16" name="Equation" r:id="rId7" imgW="876300" imgH="711200" progId="Equation.3">
                  <p:embed/>
                </p:oleObj>
              </mc:Choice>
              <mc:Fallback>
                <p:oleObj name="Equation" r:id="rId7" imgW="876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3000" y="4343400"/>
                        <a:ext cx="1477963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546926"/>
              </p:ext>
            </p:extLst>
          </p:nvPr>
        </p:nvGraphicFramePr>
        <p:xfrm>
          <a:off x="3200400" y="2998788"/>
          <a:ext cx="1025044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17" name="Equation" r:id="rId9" imgW="469900" imgH="406400" progId="Equation.3">
                  <p:embed/>
                </p:oleObj>
              </mc:Choice>
              <mc:Fallback>
                <p:oleObj name="Equation" r:id="rId9" imgW="469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0400" y="2998788"/>
                        <a:ext cx="1025044" cy="887412"/>
                      </a:xfrm>
                      <a:prstGeom prst="rect">
                        <a:avLst/>
                      </a:prstGeom>
                      <a:solidFill>
                        <a:srgbClr val="FFF1D8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4800600" y="2438400"/>
            <a:ext cx="4038600" cy="3810000"/>
            <a:chOff x="4800600" y="2438400"/>
            <a:chExt cx="4038600" cy="3810000"/>
          </a:xfrm>
        </p:grpSpPr>
        <p:sp>
          <p:nvSpPr>
            <p:cNvPr id="16" name="Rectangle 15"/>
            <p:cNvSpPr/>
            <p:nvPr/>
          </p:nvSpPr>
          <p:spPr>
            <a:xfrm>
              <a:off x="4800600" y="2438400"/>
              <a:ext cx="4038600" cy="381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8346907"/>
                </p:ext>
              </p:extLst>
            </p:nvPr>
          </p:nvGraphicFramePr>
          <p:xfrm>
            <a:off x="5867400" y="2895600"/>
            <a:ext cx="1441450" cy="1054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18" name="Equation" r:id="rId11" imgW="660400" imgH="482600" progId="Equation.3">
                    <p:embed/>
                  </p:oleObj>
                </mc:Choice>
                <mc:Fallback>
                  <p:oleObj name="Equation" r:id="rId11" imgW="6604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867400" y="2895600"/>
                          <a:ext cx="1441450" cy="1054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4876800" y="2514600"/>
              <a:ext cx="2590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 Example: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29200" y="4419600"/>
            <a:ext cx="3525838" cy="1600200"/>
            <a:chOff x="5029200" y="4419600"/>
            <a:chExt cx="3525838" cy="1600200"/>
          </a:xfrm>
        </p:grpSpPr>
        <p:graphicFrame>
          <p:nvGraphicFramePr>
            <p:cNvPr id="12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479554"/>
                </p:ext>
              </p:extLst>
            </p:nvPr>
          </p:nvGraphicFramePr>
          <p:xfrm>
            <a:off x="5029200" y="4419600"/>
            <a:ext cx="2773362" cy="1497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19" name="Equation" r:id="rId13" imgW="1270000" imgH="685800" progId="Equation.3">
                    <p:embed/>
                  </p:oleObj>
                </mc:Choice>
                <mc:Fallback>
                  <p:oleObj name="Equation" r:id="rId13" imgW="1270000" imgH="685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029200" y="4419600"/>
                          <a:ext cx="2773362" cy="1497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400800" y="5496580"/>
              <a:ext cx="2154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g=10m/s</a:t>
              </a:r>
              <a:r>
                <a:rPr lang="en-US" sz="1400" baseline="30000" dirty="0" smtClean="0">
                  <a:solidFill>
                    <a:srgbClr val="008000"/>
                  </a:solidFill>
                </a:rPr>
                <a:t>2</a:t>
              </a:r>
              <a:r>
                <a:rPr lang="en-US" sz="1400" dirty="0" smtClean="0">
                  <a:solidFill>
                    <a:srgbClr val="008000"/>
                  </a:solidFill>
                </a:rPr>
                <a:t>; back of envelope calculation...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19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229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Specify the Target Trajectory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26625214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Squeeze Force to Accelerate in Distance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524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must apply a force </a:t>
            </a:r>
            <a:r>
              <a:rPr lang="en-US" b="1" dirty="0" smtClean="0"/>
              <a:t>F</a:t>
            </a:r>
            <a:r>
              <a:rPr lang="en-US" dirty="0" smtClean="0"/>
              <a:t> to accelerate our projectile, how much force must we apply to the rim or surface of our projectile?</a:t>
            </a:r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727864"/>
              </p:ext>
            </p:extLst>
          </p:nvPr>
        </p:nvGraphicFramePr>
        <p:xfrm>
          <a:off x="2362200" y="2743200"/>
          <a:ext cx="178876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7" name="Equation" r:id="rId3" imgW="533400" imgH="203200" progId="Equation.3">
                  <p:embed/>
                </p:oleObj>
              </mc:Choice>
              <mc:Fallback>
                <p:oleObj name="Equation" r:id="rId3" imgW="533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2743200"/>
                        <a:ext cx="1788766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249797"/>
              </p:ext>
            </p:extLst>
          </p:nvPr>
        </p:nvGraphicFramePr>
        <p:xfrm>
          <a:off x="2590800" y="3886200"/>
          <a:ext cx="1295400" cy="1199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8" name="Equation" r:id="rId5" imgW="469900" imgH="431800" progId="Equation.3">
                  <p:embed/>
                </p:oleObj>
              </mc:Choice>
              <mc:Fallback>
                <p:oleObj name="Equation" r:id="rId5" imgW="469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0800" y="3886200"/>
                        <a:ext cx="1295400" cy="1199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09600" y="5410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high friction surface μ&gt;1, can reduce the grip force</a:t>
            </a:r>
          </a:p>
        </p:txBody>
      </p:sp>
    </p:spTree>
    <p:extLst>
      <p:ext uri="{BB962C8B-B14F-4D97-AF65-F5344CB8AC3E}">
        <p14:creationId xmlns:p14="http://schemas.microsoft.com/office/powerpoint/2010/main" val="219197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to Speed</a:t>
            </a:r>
          </a:p>
          <a:p>
            <a:r>
              <a:rPr lang="en-US" dirty="0" smtClean="0"/>
              <a:t>Improving contact time (wheel shooter)</a:t>
            </a:r>
          </a:p>
          <a:p>
            <a:r>
              <a:rPr lang="en-US" dirty="0" smtClean="0"/>
              <a:t>zero force on backing plate (single wheel shooter)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Topics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0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Understand the physics!</a:t>
            </a:r>
          </a:p>
          <a:p>
            <a:pPr marL="0" indent="0">
              <a:buNone/>
            </a:pPr>
            <a:r>
              <a:rPr lang="en-US" dirty="0" smtClean="0"/>
              <a:t>Separate the well known problems</a:t>
            </a:r>
          </a:p>
          <a:p>
            <a:pPr marL="457200" lvl="1" indent="0">
              <a:buNone/>
            </a:pPr>
            <a:r>
              <a:rPr lang="en-US" sz="2400" dirty="0" smtClean="0"/>
              <a:t>trajectories</a:t>
            </a:r>
          </a:p>
          <a:p>
            <a:pPr marL="457200" lvl="1" indent="0">
              <a:buNone/>
            </a:pPr>
            <a:r>
              <a:rPr lang="en-US" sz="2400" dirty="0" smtClean="0"/>
              <a:t>momentum and energy transfer</a:t>
            </a:r>
          </a:p>
          <a:p>
            <a:pPr marL="0" indent="0">
              <a:buNone/>
            </a:pPr>
            <a:r>
              <a:rPr lang="en-US" dirty="0" smtClean="0"/>
              <a:t>...from variants.</a:t>
            </a:r>
            <a:endParaRPr lang="en-US" dirty="0"/>
          </a:p>
          <a:p>
            <a:pPr marL="457200" lvl="1" indent="0">
              <a:buNone/>
            </a:pPr>
            <a:r>
              <a:rPr lang="en-US" sz="2400" dirty="0" smtClean="0"/>
              <a:t>inconsistent balls ( </a:t>
            </a:r>
            <a:r>
              <a:rPr lang="en-US" sz="2400" i="1" dirty="0" smtClean="0"/>
              <a:t>shape, weight, compliance...</a:t>
            </a:r>
            <a:r>
              <a:rPr lang="en-US" sz="2400" dirty="0" smtClean="0"/>
              <a:t>)</a:t>
            </a:r>
          </a:p>
          <a:p>
            <a:pPr marL="457200" lvl="1" indent="0">
              <a:buNone/>
            </a:pPr>
            <a:r>
              <a:rPr lang="en-US" sz="2400" dirty="0" smtClean="0"/>
              <a:t>inconsistent ball paths thru machine</a:t>
            </a:r>
          </a:p>
          <a:p>
            <a:pPr marL="457200" lvl="1" indent="0">
              <a:buNone/>
            </a:pPr>
            <a:r>
              <a:rPr lang="en-US" sz="2400" dirty="0" smtClean="0"/>
              <a:t>:</a:t>
            </a:r>
            <a:endParaRPr lang="en-US" sz="2400" dirty="0"/>
          </a:p>
          <a:p>
            <a:pPr marL="57150" lvl="1" indent="0">
              <a:buNone/>
            </a:pPr>
            <a:r>
              <a:rPr lang="en-US" sz="3200" dirty="0" smtClean="0">
                <a:latin typeface="Cambria"/>
              </a:rPr>
              <a:t>and Build a Better Machine!</a:t>
            </a:r>
            <a:endParaRPr lang="en-US" sz="3200" dirty="0">
              <a:latin typeface="Cambria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3962400" cy="13716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Throwing Balls</a:t>
            </a:r>
            <a:br>
              <a:rPr lang="en-US" sz="4000" dirty="0"/>
            </a:br>
            <a:r>
              <a:rPr lang="en-US" dirty="0" smtClean="0"/>
              <a:t>	</a:t>
            </a:r>
            <a:r>
              <a:rPr lang="en-US" sz="2700" i="1" dirty="0" smtClean="0"/>
              <a:t>and </a:t>
            </a:r>
            <a:r>
              <a:rPr lang="en-US" sz="2700" i="1" dirty="0"/>
              <a:t>other stuff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76387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228600" y="4648200"/>
            <a:ext cx="8915400" cy="914400"/>
          </a:xfrm>
        </p:spPr>
        <p:txBody>
          <a:bodyPr/>
          <a:lstStyle/>
          <a:p>
            <a:pPr>
              <a:tabLst>
                <a:tab pos="8458200" algn="r"/>
              </a:tabLst>
            </a:pPr>
            <a:r>
              <a:rPr lang="en-US" sz="2400" dirty="0" smtClean="0">
                <a:latin typeface="Arial" charset="0"/>
                <a:cs typeface="Arial" charset="0"/>
              </a:rPr>
              <a:t>   </a:t>
            </a:r>
            <a:r>
              <a:rPr lang="en-US" sz="2400" i="1" dirty="0"/>
              <a:t>David </a:t>
            </a:r>
            <a:r>
              <a:rPr lang="en-US" sz="2400" i="1" dirty="0" smtClean="0"/>
              <a:t>Giandomenico	 December 13, 2014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228600" y="2667000"/>
            <a:ext cx="5257800" cy="1371600"/>
          </a:xfrm>
          <a:noFill/>
        </p:spPr>
        <p:txBody>
          <a:bodyPr>
            <a:noAutofit/>
          </a:bodyPr>
          <a:lstStyle/>
          <a:p>
            <a:pPr algn="r" eaLnBrk="1" hangingPunct="1"/>
            <a:r>
              <a:rPr lang="en-US" sz="4800" dirty="0" smtClean="0">
                <a:latin typeface="Cambria"/>
                <a:cs typeface="Cambria"/>
              </a:rPr>
              <a:t>Throwing Balls</a:t>
            </a:r>
            <a:br>
              <a:rPr lang="en-US" sz="4800" dirty="0" smtClean="0">
                <a:latin typeface="Cambria"/>
                <a:cs typeface="Cambria"/>
              </a:rPr>
            </a:br>
            <a:r>
              <a:rPr lang="en-US" i="1" dirty="0" smtClean="0">
                <a:latin typeface="Cambria"/>
                <a:cs typeface="Cambria"/>
              </a:rPr>
              <a:t>and other stuff</a:t>
            </a:r>
          </a:p>
        </p:txBody>
      </p:sp>
    </p:spTree>
    <p:extLst>
      <p:ext uri="{BB962C8B-B14F-4D97-AF65-F5344CB8AC3E}">
        <p14:creationId xmlns:p14="http://schemas.microsoft.com/office/powerpoint/2010/main" val="349250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Cambria"/>
                <a:cs typeface="Cambria"/>
              </a:rPr>
              <a:t>Need to know speed &amp; spin requirements of the shooter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Cambria"/>
                <a:cs typeface="Cambria"/>
              </a:rPr>
              <a:t>	</a:t>
            </a:r>
            <a:r>
              <a:rPr lang="en-US" sz="2000" dirty="0" smtClean="0">
                <a:latin typeface="+mn-lt"/>
                <a:cs typeface="Cambria"/>
              </a:rPr>
              <a:t>1) Specify the projectile’s trajectory (height, distance, entry angle etc.)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+mn-lt"/>
                <a:cs typeface="Cambria"/>
              </a:rPr>
              <a:t>	2) Compute launch velocity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+mn-lt"/>
                <a:cs typeface="Cambria"/>
              </a:rPr>
              <a:t>	3) Calculate energy requirements of projectile</a:t>
            </a:r>
          </a:p>
          <a:p>
            <a:pPr marL="0" indent="0">
              <a:buNone/>
            </a:pPr>
            <a:endParaRPr lang="en-US" sz="2400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en-US" sz="2400" dirty="0" smtClean="0">
                <a:latin typeface="Cambria"/>
                <a:cs typeface="Cambria"/>
              </a:rPr>
              <a:t>Start shooter design: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Cambria"/>
                <a:cs typeface="Cambria"/>
              </a:rPr>
              <a:t>	</a:t>
            </a:r>
            <a:r>
              <a:rPr lang="en-US" sz="2000" dirty="0" smtClean="0">
                <a:latin typeface="+mn-lt"/>
                <a:cs typeface="Cambria"/>
              </a:rPr>
              <a:t>1) Select a candidate design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+mn-lt"/>
                <a:cs typeface="Cambria"/>
              </a:rPr>
              <a:t>	2) Analyze momentum &amp; energy to determine speeds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+mn-lt"/>
                <a:cs typeface="Cambria"/>
              </a:rPr>
              <a:t>	3) Consider grip forces on projectile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+mn-lt"/>
                <a:cs typeface="Cambria"/>
              </a:rPr>
              <a:t>	4) Parts selection ( </a:t>
            </a:r>
            <a:r>
              <a:rPr lang="en-US" sz="2000" i="1" dirty="0" smtClean="0">
                <a:latin typeface="+mn-lt"/>
                <a:cs typeface="Cambria"/>
              </a:rPr>
              <a:t>e.g.</a:t>
            </a:r>
            <a:r>
              <a:rPr lang="en-US" sz="2000" dirty="0" smtClean="0">
                <a:latin typeface="+mn-lt"/>
                <a:cs typeface="Cambria"/>
              </a:rPr>
              <a:t> wheel selection 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+mn-lt"/>
                <a:cs typeface="Cambria"/>
              </a:rPr>
              <a:t>	5) Gear-motor selection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latin typeface="Cambria"/>
                <a:cs typeface="Cambria"/>
              </a:rPr>
              <a:t>   Iterate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 the projectile trajectory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81000" y="1524000"/>
            <a:ext cx="8458200" cy="4572000"/>
            <a:chOff x="381000" y="1447800"/>
            <a:chExt cx="8458200" cy="3505200"/>
          </a:xfrm>
        </p:grpSpPr>
        <p:sp>
          <p:nvSpPr>
            <p:cNvPr id="6" name="TextBox 5"/>
            <p:cNvSpPr txBox="1"/>
            <p:nvPr/>
          </p:nvSpPr>
          <p:spPr>
            <a:xfrm>
              <a:off x="6477000" y="45720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 smtClean="0">
                  <a:solidFill>
                    <a:schemeClr val="tx2"/>
                  </a:solidFill>
                </a:rPr>
                <a:t>Scope of Talk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" y="1447800"/>
              <a:ext cx="8458200" cy="3505200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451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Cambria"/>
                <a:cs typeface="Cambria"/>
              </a:rPr>
              <a:t>Need to know speed &amp; spin requirements of the shooter</a:t>
            </a:r>
          </a:p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	</a:t>
            </a:r>
            <a:r>
              <a:rPr lang="en-US" sz="2000" dirty="0" smtClean="0">
                <a:latin typeface="+mn-lt"/>
                <a:cs typeface="Cambria"/>
              </a:rPr>
              <a:t>1) Specify the projectile’s trajectory (height, distance, entry angle etc.)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cs typeface="Cambria"/>
              </a:rPr>
              <a:t>	2) Compute launch velocity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cs typeface="Cambria"/>
              </a:rPr>
              <a:t>	3) Calculate energy requirements of projectile</a:t>
            </a:r>
          </a:p>
          <a:p>
            <a:pPr marL="0" indent="0">
              <a:buNone/>
            </a:pPr>
            <a:endParaRPr lang="en-US" sz="2400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en-US" sz="2400" dirty="0" smtClean="0">
                <a:latin typeface="Cambria"/>
                <a:cs typeface="Cambria"/>
              </a:rPr>
              <a:t>Start shooter design:</a:t>
            </a:r>
          </a:p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	</a:t>
            </a:r>
            <a:r>
              <a:rPr lang="en-US" sz="2000" dirty="0" smtClean="0">
                <a:latin typeface="+mn-lt"/>
                <a:cs typeface="Cambria"/>
              </a:rPr>
              <a:t>1) Select a candidate design for launcher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cs typeface="Cambria"/>
              </a:rPr>
              <a:t>	2) Analyze momentum &amp; energy to determine speeds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cs typeface="Cambria"/>
              </a:rPr>
              <a:t>	3) Consider grip forces on projectile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cs typeface="Cambria"/>
              </a:rPr>
              <a:t>	4) Parts selection ( </a:t>
            </a:r>
            <a:r>
              <a:rPr lang="en-US" sz="2000" i="1" dirty="0" smtClean="0">
                <a:latin typeface="+mn-lt"/>
                <a:cs typeface="Cambria"/>
              </a:rPr>
              <a:t>e.g.</a:t>
            </a:r>
            <a:r>
              <a:rPr lang="en-US" sz="2000" dirty="0" smtClean="0">
                <a:latin typeface="+mn-lt"/>
                <a:cs typeface="Cambria"/>
              </a:rPr>
              <a:t> wheel selection )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cs typeface="Cambria"/>
              </a:rPr>
              <a:t>	5) Gear-motor selection</a:t>
            </a:r>
          </a:p>
          <a:p>
            <a:pPr marL="0" indent="0">
              <a:buNone/>
            </a:pPr>
            <a:r>
              <a:rPr lang="en-US" sz="2400" i="1" dirty="0" smtClean="0">
                <a:latin typeface="Cambria"/>
                <a:cs typeface="Cambria"/>
              </a:rPr>
              <a:t>   Iterate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 the projectile trajectory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81000" y="1447800"/>
            <a:ext cx="8458200" cy="3505200"/>
            <a:chOff x="381000" y="1447800"/>
            <a:chExt cx="8458200" cy="3505200"/>
          </a:xfrm>
        </p:grpSpPr>
        <p:sp>
          <p:nvSpPr>
            <p:cNvPr id="6" name="TextBox 5"/>
            <p:cNvSpPr txBox="1"/>
            <p:nvPr/>
          </p:nvSpPr>
          <p:spPr>
            <a:xfrm>
              <a:off x="6477000" y="45720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 smtClean="0">
                  <a:solidFill>
                    <a:schemeClr val="tx2"/>
                  </a:solidFill>
                </a:rPr>
                <a:t>Scope of Talk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" y="1447800"/>
              <a:ext cx="8458200" cy="3505200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7200" y="3429000"/>
            <a:ext cx="6629400" cy="15240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1620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7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Moving momentum in our launch wheel to our projectile.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7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Torque for a particle of mass m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87696"/>
              </p:ext>
            </p:extLst>
          </p:nvPr>
        </p:nvGraphicFramePr>
        <p:xfrm>
          <a:off x="4495800" y="2209800"/>
          <a:ext cx="2743200" cy="400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7" name="Equation" r:id="rId4" imgW="1485900" imgH="2171700" progId="Equation.3">
                  <p:embed/>
                </p:oleObj>
              </mc:Choice>
              <mc:Fallback>
                <p:oleObj name="Equation" r:id="rId4" imgW="1485900" imgH="217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5800" y="2209800"/>
                        <a:ext cx="2743200" cy="400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59743"/>
              </p:ext>
            </p:extLst>
          </p:nvPr>
        </p:nvGraphicFramePr>
        <p:xfrm>
          <a:off x="9601200" y="-304800"/>
          <a:ext cx="3632200" cy="746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8" name="Equation" r:id="rId6" imgW="1816100" imgH="3733800" progId="Equation.3">
                  <p:embed/>
                </p:oleObj>
              </mc:Choice>
              <mc:Fallback>
                <p:oleObj name="Equation" r:id="rId6" imgW="1816100" imgH="373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01200" y="-304800"/>
                        <a:ext cx="3632200" cy="746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012180"/>
              </p:ext>
            </p:extLst>
          </p:nvPr>
        </p:nvGraphicFramePr>
        <p:xfrm>
          <a:off x="9982200" y="2209800"/>
          <a:ext cx="20701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9" name="Equation" r:id="rId8" imgW="1816100" imgH="5092700" progId="Equation.3">
                  <p:embed/>
                </p:oleObj>
              </mc:Choice>
              <mc:Fallback>
                <p:oleObj name="Equation" r:id="rId8" imgW="1816100" imgH="5092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82200" y="2209800"/>
                        <a:ext cx="2070100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1600200"/>
            <a:ext cx="248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Torque for a particle m</a:t>
            </a:r>
            <a:endParaRPr lang="en-US" dirty="0"/>
          </a:p>
        </p:txBody>
      </p:sp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921976"/>
              </p:ext>
            </p:extLst>
          </p:nvPr>
        </p:nvGraphicFramePr>
        <p:xfrm>
          <a:off x="838200" y="2514600"/>
          <a:ext cx="1600200" cy="270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0" name="Equation" r:id="rId10" imgW="660400" imgH="1117600" progId="Equation.3">
                  <p:embed/>
                </p:oleObj>
              </mc:Choice>
              <mc:Fallback>
                <p:oleObj name="Equation" r:id="rId10" imgW="6604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8200" y="2514600"/>
                        <a:ext cx="1600200" cy="270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19600" y="1600200"/>
            <a:ext cx="449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more mathematically rigorous approach:</a:t>
            </a:r>
            <a:endParaRPr lang="en-US" dirty="0"/>
          </a:p>
        </p:txBody>
      </p:sp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483074"/>
              </p:ext>
            </p:extLst>
          </p:nvPr>
        </p:nvGraphicFramePr>
        <p:xfrm>
          <a:off x="6781800" y="4953000"/>
          <a:ext cx="1998663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1" name="Equation" r:id="rId12" imgW="1752600" imgH="241300" progId="Equation.3">
                  <p:embed/>
                </p:oleObj>
              </mc:Choice>
              <mc:Fallback>
                <p:oleObj name="Equation" r:id="rId12" imgW="1752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81800" y="4953000"/>
                        <a:ext cx="1998663" cy="274637"/>
                      </a:xfrm>
                      <a:prstGeom prst="rect">
                        <a:avLst/>
                      </a:prstGeom>
                      <a:solidFill>
                        <a:srgbClr val="FFF1D8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412583"/>
              </p:ext>
            </p:extLst>
          </p:nvPr>
        </p:nvGraphicFramePr>
        <p:xfrm>
          <a:off x="6477000" y="5334000"/>
          <a:ext cx="419100" cy="18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2" name="Equation" r:id="rId14" imgW="368300" imgH="165100" progId="Equation.3">
                  <p:embed/>
                </p:oleObj>
              </mc:Choice>
              <mc:Fallback>
                <p:oleObj name="Equation" r:id="rId14" imgW="368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77000" y="5334000"/>
                        <a:ext cx="419100" cy="187325"/>
                      </a:xfrm>
                      <a:prstGeom prst="rect">
                        <a:avLst/>
                      </a:prstGeom>
                      <a:solidFill>
                        <a:srgbClr val="FFF1D8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5653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of particles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175273"/>
              </p:ext>
            </p:extLst>
          </p:nvPr>
        </p:nvGraphicFramePr>
        <p:xfrm>
          <a:off x="454025" y="3003550"/>
          <a:ext cx="2368550" cy="23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" name="Equation" r:id="rId3" imgW="977900" imgH="965200" progId="Equation.3">
                  <p:embed/>
                </p:oleObj>
              </mc:Choice>
              <mc:Fallback>
                <p:oleObj name="Equation" r:id="rId3" imgW="977900" imgH="965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025" y="3003550"/>
                        <a:ext cx="2368550" cy="233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1600200"/>
            <a:ext cx="446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Now, let’s consider a system of particles...</a:t>
            </a:r>
            <a:endParaRPr lang="en-US" dirty="0"/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568814"/>
              </p:ext>
            </p:extLst>
          </p:nvPr>
        </p:nvGraphicFramePr>
        <p:xfrm>
          <a:off x="3800475" y="2771775"/>
          <a:ext cx="4521200" cy="2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5" name="Equation" r:id="rId5" imgW="1866900" imgH="1130300" progId="Equation.3">
                  <p:embed/>
                </p:oleObj>
              </mc:Choice>
              <mc:Fallback>
                <p:oleObj name="Equation" r:id="rId5" imgW="18669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00475" y="2771775"/>
                        <a:ext cx="4521200" cy="273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14800" y="2209800"/>
            <a:ext cx="328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...or a mass M of some shape: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44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ll Trajectory 2014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923" r="2923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the trajectory is parabolic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1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 of Inertia of a Disk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484086"/>
              </p:ext>
            </p:extLst>
          </p:nvPr>
        </p:nvGraphicFramePr>
        <p:xfrm>
          <a:off x="457200" y="1600200"/>
          <a:ext cx="1938337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5" name="Equation" r:id="rId3" imgW="800100" imgH="368300" progId="Equation.3">
                  <p:embed/>
                </p:oleObj>
              </mc:Choice>
              <mc:Fallback>
                <p:oleObj name="Equation" r:id="rId3" imgW="8001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00200"/>
                        <a:ext cx="1938337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343062"/>
              </p:ext>
            </p:extLst>
          </p:nvPr>
        </p:nvGraphicFramePr>
        <p:xfrm>
          <a:off x="4800600" y="5029200"/>
          <a:ext cx="1958392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6" name="Equation" r:id="rId5" imgW="609600" imgH="241300" progId="Equation.3">
                  <p:embed/>
                </p:oleObj>
              </mc:Choice>
              <mc:Fallback>
                <p:oleObj name="Equation" r:id="rId5" imgW="609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600" y="5029200"/>
                        <a:ext cx="1958392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0372"/>
              </p:ext>
            </p:extLst>
          </p:nvPr>
        </p:nvGraphicFramePr>
        <p:xfrm>
          <a:off x="5562600" y="2438400"/>
          <a:ext cx="312649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7" name="Equation" r:id="rId7" imgW="1422400" imgH="762000" progId="Equation.3">
                  <p:embed/>
                </p:oleObj>
              </mc:Choice>
              <mc:Fallback>
                <p:oleObj name="Equation" r:id="rId7" imgW="14224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62600" y="2438400"/>
                        <a:ext cx="312649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3048000" y="1524000"/>
            <a:ext cx="1828800" cy="1143000"/>
            <a:chOff x="2819400" y="1600200"/>
            <a:chExt cx="1828800" cy="1143000"/>
          </a:xfrm>
        </p:grpSpPr>
        <p:sp>
          <p:nvSpPr>
            <p:cNvPr id="7" name="Magnetic Disk 6"/>
            <p:cNvSpPr/>
            <p:nvPr/>
          </p:nvSpPr>
          <p:spPr>
            <a:xfrm>
              <a:off x="2819400" y="1981200"/>
              <a:ext cx="1828800" cy="457200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733800" y="1600200"/>
              <a:ext cx="0" cy="4572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3800" y="2438400"/>
              <a:ext cx="0" cy="3048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437297"/>
              </p:ext>
            </p:extLst>
          </p:nvPr>
        </p:nvGraphicFramePr>
        <p:xfrm>
          <a:off x="381000" y="3276600"/>
          <a:ext cx="3014663" cy="258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8" name="Equation" r:id="rId9" imgW="1244600" imgH="1066800" progId="Equation.3">
                  <p:embed/>
                </p:oleObj>
              </mc:Choice>
              <mc:Fallback>
                <p:oleObj name="Equation" r:id="rId9" imgW="12446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000" y="3276600"/>
                        <a:ext cx="3014663" cy="258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2895600"/>
            <a:ext cx="26279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Integrate shells of 2π</a:t>
            </a:r>
            <a:r>
              <a:rPr lang="en-US" dirty="0" err="1" smtClean="0">
                <a:solidFill>
                  <a:srgbClr val="0000FF"/>
                </a:solidFill>
              </a:rPr>
              <a:t>rh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2057400"/>
            <a:ext cx="38412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Substitute the mass (by inspection):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61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312954"/>
              </p:ext>
            </p:extLst>
          </p:nvPr>
        </p:nvGraphicFramePr>
        <p:xfrm>
          <a:off x="914400" y="1905000"/>
          <a:ext cx="1600200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7" name="Equation" r:id="rId3" imgW="660400" imgH="1092200" progId="Equation.3">
                  <p:embed/>
                </p:oleObj>
              </mc:Choice>
              <mc:Fallback>
                <p:oleObj name="Equation" r:id="rId3" imgW="660400" imgH="1092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905000"/>
                        <a:ext cx="1600200" cy="265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24000" y="3048000"/>
            <a:ext cx="37547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following the same math as before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55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Converting Angular to Linear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375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 Momentum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267411"/>
              </p:ext>
            </p:extLst>
          </p:nvPr>
        </p:nvGraphicFramePr>
        <p:xfrm>
          <a:off x="487363" y="1965325"/>
          <a:ext cx="4122737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Equation" r:id="rId3" imgW="1701800" imgH="1689100" progId="Equation.3">
                  <p:embed/>
                </p:oleObj>
              </mc:Choice>
              <mc:Fallback>
                <p:oleObj name="Equation" r:id="rId3" imgW="1701800" imgH="168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363" y="1965325"/>
                        <a:ext cx="4122737" cy="410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548173"/>
              </p:ext>
            </p:extLst>
          </p:nvPr>
        </p:nvGraphicFramePr>
        <p:xfrm>
          <a:off x="5105400" y="3124200"/>
          <a:ext cx="3384550" cy="256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1" name="Equation" r:id="rId5" imgW="1397000" imgH="1054100" progId="Equation.3">
                  <p:embed/>
                </p:oleObj>
              </mc:Choice>
              <mc:Fallback>
                <p:oleObj name="Equation" r:id="rId5" imgW="1397000" imgH="1054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5400" y="3124200"/>
                        <a:ext cx="3384550" cy="256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292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7" t="16426" r="237"/>
          <a:stretch/>
        </p:blipFill>
        <p:spPr>
          <a:xfrm>
            <a:off x="457200" y="1524000"/>
            <a:ext cx="8229600" cy="4139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trajectory using </a:t>
            </a:r>
            <a:r>
              <a:rPr lang="en-US" dirty="0" err="1" smtClean="0"/>
              <a:t>Kinovea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6096000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Open source software freely available at: http</a:t>
            </a:r>
            <a:r>
              <a:rPr lang="en-US" sz="1400" dirty="0"/>
              <a:t>://</a:t>
            </a:r>
            <a:r>
              <a:rPr lang="en-US" sz="1400" dirty="0" err="1"/>
              <a:t>www.kinovea.org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4077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6096000" y="4267200"/>
            <a:ext cx="4191000" cy="21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Trajectory is Parabolic  </a:t>
            </a: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570" r="9066"/>
          <a:stretch/>
        </p:blipFill>
        <p:spPr>
          <a:xfrm>
            <a:off x="304799" y="2057400"/>
            <a:ext cx="8368339" cy="3954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0" y="4038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––</a:t>
            </a:r>
            <a:r>
              <a:rPr lang="en-US" sz="1600" dirty="0" smtClean="0"/>
              <a:t> Measured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––</a:t>
            </a:r>
            <a:r>
              <a:rPr lang="en-US" sz="1600" dirty="0"/>
              <a:t> </a:t>
            </a:r>
            <a:r>
              <a:rPr lang="en-US" sz="1600" dirty="0" smtClean="0"/>
              <a:t>Desired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––</a:t>
            </a:r>
            <a:r>
              <a:rPr lang="en-US" sz="1600" dirty="0"/>
              <a:t> </a:t>
            </a:r>
            <a:r>
              <a:rPr lang="en-US" sz="1600" dirty="0" smtClean="0"/>
              <a:t>Parabolic fit (quadratic)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14478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Observed </a:t>
            </a:r>
            <a:r>
              <a:rPr lang="en-US" sz="1600" dirty="0" err="1" smtClean="0"/>
              <a:t>vs</a:t>
            </a:r>
            <a:r>
              <a:rPr lang="en-US" sz="1600" dirty="0" smtClean="0"/>
              <a:t> Measured Trajectory</a:t>
            </a:r>
          </a:p>
        </p:txBody>
      </p:sp>
    </p:spTree>
    <p:extLst>
      <p:ext uri="{BB962C8B-B14F-4D97-AF65-F5344CB8AC3E}">
        <p14:creationId xmlns:p14="http://schemas.microsoft.com/office/powerpoint/2010/main" val="424192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ynbrook846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13162</TotalTime>
  <Words>2014</Words>
  <Application>Microsoft Macintosh PowerPoint</Application>
  <PresentationFormat>On-screen Show (4:3)</PresentationFormat>
  <Paragraphs>389</Paragraphs>
  <Slides>73</Slides>
  <Notes>26</Notes>
  <HiddenSlides>2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Lynbrook846 Template</vt:lpstr>
      <vt:lpstr>Equation</vt:lpstr>
      <vt:lpstr>Microsoft Equation</vt:lpstr>
      <vt:lpstr>Throwing Balls and other stuff</vt:lpstr>
      <vt:lpstr>Talk Overview </vt:lpstr>
      <vt:lpstr>FIRST Games with Shooting</vt:lpstr>
      <vt:lpstr>Types of Launchers</vt:lpstr>
      <vt:lpstr>Find the Requirements</vt:lpstr>
      <vt:lpstr>Specify the Target Trajectory</vt:lpstr>
      <vt:lpstr>Verify the trajectory is parabolic</vt:lpstr>
      <vt:lpstr>Track trajectory using Kinovea</vt:lpstr>
      <vt:lpstr>Trajectory is Parabolic  ✓</vt:lpstr>
      <vt:lpstr>Game Requirement ( an example )</vt:lpstr>
      <vt:lpstr>Kinematics</vt:lpstr>
      <vt:lpstr>Find Launch Velocity V and Angle </vt:lpstr>
      <vt:lpstr>Find Launch Velocity V and Angle </vt:lpstr>
      <vt:lpstr>Find Launch velocity V and angle </vt:lpstr>
      <vt:lpstr>Find Launch velocity V and angle </vt:lpstr>
      <vt:lpstr>Launch Velocity:  Example Calculation</vt:lpstr>
      <vt:lpstr>Kinetic Energy ( Translational ) Example Calculation</vt:lpstr>
      <vt:lpstr>Power Limitations</vt:lpstr>
      <vt:lpstr>Power Limitation - Conclusion</vt:lpstr>
      <vt:lpstr>Which of These Things Doesn’t Belong?</vt:lpstr>
      <vt:lpstr>PowerPoint Presentation</vt:lpstr>
      <vt:lpstr>PowerPoint Presentation</vt:lpstr>
      <vt:lpstr>PowerPoint Presentation</vt:lpstr>
      <vt:lpstr>PowerPoint Presentation</vt:lpstr>
      <vt:lpstr>Another phenomenon…</vt:lpstr>
      <vt:lpstr>PowerPoint Presentation</vt:lpstr>
      <vt:lpstr>PowerPoint Presentation</vt:lpstr>
      <vt:lpstr>The Catapult</vt:lpstr>
      <vt:lpstr>Energy Losses in a Catapult</vt:lpstr>
      <vt:lpstr>Energy Losses in a Catapult</vt:lpstr>
      <vt:lpstr>Ball Drop Loss &amp; Efficiency</vt:lpstr>
      <vt:lpstr>Computing the Required Energy for  a Catapult Spring</vt:lpstr>
      <vt:lpstr>The Kicker</vt:lpstr>
      <vt:lpstr>Kicker – Compute Energies</vt:lpstr>
      <vt:lpstr>The Kicker</vt:lpstr>
      <vt:lpstr>Linear to Angular</vt:lpstr>
      <vt:lpstr>Linear to Angular</vt:lpstr>
      <vt:lpstr>Linear to Angular</vt:lpstr>
      <vt:lpstr>Angular back to Linear</vt:lpstr>
      <vt:lpstr>Kicker – The Collision</vt:lpstr>
      <vt:lpstr>Angular – Linear Parallels</vt:lpstr>
      <vt:lpstr>Newton’s Law (paraphrased)</vt:lpstr>
      <vt:lpstr>Conservation of Momentum</vt:lpstr>
      <vt:lpstr>Conservation of Momentum</vt:lpstr>
      <vt:lpstr>Conservation of Energy vs Conservation of Momentum</vt:lpstr>
      <vt:lpstr>Extreme case: Elastic Collision</vt:lpstr>
      <vt:lpstr>Newton’s Cradle – Elastic Collisions</vt:lpstr>
      <vt:lpstr>Extreme case: Completely Inelastic Collision</vt:lpstr>
      <vt:lpstr>Kicker – conclusion for elastic case</vt:lpstr>
      <vt:lpstr>Double Wheel Shooter</vt:lpstr>
      <vt:lpstr>Double Wheel Shooter</vt:lpstr>
      <vt:lpstr>Double Wheel Shooter</vt:lpstr>
      <vt:lpstr>Double Wheel Shooter - Inelastic</vt:lpstr>
      <vt:lpstr>Double Wheel Shooter - Inelastic</vt:lpstr>
      <vt:lpstr>Single wheel launchers</vt:lpstr>
      <vt:lpstr>And Here’s the Math…</vt:lpstr>
      <vt:lpstr>PowerPoint Presentation</vt:lpstr>
      <vt:lpstr>Momentum Transfer in Launcher</vt:lpstr>
      <vt:lpstr>Force to Accelerate in Distance</vt:lpstr>
      <vt:lpstr>Squeeze Force to Accelerate in Distance</vt:lpstr>
      <vt:lpstr>Additional Topics </vt:lpstr>
      <vt:lpstr>Throwing Balls  and other stuff</vt:lpstr>
      <vt:lpstr>Throwing Balls and other stuff</vt:lpstr>
      <vt:lpstr>Specify the projectile trajectory</vt:lpstr>
      <vt:lpstr>Specify the projectile trajectory</vt:lpstr>
      <vt:lpstr>PowerPoint Presentation</vt:lpstr>
      <vt:lpstr>Angular Momentum</vt:lpstr>
      <vt:lpstr>Torque for a particle of mass m</vt:lpstr>
      <vt:lpstr>System of particles</vt:lpstr>
      <vt:lpstr>Moment of Inertia of a Disk</vt:lpstr>
      <vt:lpstr>Angular Momentum</vt:lpstr>
      <vt:lpstr>Converting Angular to Linear Momentum</vt:lpstr>
      <vt:lpstr>Projectile Momentum</vt:lpstr>
    </vt:vector>
  </TitlesOfParts>
  <Company>KLA-Tencor Corp.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 Conceptual Design - 2012 Rebound Rumble</dc:title>
  <dc:creator>KLA-Tencor User</dc:creator>
  <cp:lastModifiedBy>David Giandomenico</cp:lastModifiedBy>
  <cp:revision>263</cp:revision>
  <dcterms:created xsi:type="dcterms:W3CDTF">2012-01-08T08:47:47Z</dcterms:created>
  <dcterms:modified xsi:type="dcterms:W3CDTF">2014-12-19T00:39:13Z</dcterms:modified>
</cp:coreProperties>
</file>