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483" r:id="rId2"/>
    <p:sldId id="408" r:id="rId3"/>
    <p:sldId id="409" r:id="rId4"/>
    <p:sldId id="410" r:id="rId5"/>
    <p:sldId id="411" r:id="rId6"/>
    <p:sldId id="412" r:id="rId7"/>
    <p:sldId id="413" r:id="rId8"/>
    <p:sldId id="414" r:id="rId9"/>
    <p:sldId id="415" r:id="rId10"/>
    <p:sldId id="416" r:id="rId11"/>
    <p:sldId id="417" r:id="rId12"/>
    <p:sldId id="418" r:id="rId13"/>
    <p:sldId id="419" r:id="rId14"/>
    <p:sldId id="420" r:id="rId15"/>
    <p:sldId id="421" r:id="rId16"/>
    <p:sldId id="433" r:id="rId17"/>
    <p:sldId id="422" r:id="rId18"/>
    <p:sldId id="423" r:id="rId19"/>
    <p:sldId id="424" r:id="rId20"/>
    <p:sldId id="425" r:id="rId21"/>
    <p:sldId id="434" r:id="rId22"/>
    <p:sldId id="428" r:id="rId23"/>
    <p:sldId id="429" r:id="rId24"/>
    <p:sldId id="430" r:id="rId25"/>
    <p:sldId id="427" r:id="rId26"/>
    <p:sldId id="431" r:id="rId27"/>
    <p:sldId id="432"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48" r:id="rId42"/>
    <p:sldId id="449" r:id="rId43"/>
    <p:sldId id="450" r:id="rId44"/>
    <p:sldId id="451" r:id="rId45"/>
    <p:sldId id="452" r:id="rId46"/>
    <p:sldId id="453" r:id="rId47"/>
    <p:sldId id="454" r:id="rId48"/>
    <p:sldId id="455" r:id="rId49"/>
    <p:sldId id="456" r:id="rId50"/>
    <p:sldId id="457" r:id="rId51"/>
    <p:sldId id="458" r:id="rId52"/>
    <p:sldId id="459" r:id="rId53"/>
    <p:sldId id="460" r:id="rId54"/>
    <p:sldId id="461" r:id="rId55"/>
    <p:sldId id="462" r:id="rId56"/>
    <p:sldId id="463" r:id="rId57"/>
    <p:sldId id="464" r:id="rId58"/>
    <p:sldId id="465" r:id="rId59"/>
    <p:sldId id="466" r:id="rId60"/>
    <p:sldId id="467" r:id="rId61"/>
    <p:sldId id="468" r:id="rId62"/>
    <p:sldId id="469" r:id="rId63"/>
    <p:sldId id="470" r:id="rId64"/>
    <p:sldId id="471" r:id="rId65"/>
    <p:sldId id="472" r:id="rId66"/>
    <p:sldId id="473" r:id="rId67"/>
    <p:sldId id="474" r:id="rId68"/>
    <p:sldId id="475" r:id="rId69"/>
    <p:sldId id="476" r:id="rId70"/>
    <p:sldId id="477" r:id="rId71"/>
    <p:sldId id="478" r:id="rId72"/>
    <p:sldId id="479" r:id="rId73"/>
    <p:sldId id="480" r:id="rId74"/>
    <p:sldId id="481" r:id="rId75"/>
    <p:sldId id="482"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7" autoAdjust="0"/>
    <p:restoredTop sz="91314" autoAdjust="0"/>
  </p:normalViewPr>
  <p:slideViewPr>
    <p:cSldViewPr>
      <p:cViewPr>
        <p:scale>
          <a:sx n="100" d="100"/>
          <a:sy n="100" d="100"/>
        </p:scale>
        <p:origin x="-588"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86"/>
    </p:cViewPr>
  </p:sorterViewPr>
  <p:notesViewPr>
    <p:cSldViewPr>
      <p:cViewPr varScale="1">
        <p:scale>
          <a:sx n="68" d="100"/>
          <a:sy n="68" d="100"/>
        </p:scale>
        <p:origin x="-30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6" Type="http://schemas.openxmlformats.org/officeDocument/2006/relationships/image" Target="../media/image116.wmf"/><Relationship Id="rId5" Type="http://schemas.openxmlformats.org/officeDocument/2006/relationships/image" Target="../media/image115.wmf"/><Relationship Id="rId4" Type="http://schemas.openxmlformats.org/officeDocument/2006/relationships/image" Target="../media/image1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CE6EDF-974E-4AED-9479-92B73078A523}" type="datetimeFigureOut">
              <a:rPr lang="en-US" smtClean="0"/>
              <a:pPr/>
              <a:t>12/13/2013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793529-CB48-4560-BAEF-55A21BDF272C}" type="slidenum">
              <a:rPr lang="en-US" smtClean="0"/>
              <a:pPr/>
              <a:t>‹#›</a:t>
            </a:fld>
            <a:endParaRPr lang="en-US"/>
          </a:p>
        </p:txBody>
      </p:sp>
    </p:spTree>
    <p:extLst>
      <p:ext uri="{BB962C8B-B14F-4D97-AF65-F5344CB8AC3E}">
        <p14:creationId xmlns:p14="http://schemas.microsoft.com/office/powerpoint/2010/main" val="94854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Loosely speaking, torque is a measure of the turning force on an object such as a bolt or a flywheel. For example, pushing or pulling the handle of a wrench connected to a nut or bolt produces a torque (turning force) that loosens or tightens the nut or bolt.</a:t>
            </a:r>
          </a:p>
          <a:p>
            <a:endParaRPr lang="en-US" dirty="0" smtClean="0"/>
          </a:p>
          <a:p>
            <a:r>
              <a:rPr lang="en-US" dirty="0" smtClean="0"/>
              <a:t>Max</a:t>
            </a:r>
            <a:r>
              <a:rPr lang="en-US" baseline="0" dirty="0" smtClean="0"/>
              <a:t> tractive force [maximum force exert on ground so it doesn’t slip] per wheel is </a:t>
            </a:r>
            <a:r>
              <a:rPr lang="en-US" baseline="0" dirty="0" err="1" smtClean="0"/>
              <a:t>coefficeint</a:t>
            </a:r>
            <a:r>
              <a:rPr lang="en-US" baseline="0" dirty="0" smtClean="0"/>
              <a:t> of friction (ratio of force needed to push it over the normal force object is inserting [weight] ) times total weight over number of wheels.</a:t>
            </a:r>
          </a:p>
          <a:p>
            <a:endParaRPr lang="en-US" baseline="0" dirty="0" smtClean="0"/>
          </a:p>
          <a:p>
            <a:r>
              <a:rPr lang="en-US" baseline="0" dirty="0" smtClean="0"/>
              <a:t>Maximum </a:t>
            </a:r>
          </a:p>
          <a:p>
            <a:endParaRPr lang="en-US" baseline="0" dirty="0" smtClean="0"/>
          </a:p>
          <a:p>
            <a:r>
              <a:rPr lang="en-US" baseline="0"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97BDAE3-F383-4F34-9E27-909FA23297C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Maximum force apply to wheel so it doesn’t </a:t>
            </a:r>
            <a:r>
              <a:rPr lang="en-US" smtClean="0"/>
              <a:t>move sideways. </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disadvantages of having a short</a:t>
            </a:r>
            <a:r>
              <a:rPr lang="en-US" baseline="0" dirty="0" smtClean="0"/>
              <a:t> wheelbase? How can you have the stability of a long wheelbase with the ability to turn of a short wheelbase?</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view this slide as</a:t>
            </a:r>
            <a:r>
              <a:rPr lang="en-US" baseline="0" dirty="0" smtClean="0"/>
              <a:t> it will be animated during the presentation </a:t>
            </a:r>
            <a:r>
              <a:rPr lang="en-US" dirty="0" smtClean="0"/>
              <a:t>or</a:t>
            </a:r>
            <a:r>
              <a:rPr lang="en-US" baseline="0" dirty="0" smtClean="0"/>
              <a:t> slide the </a:t>
            </a:r>
            <a:r>
              <a:rPr lang="en-US" baseline="0" dirty="0" err="1" smtClean="0"/>
              <a:t>omniwheel</a:t>
            </a:r>
            <a:r>
              <a:rPr lang="en-US" baseline="0" dirty="0" smtClean="0"/>
              <a:t> over to see the text.</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view this slide as</a:t>
            </a:r>
            <a:r>
              <a:rPr lang="en-US" baseline="0" dirty="0" smtClean="0"/>
              <a:t> it will be animated during the presentation </a:t>
            </a:r>
            <a:r>
              <a:rPr lang="en-US" dirty="0" smtClean="0"/>
              <a:t>or</a:t>
            </a:r>
            <a:r>
              <a:rPr lang="en-US" baseline="0" dirty="0" smtClean="0"/>
              <a:t> slide the </a:t>
            </a:r>
            <a:r>
              <a:rPr lang="en-US" baseline="0" dirty="0" err="1" smtClean="0"/>
              <a:t>omniwheel</a:t>
            </a:r>
            <a:r>
              <a:rPr lang="en-US" baseline="0" dirty="0" smtClean="0"/>
              <a:t> over to see the text.</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 the slide</a:t>
            </a:r>
            <a:r>
              <a:rPr lang="en-US" baseline="0" dirty="0" smtClean="0"/>
              <a:t> with the animations.</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But now lets look at some other ways to make robots turn more easily</a:t>
            </a:r>
          </a:p>
        </p:txBody>
      </p:sp>
      <p:sp>
        <p:nvSpPr>
          <p:cNvPr id="4" name="Slide Number Placeholder 3"/>
          <p:cNvSpPr>
            <a:spLocks noGrp="1"/>
          </p:cNvSpPr>
          <p:nvPr>
            <p:ph type="sldNum" sz="quarter" idx="5"/>
          </p:nvPr>
        </p:nvSpPr>
        <p:spPr/>
        <p:txBody>
          <a:bodyPr/>
          <a:lstStyle/>
          <a:p>
            <a:pPr>
              <a:defRPr/>
            </a:pPr>
            <a:fld id="{9C7ED4B3-4A45-4560-A1AD-FCCD8A9AFC0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03796349-CD7D-44EE-A0D2-18C090436340}" type="slidenum">
              <a:rPr lang="en-US" altLang="ja-JP"/>
              <a:pPr/>
              <a:t>22</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http://www.youtube.com/watch?v=JGAlalbpBLA&amp;feature=related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Irfanview</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Electrical</a:t>
            </a:r>
            <a:r>
              <a:rPr lang="en-US" baseline="0" dirty="0" smtClean="0"/>
              <a:t> = power distribution  + power control</a:t>
            </a:r>
          </a:p>
          <a:p>
            <a:r>
              <a:rPr lang="en-US" baseline="0" dirty="0" smtClean="0"/>
              <a:t>Electronics = low power sensors and circuits</a:t>
            </a:r>
          </a:p>
          <a:p>
            <a:r>
              <a:rPr lang="en-US" baseline="0" dirty="0" err="1" smtClean="0"/>
              <a:t>BDCComm</a:t>
            </a:r>
            <a:endParaRPr lang="en-US"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battery safety</a:t>
            </a:r>
          </a:p>
          <a:p>
            <a:r>
              <a:rPr lang="en-US" dirty="0" smtClean="0"/>
              <a:t>	Two</a:t>
            </a:r>
            <a:r>
              <a:rPr lang="en-US" baseline="0" dirty="0" smtClean="0"/>
              <a:t> hands because it is heavy</a:t>
            </a:r>
          </a:p>
          <a:p>
            <a:endParaRPr lang="en-US" dirty="0" smtClean="0"/>
          </a:p>
          <a:p>
            <a:r>
              <a:rPr lang="en-US" dirty="0" smtClean="0"/>
              <a:t>Nylon stop nut is</a:t>
            </a:r>
            <a:r>
              <a:rPr lang="en-US" baseline="0" dirty="0" smtClean="0"/>
              <a:t> a tip</a:t>
            </a:r>
          </a:p>
          <a:p>
            <a:r>
              <a:rPr lang="en-US" baseline="0" dirty="0" smtClean="0"/>
              <a:t>Remove #10 screw - done</a:t>
            </a:r>
          </a:p>
          <a:p>
            <a:r>
              <a:rPr lang="en-US" baseline="0" dirty="0" smtClean="0"/>
              <a:t>Smaller than a car battery</a:t>
            </a:r>
          </a:p>
          <a:p>
            <a:r>
              <a:rPr lang="en-US" baseline="0" dirty="0" smtClean="0"/>
              <a:t>Fix spacing</a:t>
            </a:r>
          </a:p>
          <a:p>
            <a:r>
              <a:rPr lang="en-US" baseline="0" dirty="0" smtClean="0"/>
              <a:t>Remove bullet point for take precautions</a:t>
            </a:r>
          </a:p>
          <a:p>
            <a:r>
              <a:rPr lang="en-US" baseline="0" dirty="0" smtClean="0"/>
              <a:t>	Change text</a:t>
            </a:r>
          </a:p>
          <a:p>
            <a:endParaRPr lang="en-US" baseline="0" dirty="0" smtClean="0"/>
          </a:p>
          <a:p>
            <a:r>
              <a:rPr lang="en-US" baseline="0" dirty="0" smtClean="0"/>
              <a:t>NEED TO SAY</a:t>
            </a:r>
          </a:p>
          <a:p>
            <a:r>
              <a:rPr lang="en-US" baseline="0" dirty="0" smtClean="0"/>
              <a:t>Terminals are separate</a:t>
            </a:r>
          </a:p>
          <a:p>
            <a:r>
              <a:rPr lang="en-US" baseline="0" dirty="0" smtClean="0"/>
              <a:t>Wrench</a:t>
            </a:r>
          </a:p>
          <a:p>
            <a:r>
              <a:rPr lang="en-US" baseline="0" dirty="0" smtClean="0"/>
              <a:t>Welded together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consists of the motors that</a:t>
            </a:r>
            <a:r>
              <a:rPr lang="en-US" baseline="0" dirty="0" smtClean="0"/>
              <a:t> convert electrical energy into rotational motion, reduced to the right speed through gearboxes, and transferred through a chain or belt arrangement of some sort to the wheels that contact the ground to produce movement. This subsystem has to satisfy a certain set of requirements to be effective in FRC.</a:t>
            </a:r>
            <a:endParaRPr lang="en-US" dirty="0"/>
          </a:p>
        </p:txBody>
      </p:sp>
      <p:sp>
        <p:nvSpPr>
          <p:cNvPr id="4" name="Slide Number Placeholder 3"/>
          <p:cNvSpPr>
            <a:spLocks noGrp="1"/>
          </p:cNvSpPr>
          <p:nvPr>
            <p:ph type="sldNum" sz="quarter" idx="10"/>
          </p:nvPr>
        </p:nvSpPr>
        <p:spPr/>
        <p:txBody>
          <a:bodyPr/>
          <a:lstStyle/>
          <a:p>
            <a:fld id="{F618F68B-8E8C-4CEB-9E2B-963936E4A7BD}" type="slidenum">
              <a:rPr lang="en-US" smtClean="0"/>
              <a:pPr/>
              <a:t>3</a:t>
            </a:fld>
            <a:endParaRPr lang="en-US"/>
          </a:p>
        </p:txBody>
      </p:sp>
    </p:spTree>
    <p:extLst>
      <p:ext uri="{BB962C8B-B14F-4D97-AF65-F5344CB8AC3E}">
        <p14:creationId xmlns:p14="http://schemas.microsoft.com/office/powerpoint/2010/main" val="2260437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located</a:t>
            </a:r>
            <a:r>
              <a:rPr lang="en-US" baseline="0" dirty="0" smtClean="0"/>
              <a:t> accessibly</a:t>
            </a:r>
          </a:p>
          <a:p>
            <a:r>
              <a:rPr lang="en-US" baseline="0" dirty="0" smtClean="0"/>
              <a:t>	Should be in an easy-to-access area</a:t>
            </a:r>
          </a:p>
          <a:p>
            <a:r>
              <a:rPr lang="en-US" baseline="0" dirty="0" smtClean="0"/>
              <a:t>On/Off switch</a:t>
            </a:r>
          </a:p>
          <a:p>
            <a:r>
              <a:rPr lang="en-US" baseline="0" dirty="0" smtClean="0"/>
              <a:t>Fire hazard</a:t>
            </a:r>
          </a:p>
          <a:p>
            <a:r>
              <a:rPr lang="en-US" baseline="0" dirty="0" err="1" smtClean="0"/>
              <a:t>Retitle</a:t>
            </a:r>
            <a:r>
              <a:rPr lang="en-US" baseline="0" dirty="0" smtClean="0"/>
              <a:t> to robot power switch</a:t>
            </a:r>
          </a:p>
          <a:p>
            <a:r>
              <a:rPr lang="en-US" baseline="0" dirty="0" smtClean="0"/>
              <a:t>	120 amp circuit breaker</a:t>
            </a:r>
          </a:p>
          <a:p>
            <a:r>
              <a:rPr lang="en-US" baseline="0" dirty="0" smtClean="0"/>
              <a:t>Control should be changed to limit</a:t>
            </a:r>
          </a:p>
          <a:p>
            <a:r>
              <a:rPr lang="en-US" baseline="0" dirty="0" smtClean="0"/>
              <a:t>	Exceed 120 amps and it will break</a:t>
            </a:r>
          </a:p>
          <a:p>
            <a:r>
              <a:rPr lang="en-US" baseline="0" dirty="0" smtClean="0"/>
              <a:t>Remove bullet points when not necessary</a:t>
            </a:r>
          </a:p>
          <a:p>
            <a:endParaRPr lang="en-US" baseline="0" dirty="0" smtClean="0"/>
          </a:p>
          <a:p>
            <a:endParaRPr lang="en-US" baseline="0" dirty="0" smtClean="0"/>
          </a:p>
          <a:p>
            <a:r>
              <a:rPr lang="en-US" baseline="0" dirty="0" smtClean="0"/>
              <a:t>High current switch</a:t>
            </a:r>
          </a:p>
          <a:p>
            <a:r>
              <a:rPr lang="en-US" baseline="0" dirty="0" smtClean="0"/>
              <a:t>	Handles high enough current</a:t>
            </a:r>
          </a:p>
          <a:p>
            <a:r>
              <a:rPr lang="en-US" baseline="0" dirty="0" smtClean="0"/>
              <a:t>	Primary importance</a:t>
            </a:r>
          </a:p>
          <a:p>
            <a:r>
              <a:rPr lang="en-US" baseline="0" dirty="0" smtClean="0"/>
              <a:t>	Doubles as a circuit breaker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safety concerns when using smaller diameter wires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oAll</a:t>
            </a:r>
            <a:r>
              <a:rPr lang="en-US" dirty="0" smtClean="0"/>
              <a:t> wire from battery to PD have min #6 AWG (4.11mm) wire &lt;R39 &amp; Fig.4-8&gt; </a:t>
            </a:r>
          </a:p>
          <a:p>
            <a:r>
              <a:rPr lang="en-US" dirty="0" smtClean="0"/>
              <a:t>o40 amp breakers have min #12 AWG (2.052mm) wire &lt;R44&gt; </a:t>
            </a:r>
          </a:p>
          <a:p>
            <a:r>
              <a:rPr lang="en-US" dirty="0" smtClean="0"/>
              <a:t>o30 amp breakers have min #14 AWG 1.628mm) wire &lt;R44&gt; </a:t>
            </a:r>
          </a:p>
          <a:p>
            <a:r>
              <a:rPr lang="en-US" dirty="0" smtClean="0"/>
              <a:t>o20 amp breakers have min #18 AWG (1.024mm) wire &lt;R44&gt; </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a:t>
            </a:r>
            <a:r>
              <a:rPr lang="en-US" baseline="0" dirty="0" smtClean="0"/>
              <a:t> with collection of motors</a:t>
            </a:r>
          </a:p>
          <a:p>
            <a:r>
              <a:rPr lang="en-US" baseline="0" dirty="0" smtClean="0"/>
              <a:t>Only allowed to use motors inside the kit</a:t>
            </a:r>
          </a:p>
          <a:p>
            <a:r>
              <a:rPr lang="en-US" baseline="0" dirty="0" smtClean="0"/>
              <a:t>	Be aware that the rules may specify that you can buy extra motors (of the same type)</a:t>
            </a:r>
          </a:p>
          <a:p>
            <a:r>
              <a:rPr lang="en-US" dirty="0" smtClean="0"/>
              <a:t>Discuss</a:t>
            </a:r>
            <a:r>
              <a:rPr lang="en-US" baseline="0" dirty="0" smtClean="0"/>
              <a:t> major types of motors</a:t>
            </a:r>
          </a:p>
          <a:p>
            <a:endParaRPr lang="en-US" baseline="0" dirty="0" smtClean="0"/>
          </a:p>
          <a:p>
            <a:r>
              <a:rPr lang="en-US" b="1" baseline="0" dirty="0" smtClean="0"/>
              <a:t>FIX:</a:t>
            </a:r>
          </a:p>
          <a:p>
            <a:r>
              <a:rPr lang="en-US" b="0" baseline="0" dirty="0" smtClean="0"/>
              <a:t>scaling of pictures</a:t>
            </a:r>
            <a:endParaRPr lang="en-US" b="1" baseline="0" dirty="0" smtClean="0"/>
          </a:p>
          <a:p>
            <a:endParaRPr lang="en-US" b="0" baseline="0" dirty="0" smtClean="0"/>
          </a:p>
          <a:p>
            <a:r>
              <a:rPr lang="en-US" b="0" baseline="0" dirty="0" smtClean="0"/>
              <a:t>Mabuchi is the motor on the left</a:t>
            </a:r>
          </a:p>
          <a:p>
            <a:r>
              <a:rPr lang="en-US" b="0" baseline="0" dirty="0" smtClean="0"/>
              <a:t>	Caption</a:t>
            </a:r>
          </a:p>
          <a:p>
            <a:r>
              <a:rPr lang="en-US" b="0" baseline="0" dirty="0" smtClean="0"/>
              <a:t>	Properly identify with companies</a:t>
            </a:r>
          </a:p>
          <a:p>
            <a:r>
              <a:rPr lang="en-US" b="0" baseline="0" dirty="0" smtClean="0"/>
              <a:t>		CIM = CCL industrial motor</a:t>
            </a:r>
          </a:p>
          <a:p>
            <a:r>
              <a:rPr lang="en-US" b="0" baseline="0" dirty="0" smtClean="0"/>
              <a:t>		Johnson electric motors for FP</a:t>
            </a:r>
          </a:p>
          <a:p>
            <a:r>
              <a:rPr lang="en-US" b="0" baseline="0" dirty="0" smtClean="0"/>
              <a:t>		Mabuchi</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Servo testers at hobby stores to generate control signal for </a:t>
            </a:r>
            <a:r>
              <a:rPr lang="en-US" dirty="0" err="1" smtClean="0"/>
              <a:t>ESCs</a:t>
            </a:r>
            <a:endParaRPr lang="en-US" dirty="0" smtClean="0"/>
          </a:p>
          <a:p>
            <a:r>
              <a:rPr lang="en-US" dirty="0" smtClean="0"/>
              <a:t>Speaking</a:t>
            </a:r>
          </a:p>
          <a:p>
            <a:r>
              <a:rPr lang="en-US" dirty="0" smtClean="0"/>
              <a:t>	Servo is closed</a:t>
            </a:r>
            <a:r>
              <a:rPr lang="en-US" baseline="0" dirty="0" smtClean="0"/>
              <a:t> loop motor control</a:t>
            </a:r>
          </a:p>
          <a:p>
            <a:r>
              <a:rPr lang="en-US" baseline="0" dirty="0" smtClean="0"/>
              <a:t>Expand ESC</a:t>
            </a:r>
          </a:p>
          <a:p>
            <a:endParaRPr lang="en-US" baseline="0" dirty="0" smtClean="0"/>
          </a:p>
          <a:p>
            <a:r>
              <a:rPr lang="en-US" b="1" baseline="0" dirty="0" smtClean="0"/>
              <a:t>Fix</a:t>
            </a:r>
          </a:p>
          <a:p>
            <a:r>
              <a:rPr lang="en-US" b="0" baseline="0" dirty="0" smtClean="0"/>
              <a:t>CPU darkness</a:t>
            </a:r>
            <a:endParaRPr lang="en-US" b="1"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Voltage applied only 50% instead of power</a:t>
            </a:r>
          </a:p>
          <a:p>
            <a:r>
              <a:rPr lang="en-US" dirty="0" smtClean="0"/>
              <a:t>Variable resistor first</a:t>
            </a:r>
          </a:p>
          <a:p>
            <a:r>
              <a:rPr lang="en-US" dirty="0" smtClean="0"/>
              <a:t>On and off so no mechanical</a:t>
            </a:r>
            <a:r>
              <a:rPr lang="en-US" baseline="0" dirty="0" smtClean="0"/>
              <a:t> switch</a:t>
            </a:r>
          </a:p>
          <a:p>
            <a:r>
              <a:rPr lang="en-US" baseline="0" dirty="0" smtClean="0"/>
              <a:t>	Transistor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Introduce new slide for communication (see bottom of these notes)</a:t>
            </a:r>
          </a:p>
          <a:p>
            <a:r>
              <a:rPr lang="en-US" baseline="0" dirty="0" smtClean="0"/>
              <a:t>	Remove odd picture</a:t>
            </a:r>
          </a:p>
          <a:p>
            <a:r>
              <a:rPr lang="en-US" baseline="0" dirty="0" smtClean="0"/>
              <a:t>Radio control signal for the Victor</a:t>
            </a:r>
          </a:p>
          <a:p>
            <a:r>
              <a:rPr lang="en-US" baseline="0" dirty="0" smtClean="0"/>
              <a:t>	Describe frame from 20ms to 40ms</a:t>
            </a:r>
          </a:p>
          <a:p>
            <a:r>
              <a:rPr lang="en-US" baseline="0" dirty="0" smtClean="0"/>
              <a:t>PWM communication</a:t>
            </a:r>
          </a:p>
          <a:p>
            <a:r>
              <a:rPr lang="en-US" baseline="0" dirty="0" smtClean="0"/>
              <a:t>	Immune to electronic noise</a:t>
            </a:r>
          </a:p>
          <a:p>
            <a:endParaRPr lang="en-US" baseline="0" dirty="0" smtClean="0"/>
          </a:p>
          <a:p>
            <a:r>
              <a:rPr lang="en-US" baseline="0" dirty="0" smtClean="0"/>
              <a:t>Introduce slide for communication</a:t>
            </a:r>
          </a:p>
          <a:p>
            <a:r>
              <a:rPr lang="en-US" baseline="0" dirty="0" smtClean="0"/>
              <a:t>	Spike with three wires - 3 wire servo cable</a:t>
            </a:r>
          </a:p>
          <a:p>
            <a:r>
              <a:rPr lang="en-US" baseline="0" dirty="0" smtClean="0"/>
              <a:t>	Victor/Jag use PWM data signal + description</a:t>
            </a:r>
          </a:p>
          <a:p>
            <a:r>
              <a:rPr lang="en-US" baseline="0" dirty="0" smtClean="0"/>
              <a:t>	Jaguar also has data communication port for the CAN-Bus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Now, let’s see a drivetrain design that does not meet these requirements . . .</a:t>
            </a:r>
          </a:p>
        </p:txBody>
      </p:sp>
      <p:sp>
        <p:nvSpPr>
          <p:cNvPr id="4" name="Slide Number Placeholder 3"/>
          <p:cNvSpPr>
            <a:spLocks noGrp="1"/>
          </p:cNvSpPr>
          <p:nvPr>
            <p:ph type="sldNum" sz="quarter" idx="5"/>
          </p:nvPr>
        </p:nvSpPr>
        <p:spPr/>
        <p:txBody>
          <a:bodyPr/>
          <a:lstStyle/>
          <a:p>
            <a:pPr>
              <a:defRPr/>
            </a:pPr>
            <a:fld id="{CC42AE22-5F20-447E-89EE-7A7B6D3F337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Called</a:t>
            </a:r>
            <a:r>
              <a:rPr lang="en-US" baseline="0" dirty="0" smtClean="0"/>
              <a:t> servo wire because it is used to connect to the servos of remote-controlled vehicles</a:t>
            </a:r>
          </a:p>
          <a:p>
            <a:endParaRPr lang="en-US" baseline="0" dirty="0" smtClean="0"/>
          </a:p>
          <a:p>
            <a:r>
              <a:rPr lang="en-US" baseline="0" dirty="0" smtClean="0"/>
              <a:t>NEED TO SAY</a:t>
            </a:r>
          </a:p>
          <a:p>
            <a:r>
              <a:rPr lang="en-US" baseline="0" dirty="0" smtClean="0"/>
              <a:t>Servo wire coming loose</a:t>
            </a:r>
          </a:p>
          <a:p>
            <a:r>
              <a:rPr lang="en-US" baseline="0" dirty="0" smtClean="0"/>
              <a:t>Crimper cheap at Radio Shack/Home Depot</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Move pot picture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Distinction between common for </a:t>
            </a:r>
            <a:r>
              <a:rPr lang="en-US" dirty="0" err="1" smtClean="0"/>
              <a:t>frc</a:t>
            </a:r>
            <a:r>
              <a:rPr lang="en-US" dirty="0" smtClean="0"/>
              <a:t> and everyday.</a:t>
            </a:r>
            <a:r>
              <a:rPr lang="en-US" baseline="0" dirty="0" smtClean="0"/>
              <a:t> So . . . Let’s talk about what does work.</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AD226FB1-CC51-4F6A-BB27-56D6B3860CB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a:t>
            </a:r>
            <a:r>
              <a:rPr lang="en-US" baseline="0" dirty="0" smtClean="0"/>
              <a:t> in one slide just say two different ways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 animation and show waveform</a:t>
            </a:r>
          </a:p>
          <a:p>
            <a:r>
              <a:rPr lang="en-US" dirty="0" smtClean="0"/>
              <a:t>Angles?</a:t>
            </a:r>
          </a:p>
          <a:p>
            <a:r>
              <a:rPr lang="en-US" dirty="0" smtClean="0"/>
              <a:t>More than one tick</a:t>
            </a:r>
          </a:p>
          <a:p>
            <a:r>
              <a:rPr lang="en-US" dirty="0" smtClean="0"/>
              <a:t>Directions</a:t>
            </a:r>
          </a:p>
          <a:p>
            <a:r>
              <a:rPr lang="en-US" dirty="0" smtClean="0"/>
              <a:t>Spin</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 over</a:t>
            </a:r>
          </a:p>
          <a:p>
            <a:r>
              <a:rPr lang="en-US" dirty="0" smtClean="0"/>
              <a:t>Just more ticks </a:t>
            </a:r>
          </a:p>
          <a:p>
            <a:r>
              <a:rPr lang="en-US" dirty="0" smtClean="0"/>
              <a:t>Remove optical sensor </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a:t>
            </a:r>
            <a:r>
              <a:rPr lang="en-US" baseline="0" dirty="0" smtClean="0"/>
              <a:t> your own encoders</a:t>
            </a:r>
          </a:p>
          <a:p>
            <a:r>
              <a:rPr lang="en-US" baseline="0" dirty="0" smtClean="0"/>
              <a:t>Don’t need </a:t>
            </a:r>
            <a:r>
              <a:rPr lang="en-US" baseline="0" dirty="0" err="1" smtClean="0"/>
              <a:t>quadrature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 such</a:t>
            </a:r>
            <a:r>
              <a:rPr lang="en-US" baseline="0" dirty="0" smtClean="0"/>
              <a:t> as  sensitivity to soft and irregular surfaces</a:t>
            </a:r>
          </a:p>
          <a:p>
            <a:r>
              <a:rPr lang="en-US" baseline="0" dirty="0" smtClean="0"/>
              <a:t>Noisy environment may cause problems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Sensing game pieces inside your robot</a:t>
            </a:r>
          </a:p>
          <a:p>
            <a:r>
              <a:rPr lang="en-US" dirty="0" smtClean="0"/>
              <a:t>Short</a:t>
            </a:r>
            <a:r>
              <a:rPr lang="en-US" baseline="0" dirty="0" smtClean="0"/>
              <a:t> range non contact sensing</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Swap picture… comment that not only treads we have wheels same concept</a:t>
            </a:r>
          </a:p>
        </p:txBody>
      </p:sp>
      <p:sp>
        <p:nvSpPr>
          <p:cNvPr id="4" name="Slide Number Placeholder 3"/>
          <p:cNvSpPr>
            <a:spLocks noGrp="1"/>
          </p:cNvSpPr>
          <p:nvPr>
            <p:ph type="sldNum" sz="quarter" idx="5"/>
          </p:nvPr>
        </p:nvSpPr>
        <p:spPr/>
        <p:txBody>
          <a:bodyPr/>
          <a:lstStyle/>
          <a:p>
            <a:pPr>
              <a:defRPr/>
            </a:pPr>
            <a:fld id="{BADBC9D8-B72D-4C2F-B865-C7D74456D18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76</a:t>
            </a:fld>
            <a:endParaRPr lang="en-US"/>
          </a:p>
        </p:txBody>
      </p:sp>
    </p:spTree>
    <p:extLst>
      <p:ext uri="{BB962C8B-B14F-4D97-AF65-F5344CB8AC3E}">
        <p14:creationId xmlns:p14="http://schemas.microsoft.com/office/powerpoint/2010/main" val="3773725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baseline="0" dirty="0" smtClean="0"/>
          </a:p>
          <a:p>
            <a:r>
              <a:rPr lang="en-US" baseline="0" dirty="0" smtClean="0"/>
              <a:t>Pneumatics is the use of pressurized air to achieve mechanical motion. Pneumatics is most commonly used in tools such as jack hammers, drills, and nail guns.</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77</a:t>
            </a:fld>
            <a:endParaRPr lang="en-US"/>
          </a:p>
        </p:txBody>
      </p:sp>
    </p:spTree>
    <p:extLst>
      <p:ext uri="{BB962C8B-B14F-4D97-AF65-F5344CB8AC3E}">
        <p14:creationId xmlns:p14="http://schemas.microsoft.com/office/powerpoint/2010/main" val="20687974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fontAlgn="base">
              <a:buFont typeface="Arial" pitchFamily="34" charset="0"/>
              <a:buNone/>
            </a:pPr>
            <a:r>
              <a:rPr lang="en-US" dirty="0" smtClean="0"/>
              <a:t>Presenter: </a:t>
            </a:r>
            <a:r>
              <a:rPr lang="en-US" sz="1200" b="0" i="0" u="none" strike="noStrike" kern="1200" dirty="0" err="1" smtClean="0">
                <a:solidFill>
                  <a:schemeClr val="tx1"/>
                </a:solidFill>
                <a:effectLst/>
                <a:latin typeface="+mn-lt"/>
                <a:ea typeface="+mn-ea"/>
                <a:cs typeface="+mn-cs"/>
              </a:rPr>
              <a:t>Akhil</a:t>
            </a:r>
            <a:endParaRPr lang="en-US" sz="1200" b="0" i="0" u="none" strike="noStrike" kern="1200" dirty="0" smtClean="0">
              <a:solidFill>
                <a:schemeClr val="tx1"/>
              </a:solidFill>
              <a:effectLst/>
              <a:latin typeface="+mn-lt"/>
              <a:ea typeface="+mn-ea"/>
              <a:cs typeface="+mn-cs"/>
            </a:endParaRP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compressor - generate pressure</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actuator - transform pressure to motion</a:t>
            </a:r>
          </a:p>
          <a:p>
            <a:pPr lvl="2" fontAlgn="base">
              <a:buFont typeface="Arial" pitchFamily="34" charset="0"/>
              <a:buChar char="•"/>
            </a:pPr>
            <a:r>
              <a:rPr lang="en-US" sz="1200" b="0" i="0" u="none" strike="noStrike" kern="1200" dirty="0" smtClean="0">
                <a:solidFill>
                  <a:schemeClr val="tx1"/>
                </a:solidFill>
                <a:effectLst/>
                <a:latin typeface="+mn-lt"/>
                <a:ea typeface="+mn-ea"/>
                <a:cs typeface="+mn-cs"/>
              </a:rPr>
              <a:t> solenoid - controls the motion of actuator</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r</a:t>
            </a:r>
            <a:r>
              <a:rPr lang="en-US" sz="1200" b="0" i="0" u="none" strike="noStrike" kern="1200" dirty="0" smtClean="0">
                <a:solidFill>
                  <a:schemeClr val="tx1"/>
                </a:solidFill>
                <a:effectLst/>
                <a:latin typeface="+mn-lt"/>
                <a:ea typeface="+mn-ea"/>
                <a:cs typeface="+mn-cs"/>
              </a:rPr>
              <a:t>egulator – limits air flow to usable, steady flow rates</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tank – store air in</a:t>
            </a:r>
            <a:endParaRPr lang="en-US" sz="1200" b="0" i="0" u="none" strike="noStrike" kern="1200" dirty="0" smtClean="0">
              <a:solidFill>
                <a:schemeClr val="tx1"/>
              </a:solidFill>
              <a:effectLst/>
              <a:latin typeface="+mn-lt"/>
              <a:ea typeface="+mn-ea"/>
              <a:cs typeface="+mn-cs"/>
            </a:endParaRP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tubings</a:t>
            </a:r>
            <a:r>
              <a:rPr lang="en-US" sz="1200" b="0" i="0" u="none" strike="noStrike" kern="1200" dirty="0" smtClean="0">
                <a:solidFill>
                  <a:schemeClr val="tx1"/>
                </a:solidFill>
                <a:effectLst/>
                <a:latin typeface="+mn-lt"/>
                <a:ea typeface="+mn-ea"/>
                <a:cs typeface="+mn-cs"/>
              </a:rPr>
              <a:t> and fittings - let the air flow</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78</a:t>
            </a:fld>
            <a:endParaRPr lang="en-US"/>
          </a:p>
        </p:txBody>
      </p:sp>
    </p:spTree>
    <p:extLst>
      <p:ext uri="{BB962C8B-B14F-4D97-AF65-F5344CB8AC3E}">
        <p14:creationId xmlns:p14="http://schemas.microsoft.com/office/powerpoint/2010/main" val="3418006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The compressor provides the pneumatic</a:t>
            </a:r>
            <a:r>
              <a:rPr lang="en-US" baseline="0" dirty="0" smtClean="0"/>
              <a:t> system its energy by using the electrical energy from the battery to compress air.</a:t>
            </a:r>
            <a:endParaRPr lang="en-US" dirty="0" smtClean="0"/>
          </a:p>
          <a:p>
            <a:r>
              <a:rPr lang="en-US" dirty="0" smtClean="0"/>
              <a:t>This is the Compressor (</a:t>
            </a:r>
            <a:r>
              <a:rPr lang="en-US" dirty="0" err="1" smtClean="0"/>
              <a:t>Viair</a:t>
            </a:r>
            <a:r>
              <a:rPr lang="en-US" baseline="0" dirty="0" smtClean="0"/>
              <a:t> 090C air </a:t>
            </a:r>
            <a:r>
              <a:rPr lang="en-US" dirty="0" smtClean="0"/>
              <a:t>compressor) that FIRST provides to rookie teams. </a:t>
            </a:r>
            <a:endParaRPr lang="en-US" baseline="0" dirty="0" smtClean="0"/>
          </a:p>
          <a:p>
            <a:endParaRPr lang="en-US" baseline="0" dirty="0" smtClean="0"/>
          </a:p>
          <a:p>
            <a:r>
              <a:rPr lang="en-US" dirty="0" smtClean="0"/>
              <a:t>Pump types:</a:t>
            </a:r>
          </a:p>
          <a:p>
            <a:pPr>
              <a:buFont typeface="Arial" pitchFamily="34" charset="0"/>
              <a:buChar char="•"/>
            </a:pPr>
            <a:r>
              <a:rPr lang="en-US" baseline="0" dirty="0" smtClean="0"/>
              <a:t> positive displacement</a:t>
            </a:r>
          </a:p>
          <a:p>
            <a:pPr lvl="1">
              <a:buFont typeface="Arial" pitchFamily="34" charset="0"/>
              <a:buChar char="•"/>
            </a:pPr>
            <a:r>
              <a:rPr lang="en-US" baseline="0" dirty="0" smtClean="0"/>
              <a:t> rotary</a:t>
            </a:r>
          </a:p>
          <a:p>
            <a:pPr lvl="2">
              <a:buFont typeface="Arial" pitchFamily="34" charset="0"/>
              <a:buChar char="•"/>
            </a:pPr>
            <a:r>
              <a:rPr lang="en-US" baseline="0" dirty="0" smtClean="0"/>
              <a:t> lobe</a:t>
            </a:r>
          </a:p>
          <a:p>
            <a:pPr lvl="2">
              <a:buFont typeface="Arial" pitchFamily="34" charset="0"/>
              <a:buChar char="•"/>
            </a:pPr>
            <a:r>
              <a:rPr lang="en-US" baseline="0" dirty="0" smtClean="0"/>
              <a:t> screw</a:t>
            </a:r>
          </a:p>
          <a:p>
            <a:pPr lvl="2">
              <a:buFont typeface="Arial" pitchFamily="34" charset="0"/>
              <a:buChar char="•"/>
            </a:pPr>
            <a:r>
              <a:rPr lang="en-US" baseline="0" dirty="0" smtClean="0"/>
              <a:t> liquid ring</a:t>
            </a:r>
          </a:p>
          <a:p>
            <a:pPr lvl="2">
              <a:buFont typeface="Arial" pitchFamily="34" charset="0"/>
              <a:buChar char="•"/>
            </a:pPr>
            <a:r>
              <a:rPr lang="en-US" baseline="0" dirty="0" smtClean="0"/>
              <a:t> scroll</a:t>
            </a:r>
          </a:p>
          <a:p>
            <a:pPr lvl="2">
              <a:buFont typeface="Arial" pitchFamily="34" charset="0"/>
              <a:buChar char="•"/>
            </a:pPr>
            <a:r>
              <a:rPr lang="en-US" baseline="0" dirty="0" smtClean="0"/>
              <a:t> vane</a:t>
            </a:r>
          </a:p>
          <a:p>
            <a:pPr lvl="1">
              <a:buFont typeface="Arial" pitchFamily="34" charset="0"/>
              <a:buChar char="•"/>
            </a:pPr>
            <a:r>
              <a:rPr lang="en-US" baseline="0" dirty="0" smtClean="0"/>
              <a:t> reciprocating</a:t>
            </a:r>
          </a:p>
          <a:p>
            <a:pPr lvl="2">
              <a:buFont typeface="Arial" pitchFamily="34" charset="0"/>
              <a:buChar char="•"/>
            </a:pPr>
            <a:r>
              <a:rPr lang="en-US" baseline="0" dirty="0" smtClean="0"/>
              <a:t> diaphragm</a:t>
            </a:r>
          </a:p>
          <a:p>
            <a:pPr lvl="2">
              <a:buFont typeface="Arial" pitchFamily="34" charset="0"/>
              <a:buChar char="•"/>
            </a:pPr>
            <a:r>
              <a:rPr lang="en-US" baseline="0" dirty="0" smtClean="0"/>
              <a:t> single acting</a:t>
            </a:r>
          </a:p>
          <a:p>
            <a:pPr lvl="2">
              <a:buFont typeface="Arial" pitchFamily="34" charset="0"/>
              <a:buChar char="•"/>
            </a:pPr>
            <a:r>
              <a:rPr lang="en-US" baseline="0" dirty="0" smtClean="0"/>
              <a:t> double acting</a:t>
            </a:r>
          </a:p>
          <a:p>
            <a:pPr>
              <a:buFont typeface="Arial" pitchFamily="34" charset="0"/>
              <a:buChar char="•"/>
            </a:pPr>
            <a:r>
              <a:rPr lang="en-US" baseline="0" dirty="0" smtClean="0"/>
              <a:t> dynamic</a:t>
            </a:r>
          </a:p>
          <a:p>
            <a:pPr lvl="1">
              <a:buFont typeface="Arial" pitchFamily="34" charset="0"/>
              <a:buChar char="•"/>
            </a:pPr>
            <a:r>
              <a:rPr lang="en-US" baseline="0" dirty="0" smtClean="0"/>
              <a:t> centrifugal</a:t>
            </a:r>
          </a:p>
          <a:p>
            <a:pPr lvl="1">
              <a:buFont typeface="Arial" pitchFamily="34" charset="0"/>
              <a:buChar char="•"/>
            </a:pPr>
            <a:r>
              <a:rPr lang="en-US" baseline="0" dirty="0" smtClean="0"/>
              <a:t> axial</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79</a:t>
            </a:fld>
            <a:endParaRPr lang="en-US"/>
          </a:p>
        </p:txBody>
      </p:sp>
    </p:spTree>
    <p:extLst>
      <p:ext uri="{BB962C8B-B14F-4D97-AF65-F5344CB8AC3E}">
        <p14:creationId xmlns:p14="http://schemas.microsoft.com/office/powerpoint/2010/main" val="3083116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Nikunj</a:t>
            </a:r>
            <a:endParaRPr lang="en-US" dirty="0" smtClean="0"/>
          </a:p>
          <a:p>
            <a:r>
              <a:rPr lang="en-US" dirty="0" smtClean="0"/>
              <a:t>Typically,</a:t>
            </a:r>
            <a:r>
              <a:rPr lang="en-US" baseline="0" dirty="0" smtClean="0"/>
              <a:t> the compressor utilizes a diaphragm pump, in which the motor is powered by a battery and used to compress air in the enclosed space. The pressure gauge here indicates the pressure at the output of the compressor. When the pressure of the output has reached a certain limit, typically 120 psi, the electrical pressure switch here opens and turns of the compressor. Unfortunately, there are small leaks in the system that vent pressurized air. When the pressure switch detects that the pressure has dropped below a certain value, usually 115 psi, the electrical pressure switch closes and turns the compressor back on.</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80</a:t>
            </a:fld>
            <a:endParaRPr lang="en-US"/>
          </a:p>
        </p:txBody>
      </p:sp>
    </p:spTree>
    <p:extLst>
      <p:ext uri="{BB962C8B-B14F-4D97-AF65-F5344CB8AC3E}">
        <p14:creationId xmlns:p14="http://schemas.microsoft.com/office/powerpoint/2010/main" val="29529293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Pransu</a:t>
            </a:r>
          </a:p>
          <a:p>
            <a:r>
              <a:rPr lang="en-US" baseline="0" dirty="0" smtClean="0"/>
              <a:t>This energy from the compressed air gets converted into mechanical motion in the actuators</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81</a:t>
            </a:fld>
            <a:endParaRPr lang="en-US"/>
          </a:p>
        </p:txBody>
      </p:sp>
    </p:spTree>
    <p:extLst>
      <p:ext uri="{BB962C8B-B14F-4D97-AF65-F5344CB8AC3E}">
        <p14:creationId xmlns:p14="http://schemas.microsoft.com/office/powerpoint/2010/main" val="439953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Pransu</a:t>
            </a:r>
          </a:p>
          <a:p>
            <a:r>
              <a:rPr lang="en-US" baseline="0" dirty="0" smtClean="0"/>
              <a:t>(Demo)</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82</a:t>
            </a:fld>
            <a:endParaRPr lang="en-US"/>
          </a:p>
        </p:txBody>
      </p:sp>
    </p:spTree>
    <p:extLst>
      <p:ext uri="{BB962C8B-B14F-4D97-AF65-F5344CB8AC3E}">
        <p14:creationId xmlns:p14="http://schemas.microsoft.com/office/powerpoint/2010/main" val="4153301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a:t>
            </a:r>
            <a:r>
              <a:rPr lang="en-US" baseline="0" dirty="0" err="1" smtClean="0"/>
              <a:t>Akhil</a:t>
            </a:r>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83</a:t>
            </a:fld>
            <a:endParaRPr lang="en-US"/>
          </a:p>
        </p:txBody>
      </p:sp>
    </p:spTree>
    <p:extLst>
      <p:ext uri="{BB962C8B-B14F-4D97-AF65-F5344CB8AC3E}">
        <p14:creationId xmlns:p14="http://schemas.microsoft.com/office/powerpoint/2010/main" val="747243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a:t>
            </a:r>
            <a:r>
              <a:rPr lang="en-US" baseline="0" dirty="0" err="1" smtClean="0"/>
              <a:t>Akhil</a:t>
            </a:r>
            <a:endParaRPr lang="en-US" dirty="0" smtClean="0"/>
          </a:p>
          <a:p>
            <a:r>
              <a:rPr lang="en-US" dirty="0" smtClean="0"/>
              <a:t>You see how we controlled</a:t>
            </a:r>
            <a:r>
              <a:rPr lang="en-US" baseline="0" dirty="0" smtClean="0"/>
              <a:t> which way the cylinder moves with a click of a button. Often times we also want to control when we send compressed air to the cylinders or through which ports. For example, suppose you have a pneumatic pistons that you want to use a cylinder to lift something at the finale. We do this with electric solenoid valves. Although these valves are controlled electrically by the robot’s CPU, they can also be mechanically operated by pressing these buttons. A single solenoid valve allows you to open one port of a cylinder to pressure when voltage is applied, or when I press this button, causing the cylinder to either extend or retract. When voltage is no longer applied, the valve releases the pressure to atmosphere, and whatever load is on the piston will cause it to return to its original position. </a:t>
            </a:r>
          </a:p>
          <a:p>
            <a:endParaRPr lang="en-US" baseline="0" dirty="0" smtClean="0"/>
          </a:p>
          <a:p>
            <a:r>
              <a:rPr lang="en-US" baseline="0" dirty="0" err="1" smtClean="0"/>
              <a:t>Orig</a:t>
            </a:r>
            <a:r>
              <a:rPr lang="en-US" baseline="0" dirty="0" smtClean="0"/>
              <a:t> load: spring, gravity</a:t>
            </a:r>
          </a:p>
          <a:p>
            <a:endParaRPr lang="en-US" baseline="0" dirty="0" smtClean="0"/>
          </a:p>
          <a:p>
            <a:r>
              <a:rPr lang="en-US" baseline="0" dirty="0" smtClean="0"/>
              <a:t>A double solenoid valve allows you to use the cylinder in both directions. When I press this button or when voltage is applied to this solenoid, the valve would open the blue side to atmosphere and the white side to pressurized air, causing the cylinder have an extending force. When the other solenoid is activated, the white side is open to atmosphere and the blue side to pressurized air, causing the cylinder to have a retracting force.</a:t>
            </a:r>
          </a:p>
          <a:p>
            <a:endParaRPr lang="en-US" baseline="0" dirty="0" smtClean="0"/>
          </a:p>
          <a:p>
            <a:r>
              <a:rPr lang="en-US" baseline="0" dirty="0" smtClean="0"/>
              <a:t>(Demo)</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84</a:t>
            </a:fld>
            <a:endParaRPr lang="en-US"/>
          </a:p>
        </p:txBody>
      </p:sp>
    </p:spTree>
    <p:extLst>
      <p:ext uri="{BB962C8B-B14F-4D97-AF65-F5344CB8AC3E}">
        <p14:creationId xmlns:p14="http://schemas.microsoft.com/office/powerpoint/2010/main" val="228099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Bt </a:t>
            </a:r>
            <a:r>
              <a:rPr lang="en-US" dirty="0" smtClean="0"/>
              <a:t>how well does this work???? Lets look at some math.</a:t>
            </a:r>
          </a:p>
        </p:txBody>
      </p:sp>
      <p:sp>
        <p:nvSpPr>
          <p:cNvPr id="4" name="Slide Number Placeholder 3"/>
          <p:cNvSpPr>
            <a:spLocks noGrp="1"/>
          </p:cNvSpPr>
          <p:nvPr>
            <p:ph type="sldNum" sz="quarter" idx="5"/>
          </p:nvPr>
        </p:nvSpPr>
        <p:spPr/>
        <p:txBody>
          <a:bodyPr/>
          <a:lstStyle/>
          <a:p>
            <a:pPr>
              <a:defRPr/>
            </a:pPr>
            <a:fld id="{AB9AE16F-F383-49F8-A999-1D0DF87C6321}"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(Demo)</a:t>
            </a:r>
          </a:p>
          <a:p>
            <a:r>
              <a:rPr lang="en-US" dirty="0" smtClean="0"/>
              <a:t>But as we can see, there is a problem</a:t>
            </a:r>
            <a:r>
              <a:rPr lang="en-US" baseline="0" dirty="0" smtClean="0"/>
              <a:t> with this system; the actuator is moving slower and slower. This is because the compressor is forced to constantly compress air in order to move the piston in the actuator but is unable to meet such demands. In order to resolve this issue, we need a method of storing compressed air until it is needed; thus, we need a tank!</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85</a:t>
            </a:fld>
            <a:endParaRPr lang="en-US"/>
          </a:p>
        </p:txBody>
      </p:sp>
    </p:spTree>
    <p:extLst>
      <p:ext uri="{BB962C8B-B14F-4D97-AF65-F5344CB8AC3E}">
        <p14:creationId xmlns:p14="http://schemas.microsoft.com/office/powerpoint/2010/main" val="452354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Plastic</a:t>
            </a:r>
            <a:r>
              <a:rPr lang="en-US" baseline="0" dirty="0" smtClean="0"/>
              <a:t> vs. Metal = weight concern</a:t>
            </a:r>
          </a:p>
          <a:p>
            <a:r>
              <a:rPr lang="en-US" baseline="0" dirty="0" smtClean="0"/>
              <a:t>How many movements can we do with one tank?</a:t>
            </a:r>
          </a:p>
          <a:p>
            <a:r>
              <a:rPr lang="en-US" baseline="0" dirty="0" smtClean="0"/>
              <a:t>(Demo)</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86</a:t>
            </a:fld>
            <a:endParaRPr lang="en-US"/>
          </a:p>
        </p:txBody>
      </p:sp>
    </p:spTree>
    <p:extLst>
      <p:ext uri="{BB962C8B-B14F-4D97-AF65-F5344CB8AC3E}">
        <p14:creationId xmlns:p14="http://schemas.microsoft.com/office/powerpoint/2010/main" val="2891114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dirty="0" smtClean="0"/>
          </a:p>
          <a:p>
            <a:r>
              <a:rPr lang="en-US" dirty="0" smtClean="0"/>
              <a:t>Now,</a:t>
            </a:r>
            <a:r>
              <a:rPr lang="en-US" baseline="0" dirty="0" smtClean="0"/>
              <a:t> suppose we want 60 psi of pressure but we know that the pressurized air from the compressor is outputting much more than that. So, how would we limit the air flow to the desired amount? By adding a regulator!</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87</a:t>
            </a:fld>
            <a:endParaRPr lang="en-US"/>
          </a:p>
        </p:txBody>
      </p:sp>
    </p:spTree>
    <p:extLst>
      <p:ext uri="{BB962C8B-B14F-4D97-AF65-F5344CB8AC3E}">
        <p14:creationId xmlns:p14="http://schemas.microsoft.com/office/powerpoint/2010/main" val="2220516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dirty="0" smtClean="0"/>
          </a:p>
          <a:p>
            <a:r>
              <a:rPr lang="en-US" dirty="0" smtClean="0"/>
              <a:t>The regulator limits</a:t>
            </a:r>
            <a:r>
              <a:rPr lang="en-US" baseline="0" dirty="0" smtClean="0"/>
              <a:t> and maintains a constant level of pressure. </a:t>
            </a:r>
            <a:r>
              <a:rPr lang="en-US" dirty="0" smtClean="0"/>
              <a:t>You can see here that the pressure at the output</a:t>
            </a:r>
            <a:r>
              <a:rPr lang="en-US" baseline="0" dirty="0" smtClean="0"/>
              <a:t> of the compressor is at 120 psi, but FIRST only allows us to operate our actuators at a maximum of 60 psi. We achieve this pressure drop by using a regulator. It drops the input pressure to an output pressure that you can set by turning this knob. This gauge above the regulator shows pressure that being outputted.</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88</a:t>
            </a:fld>
            <a:endParaRPr lang="en-US"/>
          </a:p>
        </p:txBody>
      </p:sp>
    </p:spTree>
    <p:extLst>
      <p:ext uri="{BB962C8B-B14F-4D97-AF65-F5344CB8AC3E}">
        <p14:creationId xmlns:p14="http://schemas.microsoft.com/office/powerpoint/2010/main" val="1831369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89</a:t>
            </a:fld>
            <a:endParaRPr lang="en-US"/>
          </a:p>
        </p:txBody>
      </p:sp>
    </p:spTree>
    <p:extLst>
      <p:ext uri="{BB962C8B-B14F-4D97-AF65-F5344CB8AC3E}">
        <p14:creationId xmlns:p14="http://schemas.microsoft.com/office/powerpoint/2010/main" val="4236107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Notice</a:t>
            </a:r>
            <a:r>
              <a:rPr lang="en-US" baseline="0" dirty="0" smtClean="0"/>
              <a:t> this cylinder. On this end it has a common L join, but the one on this side has a screw on top. This is a flow-rate valve. &lt;explanation&gt; </a:t>
            </a:r>
            <a:r>
              <a:rPr lang="en-US" dirty="0" smtClean="0"/>
              <a:t>Because</a:t>
            </a:r>
            <a:r>
              <a:rPr lang="en-US" baseline="0" dirty="0" smtClean="0"/>
              <a:t> of this, you can fit two of these valves on the cylinder and that allows you to independently control the extending and retracting speeds.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90</a:t>
            </a:fld>
            <a:endParaRPr lang="en-US"/>
          </a:p>
        </p:txBody>
      </p:sp>
    </p:spTree>
    <p:extLst>
      <p:ext uri="{BB962C8B-B14F-4D97-AF65-F5344CB8AC3E}">
        <p14:creationId xmlns:p14="http://schemas.microsoft.com/office/powerpoint/2010/main" val="5961541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Akhil</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91</a:t>
            </a:fld>
            <a:endParaRPr lang="en-US"/>
          </a:p>
        </p:txBody>
      </p:sp>
    </p:spTree>
    <p:extLst>
      <p:ext uri="{BB962C8B-B14F-4D97-AF65-F5344CB8AC3E}">
        <p14:creationId xmlns:p14="http://schemas.microsoft.com/office/powerpoint/2010/main" val="2661291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Akhil</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92</a:t>
            </a:fld>
            <a:endParaRPr lang="en-US"/>
          </a:p>
        </p:txBody>
      </p:sp>
    </p:spTree>
    <p:extLst>
      <p:ext uri="{BB962C8B-B14F-4D97-AF65-F5344CB8AC3E}">
        <p14:creationId xmlns:p14="http://schemas.microsoft.com/office/powerpoint/2010/main" val="32755814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a:t>
            </a:r>
            <a:r>
              <a:rPr lang="en-US" baseline="0" dirty="0" err="1" smtClean="0"/>
              <a:t>Akhil</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93</a:t>
            </a:fld>
            <a:endParaRPr lang="en-US"/>
          </a:p>
        </p:txBody>
      </p:sp>
    </p:spTree>
    <p:extLst>
      <p:ext uri="{BB962C8B-B14F-4D97-AF65-F5344CB8AC3E}">
        <p14:creationId xmlns:p14="http://schemas.microsoft.com/office/powerpoint/2010/main" val="22783627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dirty="0" smtClean="0"/>
          </a:p>
          <a:p>
            <a:r>
              <a:rPr lang="en-US" dirty="0" smtClean="0"/>
              <a:t>Wasn’t</a:t>
            </a:r>
            <a:r>
              <a:rPr lang="en-US" baseline="0" dirty="0" smtClean="0"/>
              <a:t> doing all that math fun!? Well here is a table with basic numbers so you don’t need to do all that math again.</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94</a:t>
            </a:fld>
            <a:endParaRPr lang="en-US"/>
          </a:p>
        </p:txBody>
      </p:sp>
    </p:spTree>
    <p:extLst>
      <p:ext uri="{BB962C8B-B14F-4D97-AF65-F5344CB8AC3E}">
        <p14:creationId xmlns:p14="http://schemas.microsoft.com/office/powerpoint/2010/main" val="406136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Coefficient of friction</a:t>
            </a:r>
            <a:r>
              <a:rPr lang="en-US" baseline="0" dirty="0" smtClean="0"/>
              <a:t> is the ratio between the force acting horizontally required to produce sliding and the normal force between the surfaces.</a:t>
            </a:r>
          </a:p>
          <a:p>
            <a:r>
              <a:rPr lang="en-US" baseline="0" dirty="0" smtClean="0"/>
              <a:t>Force is an influence that causes an object to move.</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Akgil</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95</a:t>
            </a:fld>
            <a:endParaRPr lang="en-US"/>
          </a:p>
        </p:txBody>
      </p:sp>
    </p:spTree>
    <p:extLst>
      <p:ext uri="{BB962C8B-B14F-4D97-AF65-F5344CB8AC3E}">
        <p14:creationId xmlns:p14="http://schemas.microsoft.com/office/powerpoint/2010/main" val="32755814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fontAlgn="base">
              <a:buFont typeface="Arial" pitchFamily="34" charset="0"/>
              <a:buNone/>
            </a:pPr>
            <a:r>
              <a:rPr lang="en-US" sz="1200" b="0" i="0" u="none" strike="noStrike" kern="1200" dirty="0" smtClean="0">
                <a:solidFill>
                  <a:schemeClr val="tx1"/>
                </a:solidFill>
                <a:effectLst/>
                <a:latin typeface="+mn-lt"/>
                <a:ea typeface="+mn-ea"/>
                <a:cs typeface="+mn-cs"/>
              </a:rPr>
              <a:t>Presenter: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Pransu</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96</a:t>
            </a:fld>
            <a:endParaRPr lang="en-US"/>
          </a:p>
        </p:txBody>
      </p:sp>
    </p:spTree>
    <p:extLst>
      <p:ext uri="{BB962C8B-B14F-4D97-AF65-F5344CB8AC3E}">
        <p14:creationId xmlns:p14="http://schemas.microsoft.com/office/powerpoint/2010/main" val="3418006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7" name="Footer Placeholder 18"/>
          <p:cNvSpPr>
            <a:spLocks noGrp="1"/>
          </p:cNvSpPr>
          <p:nvPr>
            <p:ph type="ftr" sz="quarter" idx="11"/>
          </p:nvPr>
        </p:nvSpPr>
        <p:spPr/>
        <p:txBody>
          <a:bodyPr/>
          <a:lstStyle>
            <a:lvl1pPr>
              <a:defRPr/>
            </a:lvl1pPr>
          </a:lstStyle>
          <a:p>
            <a:endParaRPr lang="en-US"/>
          </a:p>
        </p:txBody>
      </p:sp>
      <p:sp>
        <p:nvSpPr>
          <p:cNvPr id="8" name="Slide Number Placeholder 26"/>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3pPr>
              <a:spcBef>
                <a:spcPts val="0"/>
              </a:spcBef>
              <a:defRPr/>
            </a:lvl3pPr>
            <a:lvl4pPr>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6" name="Footer Placeholder 21"/>
          <p:cNvSpPr>
            <a:spLocks noGrp="1"/>
          </p:cNvSpPr>
          <p:nvPr>
            <p:ph type="ftr" sz="quarter" idx="11"/>
          </p:nvPr>
        </p:nvSpPr>
        <p:spPr/>
        <p:txBody>
          <a:bodyPr/>
          <a:lstStyle>
            <a:lvl1pPr>
              <a:defRPr/>
            </a:lvl1pPr>
          </a:lstStyle>
          <a:p>
            <a:endParaRPr lang="en-US"/>
          </a:p>
        </p:txBody>
      </p:sp>
      <p:sp>
        <p:nvSpPr>
          <p:cNvPr id="7"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4" name="Footer Placeholder 21"/>
          <p:cNvSpPr>
            <a:spLocks noGrp="1"/>
          </p:cNvSpPr>
          <p:nvPr>
            <p:ph type="ftr" sz="quarter" idx="11"/>
          </p:nvPr>
        </p:nvSpPr>
        <p:spPr/>
        <p:txBody>
          <a:bodyPr/>
          <a:lstStyle>
            <a:lvl1pPr>
              <a:defRPr/>
            </a:lvl1pPr>
          </a:lstStyle>
          <a:p>
            <a:endParaRPr lang="en-US"/>
          </a:p>
        </p:txBody>
      </p:sp>
      <p:sp>
        <p:nvSpPr>
          <p:cNvPr id="5"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3" name="Footer Placeholder 21"/>
          <p:cNvSpPr>
            <a:spLocks noGrp="1"/>
          </p:cNvSpPr>
          <p:nvPr>
            <p:ph type="ftr" sz="quarter" idx="11"/>
          </p:nvPr>
        </p:nvSpPr>
        <p:spPr/>
        <p:txBody>
          <a:bodyPr/>
          <a:lstStyle>
            <a:lvl1pPr>
              <a:defRPr/>
            </a:lvl1pPr>
          </a:lstStyle>
          <a:p>
            <a:endParaRPr lang="en-US"/>
          </a:p>
        </p:txBody>
      </p:sp>
      <p:sp>
        <p:nvSpPr>
          <p:cNvPr id="4"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387BA6-84A5-4C80-BFC3-D62A3155DEBD}" type="datetimeFigureOut">
              <a:rPr lang="en-US" smtClean="0"/>
              <a:pPr/>
              <a:t>12/13/2013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3076"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3077"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br>
              <a:rPr lang="en-US" dirty="0" smtClean="0"/>
            </a:br>
            <a:r>
              <a:rPr lang="en-US" dirty="0" err="1" smtClean="0"/>
              <a:t>klasdjflak;fj;asfja;fja</a:t>
            </a:r>
            <a:r>
              <a:rPr lang="en-US" dirty="0" smtClean="0"/>
              <a:t>;</a:t>
            </a:r>
          </a:p>
          <a:p>
            <a:pPr lvl="1"/>
            <a:r>
              <a:rPr lang="en-US" dirty="0" err="1" smtClean="0"/>
              <a:t>Klajdsf</a:t>
            </a:r>
            <a:endParaRPr lang="en-US" dirty="0" smtClean="0"/>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defRPr>
            </a:lvl1pPr>
          </a:lstStyle>
          <a:p>
            <a:fld id="{79387BA6-84A5-4C80-BFC3-D62A3155DEBD}" type="datetimeFigureOut">
              <a:rPr lang="en-US" smtClean="0"/>
              <a:pPr/>
              <a:t>12/13/2013</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defRPr>
            </a:lvl1pPr>
          </a:lstStyle>
          <a:p>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defRPr>
            </a:lvl1pPr>
          </a:lstStyle>
          <a:p>
            <a:fld id="{E3674BF1-81AC-460E-8829-F078D16ADE9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p:txStyles>
    <p:titleStyle>
      <a:lvl1pPr algn="l" rtl="0" eaLnBrk="1" fontAlgn="base" hangingPunct="1">
        <a:spcBef>
          <a:spcPct val="0"/>
        </a:spcBef>
        <a:spcAft>
          <a:spcPct val="0"/>
        </a:spcAft>
        <a:defRPr sz="4600" kern="1200">
          <a:solidFill>
            <a:schemeClr val="tx1"/>
          </a:solidFill>
          <a:latin typeface="+mj-lt"/>
          <a:ea typeface="+mj-ea"/>
          <a:cs typeface="+mj-cs"/>
        </a:defRPr>
      </a:lvl1pPr>
      <a:lvl2pPr algn="l" rtl="0" eaLnBrk="1" fontAlgn="base" hangingPunct="1">
        <a:spcBef>
          <a:spcPct val="0"/>
        </a:spcBef>
        <a:spcAft>
          <a:spcPct val="0"/>
        </a:spcAft>
        <a:defRPr sz="4600">
          <a:solidFill>
            <a:schemeClr val="tx1"/>
          </a:solidFill>
          <a:latin typeface="Tw Cen MT" pitchFamily="34" charset="0"/>
        </a:defRPr>
      </a:lvl2pPr>
      <a:lvl3pPr algn="l" rtl="0" eaLnBrk="1" fontAlgn="base" hangingPunct="1">
        <a:spcBef>
          <a:spcPct val="0"/>
        </a:spcBef>
        <a:spcAft>
          <a:spcPct val="0"/>
        </a:spcAft>
        <a:defRPr sz="4600">
          <a:solidFill>
            <a:schemeClr val="tx1"/>
          </a:solidFill>
          <a:latin typeface="Tw Cen MT" pitchFamily="34" charset="0"/>
        </a:defRPr>
      </a:lvl3pPr>
      <a:lvl4pPr algn="l" rtl="0" eaLnBrk="1" fontAlgn="base" hangingPunct="1">
        <a:spcBef>
          <a:spcPct val="0"/>
        </a:spcBef>
        <a:spcAft>
          <a:spcPct val="0"/>
        </a:spcAft>
        <a:defRPr sz="4600">
          <a:solidFill>
            <a:schemeClr val="tx1"/>
          </a:solidFill>
          <a:latin typeface="Tw Cen MT" pitchFamily="34" charset="0"/>
        </a:defRPr>
      </a:lvl4pPr>
      <a:lvl5pPr algn="l" rtl="0" eaLnBrk="1" fontAlgn="base" hangingPunct="1">
        <a:spcBef>
          <a:spcPct val="0"/>
        </a:spcBef>
        <a:spcAft>
          <a:spcPct val="0"/>
        </a:spcAft>
        <a:defRPr sz="4600">
          <a:solidFill>
            <a:schemeClr val="tx1"/>
          </a:solidFill>
          <a:latin typeface="Tw Cen MT" pitchFamily="34" charset="0"/>
        </a:defRPr>
      </a:lvl5pPr>
      <a:lvl6pPr marL="457200" algn="l" rtl="0" eaLnBrk="1" fontAlgn="base" hangingPunct="1">
        <a:spcBef>
          <a:spcPct val="0"/>
        </a:spcBef>
        <a:spcAft>
          <a:spcPct val="0"/>
        </a:spcAft>
        <a:defRPr sz="4600">
          <a:solidFill>
            <a:schemeClr val="tx1"/>
          </a:solidFill>
          <a:latin typeface="Tw Cen MT" pitchFamily="34" charset="0"/>
        </a:defRPr>
      </a:lvl6pPr>
      <a:lvl7pPr marL="914400" algn="l" rtl="0" eaLnBrk="1" fontAlgn="base" hangingPunct="1">
        <a:spcBef>
          <a:spcPct val="0"/>
        </a:spcBef>
        <a:spcAft>
          <a:spcPct val="0"/>
        </a:spcAft>
        <a:defRPr sz="4600">
          <a:solidFill>
            <a:schemeClr val="tx1"/>
          </a:solidFill>
          <a:latin typeface="Tw Cen MT" pitchFamily="34" charset="0"/>
        </a:defRPr>
      </a:lvl7pPr>
      <a:lvl8pPr marL="1371600" algn="l" rtl="0" eaLnBrk="1" fontAlgn="base" hangingPunct="1">
        <a:spcBef>
          <a:spcPct val="0"/>
        </a:spcBef>
        <a:spcAft>
          <a:spcPct val="0"/>
        </a:spcAft>
        <a:defRPr sz="4600">
          <a:solidFill>
            <a:schemeClr val="tx1"/>
          </a:solidFill>
          <a:latin typeface="Tw Cen MT" pitchFamily="34" charset="0"/>
        </a:defRPr>
      </a:lvl8pPr>
      <a:lvl9pPr marL="1828800" algn="l" rtl="0" eaLnBrk="1" fontAlgn="base" hangingPunct="1">
        <a:spcBef>
          <a:spcPct val="0"/>
        </a:spcBef>
        <a:spcAft>
          <a:spcPct val="0"/>
        </a:spcAft>
        <a:defRPr sz="4600">
          <a:solidFill>
            <a:schemeClr val="tx1"/>
          </a:solidFill>
          <a:latin typeface="Tw Cen MT" pitchFamily="34" charset="0"/>
        </a:defRPr>
      </a:lvl9pPr>
    </p:titleStyle>
    <p:bodyStyle>
      <a:lvl1pPr marL="419100" indent="-382588" algn="l" rtl="0" eaLnBrk="1" fontAlgn="base" hangingPunct="1">
        <a:spcBef>
          <a:spcPts val="12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1" fontAlgn="base" hangingPunct="1">
        <a:spcBef>
          <a:spcPts val="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1" fontAlgn="base" hangingPunct="1">
        <a:spcBef>
          <a:spcPts val="0"/>
        </a:spcBef>
        <a:spcAft>
          <a:spcPct val="0"/>
        </a:spcAft>
        <a:buClr>
          <a:schemeClr val="accent2"/>
        </a:buClr>
        <a:buSzPct val="85000"/>
        <a:buFont typeface="Courier New"/>
        <a:buChar char="o"/>
        <a:defRPr sz="2400" kern="1200">
          <a:solidFill>
            <a:schemeClr val="tx1"/>
          </a:solidFill>
          <a:latin typeface="+mn-lt"/>
          <a:ea typeface="+mn-ea"/>
          <a:cs typeface="+mn-cs"/>
        </a:defRPr>
      </a:lvl3pPr>
      <a:lvl4pPr marL="1279525" indent="-236538" algn="l" rtl="0" eaLnBrk="1" fontAlgn="base" hangingPunct="1">
        <a:spcBef>
          <a:spcPts val="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1" fontAlgn="base" hangingPunct="1">
        <a:spcBef>
          <a:spcPts val="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ynbrookrobotic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6.bin"/><Relationship Id="rId3" Type="http://schemas.openxmlformats.org/officeDocument/2006/relationships/notesSlide" Target="../notesSlides/notesSlide11.xml"/><Relationship Id="rId7" Type="http://schemas.openxmlformats.org/officeDocument/2006/relationships/oleObject" Target="../embeddings/oleObject3.bin"/><Relationship Id="rId12" Type="http://schemas.openxmlformats.org/officeDocument/2006/relationships/image" Target="../media/image14.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oleObject" Target="../embeddings/oleObject5.bin"/><Relationship Id="rId5" Type="http://schemas.openxmlformats.org/officeDocument/2006/relationships/image" Target="../media/image11.wmf"/><Relationship Id="rId15" Type="http://schemas.openxmlformats.org/officeDocument/2006/relationships/image" Target="../media/image10.jpeg"/><Relationship Id="rId10" Type="http://schemas.openxmlformats.org/officeDocument/2006/relationships/image" Target="../media/image13.wmf"/><Relationship Id="rId4" Type="http://schemas.openxmlformats.org/officeDocument/2006/relationships/oleObject" Target="../embeddings/oleObject2.bin"/><Relationship Id="rId9" Type="http://schemas.openxmlformats.org/officeDocument/2006/relationships/oleObject" Target="../embeddings/oleObject4.bin"/><Relationship Id="rId14" Type="http://schemas.openxmlformats.org/officeDocument/2006/relationships/image" Target="../media/image15.wmf"/></Relationships>
</file>

<file path=ppt/slides/_rels/slide12.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image" Target="../media/image10.jpeg"/><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image" Target="../media/image5.png"/><Relationship Id="rId9"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9.w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4.w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iki.robojackets.org/images/0/08/2007_TE_Session_-_Drive_Trains_(Handout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iki.robojackets.org/images/0/08/2007_TE_Session_-_Drive_Trains_(Handouts).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r5WKgQJtToM&amp;feature=fvw"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youtube.com/watch?v=_hTyXQUgYLE&amp;feature=related" TargetMode="External"/><Relationship Id="rId4" Type="http://schemas.openxmlformats.org/officeDocument/2006/relationships/hyperlink" Target="http://www.youtube.com/watch?v=r5WKgQJtT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2.gif"/><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92.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18.bin"/><Relationship Id="rId3" Type="http://schemas.openxmlformats.org/officeDocument/2006/relationships/notesSlide" Target="../notesSlides/notesSlide77.xml"/><Relationship Id="rId7" Type="http://schemas.openxmlformats.org/officeDocument/2006/relationships/oleObject" Target="../embeddings/oleObject15.bin"/><Relationship Id="rId12" Type="http://schemas.openxmlformats.org/officeDocument/2006/relationships/image" Target="../media/image114.wmf"/><Relationship Id="rId2" Type="http://schemas.openxmlformats.org/officeDocument/2006/relationships/slideLayout" Target="../slideLayouts/slideLayout2.xml"/><Relationship Id="rId16" Type="http://schemas.openxmlformats.org/officeDocument/2006/relationships/image" Target="../media/image116.wmf"/><Relationship Id="rId1" Type="http://schemas.openxmlformats.org/officeDocument/2006/relationships/vmlDrawing" Target="../drawings/vmlDrawing6.vml"/><Relationship Id="rId6" Type="http://schemas.openxmlformats.org/officeDocument/2006/relationships/image" Target="../media/image111.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113.wmf"/><Relationship Id="rId4" Type="http://schemas.openxmlformats.org/officeDocument/2006/relationships/image" Target="../media/image1030.png"/><Relationship Id="rId9" Type="http://schemas.openxmlformats.org/officeDocument/2006/relationships/oleObject" Target="../embeddings/oleObject16.bin"/><Relationship Id="rId14" Type="http://schemas.openxmlformats.org/officeDocument/2006/relationships/image" Target="../media/image115.wmf"/></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18.wmf"/><Relationship Id="rId4" Type="http://schemas.openxmlformats.org/officeDocument/2006/relationships/oleObject" Target="../embeddings/oleObject20.bin"/></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lynbrookrobotics.com/"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4" y="1676400"/>
            <a:ext cx="6480048" cy="2301240"/>
          </a:xfrm>
        </p:spPr>
        <p:txBody>
          <a:bodyPr>
            <a:normAutofit/>
          </a:bodyPr>
          <a:lstStyle/>
          <a:p>
            <a:pPr eaLnBrk="1" fontAlgn="auto" hangingPunct="1">
              <a:spcAft>
                <a:spcPts val="0"/>
              </a:spcAft>
              <a:defRPr/>
            </a:pPr>
            <a:r>
              <a:rPr dirty="0" smtClean="0"/>
              <a:t>Introduction to</a:t>
            </a:r>
            <a:br>
              <a:rPr dirty="0" smtClean="0"/>
            </a:br>
            <a:r>
              <a:rPr dirty="0" smtClean="0"/>
              <a:t>Robot Subsystems</a:t>
            </a:r>
            <a:endParaRPr dirty="0"/>
          </a:p>
        </p:txBody>
      </p:sp>
      <p:sp>
        <p:nvSpPr>
          <p:cNvPr id="10243" name="Subtitle 2"/>
          <p:cNvSpPr>
            <a:spLocks noGrp="1"/>
          </p:cNvSpPr>
          <p:nvPr>
            <p:ph type="subTitle" idx="1"/>
          </p:nvPr>
        </p:nvSpPr>
        <p:spPr>
          <a:xfrm>
            <a:off x="433388" y="3124200"/>
            <a:ext cx="6480175" cy="2819400"/>
          </a:xfrm>
        </p:spPr>
        <p:txBody>
          <a:bodyPr>
            <a:normAutofit/>
          </a:bodyPr>
          <a:lstStyle/>
          <a:p>
            <a:pPr eaLnBrk="1" hangingPunct="1"/>
            <a:r>
              <a:rPr lang="en-US" b="1" dirty="0" smtClean="0"/>
              <a:t>Presented By:</a:t>
            </a:r>
          </a:p>
          <a:p>
            <a:pPr eaLnBrk="1" hangingPunct="1"/>
            <a:r>
              <a:rPr lang="en-US" b="1" dirty="0" smtClean="0"/>
              <a:t>Funky Monkeys, Team 846</a:t>
            </a:r>
          </a:p>
          <a:p>
            <a:pPr eaLnBrk="1" hangingPunct="1"/>
            <a:r>
              <a:rPr lang="en-US" dirty="0" smtClean="0"/>
              <a:t>Available online at </a:t>
            </a:r>
            <a:r>
              <a:rPr lang="en-US" dirty="0" smtClean="0">
                <a:hlinkClick r:id="rId3"/>
              </a:rPr>
              <a:t>lynbrookrobotics.com</a:t>
            </a:r>
            <a:endParaRPr lang="en-US" dirty="0" smtClean="0"/>
          </a:p>
          <a:p>
            <a:pPr eaLnBrk="1" hangingPunct="1"/>
            <a:r>
              <a:rPr lang="en-US" dirty="0" smtClean="0"/>
              <a:t>Resources &gt; Workshops &gt; </a:t>
            </a:r>
            <a:r>
              <a:rPr lang="en-US" smtClean="0"/>
              <a:t>WRRF Workshops</a:t>
            </a:r>
            <a:endParaRPr lang="en-US" dirty="0" smtClean="0"/>
          </a:p>
        </p:txBody>
      </p:sp>
    </p:spTree>
    <p:extLst>
      <p:ext uri="{BB962C8B-B14F-4D97-AF65-F5344CB8AC3E}">
        <p14:creationId xmlns:p14="http://schemas.microsoft.com/office/powerpoint/2010/main" val="3779341461"/>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itle 4"/>
          <p:cNvSpPr>
            <a:spLocks noGrp="1"/>
          </p:cNvSpPr>
          <p:nvPr>
            <p:ph type="title"/>
          </p:nvPr>
        </p:nvSpPr>
        <p:spPr>
          <a:xfrm>
            <a:off x="457200" y="274638"/>
            <a:ext cx="8382000" cy="1143000"/>
          </a:xfrm>
        </p:spPr>
        <p:txBody>
          <a:bodyPr>
            <a:normAutofit fontScale="90000"/>
          </a:bodyPr>
          <a:lstStyle/>
          <a:p>
            <a:r>
              <a:rPr lang="en-US" dirty="0" smtClean="0"/>
              <a:t>Maximum </a:t>
            </a:r>
            <a:r>
              <a:rPr lang="en-US" dirty="0" err="1" smtClean="0"/>
              <a:t>Tractive</a:t>
            </a:r>
            <a:r>
              <a:rPr lang="en-US" dirty="0" smtClean="0"/>
              <a:t> Force Per Wheel (</a:t>
            </a:r>
            <a:r>
              <a:rPr lang="en-US" sz="4400" dirty="0" err="1" smtClean="0"/>
              <a:t>F</a:t>
            </a:r>
            <a:r>
              <a:rPr lang="en-US" sz="4400" baseline="-25000" dirty="0" err="1" smtClean="0"/>
              <a:t>TMax</a:t>
            </a:r>
            <a:r>
              <a:rPr lang="en-US" dirty="0" smtClean="0"/>
              <a:t>)</a:t>
            </a:r>
          </a:p>
        </p:txBody>
      </p:sp>
      <p:pic>
        <p:nvPicPr>
          <p:cNvPr id="117764" name="Picture 2"/>
          <p:cNvPicPr>
            <a:picLocks noChangeAspect="1" noChangeArrowheads="1"/>
          </p:cNvPicPr>
          <p:nvPr/>
        </p:nvPicPr>
        <p:blipFill>
          <a:blip r:embed="rId4" cstate="print"/>
          <a:srcRect/>
          <a:stretch>
            <a:fillRect/>
          </a:stretch>
        </p:blipFill>
        <p:spPr bwMode="auto">
          <a:xfrm>
            <a:off x="876921" y="1943100"/>
            <a:ext cx="3922713" cy="4267200"/>
          </a:xfrm>
          <a:prstGeom prst="rect">
            <a:avLst/>
          </a:prstGeom>
          <a:noFill/>
          <a:ln w="9525">
            <a:noFill/>
            <a:miter lim="800000"/>
            <a:headEnd/>
            <a:tailEnd/>
          </a:ln>
        </p:spPr>
      </p:pic>
      <p:grpSp>
        <p:nvGrpSpPr>
          <p:cNvPr id="2" name="Group 6"/>
          <p:cNvGrpSpPr>
            <a:grpSpLocks/>
          </p:cNvGrpSpPr>
          <p:nvPr/>
        </p:nvGrpSpPr>
        <p:grpSpPr bwMode="auto">
          <a:xfrm>
            <a:off x="1276242" y="1139271"/>
            <a:ext cx="3352800" cy="728663"/>
            <a:chOff x="5029200" y="1150730"/>
            <a:chExt cx="3352802" cy="728000"/>
          </a:xfrm>
        </p:grpSpPr>
        <p:sp>
          <p:nvSpPr>
            <p:cNvPr id="8" name="Left Brace 7"/>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72" name="TextBox 8"/>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990600" y="3467100"/>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4342434" y="3467100"/>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648321" y="2362200"/>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69" name="TextBox 12"/>
          <p:cNvSpPr txBox="1">
            <a:spLocks noChangeArrowheads="1"/>
          </p:cNvSpPr>
          <p:nvPr/>
        </p:nvSpPr>
        <p:spPr bwMode="auto">
          <a:xfrm>
            <a:off x="241004" y="2743201"/>
            <a:ext cx="461665" cy="1923256"/>
          </a:xfrm>
          <a:prstGeom prst="rect">
            <a:avLst/>
          </a:prstGeom>
          <a:noFill/>
          <a:ln w="9525">
            <a:noFill/>
            <a:miter lim="800000"/>
            <a:headEnd/>
            <a:tailEnd/>
          </a:ln>
        </p:spPr>
        <p:txBody>
          <a:bodyPr vert="vert270" wrap="square">
            <a:spAutoFit/>
          </a:bodyPr>
          <a:lstStyle/>
          <a:p>
            <a:r>
              <a:rPr lang="en-US" dirty="0" smtClean="0"/>
              <a:t>Wheelbase</a:t>
            </a:r>
            <a:r>
              <a:rPr lang="en-US" sz="1600" dirty="0"/>
              <a:t> </a:t>
            </a:r>
            <a:r>
              <a:rPr lang="en-US" sz="1600" dirty="0" smtClean="0"/>
              <a:t>(L)</a:t>
            </a:r>
            <a:endParaRPr lang="en-US" dirty="0"/>
          </a:p>
        </p:txBody>
      </p:sp>
      <p:graphicFrame>
        <p:nvGraphicFramePr>
          <p:cNvPr id="117762" name="Object 2"/>
          <p:cNvGraphicFramePr>
            <a:graphicFrameLocks noChangeAspect="1"/>
          </p:cNvGraphicFramePr>
          <p:nvPr>
            <p:extLst>
              <p:ext uri="{D42A27DB-BD31-4B8C-83A1-F6EECF244321}">
                <p14:modId xmlns:p14="http://schemas.microsoft.com/office/powerpoint/2010/main" val="2443868703"/>
              </p:ext>
            </p:extLst>
          </p:nvPr>
        </p:nvGraphicFramePr>
        <p:xfrm>
          <a:off x="5029200" y="3036888"/>
          <a:ext cx="3261226" cy="1039812"/>
        </p:xfrm>
        <a:graphic>
          <a:graphicData uri="http://schemas.openxmlformats.org/presentationml/2006/ole">
            <mc:AlternateContent xmlns:mc="http://schemas.openxmlformats.org/markup-compatibility/2006">
              <mc:Choice xmlns:v="urn:schemas-microsoft-com:vml" Requires="v">
                <p:oleObj spid="_x0000_s1139734" name="Equation" r:id="rId5" imgW="1193800" imgH="393700" progId="Equation.3">
                  <p:embed/>
                </p:oleObj>
              </mc:Choice>
              <mc:Fallback>
                <p:oleObj name="Equation" r:id="rId5" imgW="1193800" imgH="393700" progId="Equation.3">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036888"/>
                        <a:ext cx="3261226" cy="1039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0630" t="18754" r="22168" b="24897"/>
          <a:stretch/>
        </p:blipFill>
        <p:spPr>
          <a:xfrm>
            <a:off x="2754940" y="3886532"/>
            <a:ext cx="386097" cy="380335"/>
          </a:xfrm>
          <a:prstGeom prst="rect">
            <a:avLst/>
          </a:prstGeom>
        </p:spPr>
      </p:pic>
    </p:spTree>
    <p:extLst>
      <p:ext uri="{BB962C8B-B14F-4D97-AF65-F5344CB8AC3E}">
        <p14:creationId xmlns:p14="http://schemas.microsoft.com/office/powerpoint/2010/main" val="2351226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4"/>
          <p:cNvGraphicFramePr>
            <a:graphicFrameLocks noChangeAspect="1"/>
          </p:cNvGraphicFramePr>
          <p:nvPr/>
        </p:nvGraphicFramePr>
        <p:xfrm>
          <a:off x="5334000" y="4683712"/>
          <a:ext cx="3657600" cy="1371599"/>
        </p:xfrm>
        <a:graphic>
          <a:graphicData uri="http://schemas.openxmlformats.org/presentationml/2006/ole">
            <mc:AlternateContent xmlns:mc="http://schemas.openxmlformats.org/markup-compatibility/2006">
              <mc:Choice xmlns:v="urn:schemas-microsoft-com:vml" Requires="v">
                <p:oleObj spid="_x0000_s1140838" name="Equation" r:id="rId4" imgW="1346200" imgH="431800" progId="Equation.3">
                  <p:embed/>
                </p:oleObj>
              </mc:Choice>
              <mc:Fallback>
                <p:oleObj name="Equation" r:id="rId4" imgW="1346200" imgH="431800" progId="Equation.3">
                  <p:embed/>
                  <p:pic>
                    <p:nvPicPr>
                      <p:cNvPr id="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683712"/>
                        <a:ext cx="3657600" cy="13715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5334000" y="4572000"/>
            <a:ext cx="3657600" cy="1524000"/>
          </a:xfrm>
          <a:prstGeom prst="rect">
            <a:avLst/>
          </a:prstGeom>
          <a:noFill/>
          <a:ln/>
        </p:spPr>
        <p:style>
          <a:lnRef idx="3">
            <a:schemeClr val="lt1"/>
          </a:lnRef>
          <a:fillRef idx="1">
            <a:schemeClr val="dk1"/>
          </a:fillRef>
          <a:effectRef idx="1">
            <a:schemeClr val="dk1"/>
          </a:effectRef>
          <a:fontRef idx="minor">
            <a:schemeClr val="lt1"/>
          </a:fontRef>
        </p:style>
        <p:txBody>
          <a:bodyPr anchor="ctr"/>
          <a:lstStyle/>
          <a:p>
            <a:pPr algn="ctr">
              <a:defRPr/>
            </a:pPr>
            <a:endParaRPr lang="en-US"/>
          </a:p>
        </p:txBody>
      </p:sp>
      <p:sp>
        <p:nvSpPr>
          <p:cNvPr id="118794" name="Title 1"/>
          <p:cNvSpPr>
            <a:spLocks noGrp="1"/>
          </p:cNvSpPr>
          <p:nvPr>
            <p:ph type="title"/>
          </p:nvPr>
        </p:nvSpPr>
        <p:spPr>
          <a:xfrm>
            <a:off x="457200" y="304800"/>
            <a:ext cx="8991600" cy="1143000"/>
          </a:xfrm>
        </p:spPr>
        <p:txBody>
          <a:bodyPr>
            <a:normAutofit/>
          </a:bodyPr>
          <a:lstStyle/>
          <a:p>
            <a:r>
              <a:rPr lang="en-US" dirty="0" smtClean="0"/>
              <a:t>Max Turning Torque </a:t>
            </a:r>
            <a:r>
              <a:rPr lang="en-US" sz="4400" dirty="0" smtClean="0"/>
              <a:t>(</a:t>
            </a:r>
            <a:r>
              <a:rPr lang="en-US" sz="4400" dirty="0" err="1" smtClean="0"/>
              <a:t>T</a:t>
            </a:r>
            <a:r>
              <a:rPr lang="en-US" sz="4400" baseline="-25000" dirty="0" err="1" smtClean="0"/>
              <a:t>TMax</a:t>
            </a:r>
            <a:r>
              <a:rPr lang="en-US" sz="4400" dirty="0" smtClean="0"/>
              <a:t>)</a:t>
            </a:r>
            <a:endParaRPr lang="en-US" dirty="0" smtClean="0"/>
          </a:p>
        </p:txBody>
      </p:sp>
      <p:pic>
        <p:nvPicPr>
          <p:cNvPr id="3" name="Picture 2"/>
          <p:cNvPicPr>
            <a:picLocks noChangeAspect="1" noChangeArrowheads="1"/>
          </p:cNvPicPr>
          <p:nvPr/>
        </p:nvPicPr>
        <p:blipFill>
          <a:blip r:embed="rId6" cstate="print"/>
          <a:srcRect/>
          <a:stretch>
            <a:fillRect/>
          </a:stretch>
        </p:blipFill>
        <p:spPr bwMode="auto">
          <a:xfrm>
            <a:off x="1371600" y="2209800"/>
            <a:ext cx="3922713" cy="4267200"/>
          </a:xfrm>
          <a:prstGeom prst="rect">
            <a:avLst/>
          </a:prstGeom>
          <a:noFill/>
          <a:ln w="9525">
            <a:noFill/>
            <a:miter lim="800000"/>
            <a:headEnd/>
            <a:tailEnd/>
          </a:ln>
        </p:spPr>
      </p:pic>
      <p:grpSp>
        <p:nvGrpSpPr>
          <p:cNvPr id="2" name="Group 3"/>
          <p:cNvGrpSpPr>
            <a:grpSpLocks/>
          </p:cNvGrpSpPr>
          <p:nvPr/>
        </p:nvGrpSpPr>
        <p:grpSpPr bwMode="auto">
          <a:xfrm>
            <a:off x="1752599" y="1524000"/>
            <a:ext cx="3268663"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805"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7" name="Rectangle 6"/>
          <p:cNvSpPr/>
          <p:nvPr/>
        </p:nvSpPr>
        <p:spPr>
          <a:xfrm>
            <a:off x="1447800"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816475" y="3810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219200" y="2590800"/>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9"/>
          <p:cNvSpPr txBox="1">
            <a:spLocks noChangeArrowheads="1"/>
          </p:cNvSpPr>
          <p:nvPr/>
        </p:nvSpPr>
        <p:spPr bwMode="auto">
          <a:xfrm>
            <a:off x="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1" name="Up Arrow 10"/>
          <p:cNvSpPr/>
          <p:nvPr/>
        </p:nvSpPr>
        <p:spPr>
          <a:xfrm>
            <a:off x="4953000" y="5105400"/>
            <a:ext cx="152400" cy="990600"/>
          </a:xfrm>
          <a:prstGeom prst="up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8786" name="Object 2"/>
          <p:cNvGraphicFramePr>
            <a:graphicFrameLocks noChangeAspect="1"/>
          </p:cNvGraphicFramePr>
          <p:nvPr/>
        </p:nvGraphicFramePr>
        <p:xfrm>
          <a:off x="5257800" y="1455204"/>
          <a:ext cx="3621397" cy="1143000"/>
        </p:xfrm>
        <a:graphic>
          <a:graphicData uri="http://schemas.openxmlformats.org/presentationml/2006/ole">
            <mc:AlternateContent xmlns:mc="http://schemas.openxmlformats.org/markup-compatibility/2006">
              <mc:Choice xmlns:v="urn:schemas-microsoft-com:vml" Requires="v">
                <p:oleObj spid="_x0000_s1140839" name="Equation" r:id="rId7" imgW="1193800" imgH="393700" progId="Equation.3">
                  <p:embed/>
                </p:oleObj>
              </mc:Choice>
              <mc:Fallback>
                <p:oleObj name="Equation" r:id="rId7" imgW="1193800" imgH="393700" progId="Equation.3">
                  <p:embed/>
                  <p:pic>
                    <p:nvPicPr>
                      <p:cNvPr id="0" name="Picture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455204"/>
                        <a:ext cx="3621397"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a:xfrm>
            <a:off x="3429000" y="4343400"/>
            <a:ext cx="1600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429000" y="3886200"/>
            <a:ext cx="595313" cy="369888"/>
          </a:xfrm>
          <a:prstGeom prst="rect">
            <a:avLst/>
          </a:prstGeom>
          <a:solidFill>
            <a:schemeClr val="bg1"/>
          </a:solidFill>
          <a:ln w="9525">
            <a:noFill/>
            <a:miter lim="800000"/>
            <a:headEnd/>
            <a:tailEnd/>
          </a:ln>
        </p:spPr>
        <p:txBody>
          <a:bodyPr wrap="none">
            <a:spAutoFit/>
          </a:bodyPr>
          <a:lstStyle/>
          <a:p>
            <a:r>
              <a:rPr lang="en-US" dirty="0"/>
              <a:t>W/2</a:t>
            </a:r>
          </a:p>
        </p:txBody>
      </p:sp>
      <p:graphicFrame>
        <p:nvGraphicFramePr>
          <p:cNvPr id="18" name="Object 3"/>
          <p:cNvGraphicFramePr>
            <a:graphicFrameLocks noChangeAspect="1"/>
          </p:cNvGraphicFramePr>
          <p:nvPr/>
        </p:nvGraphicFramePr>
        <p:xfrm>
          <a:off x="5257800" y="3284004"/>
          <a:ext cx="3698875" cy="1143000"/>
        </p:xfrm>
        <a:graphic>
          <a:graphicData uri="http://schemas.openxmlformats.org/presentationml/2006/ole">
            <mc:AlternateContent xmlns:mc="http://schemas.openxmlformats.org/markup-compatibility/2006">
              <mc:Choice xmlns:v="urn:schemas-microsoft-com:vml" Requires="v">
                <p:oleObj spid="_x0000_s1140840" name="Equation" r:id="rId9" imgW="7315200" imgH="2261062" progId="Equation.3">
                  <p:embed/>
                </p:oleObj>
              </mc:Choice>
              <mc:Fallback>
                <p:oleObj name="Equation" r:id="rId9" imgW="7315200" imgH="2261062" progId="Equation.3">
                  <p:embed/>
                  <p:pic>
                    <p:nvPicPr>
                      <p:cNvPr id="0"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284004"/>
                        <a:ext cx="369887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789" name="Object 5"/>
          <p:cNvGraphicFramePr>
            <a:graphicFrameLocks noChangeAspect="1"/>
          </p:cNvGraphicFramePr>
          <p:nvPr/>
        </p:nvGraphicFramePr>
        <p:xfrm>
          <a:off x="6419850" y="4876800"/>
          <a:ext cx="114300" cy="215900"/>
        </p:xfrm>
        <a:graphic>
          <a:graphicData uri="http://schemas.openxmlformats.org/presentationml/2006/ole">
            <mc:AlternateContent xmlns:mc="http://schemas.openxmlformats.org/markup-compatibility/2006">
              <mc:Choice xmlns:v="urn:schemas-microsoft-com:vml" Requires="v">
                <p:oleObj spid="_x0000_s1140841" name="Equation" r:id="rId11" imgW="3657600" imgH="6908800" progId="Equation.3">
                  <p:embed/>
                </p:oleObj>
              </mc:Choice>
              <mc:Fallback>
                <p:oleObj name="Equation" r:id="rId11" imgW="3657600" imgH="6908800" progId="Equation.3">
                  <p:embed/>
                  <p:pic>
                    <p:nvPicPr>
                      <p:cNvPr id="0" name="Picture 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9850" y="487680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6"/>
          <p:cNvGraphicFramePr>
            <a:graphicFrameLocks noChangeAspect="1"/>
          </p:cNvGraphicFramePr>
          <p:nvPr/>
        </p:nvGraphicFramePr>
        <p:xfrm>
          <a:off x="5602288" y="2667000"/>
          <a:ext cx="2676525" cy="609600"/>
        </p:xfrm>
        <a:graphic>
          <a:graphicData uri="http://schemas.openxmlformats.org/presentationml/2006/ole">
            <mc:AlternateContent xmlns:mc="http://schemas.openxmlformats.org/markup-compatibility/2006">
              <mc:Choice xmlns:v="urn:schemas-microsoft-com:vml" Requires="v">
                <p:oleObj spid="_x0000_s1140842" name="Equation" r:id="rId13" imgW="927000" imgH="203040" progId="Equation.3">
                  <p:embed/>
                </p:oleObj>
              </mc:Choice>
              <mc:Fallback>
                <p:oleObj name="Equation" r:id="rId13" imgW="927000" imgH="203040" progId="Equation.3">
                  <p:embed/>
                  <p:pic>
                    <p:nvPicPr>
                      <p:cNvPr id="0"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288" y="2667000"/>
                        <a:ext cx="26765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l="20630" t="18754" r="22168" b="24897"/>
          <a:stretch/>
        </p:blipFill>
        <p:spPr>
          <a:xfrm>
            <a:off x="3193881" y="4153232"/>
            <a:ext cx="386097" cy="380335"/>
          </a:xfrm>
          <a:prstGeom prst="rect">
            <a:avLst/>
          </a:prstGeom>
        </p:spPr>
      </p:pic>
    </p:spTree>
    <p:extLst>
      <p:ext uri="{BB962C8B-B14F-4D97-AF65-F5344CB8AC3E}">
        <p14:creationId xmlns:p14="http://schemas.microsoft.com/office/powerpoint/2010/main" val="3631002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grpId="1" nodeType="clickEffect">
                                  <p:stCondLst>
                                    <p:cond delay="0"/>
                                  </p:stCondLst>
                                  <p:childTnLst>
                                    <p:animMotion origin="layout" path="M 0 3.33333E-6 L 0 -0.25 " pathEditMode="relative" rAng="0" ptsTypes="AA">
                                      <p:cBhvr>
                                        <p:cTn id="20" dur="2000" fill="hold"/>
                                        <p:tgtEl>
                                          <p:spTgt spid="11"/>
                                        </p:tgtEl>
                                        <p:attrNameLst>
                                          <p:attrName>ppt_x</p:attrName>
                                          <p:attrName>ppt_y</p:attrName>
                                        </p:attrNameLst>
                                      </p:cBhvr>
                                      <p:rCtr x="0" y="-125"/>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itle 1"/>
          <p:cNvSpPr>
            <a:spLocks noGrp="1"/>
          </p:cNvSpPr>
          <p:nvPr>
            <p:ph type="title"/>
          </p:nvPr>
        </p:nvSpPr>
        <p:spPr>
          <a:xfrm>
            <a:off x="381000" y="152400"/>
            <a:ext cx="8305800" cy="1143000"/>
          </a:xfrm>
        </p:spPr>
        <p:txBody>
          <a:bodyPr>
            <a:normAutofit/>
          </a:bodyPr>
          <a:lstStyle/>
          <a:p>
            <a:r>
              <a:rPr lang="en-US" dirty="0" smtClean="0"/>
              <a:t>Maximum Resisting Torque (</a:t>
            </a:r>
            <a:r>
              <a:rPr lang="en-US" dirty="0" err="1" smtClean="0"/>
              <a:t>T</a:t>
            </a:r>
            <a:r>
              <a:rPr lang="en-US" baseline="-25000" dirty="0" err="1" smtClean="0"/>
              <a:t>Resisting</a:t>
            </a:r>
            <a:r>
              <a:rPr lang="en-US" dirty="0" smtClean="0"/>
              <a:t>)</a:t>
            </a:r>
          </a:p>
        </p:txBody>
      </p:sp>
      <p:pic>
        <p:nvPicPr>
          <p:cNvPr id="119814" name="Picture 2"/>
          <p:cNvPicPr>
            <a:picLocks noChangeAspect="1" noChangeArrowheads="1"/>
          </p:cNvPicPr>
          <p:nvPr/>
        </p:nvPicPr>
        <p:blipFill>
          <a:blip r:embed="rId4" cstate="print"/>
          <a:srcRect/>
          <a:stretch>
            <a:fillRect/>
          </a:stretch>
        </p:blipFill>
        <p:spPr bwMode="auto">
          <a:xfrm>
            <a:off x="1290224" y="2275648"/>
            <a:ext cx="3922713" cy="4267200"/>
          </a:xfrm>
          <a:prstGeom prst="rect">
            <a:avLst/>
          </a:prstGeom>
          <a:noFill/>
          <a:ln w="9525">
            <a:noFill/>
            <a:miter lim="800000"/>
            <a:headEnd/>
            <a:tailEnd/>
          </a:ln>
        </p:spPr>
      </p:pic>
      <p:grpSp>
        <p:nvGrpSpPr>
          <p:cNvPr id="2" name="Group 3"/>
          <p:cNvGrpSpPr>
            <a:grpSpLocks/>
          </p:cNvGrpSpPr>
          <p:nvPr/>
        </p:nvGrpSpPr>
        <p:grpSpPr bwMode="auto">
          <a:xfrm>
            <a:off x="1587087" y="1589848"/>
            <a:ext cx="3352800"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24"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dirty="0"/>
                <a:t>Track  (W )</a:t>
              </a:r>
            </a:p>
          </p:txBody>
        </p:sp>
      </p:grpSp>
      <p:sp>
        <p:nvSpPr>
          <p:cNvPr id="7" name="Rectangle 6"/>
          <p:cNvSpPr/>
          <p:nvPr/>
        </p:nvSpPr>
        <p:spPr>
          <a:xfrm>
            <a:off x="1366424" y="3799648"/>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735099" y="3875848"/>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169634" y="2656648"/>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19" name="TextBox 9"/>
          <p:cNvSpPr txBox="1">
            <a:spLocks noChangeArrowheads="1"/>
          </p:cNvSpPr>
          <p:nvPr/>
        </p:nvSpPr>
        <p:spPr bwMode="auto">
          <a:xfrm>
            <a:off x="-71024" y="4104448"/>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graphicFrame>
        <p:nvGraphicFramePr>
          <p:cNvPr id="13" name="Object 2"/>
          <p:cNvGraphicFramePr>
            <a:graphicFrameLocks noChangeAspect="1"/>
          </p:cNvGraphicFramePr>
          <p:nvPr/>
        </p:nvGraphicFramePr>
        <p:xfrm>
          <a:off x="4711700" y="4817636"/>
          <a:ext cx="4432300" cy="1143000"/>
        </p:xfrm>
        <a:graphic>
          <a:graphicData uri="http://schemas.openxmlformats.org/presentationml/2006/ole">
            <mc:AlternateContent xmlns:mc="http://schemas.openxmlformats.org/markup-compatibility/2006">
              <mc:Choice xmlns:v="urn:schemas-microsoft-com:vml" Requires="v">
                <p:oleObj spid="_x0000_s1141822" name="Equation" r:id="rId5" imgW="1917700" imgH="431800" progId="Equation.3">
                  <p:embed/>
                </p:oleObj>
              </mc:Choice>
              <mc:Fallback>
                <p:oleObj name="Equation" r:id="rId5" imgW="1917700" imgH="431800" progId="Equation.3">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0" y="4817636"/>
                        <a:ext cx="44323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nvGraphicFramePr>
        <p:xfrm>
          <a:off x="5410200" y="2225362"/>
          <a:ext cx="3526013" cy="1371600"/>
        </p:xfrm>
        <a:graphic>
          <a:graphicData uri="http://schemas.openxmlformats.org/presentationml/2006/ole">
            <mc:AlternateContent xmlns:mc="http://schemas.openxmlformats.org/markup-compatibility/2006">
              <mc:Choice xmlns:v="urn:schemas-microsoft-com:vml" Requires="v">
                <p:oleObj spid="_x0000_s1141823" name="Equation" r:id="rId7" imgW="1574800" imgH="609600" progId="Equation.3">
                  <p:embed/>
                </p:oleObj>
              </mc:Choice>
              <mc:Fallback>
                <p:oleObj name="Equation" r:id="rId7" imgW="1574800" imgH="609600" progId="Equation.3">
                  <p:embed/>
                  <p:pic>
                    <p:nvPicPr>
                      <p:cNvPr id="0"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25362"/>
                        <a:ext cx="35260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ight Arrow 14"/>
          <p:cNvSpPr/>
          <p:nvPr/>
        </p:nvSpPr>
        <p:spPr>
          <a:xfrm>
            <a:off x="3604332" y="2643948"/>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a:off x="2419351" y="3494848"/>
            <a:ext cx="167640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9822" name="TextBox 17"/>
          <p:cNvSpPr txBox="1">
            <a:spLocks noChangeArrowheads="1"/>
          </p:cNvSpPr>
          <p:nvPr/>
        </p:nvSpPr>
        <p:spPr bwMode="auto">
          <a:xfrm>
            <a:off x="2800350" y="3266248"/>
            <a:ext cx="685800" cy="369888"/>
          </a:xfrm>
          <a:prstGeom prst="rect">
            <a:avLst/>
          </a:prstGeom>
          <a:noFill/>
          <a:ln w="9525">
            <a:noFill/>
            <a:miter lim="800000"/>
            <a:headEnd/>
            <a:tailEnd/>
          </a:ln>
        </p:spPr>
        <p:txBody>
          <a:bodyPr>
            <a:spAutoFit/>
          </a:bodyPr>
          <a:lstStyle/>
          <a:p>
            <a:r>
              <a:rPr lang="en-US" dirty="0"/>
              <a:t>L/2</a:t>
            </a:r>
          </a:p>
        </p:txBody>
      </p:sp>
      <p:graphicFrame>
        <p:nvGraphicFramePr>
          <p:cNvPr id="119812" name="Object 4"/>
          <p:cNvGraphicFramePr>
            <a:graphicFrameLocks noChangeAspect="1"/>
          </p:cNvGraphicFramePr>
          <p:nvPr/>
        </p:nvGraphicFramePr>
        <p:xfrm>
          <a:off x="5735638" y="3901762"/>
          <a:ext cx="2930525" cy="609600"/>
        </p:xfrm>
        <a:graphic>
          <a:graphicData uri="http://schemas.openxmlformats.org/presentationml/2006/ole">
            <mc:AlternateContent xmlns:mc="http://schemas.openxmlformats.org/markup-compatibility/2006">
              <mc:Choice xmlns:v="urn:schemas-microsoft-com:vml" Requires="v">
                <p:oleObj spid="_x0000_s1141824" name="Equation" r:id="rId9" imgW="888840" imgH="203040" progId="Equation.3">
                  <p:embed/>
                </p:oleObj>
              </mc:Choice>
              <mc:Fallback>
                <p:oleObj name="Equation" r:id="rId9" imgW="888840" imgH="203040" progId="Equation.3">
                  <p:embed/>
                  <p:pic>
                    <p:nvPicPr>
                      <p:cNvPr id="0"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5638" y="3901762"/>
                        <a:ext cx="29305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20630" t="18754" r="22168" b="24897"/>
          <a:stretch/>
        </p:blipFill>
        <p:spPr>
          <a:xfrm>
            <a:off x="3070438" y="4219080"/>
            <a:ext cx="386097" cy="380335"/>
          </a:xfrm>
          <a:prstGeom prst="rect">
            <a:avLst/>
          </a:prstGeom>
        </p:spPr>
      </p:pic>
    </p:spTree>
    <p:extLst>
      <p:ext uri="{BB962C8B-B14F-4D97-AF65-F5344CB8AC3E}">
        <p14:creationId xmlns:p14="http://schemas.microsoft.com/office/powerpoint/2010/main" val="2167187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00625 -0.01065 L -0.05208 -0.00695 " pathEditMode="relative" rAng="0" ptsTypes="AA">
                                      <p:cBhvr>
                                        <p:cTn id="26" dur="2000" fill="hold"/>
                                        <p:tgtEl>
                                          <p:spTgt spid="15"/>
                                        </p:tgtEl>
                                        <p:attrNameLst>
                                          <p:attrName>ppt_x</p:attrName>
                                          <p:attrName>ppt_y</p:attrName>
                                        </p:attrNameLst>
                                      </p:cBhvr>
                                      <p:rCtr x="-2900" y="2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198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0" y="2362200"/>
            <a:ext cx="482704"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3" name="Object 3"/>
          <p:cNvGraphicFramePr>
            <a:graphicFrameLocks noChangeAspect="1"/>
          </p:cNvGraphicFramePr>
          <p:nvPr/>
        </p:nvGraphicFramePr>
        <p:xfrm>
          <a:off x="1676400" y="2362200"/>
          <a:ext cx="6019800" cy="1295400"/>
        </p:xfrm>
        <a:graphic>
          <a:graphicData uri="http://schemas.openxmlformats.org/presentationml/2006/ole">
            <mc:AlternateContent xmlns:mc="http://schemas.openxmlformats.org/markup-compatibility/2006">
              <mc:Choice xmlns:v="urn:schemas-microsoft-com:vml" Requires="v">
                <p:oleObj spid="_x0000_s1142826" name="Equation" r:id="rId4" imgW="1854200" imgH="431800" progId="Equation.3">
                  <p:embed/>
                </p:oleObj>
              </mc:Choice>
              <mc:Fallback>
                <p:oleObj name="Equation" r:id="rId4" imgW="1854200" imgH="431800" progId="Equation.3">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62200"/>
                        <a:ext cx="60198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781800" y="3962400"/>
            <a:ext cx="628373" cy="68884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4" name="Object 4"/>
          <p:cNvGraphicFramePr>
            <a:graphicFrameLocks noChangeAspect="1"/>
          </p:cNvGraphicFramePr>
          <p:nvPr/>
        </p:nvGraphicFramePr>
        <p:xfrm>
          <a:off x="1143000" y="3962400"/>
          <a:ext cx="6477000" cy="1328738"/>
        </p:xfrm>
        <a:graphic>
          <a:graphicData uri="http://schemas.openxmlformats.org/presentationml/2006/ole">
            <mc:AlternateContent xmlns:mc="http://schemas.openxmlformats.org/markup-compatibility/2006">
              <mc:Choice xmlns:v="urn:schemas-microsoft-com:vml" Requires="v">
                <p:oleObj spid="_x0000_s1142827" name="Equation" r:id="rId6" imgW="1917700" imgH="431800" progId="Equation.3">
                  <p:embed/>
                </p:oleObj>
              </mc:Choice>
              <mc:Fallback>
                <p:oleObj name="Equation" r:id="rId6" imgW="1917700" imgH="431800" progId="Equation.3">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962400"/>
                        <a:ext cx="6477000"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51" name="Title 1"/>
          <p:cNvSpPr>
            <a:spLocks noGrp="1"/>
          </p:cNvSpPr>
          <p:nvPr>
            <p:ph type="title"/>
          </p:nvPr>
        </p:nvSpPr>
        <p:spPr>
          <a:xfrm>
            <a:off x="457200" y="274638"/>
            <a:ext cx="8077200" cy="1143000"/>
          </a:xfrm>
        </p:spPr>
        <p:txBody>
          <a:bodyPr>
            <a:normAutofit/>
          </a:bodyPr>
          <a:lstStyle/>
          <a:p>
            <a:r>
              <a:rPr lang="en-US" dirty="0" smtClean="0"/>
              <a:t>Turning Torque v. Resisting Torque</a:t>
            </a:r>
          </a:p>
        </p:txBody>
      </p:sp>
    </p:spTree>
    <p:extLst>
      <p:ext uri="{BB962C8B-B14F-4D97-AF65-F5344CB8AC3E}">
        <p14:creationId xmlns:p14="http://schemas.microsoft.com/office/powerpoint/2010/main" val="3439929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457200" y="0"/>
            <a:ext cx="7467600" cy="1143000"/>
          </a:xfrm>
        </p:spPr>
        <p:txBody>
          <a:bodyPr>
            <a:normAutofit fontScale="90000"/>
          </a:bodyPr>
          <a:lstStyle/>
          <a:p>
            <a:r>
              <a:rPr lang="en-US" dirty="0" smtClean="0"/>
              <a:t/>
            </a:r>
            <a:br>
              <a:rPr lang="en-US" dirty="0" smtClean="0"/>
            </a:br>
            <a:r>
              <a:rPr lang="en-US" dirty="0" smtClean="0"/>
              <a:t>4 Wheel Layout</a:t>
            </a:r>
          </a:p>
        </p:txBody>
      </p:sp>
      <p:sp>
        <p:nvSpPr>
          <p:cNvPr id="269314" name="Content Placeholder 2"/>
          <p:cNvSpPr>
            <a:spLocks noGrp="1"/>
          </p:cNvSpPr>
          <p:nvPr>
            <p:ph sz="half" idx="1"/>
          </p:nvPr>
        </p:nvSpPr>
        <p:spPr>
          <a:xfrm>
            <a:off x="457200" y="1481838"/>
            <a:ext cx="7772400" cy="4525963"/>
          </a:xfrm>
        </p:spPr>
        <p:txBody>
          <a:bodyPr/>
          <a:lstStyle/>
          <a:p>
            <a:r>
              <a:rPr lang="en-US" altLang="ja-JP" sz="3200" dirty="0" smtClean="0">
                <a:ea typeface="ＭＳ Ｐゴシック" pitchFamily="34" charset="-128"/>
              </a:rPr>
              <a:t>Remember: Turning Force – Resisting Force </a:t>
            </a:r>
          </a:p>
          <a:p>
            <a:pPr lvl="1"/>
            <a:r>
              <a:rPr lang="en-US" altLang="ja-JP" sz="2800" dirty="0" smtClean="0">
                <a:ea typeface="ＭＳ Ｐゴシック" pitchFamily="34" charset="-128"/>
              </a:rPr>
              <a:t>Only wide robots can turn</a:t>
            </a:r>
          </a:p>
          <a:p>
            <a:endParaRPr lang="en-US" dirty="0" smtClean="0"/>
          </a:p>
        </p:txBody>
      </p:sp>
      <p:pic>
        <p:nvPicPr>
          <p:cNvPr id="6146" name="Picture 2"/>
          <p:cNvPicPr>
            <a:picLocks noChangeAspect="1" noChangeArrowheads="1"/>
          </p:cNvPicPr>
          <p:nvPr/>
        </p:nvPicPr>
        <p:blipFill>
          <a:blip r:embed="rId3" cstate="print"/>
          <a:srcRect/>
          <a:stretch>
            <a:fillRect/>
          </a:stretch>
        </p:blipFill>
        <p:spPr bwMode="auto">
          <a:xfrm>
            <a:off x="2155058" y="2590800"/>
            <a:ext cx="4724400" cy="3543300"/>
          </a:xfrm>
          <a:prstGeom prst="rect">
            <a:avLst/>
          </a:prstGeom>
          <a:noFill/>
          <a:ln w="9525">
            <a:noFill/>
            <a:miter lim="800000"/>
            <a:headEnd/>
            <a:tailEnd/>
          </a:ln>
          <a:effectLst/>
        </p:spPr>
      </p:pic>
      <p:sp>
        <p:nvSpPr>
          <p:cNvPr id="2" name="TextBox 1"/>
          <p:cNvSpPr txBox="1"/>
          <p:nvPr/>
        </p:nvSpPr>
        <p:spPr>
          <a:xfrm>
            <a:off x="2209800" y="6248400"/>
            <a:ext cx="4724400" cy="461665"/>
          </a:xfrm>
          <a:prstGeom prst="rect">
            <a:avLst/>
          </a:prstGeom>
          <a:noFill/>
        </p:spPr>
        <p:txBody>
          <a:bodyPr wrap="square" rtlCol="0">
            <a:spAutoFit/>
          </a:bodyPr>
          <a:lstStyle/>
          <a:p>
            <a:r>
              <a:rPr lang="en-US" sz="2400" dirty="0" smtClean="0">
                <a:latin typeface="Calibri" pitchFamily="34" charset="0"/>
              </a:rPr>
              <a:t>Team 846’s 2009 Drivetrain Design </a:t>
            </a:r>
            <a:endParaRPr lang="en-US" sz="2400" dirty="0">
              <a:latin typeface="Calibri" pitchFamily="34" charset="0"/>
            </a:endParaRPr>
          </a:p>
        </p:txBody>
      </p:sp>
    </p:spTree>
    <p:extLst>
      <p:ext uri="{BB962C8B-B14F-4D97-AF65-F5344CB8AC3E}">
        <p14:creationId xmlns:p14="http://schemas.microsoft.com/office/powerpoint/2010/main" val="2520694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Wheels, 2 </a:t>
            </a:r>
            <a:r>
              <a:rPr lang="en-US" dirty="0" err="1" smtClean="0"/>
              <a:t>Omniwheels</a:t>
            </a:r>
            <a:endParaRPr lang="en-US" dirty="0"/>
          </a:p>
        </p:txBody>
      </p:sp>
      <p:sp>
        <p:nvSpPr>
          <p:cNvPr id="4" name="Content Placeholder 3"/>
          <p:cNvSpPr>
            <a:spLocks noGrp="1"/>
          </p:cNvSpPr>
          <p:nvPr>
            <p:ph sz="half" idx="1"/>
          </p:nvPr>
        </p:nvSpPr>
        <p:spPr>
          <a:xfrm>
            <a:off x="4572000" y="1524000"/>
            <a:ext cx="3657600" cy="4525963"/>
          </a:xfrm>
        </p:spPr>
        <p:txBody>
          <a:bodyPr/>
          <a:lstStyle/>
          <a:p>
            <a:r>
              <a:rPr lang="en-US" dirty="0" err="1" smtClean="0"/>
              <a:t>Omniwheels</a:t>
            </a:r>
            <a:endParaRPr lang="en-US" dirty="0" smtClean="0"/>
          </a:p>
          <a:p>
            <a:pPr lvl="1"/>
            <a:r>
              <a:rPr lang="en-US" sz="2000" dirty="0" smtClean="0"/>
              <a:t>90° rollers allow sideways motion</a:t>
            </a:r>
          </a:p>
          <a:p>
            <a:r>
              <a:rPr lang="en-US" dirty="0" smtClean="0"/>
              <a:t>Center of rotation between non-</a:t>
            </a:r>
            <a:r>
              <a:rPr lang="en-US" dirty="0" err="1" smtClean="0"/>
              <a:t>omni</a:t>
            </a:r>
            <a:r>
              <a:rPr lang="en-US" dirty="0" smtClean="0"/>
              <a:t> wheels</a:t>
            </a:r>
          </a:p>
          <a:p>
            <a:pPr>
              <a:spcAft>
                <a:spcPts val="600"/>
              </a:spcAft>
            </a:pPr>
            <a:r>
              <a:rPr lang="en-US" dirty="0" smtClean="0"/>
              <a:t>4 wheels provide </a:t>
            </a:r>
            <a:r>
              <a:rPr lang="en-US" dirty="0" err="1" smtClean="0"/>
              <a:t>tractive</a:t>
            </a:r>
            <a:r>
              <a:rPr lang="en-US" dirty="0" smtClean="0"/>
              <a:t> force</a:t>
            </a:r>
          </a:p>
          <a:p>
            <a:r>
              <a:rPr lang="en-US" dirty="0" smtClean="0"/>
              <a:t>No Wheels Resist</a:t>
            </a:r>
          </a:p>
          <a:p>
            <a:endParaRPr lang="en-US" dirty="0" smtClean="0"/>
          </a:p>
          <a:p>
            <a:endParaRPr lang="en-US" dirty="0"/>
          </a:p>
        </p:txBody>
      </p:sp>
      <p:sp>
        <p:nvSpPr>
          <p:cNvPr id="26" name="Oval 25"/>
          <p:cNvSpPr/>
          <p:nvPr/>
        </p:nvSpPr>
        <p:spPr>
          <a:xfrm>
            <a:off x="-1828800" y="-991374"/>
            <a:ext cx="8229600" cy="822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7"/>
          <p:cNvGrpSpPr/>
          <p:nvPr/>
        </p:nvGrpSpPr>
        <p:grpSpPr>
          <a:xfrm>
            <a:off x="-1447800" y="-457200"/>
            <a:ext cx="7467600" cy="7467600"/>
            <a:chOff x="-1447800" y="-990600"/>
            <a:chExt cx="7467600" cy="7467600"/>
          </a:xfrm>
        </p:grpSpPr>
        <p:grpSp>
          <p:nvGrpSpPr>
            <p:cNvPr id="8" name="Group 23"/>
            <p:cNvGrpSpPr/>
            <p:nvPr/>
          </p:nvGrpSpPr>
          <p:grpSpPr>
            <a:xfrm>
              <a:off x="619125" y="2061237"/>
              <a:ext cx="3299460" cy="3604271"/>
              <a:chOff x="619125" y="2061237"/>
              <a:chExt cx="3299460" cy="3604271"/>
            </a:xfrm>
          </p:grpSpPr>
          <p:pic>
            <p:nvPicPr>
              <p:cNvPr id="5" name="Picture 2"/>
              <p:cNvPicPr>
                <a:picLocks noChangeAspect="1" noChangeArrowheads="1"/>
              </p:cNvPicPr>
              <p:nvPr/>
            </p:nvPicPr>
            <p:blipFill>
              <a:blip r:embed="rId3" cstate="print"/>
              <a:stretch>
                <a:fillRect/>
              </a:stretch>
            </p:blipFill>
            <p:spPr bwMode="auto">
              <a:xfrm>
                <a:off x="619125" y="2061237"/>
                <a:ext cx="3299460" cy="3589020"/>
              </a:xfrm>
              <a:prstGeom prst="rect">
                <a:avLst/>
              </a:prstGeom>
              <a:noFill/>
              <a:ln w="9525">
                <a:noFill/>
                <a:miter lim="800000"/>
                <a:headEnd/>
                <a:tailEnd/>
              </a:ln>
            </p:spPr>
          </p:pic>
          <p:sp>
            <p:nvSpPr>
              <p:cNvPr id="6" name="Rectangle 5"/>
              <p:cNvSpPr/>
              <p:nvPr/>
            </p:nvSpPr>
            <p:spPr>
              <a:xfrm>
                <a:off x="671866" y="3411229"/>
                <a:ext cx="381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6479" y="3500791"/>
                <a:ext cx="381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93276" y="497970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93276" y="50084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3593276" y="52370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3593276" y="54656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838200" y="495001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2262" y="49846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832262" y="52132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32262" y="54418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sp>
          <p:nvSpPr>
            <p:cNvPr id="25" name="Oval 24"/>
            <p:cNvSpPr/>
            <p:nvPr/>
          </p:nvSpPr>
          <p:spPr>
            <a:xfrm>
              <a:off x="-1447800" y="-990600"/>
              <a:ext cx="7467600" cy="7467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onut 21"/>
          <p:cNvSpPr/>
          <p:nvPr/>
        </p:nvSpPr>
        <p:spPr>
          <a:xfrm>
            <a:off x="885825" y="1656746"/>
            <a:ext cx="2819400" cy="2991454"/>
          </a:xfrm>
          <a:prstGeom prst="donut">
            <a:avLst>
              <a:gd name="adj" fmla="val 2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6"/>
          <p:cNvPicPr>
            <a:picLocks noChangeAspect="1" noChangeArrowheads="1"/>
          </p:cNvPicPr>
          <p:nvPr/>
        </p:nvPicPr>
        <p:blipFill>
          <a:blip r:embed="rId4" cstate="print"/>
          <a:srcRect/>
          <a:stretch>
            <a:fillRect/>
          </a:stretch>
        </p:blipFill>
        <p:spPr bwMode="auto">
          <a:xfrm>
            <a:off x="1828800" y="1086706"/>
            <a:ext cx="5413462" cy="5096951"/>
          </a:xfrm>
          <a:prstGeom prst="rect">
            <a:avLst/>
          </a:prstGeom>
          <a:noFill/>
          <a:ln w="9525">
            <a:noFill/>
            <a:miter lim="800000"/>
            <a:headEnd/>
            <a:tailEnd/>
          </a:ln>
        </p:spPr>
      </p:pic>
    </p:spTree>
    <p:extLst>
      <p:ext uri="{BB962C8B-B14F-4D97-AF65-F5344CB8AC3E}">
        <p14:creationId xmlns:p14="http://schemas.microsoft.com/office/powerpoint/2010/main" val="2208435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linds(horizontal)">
                                      <p:cBhvr>
                                        <p:cTn id="19" dur="500"/>
                                        <p:tgtEl>
                                          <p:spTgt spid="4">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linds(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linds(horizontal)">
                                      <p:cBhvr>
                                        <p:cTn id="27" dur="500"/>
                                        <p:tgtEl>
                                          <p:spTgt spid="4">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blinds(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linds(horizontal)">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Wheels, 2 </a:t>
            </a:r>
            <a:r>
              <a:rPr lang="en-US" dirty="0" err="1" smtClean="0"/>
              <a:t>Omniwheels</a:t>
            </a:r>
            <a:endParaRPr lang="en-US" dirty="0"/>
          </a:p>
        </p:txBody>
      </p:sp>
      <p:sp>
        <p:nvSpPr>
          <p:cNvPr id="4" name="Content Placeholder 3"/>
          <p:cNvSpPr>
            <a:spLocks noGrp="1"/>
          </p:cNvSpPr>
          <p:nvPr>
            <p:ph sz="half" idx="1"/>
          </p:nvPr>
        </p:nvSpPr>
        <p:spPr>
          <a:xfrm>
            <a:off x="4572000" y="1524000"/>
            <a:ext cx="3657600" cy="4525963"/>
          </a:xfrm>
        </p:spPr>
        <p:txBody>
          <a:bodyPr/>
          <a:lstStyle/>
          <a:p>
            <a:r>
              <a:rPr lang="en-US" dirty="0" smtClean="0"/>
              <a:t>Advantages</a:t>
            </a:r>
          </a:p>
          <a:p>
            <a:pPr lvl="1"/>
            <a:r>
              <a:rPr lang="en-US" dirty="0" smtClean="0"/>
              <a:t>No resisting torque</a:t>
            </a:r>
          </a:p>
          <a:p>
            <a:pPr lvl="1"/>
            <a:r>
              <a:rPr lang="en-US" dirty="0" smtClean="0"/>
              <a:t>Simple</a:t>
            </a:r>
          </a:p>
          <a:p>
            <a:r>
              <a:rPr lang="en-US" dirty="0" smtClean="0"/>
              <a:t>Disadvantages</a:t>
            </a:r>
            <a:endParaRPr lang="en-US" dirty="0"/>
          </a:p>
          <a:p>
            <a:pPr lvl="1"/>
            <a:r>
              <a:rPr lang="en-US" dirty="0" smtClean="0"/>
              <a:t>Asymmetric</a:t>
            </a:r>
          </a:p>
          <a:p>
            <a:pPr lvl="1"/>
            <a:r>
              <a:rPr lang="en-US" dirty="0" smtClean="0"/>
              <a:t>Susceptible to defense</a:t>
            </a:r>
          </a:p>
          <a:p>
            <a:endParaRPr lang="en-US" dirty="0"/>
          </a:p>
        </p:txBody>
      </p:sp>
      <p:sp>
        <p:nvSpPr>
          <p:cNvPr id="26" name="Oval 25"/>
          <p:cNvSpPr/>
          <p:nvPr/>
        </p:nvSpPr>
        <p:spPr>
          <a:xfrm>
            <a:off x="-1828800" y="-991374"/>
            <a:ext cx="8229600" cy="822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7"/>
          <p:cNvGrpSpPr/>
          <p:nvPr/>
        </p:nvGrpSpPr>
        <p:grpSpPr>
          <a:xfrm>
            <a:off x="-1447800" y="-457200"/>
            <a:ext cx="7467600" cy="7467600"/>
            <a:chOff x="-1447800" y="-990600"/>
            <a:chExt cx="7467600" cy="7467600"/>
          </a:xfrm>
        </p:grpSpPr>
        <p:grpSp>
          <p:nvGrpSpPr>
            <p:cNvPr id="8" name="Group 23"/>
            <p:cNvGrpSpPr/>
            <p:nvPr/>
          </p:nvGrpSpPr>
          <p:grpSpPr>
            <a:xfrm>
              <a:off x="619125" y="2061237"/>
              <a:ext cx="3299460" cy="3604271"/>
              <a:chOff x="619125" y="2061237"/>
              <a:chExt cx="3299460" cy="3604271"/>
            </a:xfrm>
          </p:grpSpPr>
          <p:pic>
            <p:nvPicPr>
              <p:cNvPr id="5" name="Picture 2"/>
              <p:cNvPicPr>
                <a:picLocks noChangeAspect="1" noChangeArrowheads="1"/>
              </p:cNvPicPr>
              <p:nvPr/>
            </p:nvPicPr>
            <p:blipFill>
              <a:blip r:embed="rId3" cstate="print"/>
              <a:stretch>
                <a:fillRect/>
              </a:stretch>
            </p:blipFill>
            <p:spPr bwMode="auto">
              <a:xfrm>
                <a:off x="619125" y="2061237"/>
                <a:ext cx="3299460" cy="3589020"/>
              </a:xfrm>
              <a:prstGeom prst="rect">
                <a:avLst/>
              </a:prstGeom>
              <a:noFill/>
              <a:ln w="9525">
                <a:noFill/>
                <a:miter lim="800000"/>
                <a:headEnd/>
                <a:tailEnd/>
              </a:ln>
            </p:spPr>
          </p:pic>
          <p:sp>
            <p:nvSpPr>
              <p:cNvPr id="6" name="Rectangle 5"/>
              <p:cNvSpPr/>
              <p:nvPr/>
            </p:nvSpPr>
            <p:spPr>
              <a:xfrm>
                <a:off x="671866" y="3411229"/>
                <a:ext cx="381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6479" y="3500791"/>
                <a:ext cx="381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93276" y="497970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93276" y="50084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3593276" y="52370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3593276" y="54656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838200" y="495001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2262" y="49846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832262" y="52132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32262" y="54418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sp>
          <p:nvSpPr>
            <p:cNvPr id="25" name="Oval 24"/>
            <p:cNvSpPr/>
            <p:nvPr/>
          </p:nvSpPr>
          <p:spPr>
            <a:xfrm>
              <a:off x="-1447800" y="-990600"/>
              <a:ext cx="7467600" cy="7467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onut 21"/>
          <p:cNvSpPr/>
          <p:nvPr/>
        </p:nvSpPr>
        <p:spPr>
          <a:xfrm>
            <a:off x="885825" y="1656746"/>
            <a:ext cx="2819400" cy="2991454"/>
          </a:xfrm>
          <a:prstGeom prst="donut">
            <a:avLst>
              <a:gd name="adj" fmla="val 2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765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linds(horizontal)">
                                      <p:cBhvr>
                                        <p:cTn id="21" dur="500"/>
                                        <p:tgtEl>
                                          <p:spTgt spid="4">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linds(horizontal)">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r>
              <a:rPr lang="en-US" dirty="0" smtClean="0"/>
              <a:t>6 Wheel Layout</a:t>
            </a:r>
          </a:p>
        </p:txBody>
      </p:sp>
      <p:sp>
        <p:nvSpPr>
          <p:cNvPr id="270338" name="Content Placeholder 2"/>
          <p:cNvSpPr>
            <a:spLocks noGrp="1"/>
          </p:cNvSpPr>
          <p:nvPr>
            <p:ph sz="half" idx="1"/>
          </p:nvPr>
        </p:nvSpPr>
        <p:spPr>
          <a:xfrm>
            <a:off x="457200" y="1600200"/>
            <a:ext cx="3886200" cy="4525963"/>
          </a:xfrm>
        </p:spPr>
        <p:txBody>
          <a:bodyPr/>
          <a:lstStyle/>
          <a:p>
            <a:pPr>
              <a:buNone/>
            </a:pPr>
            <a:endParaRPr lang="en-US" sz="3200" dirty="0" smtClean="0"/>
          </a:p>
          <a:p>
            <a:r>
              <a:rPr lang="en-US" sz="3200" dirty="0" smtClean="0"/>
              <a:t>Weight spread over 6 wheels</a:t>
            </a:r>
          </a:p>
          <a:p>
            <a:endParaRPr lang="en-US" sz="3200" dirty="0" smtClean="0"/>
          </a:p>
          <a:p>
            <a:r>
              <a:rPr lang="en-US" sz="3200" dirty="0" smtClean="0"/>
              <a:t>Only 4 wheels resist turning</a:t>
            </a:r>
          </a:p>
        </p:txBody>
      </p:sp>
      <p:sp>
        <p:nvSpPr>
          <p:cNvPr id="8" name="Donut 7"/>
          <p:cNvSpPr/>
          <p:nvPr/>
        </p:nvSpPr>
        <p:spPr>
          <a:xfrm>
            <a:off x="4724400" y="2362200"/>
            <a:ext cx="2895600" cy="2895600"/>
          </a:xfrm>
          <a:prstGeom prst="donut">
            <a:avLst>
              <a:gd name="adj" fmla="val 22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chassis3.gif"/>
          <p:cNvPicPr>
            <a:picLocks noChangeAspect="1"/>
          </p:cNvPicPr>
          <p:nvPr/>
        </p:nvPicPr>
        <p:blipFill>
          <a:blip r:embed="rId3" cstate="print"/>
          <a:stretch>
            <a:fillRect/>
          </a:stretch>
        </p:blipFill>
        <p:spPr>
          <a:xfrm>
            <a:off x="4495800" y="1981200"/>
            <a:ext cx="3352800" cy="3676316"/>
          </a:xfrm>
          <a:prstGeom prst="rect">
            <a:avLst/>
          </a:prstGeom>
        </p:spPr>
      </p:pic>
    </p:spTree>
    <p:extLst>
      <p:ext uri="{BB962C8B-B14F-4D97-AF65-F5344CB8AC3E}">
        <p14:creationId xmlns:p14="http://schemas.microsoft.com/office/powerpoint/2010/main" val="16859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48400" y="23622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2" name="Object 3"/>
          <p:cNvGraphicFramePr>
            <a:graphicFrameLocks noChangeAspect="1"/>
          </p:cNvGraphicFramePr>
          <p:nvPr/>
        </p:nvGraphicFramePr>
        <p:xfrm>
          <a:off x="1295400" y="1981200"/>
          <a:ext cx="6857999" cy="1447800"/>
        </p:xfrm>
        <a:graphic>
          <a:graphicData uri="http://schemas.openxmlformats.org/presentationml/2006/ole">
            <mc:AlternateContent xmlns:mc="http://schemas.openxmlformats.org/markup-compatibility/2006">
              <mc:Choice xmlns:v="urn:schemas-microsoft-com:vml" Requires="v">
                <p:oleObj spid="_x0000_s1143850" name="Equation" r:id="rId4" imgW="1816100" imgH="431800" progId="Equation.3">
                  <p:embed/>
                </p:oleObj>
              </mc:Choice>
              <mc:Fallback>
                <p:oleObj name="Equation" r:id="rId4" imgW="1816100" imgH="431800" progId="Equation.3">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81200"/>
                        <a:ext cx="6857999"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6248400" y="39624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63851" name="Title 1"/>
          <p:cNvSpPr>
            <a:spLocks noGrp="1"/>
          </p:cNvSpPr>
          <p:nvPr>
            <p:ph type="title"/>
          </p:nvPr>
        </p:nvSpPr>
        <p:spPr>
          <a:xfrm>
            <a:off x="457200" y="274638"/>
            <a:ext cx="8077200" cy="1143000"/>
          </a:xfrm>
        </p:spPr>
        <p:txBody>
          <a:bodyPr>
            <a:normAutofit/>
          </a:bodyPr>
          <a:lstStyle/>
          <a:p>
            <a:r>
              <a:rPr lang="en-US" dirty="0" smtClean="0"/>
              <a:t>Turning Torque v. Resisting Torque</a:t>
            </a:r>
          </a:p>
        </p:txBody>
      </p:sp>
      <p:graphicFrame>
        <p:nvGraphicFramePr>
          <p:cNvPr id="11" name="Object 4"/>
          <p:cNvGraphicFramePr>
            <a:graphicFrameLocks noChangeAspect="1"/>
          </p:cNvGraphicFramePr>
          <p:nvPr/>
        </p:nvGraphicFramePr>
        <p:xfrm>
          <a:off x="762000" y="3657600"/>
          <a:ext cx="7239000" cy="1371600"/>
        </p:xfrm>
        <a:graphic>
          <a:graphicData uri="http://schemas.openxmlformats.org/presentationml/2006/ole">
            <mc:AlternateContent xmlns:mc="http://schemas.openxmlformats.org/markup-compatibility/2006">
              <mc:Choice xmlns:v="urn:schemas-microsoft-com:vml" Requires="v">
                <p:oleObj spid="_x0000_s1143851" name="Equation" r:id="rId6" imgW="1892300" imgH="431800" progId="Equation.3">
                  <p:embed/>
                </p:oleObj>
              </mc:Choice>
              <mc:Fallback>
                <p:oleObj name="Equation" r:id="rId6" imgW="1892300" imgH="431800" progId="Equation.3">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657600"/>
                        <a:ext cx="7239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1857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normAutofit fontScale="90000"/>
          </a:bodyPr>
          <a:lstStyle/>
          <a:p>
            <a:pPr eaLnBrk="1" hangingPunct="1"/>
            <a:r>
              <a:rPr lang="en-US" altLang="ja-JP" dirty="0" smtClean="0">
                <a:ea typeface="ＭＳ Ｐゴシック" pitchFamily="34" charset="-128"/>
              </a:rPr>
              <a:t>	Six Wheels Dropped Center</a:t>
            </a:r>
          </a:p>
        </p:txBody>
      </p:sp>
      <p:sp>
        <p:nvSpPr>
          <p:cNvPr id="12291" name="Content Placeholder 2"/>
          <p:cNvSpPr>
            <a:spLocks noGrp="1"/>
          </p:cNvSpPr>
          <p:nvPr>
            <p:ph idx="1"/>
          </p:nvPr>
        </p:nvSpPr>
        <p:spPr>
          <a:xfrm>
            <a:off x="457200" y="1524000"/>
            <a:ext cx="7467600" cy="4525963"/>
          </a:xfrm>
        </p:spPr>
        <p:txBody>
          <a:bodyPr/>
          <a:lstStyle/>
          <a:p>
            <a:pPr eaLnBrk="1" hangingPunct="1"/>
            <a:r>
              <a:rPr lang="en-US" altLang="ja-JP" dirty="0" smtClean="0">
                <a:ea typeface="ＭＳ Ｐゴシック" pitchFamily="34" charset="-128"/>
              </a:rPr>
              <a:t>Center wheels dropped about 1/8 inch</a:t>
            </a:r>
          </a:p>
          <a:p>
            <a:pPr lvl="1"/>
            <a:r>
              <a:rPr lang="en-US" altLang="ja-JP" dirty="0" smtClean="0">
                <a:ea typeface="ＭＳ Ｐゴシック" pitchFamily="34" charset="-128"/>
              </a:rPr>
              <a:t>Theoretical Zero Resisting Torque</a:t>
            </a:r>
          </a:p>
          <a:p>
            <a:pPr lvl="1" eaLnBrk="1" hangingPunct="1"/>
            <a:r>
              <a:rPr lang="en-US" altLang="ja-JP" dirty="0" smtClean="0">
                <a:ea typeface="ＭＳ Ｐゴシック" pitchFamily="34" charset="-128"/>
              </a:rPr>
              <a:t>Rocks on center when turning</a:t>
            </a:r>
          </a:p>
        </p:txBody>
      </p:sp>
      <p:pic>
        <p:nvPicPr>
          <p:cNvPr id="271363" name="Picture 2"/>
          <p:cNvPicPr>
            <a:picLocks noChangeAspect="1" noChangeArrowheads="1"/>
          </p:cNvPicPr>
          <p:nvPr/>
        </p:nvPicPr>
        <p:blipFill>
          <a:blip r:embed="rId3" cstate="print"/>
          <a:srcRect/>
          <a:stretch>
            <a:fillRect/>
          </a:stretch>
        </p:blipFill>
        <p:spPr bwMode="auto">
          <a:xfrm>
            <a:off x="914400" y="3713868"/>
            <a:ext cx="2590800" cy="2817496"/>
          </a:xfrm>
          <a:prstGeom prst="rect">
            <a:avLst/>
          </a:prstGeom>
          <a:noFill/>
          <a:ln w="9525">
            <a:noFill/>
            <a:miter lim="800000"/>
            <a:headEnd/>
            <a:tailEnd/>
          </a:ln>
        </p:spPr>
      </p:pic>
      <p:pic>
        <p:nvPicPr>
          <p:cNvPr id="271364" name="Picture 3" descr="D:\My Pictures\LRT\2007 Season\robot.bmp"/>
          <p:cNvPicPr>
            <a:picLocks noChangeAspect="1" noChangeArrowheads="1"/>
          </p:cNvPicPr>
          <p:nvPr/>
        </p:nvPicPr>
        <p:blipFill>
          <a:blip r:embed="rId4" cstate="print"/>
          <a:srcRect/>
          <a:stretch>
            <a:fillRect/>
          </a:stretch>
        </p:blipFill>
        <p:spPr bwMode="auto">
          <a:xfrm>
            <a:off x="4343400" y="3677584"/>
            <a:ext cx="3860800" cy="2895600"/>
          </a:xfrm>
          <a:prstGeom prst="rect">
            <a:avLst/>
          </a:prstGeom>
          <a:noFill/>
          <a:ln w="9525">
            <a:noFill/>
            <a:miter lim="800000"/>
            <a:headEnd/>
            <a:tailEnd/>
          </a:ln>
        </p:spPr>
      </p:pic>
      <p:sp>
        <p:nvSpPr>
          <p:cNvPr id="6" name="Down Arrow 5"/>
          <p:cNvSpPr/>
          <p:nvPr/>
        </p:nvSpPr>
        <p:spPr>
          <a:xfrm>
            <a:off x="6019800" y="6221766"/>
            <a:ext cx="407634" cy="483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66" name="TextBox 6"/>
          <p:cNvSpPr txBox="1">
            <a:spLocks noChangeArrowheads="1"/>
          </p:cNvSpPr>
          <p:nvPr/>
        </p:nvSpPr>
        <p:spPr bwMode="auto">
          <a:xfrm>
            <a:off x="228600" y="4930822"/>
            <a:ext cx="990600" cy="369888"/>
          </a:xfrm>
          <a:prstGeom prst="rect">
            <a:avLst/>
          </a:prstGeom>
          <a:noFill/>
          <a:ln w="9525">
            <a:noFill/>
            <a:miter lim="800000"/>
            <a:headEnd/>
            <a:tailEnd/>
          </a:ln>
        </p:spPr>
        <p:txBody>
          <a:bodyPr>
            <a:spAutoFit/>
          </a:bodyPr>
          <a:lstStyle/>
          <a:p>
            <a:r>
              <a:rPr lang="en-US" dirty="0"/>
              <a:t>30%</a:t>
            </a:r>
          </a:p>
        </p:txBody>
      </p:sp>
      <p:sp>
        <p:nvSpPr>
          <p:cNvPr id="271367" name="TextBox 7"/>
          <p:cNvSpPr txBox="1">
            <a:spLocks noChangeArrowheads="1"/>
          </p:cNvSpPr>
          <p:nvPr/>
        </p:nvSpPr>
        <p:spPr bwMode="auto">
          <a:xfrm>
            <a:off x="228600" y="6009655"/>
            <a:ext cx="990600" cy="369888"/>
          </a:xfrm>
          <a:prstGeom prst="rect">
            <a:avLst/>
          </a:prstGeom>
          <a:noFill/>
          <a:ln w="9525">
            <a:noFill/>
            <a:miter lim="800000"/>
            <a:headEnd/>
            <a:tailEnd/>
          </a:ln>
        </p:spPr>
        <p:txBody>
          <a:bodyPr>
            <a:spAutoFit/>
          </a:bodyPr>
          <a:lstStyle/>
          <a:p>
            <a:r>
              <a:rPr lang="en-US" dirty="0"/>
              <a:t>10%</a:t>
            </a:r>
          </a:p>
        </p:txBody>
      </p:sp>
      <p:sp>
        <p:nvSpPr>
          <p:cNvPr id="271368" name="TextBox 8"/>
          <p:cNvSpPr txBox="1">
            <a:spLocks noChangeArrowheads="1"/>
          </p:cNvSpPr>
          <p:nvPr/>
        </p:nvSpPr>
        <p:spPr bwMode="auto">
          <a:xfrm>
            <a:off x="228600" y="3827926"/>
            <a:ext cx="990600" cy="369888"/>
          </a:xfrm>
          <a:prstGeom prst="rect">
            <a:avLst/>
          </a:prstGeom>
          <a:noFill/>
          <a:ln w="9525">
            <a:noFill/>
            <a:miter lim="800000"/>
            <a:headEnd/>
            <a:tailEnd/>
          </a:ln>
        </p:spPr>
        <p:txBody>
          <a:bodyPr>
            <a:spAutoFit/>
          </a:bodyPr>
          <a:lstStyle/>
          <a:p>
            <a:r>
              <a:rPr lang="en-US" dirty="0"/>
              <a:t>10%</a:t>
            </a:r>
          </a:p>
        </p:txBody>
      </p:sp>
      <p:sp>
        <p:nvSpPr>
          <p:cNvPr id="2" name="TextBox 1"/>
          <p:cNvSpPr txBox="1"/>
          <p:nvPr/>
        </p:nvSpPr>
        <p:spPr>
          <a:xfrm>
            <a:off x="4572000" y="3200400"/>
            <a:ext cx="3276600" cy="461665"/>
          </a:xfrm>
          <a:prstGeom prst="rect">
            <a:avLst/>
          </a:prstGeom>
          <a:noFill/>
        </p:spPr>
        <p:txBody>
          <a:bodyPr wrap="square" rtlCol="0">
            <a:spAutoFit/>
          </a:bodyPr>
          <a:lstStyle/>
          <a:p>
            <a:r>
              <a:rPr lang="en-US" sz="2400" dirty="0" smtClean="0">
                <a:latin typeface="Calibri" pitchFamily="34" charset="0"/>
              </a:rPr>
              <a:t>Team 846’s 2007 Robot</a:t>
            </a:r>
            <a:endParaRPr lang="en-US" sz="2400" dirty="0">
              <a:latin typeface="Calibri" pitchFamily="34" charset="0"/>
            </a:endParaRPr>
          </a:p>
        </p:txBody>
      </p:sp>
    </p:spTree>
    <p:extLst>
      <p:ext uri="{BB962C8B-B14F-4D97-AF65-F5344CB8AC3E}">
        <p14:creationId xmlns:p14="http://schemas.microsoft.com/office/powerpoint/2010/main" val="73594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20000" cy="1826363"/>
          </a:xfrm>
        </p:spPr>
        <p:txBody>
          <a:bodyPr>
            <a:normAutofit/>
          </a:bodyPr>
          <a:lstStyle/>
          <a:p>
            <a:pPr eaLnBrk="1" fontAlgn="auto" hangingPunct="1">
              <a:spcAft>
                <a:spcPts val="0"/>
              </a:spcAft>
              <a:defRPr/>
            </a:pPr>
            <a:r>
              <a:rPr sz="4400" dirty="0" smtClean="0"/>
              <a:t>Choosing The Right Drivetrain</a:t>
            </a:r>
            <a:endParaRPr sz="4400" dirty="0"/>
          </a:p>
        </p:txBody>
      </p:sp>
      <p:sp>
        <p:nvSpPr>
          <p:cNvPr id="10243" name="Subtitle 2"/>
          <p:cNvSpPr>
            <a:spLocks noGrp="1"/>
          </p:cNvSpPr>
          <p:nvPr>
            <p:ph type="body" idx="1"/>
          </p:nvPr>
        </p:nvSpPr>
        <p:spPr/>
        <p:txBody>
          <a:bodyPr>
            <a:normAutofit/>
          </a:bodyPr>
          <a:lstStyle/>
          <a:p>
            <a:pPr eaLnBrk="1" hangingPunct="1"/>
            <a:r>
              <a:rPr lang="en-US" sz="2800" dirty="0" smtClean="0"/>
              <a:t>Presented by Eva </a:t>
            </a:r>
            <a:r>
              <a:rPr lang="en-US" sz="2800" dirty="0" err="1" smtClean="0"/>
              <a:t>Lomazov</a:t>
            </a:r>
            <a:r>
              <a:rPr lang="en-US" sz="2800" dirty="0" smtClean="0"/>
              <a:t> &amp; Owen Li</a:t>
            </a:r>
          </a:p>
        </p:txBody>
      </p:sp>
    </p:spTree>
    <p:extLst>
      <p:ext uri="{BB962C8B-B14F-4D97-AF65-F5344CB8AC3E}">
        <p14:creationId xmlns:p14="http://schemas.microsoft.com/office/powerpoint/2010/main" val="1176565040"/>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ja-JP" dirty="0" smtClean="0">
                <a:ea typeface="ＭＳ Ｐゴシック" charset="-128"/>
              </a:rPr>
              <a:t>Swerve Drive</a:t>
            </a:r>
          </a:p>
        </p:txBody>
      </p:sp>
      <p:pic>
        <p:nvPicPr>
          <p:cNvPr id="13315" name="Picture 2"/>
          <p:cNvPicPr>
            <a:picLocks noGrp="1" noChangeAspect="1" noChangeArrowheads="1"/>
          </p:cNvPicPr>
          <p:nvPr>
            <p:ph sz="half" idx="1"/>
          </p:nvPr>
        </p:nvPicPr>
        <p:blipFill>
          <a:blip r:embed="rId3" cstate="print"/>
          <a:stretch>
            <a:fillRect/>
          </a:stretch>
        </p:blipFill>
        <p:spPr>
          <a:xfrm>
            <a:off x="4572000" y="3276600"/>
            <a:ext cx="3657600" cy="2743200"/>
          </a:xfrm>
        </p:spPr>
      </p:pic>
      <p:sp>
        <p:nvSpPr>
          <p:cNvPr id="13316" name="Content Placeholder 5"/>
          <p:cNvSpPr>
            <a:spLocks noGrp="1"/>
          </p:cNvSpPr>
          <p:nvPr>
            <p:ph sz="half" idx="2"/>
          </p:nvPr>
        </p:nvSpPr>
        <p:spPr>
          <a:xfrm>
            <a:off x="409592" y="1485896"/>
            <a:ext cx="4038600" cy="4525963"/>
          </a:xfrm>
        </p:spPr>
        <p:txBody>
          <a:bodyPr>
            <a:normAutofit fontScale="92500" lnSpcReduction="20000"/>
          </a:bodyPr>
          <a:lstStyle/>
          <a:p>
            <a:pPr eaLnBrk="1" hangingPunct="1"/>
            <a:r>
              <a:rPr lang="en-US" altLang="ja-JP" sz="3000" dirty="0" smtClean="0">
                <a:ea typeface="ＭＳ Ｐゴシック" charset="-128"/>
              </a:rPr>
              <a:t>Wheel modules rotate</a:t>
            </a:r>
          </a:p>
          <a:p>
            <a:pPr>
              <a:spcAft>
                <a:spcPts val="0"/>
              </a:spcAft>
            </a:pPr>
            <a:r>
              <a:rPr lang="en-US" altLang="ja-JP" sz="3000" dirty="0" smtClean="0">
                <a:ea typeface="ＭＳ Ｐゴシック" charset="-128"/>
              </a:rPr>
              <a:t>Features:</a:t>
            </a:r>
          </a:p>
          <a:p>
            <a:pPr lvl="1">
              <a:spcBef>
                <a:spcPts val="600"/>
              </a:spcBef>
              <a:spcAft>
                <a:spcPts val="0"/>
              </a:spcAft>
            </a:pPr>
            <a:r>
              <a:rPr lang="en-US" altLang="ja-JP" sz="2600" dirty="0" smtClean="0">
                <a:ea typeface="ＭＳ Ｐゴシック" charset="-128"/>
              </a:rPr>
              <a:t>Sideways movement</a:t>
            </a:r>
          </a:p>
          <a:p>
            <a:pPr lvl="1">
              <a:spcBef>
                <a:spcPts val="600"/>
              </a:spcBef>
              <a:spcAft>
                <a:spcPts val="1200"/>
              </a:spcAft>
            </a:pPr>
            <a:r>
              <a:rPr lang="en-US" altLang="ja-JP" sz="2600" dirty="0" smtClean="0">
                <a:ea typeface="ＭＳ Ｐゴシック" charset="-128"/>
              </a:rPr>
              <a:t>High traction wheels</a:t>
            </a:r>
          </a:p>
          <a:p>
            <a:pPr>
              <a:spcBef>
                <a:spcPts val="0"/>
              </a:spcBef>
              <a:spcAft>
                <a:spcPts val="0"/>
              </a:spcAft>
            </a:pPr>
            <a:r>
              <a:rPr lang="en-US" altLang="ja-JP" sz="3000" dirty="0" smtClean="0">
                <a:ea typeface="ＭＳ Ｐゴシック" charset="-128"/>
              </a:rPr>
              <a:t>Drawbacks:</a:t>
            </a:r>
          </a:p>
          <a:p>
            <a:pPr lvl="1">
              <a:spcBef>
                <a:spcPts val="600"/>
              </a:spcBef>
            </a:pPr>
            <a:r>
              <a:rPr lang="en-US" altLang="ja-JP" sz="2600" dirty="0" smtClean="0">
                <a:ea typeface="ＭＳ Ｐゴシック" charset="-128"/>
              </a:rPr>
              <a:t>More complicated</a:t>
            </a:r>
          </a:p>
          <a:p>
            <a:pPr lvl="1">
              <a:spcBef>
                <a:spcPts val="600"/>
              </a:spcBef>
            </a:pPr>
            <a:r>
              <a:rPr lang="en-US" altLang="ja-JP" sz="2600" dirty="0" smtClean="0">
                <a:ea typeface="ＭＳ Ｐゴシック" charset="-128"/>
              </a:rPr>
              <a:t>Higher Software Skill Required</a:t>
            </a:r>
          </a:p>
          <a:p>
            <a:pPr lvl="1">
              <a:spcBef>
                <a:spcPts val="600"/>
              </a:spcBef>
            </a:pPr>
            <a:r>
              <a:rPr lang="en-US" altLang="ja-JP" sz="2600" dirty="0" smtClean="0">
                <a:ea typeface="ＭＳ Ｐゴシック" charset="-128"/>
              </a:rPr>
              <a:t>Heavy load on resources</a:t>
            </a:r>
          </a:p>
          <a:p>
            <a:pPr lvl="2">
              <a:spcBef>
                <a:spcPts val="600"/>
              </a:spcBef>
            </a:pPr>
            <a:r>
              <a:rPr lang="en-US" altLang="ja-JP" sz="2200" dirty="0" smtClean="0">
                <a:ea typeface="ＭＳ Ｐゴシック" charset="-128"/>
              </a:rPr>
              <a:t>More parts to machine</a:t>
            </a:r>
          </a:p>
          <a:p>
            <a:pPr lvl="2">
              <a:spcBef>
                <a:spcPts val="600"/>
              </a:spcBef>
            </a:pPr>
            <a:r>
              <a:rPr lang="en-US" altLang="ja-JP" sz="2200" dirty="0" smtClean="0">
                <a:ea typeface="ＭＳ Ｐゴシック" charset="-128"/>
              </a:rPr>
              <a:t>More gearboxes</a:t>
            </a:r>
          </a:p>
        </p:txBody>
      </p:sp>
      <p:sp>
        <p:nvSpPr>
          <p:cNvPr id="13317" name="TextBox 4"/>
          <p:cNvSpPr txBox="1">
            <a:spLocks noChangeArrowheads="1"/>
          </p:cNvSpPr>
          <p:nvPr/>
        </p:nvSpPr>
        <p:spPr bwMode="auto">
          <a:xfrm>
            <a:off x="2667000" y="6248400"/>
            <a:ext cx="3810000" cy="381000"/>
          </a:xfrm>
          <a:prstGeom prst="rect">
            <a:avLst/>
          </a:prstGeom>
          <a:noFill/>
          <a:ln w="9525">
            <a:noFill/>
            <a:miter lim="800000"/>
            <a:headEnd/>
            <a:tailEnd/>
          </a:ln>
        </p:spPr>
        <p:txBody>
          <a:bodyPr>
            <a:spAutoFit/>
          </a:bodyPr>
          <a:lstStyle/>
          <a:p>
            <a:r>
              <a:rPr lang="en-US" altLang="ja-JP" dirty="0">
                <a:latin typeface="Calibri" pitchFamily="34" charset="0"/>
                <a:ea typeface="ＭＳ Ｐゴシック" charset="-128"/>
              </a:rPr>
              <a:t>Craig Hickman’s Design on Chief Delphi</a:t>
            </a:r>
          </a:p>
        </p:txBody>
      </p:sp>
      <p:pic>
        <p:nvPicPr>
          <p:cNvPr id="11" name="Picture 10" descr="988-revolution_1.jpeg"/>
          <p:cNvPicPr>
            <a:picLocks noChangeAspect="1"/>
          </p:cNvPicPr>
          <p:nvPr/>
        </p:nvPicPr>
        <p:blipFill>
          <a:blip r:embed="rId4" cstate="print"/>
          <a:stretch>
            <a:fillRect/>
          </a:stretch>
        </p:blipFill>
        <p:spPr>
          <a:xfrm>
            <a:off x="5715000" y="914400"/>
            <a:ext cx="1524000" cy="2070828"/>
          </a:xfrm>
          <a:prstGeom prst="rect">
            <a:avLst/>
          </a:prstGeom>
        </p:spPr>
      </p:pic>
    </p:spTree>
    <p:extLst>
      <p:ext uri="{BB962C8B-B14F-4D97-AF65-F5344CB8AC3E}">
        <p14:creationId xmlns:p14="http://schemas.microsoft.com/office/powerpoint/2010/main" val="337648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canum Dem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62000"/>
            <a:ext cx="9121422" cy="5130800"/>
          </a:xfrm>
        </p:spPr>
      </p:pic>
    </p:spTree>
    <p:extLst>
      <p:ext uri="{BB962C8B-B14F-4D97-AF65-F5344CB8AC3E}">
        <p14:creationId xmlns:p14="http://schemas.microsoft.com/office/powerpoint/2010/main" val="139412549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kumimoji="1" lang="en-US" altLang="ja-JP" dirty="0" err="1" smtClean="0"/>
              <a:t>Mecanum</a:t>
            </a:r>
            <a:r>
              <a:rPr kumimoji="1" lang="en-US" altLang="ja-JP" dirty="0" smtClean="0"/>
              <a:t> Wheels</a:t>
            </a:r>
            <a:endParaRPr kumimoji="1" lang="ja-JP" altLang="en-US" dirty="0" smtClean="0"/>
          </a:p>
        </p:txBody>
      </p:sp>
      <p:pic>
        <p:nvPicPr>
          <p:cNvPr id="15363" name="Picture 2"/>
          <p:cNvPicPr>
            <a:picLocks noChangeAspect="1" noChangeArrowheads="1"/>
          </p:cNvPicPr>
          <p:nvPr/>
        </p:nvPicPr>
        <p:blipFill>
          <a:blip r:embed="rId3" cstate="print"/>
          <a:srcRect/>
          <a:stretch>
            <a:fillRect/>
          </a:stretch>
        </p:blipFill>
        <p:spPr bwMode="auto">
          <a:xfrm>
            <a:off x="5791200" y="2133600"/>
            <a:ext cx="2362200" cy="3968750"/>
          </a:xfrm>
          <a:prstGeom prst="rect">
            <a:avLst/>
          </a:prstGeom>
          <a:noFill/>
          <a:ln w="9525">
            <a:noFill/>
            <a:miter lim="800000"/>
            <a:headEnd/>
            <a:tailEnd/>
          </a:ln>
        </p:spPr>
      </p:pic>
      <p:pic>
        <p:nvPicPr>
          <p:cNvPr id="15364" name="Picture 5"/>
          <p:cNvPicPr>
            <a:picLocks noChangeAspect="1" noChangeArrowheads="1"/>
          </p:cNvPicPr>
          <p:nvPr/>
        </p:nvPicPr>
        <p:blipFill>
          <a:blip r:embed="rId4" cstate="print"/>
          <a:srcRect/>
          <a:stretch>
            <a:fillRect/>
          </a:stretch>
        </p:blipFill>
        <p:spPr bwMode="auto">
          <a:xfrm>
            <a:off x="609600" y="2133600"/>
            <a:ext cx="4529138" cy="3962400"/>
          </a:xfrm>
          <a:prstGeom prst="rect">
            <a:avLst/>
          </a:prstGeom>
          <a:noFill/>
          <a:ln w="9525">
            <a:noFill/>
            <a:miter lim="800000"/>
            <a:headEnd/>
            <a:tailEnd/>
          </a:ln>
        </p:spPr>
      </p:pic>
      <p:sp>
        <p:nvSpPr>
          <p:cNvPr id="5" name="TextBox 4"/>
          <p:cNvSpPr txBox="1"/>
          <p:nvPr/>
        </p:nvSpPr>
        <p:spPr>
          <a:xfrm>
            <a:off x="533400" y="1600200"/>
            <a:ext cx="7696200" cy="461665"/>
          </a:xfrm>
          <a:prstGeom prst="rect">
            <a:avLst/>
          </a:prstGeom>
          <a:noFill/>
        </p:spPr>
        <p:txBody>
          <a:bodyPr wrap="square" rtlCol="0">
            <a:spAutoFit/>
          </a:bodyPr>
          <a:lstStyle/>
          <a:p>
            <a:r>
              <a:rPr lang="en-US" sz="2400" dirty="0" smtClean="0"/>
              <a:t>45° Rollers allow lateral movement</a:t>
            </a:r>
            <a:endParaRPr lang="en-US" sz="2400" dirty="0"/>
          </a:p>
        </p:txBody>
      </p:sp>
      <p:sp>
        <p:nvSpPr>
          <p:cNvPr id="42" name="Rectangle 41"/>
          <p:cNvSpPr/>
          <p:nvPr/>
        </p:nvSpPr>
        <p:spPr>
          <a:xfrm>
            <a:off x="1143000" y="2209800"/>
            <a:ext cx="6858000" cy="3581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mecanumcrop.jpg"/>
          <p:cNvPicPr>
            <a:picLocks noChangeAspect="1"/>
          </p:cNvPicPr>
          <p:nvPr/>
        </p:nvPicPr>
        <p:blipFill>
          <a:blip r:embed="rId5" cstate="print"/>
          <a:stretch>
            <a:fillRect/>
          </a:stretch>
        </p:blipFill>
        <p:spPr>
          <a:xfrm>
            <a:off x="2666999" y="2743200"/>
            <a:ext cx="1066801" cy="2689992"/>
          </a:xfrm>
          <a:prstGeom prst="rect">
            <a:avLst/>
          </a:prstGeom>
        </p:spPr>
      </p:pic>
      <p:cxnSp>
        <p:nvCxnSpPr>
          <p:cNvPr id="24" name="Straight Arrow Connector 23"/>
          <p:cNvCxnSpPr/>
          <p:nvPr/>
        </p:nvCxnSpPr>
        <p:spPr>
          <a:xfrm rot="5400000" flipH="1" flipV="1">
            <a:off x="2896395" y="4037805"/>
            <a:ext cx="2590798" cy="1588"/>
          </a:xfrm>
          <a:prstGeom prst="straightConnector1">
            <a:avLst/>
          </a:prstGeom>
          <a:ln w="139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Diamond 32"/>
          <p:cNvSpPr/>
          <p:nvPr/>
        </p:nvSpPr>
        <p:spPr>
          <a:xfrm>
            <a:off x="4914900" y="3848100"/>
            <a:ext cx="533400" cy="5334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6200000" flipV="1">
            <a:off x="4191000" y="2743200"/>
            <a:ext cx="1371600" cy="1371600"/>
          </a:xfrm>
          <a:prstGeom prst="straightConnector1">
            <a:avLst/>
          </a:prstGeom>
          <a:ln w="139700">
            <a:solidFill>
              <a:schemeClr val="bg2">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4267200" y="4038600"/>
            <a:ext cx="1295400" cy="1295400"/>
          </a:xfrm>
          <a:prstGeom prst="straightConnector1">
            <a:avLst/>
          </a:prstGeom>
          <a:ln w="1397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descr="mecanumcrop.jpg"/>
          <p:cNvPicPr>
            <a:picLocks noChangeAspect="1"/>
          </p:cNvPicPr>
          <p:nvPr/>
        </p:nvPicPr>
        <p:blipFill>
          <a:blip r:embed="rId5" cstate="print"/>
          <a:stretch>
            <a:fillRect/>
          </a:stretch>
        </p:blipFill>
        <p:spPr>
          <a:xfrm flipV="1">
            <a:off x="5943599" y="2693603"/>
            <a:ext cx="1066801" cy="2689992"/>
          </a:xfrm>
          <a:prstGeom prst="rect">
            <a:avLst/>
          </a:prstGeom>
        </p:spPr>
      </p:pic>
      <p:sp>
        <p:nvSpPr>
          <p:cNvPr id="20" name="Curved Left Arrow 19"/>
          <p:cNvSpPr/>
          <p:nvPr/>
        </p:nvSpPr>
        <p:spPr>
          <a:xfrm rot="16200000">
            <a:off x="6430975" y="3611576"/>
            <a:ext cx="2133600" cy="8540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Left Arrow 20"/>
          <p:cNvSpPr/>
          <p:nvPr/>
        </p:nvSpPr>
        <p:spPr>
          <a:xfrm rot="16200000">
            <a:off x="868375" y="3611576"/>
            <a:ext cx="2133600" cy="8540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8184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1000"/>
                                  </p:stCondLst>
                                  <p:childTnLst>
                                    <p:set>
                                      <p:cBhvr>
                                        <p:cTn id="25" dur="1" fill="hold">
                                          <p:stCondLst>
                                            <p:cond delay="0"/>
                                          </p:stCondLst>
                                        </p:cTn>
                                        <p:tgtEl>
                                          <p:spTgt spid="33"/>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100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3"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sz="4400" dirty="0" smtClean="0"/>
              <a:t>How it works: Forward movement</a:t>
            </a:r>
            <a:endParaRPr lang="en-US" sz="4400" dirty="0"/>
          </a:p>
        </p:txBody>
      </p:sp>
      <p:pic>
        <p:nvPicPr>
          <p:cNvPr id="137217" name="Picture 1"/>
          <p:cNvPicPr>
            <a:picLocks noChangeAspect="1" noChangeArrowheads="1"/>
          </p:cNvPicPr>
          <p:nvPr/>
        </p:nvPicPr>
        <p:blipFill>
          <a:blip r:embed="rId3" cstate="print"/>
          <a:srcRect l="29375" t="32905" r="37500" b="28021"/>
          <a:stretch>
            <a:fillRect/>
          </a:stretch>
        </p:blipFill>
        <p:spPr bwMode="auto">
          <a:xfrm>
            <a:off x="914399" y="1676400"/>
            <a:ext cx="6966733"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
        <p:nvSpPr>
          <p:cNvPr id="6" name="Rectangle 5"/>
          <p:cNvSpPr/>
          <p:nvPr/>
        </p:nvSpPr>
        <p:spPr>
          <a:xfrm>
            <a:off x="1828800" y="1981200"/>
            <a:ext cx="381000" cy="1752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981200" y="2057400"/>
            <a:ext cx="228600" cy="1752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172200" y="4343400"/>
            <a:ext cx="381000" cy="1752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828800" y="4343400"/>
            <a:ext cx="304800" cy="1752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172200" y="2057400"/>
            <a:ext cx="381000" cy="1752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9394" name="Picture 2" descr="http://maps.google.com/mapfiles/kml/shapes/arrow-reverse.png"/>
          <p:cNvPicPr>
            <a:picLocks noChangeAspect="1" noChangeArrowheads="1"/>
          </p:cNvPicPr>
          <p:nvPr/>
        </p:nvPicPr>
        <p:blipFill>
          <a:blip r:embed="rId5" cstate="print"/>
          <a:srcRect/>
          <a:stretch>
            <a:fillRect/>
          </a:stretch>
        </p:blipFill>
        <p:spPr bwMode="auto">
          <a:xfrm>
            <a:off x="1676400" y="2057400"/>
            <a:ext cx="609600" cy="1524000"/>
          </a:xfrm>
          <a:prstGeom prst="rect">
            <a:avLst/>
          </a:prstGeom>
          <a:noFill/>
        </p:spPr>
      </p:pic>
      <p:pic>
        <p:nvPicPr>
          <p:cNvPr id="12" name="Picture 2" descr="http://maps.google.com/mapfiles/kml/shapes/arrow-reverse.png"/>
          <p:cNvPicPr>
            <a:picLocks noChangeAspect="1" noChangeArrowheads="1"/>
          </p:cNvPicPr>
          <p:nvPr/>
        </p:nvPicPr>
        <p:blipFill>
          <a:blip r:embed="rId5" cstate="print"/>
          <a:srcRect/>
          <a:stretch>
            <a:fillRect/>
          </a:stretch>
        </p:blipFill>
        <p:spPr bwMode="auto">
          <a:xfrm flipH="1">
            <a:off x="6019800" y="2133600"/>
            <a:ext cx="533400" cy="1524000"/>
          </a:xfrm>
          <a:prstGeom prst="rect">
            <a:avLst/>
          </a:prstGeom>
          <a:noFill/>
        </p:spPr>
      </p:pic>
      <p:pic>
        <p:nvPicPr>
          <p:cNvPr id="13" name="Picture 2" descr="http://maps.google.com/mapfiles/kml/shapes/arrow-reverse.png"/>
          <p:cNvPicPr>
            <a:picLocks noChangeAspect="1" noChangeArrowheads="1"/>
          </p:cNvPicPr>
          <p:nvPr/>
        </p:nvPicPr>
        <p:blipFill>
          <a:blip r:embed="rId5" cstate="print"/>
          <a:srcRect/>
          <a:stretch>
            <a:fillRect/>
          </a:stretch>
        </p:blipFill>
        <p:spPr bwMode="auto">
          <a:xfrm>
            <a:off x="1752600" y="4343400"/>
            <a:ext cx="609600" cy="1524000"/>
          </a:xfrm>
          <a:prstGeom prst="rect">
            <a:avLst/>
          </a:prstGeom>
          <a:noFill/>
        </p:spPr>
      </p:pic>
      <p:pic>
        <p:nvPicPr>
          <p:cNvPr id="14" name="Picture 2" descr="http://maps.google.com/mapfiles/kml/shapes/arrow-reverse.png"/>
          <p:cNvPicPr>
            <a:picLocks noChangeAspect="1" noChangeArrowheads="1"/>
          </p:cNvPicPr>
          <p:nvPr/>
        </p:nvPicPr>
        <p:blipFill>
          <a:blip r:embed="rId5" cstate="print"/>
          <a:srcRect/>
          <a:stretch>
            <a:fillRect/>
          </a:stretch>
        </p:blipFill>
        <p:spPr bwMode="auto">
          <a:xfrm flipH="1">
            <a:off x="6019800" y="4267200"/>
            <a:ext cx="533400" cy="1524000"/>
          </a:xfrm>
          <a:prstGeom prst="rect">
            <a:avLst/>
          </a:prstGeom>
          <a:noFill/>
        </p:spPr>
      </p:pic>
      <p:sp>
        <p:nvSpPr>
          <p:cNvPr id="15" name="Rectangle 14"/>
          <p:cNvSpPr/>
          <p:nvPr/>
        </p:nvSpPr>
        <p:spPr>
          <a:xfrm>
            <a:off x="972670" y="1981200"/>
            <a:ext cx="7620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6553200" y="4800600"/>
            <a:ext cx="7620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6553200" y="1981200"/>
            <a:ext cx="7620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039905" y="4876800"/>
            <a:ext cx="7620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733800" y="2819400"/>
            <a:ext cx="990600" cy="23622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32"/>
          <p:cNvGrpSpPr/>
          <p:nvPr/>
        </p:nvGrpSpPr>
        <p:grpSpPr>
          <a:xfrm>
            <a:off x="954740" y="2209800"/>
            <a:ext cx="721660" cy="609601"/>
            <a:chOff x="954740" y="2209800"/>
            <a:chExt cx="721660" cy="609601"/>
          </a:xfrm>
        </p:grpSpPr>
        <p:sp>
          <p:nvSpPr>
            <p:cNvPr id="20" name="Right Arrow 19"/>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3"/>
          <p:cNvGrpSpPr/>
          <p:nvPr/>
        </p:nvGrpSpPr>
        <p:grpSpPr>
          <a:xfrm>
            <a:off x="6515100" y="5189220"/>
            <a:ext cx="721660" cy="609601"/>
            <a:chOff x="954740" y="2209800"/>
            <a:chExt cx="721660" cy="609601"/>
          </a:xfrm>
        </p:grpSpPr>
        <p:sp>
          <p:nvSpPr>
            <p:cNvPr id="35" name="Right Arrow 34"/>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9"/>
          <p:cNvGrpSpPr/>
          <p:nvPr/>
        </p:nvGrpSpPr>
        <p:grpSpPr>
          <a:xfrm flipH="1">
            <a:off x="6591300" y="2240280"/>
            <a:ext cx="721660" cy="609601"/>
            <a:chOff x="954740" y="2209800"/>
            <a:chExt cx="721660" cy="609601"/>
          </a:xfrm>
        </p:grpSpPr>
        <p:sp>
          <p:nvSpPr>
            <p:cNvPr id="41" name="Right Arrow 40"/>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2"/>
          <p:cNvGrpSpPr/>
          <p:nvPr/>
        </p:nvGrpSpPr>
        <p:grpSpPr>
          <a:xfrm flipH="1">
            <a:off x="1097280" y="5265420"/>
            <a:ext cx="721660" cy="609601"/>
            <a:chOff x="954740" y="2209800"/>
            <a:chExt cx="721660" cy="609601"/>
          </a:xfrm>
        </p:grpSpPr>
        <p:sp>
          <p:nvSpPr>
            <p:cNvPr id="44" name="Right Arrow 43"/>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7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59394"/>
                                        </p:tgtEl>
                                      </p:cBhvr>
                                    </p:animEffect>
                                    <p:set>
                                      <p:cBhvr>
                                        <p:cTn id="28" dur="1" fill="hold">
                                          <p:stCondLst>
                                            <p:cond delay="1999"/>
                                          </p:stCondLst>
                                        </p:cTn>
                                        <p:tgtEl>
                                          <p:spTgt spid="5939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153400" cy="1143000"/>
          </a:xfrm>
        </p:spPr>
        <p:txBody>
          <a:bodyPr>
            <a:noAutofit/>
          </a:bodyPr>
          <a:lstStyle/>
          <a:p>
            <a:pPr eaLnBrk="1" fontAlgn="auto" hangingPunct="1">
              <a:spcAft>
                <a:spcPts val="0"/>
              </a:spcAft>
              <a:defRPr/>
            </a:pPr>
            <a:r>
              <a:rPr lang="en-US" sz="4400" dirty="0" smtClean="0"/>
              <a:t>How it works: Sideways movement</a:t>
            </a:r>
            <a:endParaRPr lang="en-US" sz="4400" dirty="0"/>
          </a:p>
        </p:txBody>
      </p:sp>
      <p:pic>
        <p:nvPicPr>
          <p:cNvPr id="171010" name="Picture 2"/>
          <p:cNvPicPr>
            <a:picLocks noChangeAspect="1" noChangeArrowheads="1"/>
          </p:cNvPicPr>
          <p:nvPr/>
        </p:nvPicPr>
        <p:blipFill>
          <a:blip r:embed="rId3" cstate="print"/>
          <a:srcRect l="26875" t="28791" r="35625" b="30764"/>
          <a:stretch>
            <a:fillRect/>
          </a:stretch>
        </p:blipFill>
        <p:spPr bwMode="auto">
          <a:xfrm>
            <a:off x="914401" y="1600200"/>
            <a:ext cx="6857999"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
        <p:nvSpPr>
          <p:cNvPr id="5" name="Rectangle 4"/>
          <p:cNvSpPr/>
          <p:nvPr/>
        </p:nvSpPr>
        <p:spPr>
          <a:xfrm>
            <a:off x="3124200" y="3505200"/>
            <a:ext cx="19812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6248400" y="2286000"/>
            <a:ext cx="8382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172200" y="4724400"/>
            <a:ext cx="8382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143000" y="2209800"/>
            <a:ext cx="8382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1219200" y="4648200"/>
            <a:ext cx="838200" cy="990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1981200" y="2209800"/>
            <a:ext cx="304800" cy="1524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2057400" y="4267200"/>
            <a:ext cx="304800" cy="1524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5791200" y="4343400"/>
            <a:ext cx="304800" cy="1524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791200" y="2209800"/>
            <a:ext cx="304800" cy="1524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2" descr="http://maps.google.com/mapfiles/kml/shapes/arrow-reverse.png"/>
          <p:cNvPicPr>
            <a:picLocks noChangeAspect="1" noChangeArrowheads="1"/>
          </p:cNvPicPr>
          <p:nvPr/>
        </p:nvPicPr>
        <p:blipFill>
          <a:blip r:embed="rId5" cstate="print"/>
          <a:srcRect/>
          <a:stretch>
            <a:fillRect/>
          </a:stretch>
        </p:blipFill>
        <p:spPr bwMode="auto">
          <a:xfrm>
            <a:off x="1828800" y="2133600"/>
            <a:ext cx="609600" cy="1524000"/>
          </a:xfrm>
          <a:prstGeom prst="rect">
            <a:avLst/>
          </a:prstGeom>
          <a:noFill/>
        </p:spPr>
      </p:pic>
      <p:pic>
        <p:nvPicPr>
          <p:cNvPr id="16" name="Picture 2" descr="http://maps.google.com/mapfiles/kml/shapes/arrow-reverse.png"/>
          <p:cNvPicPr>
            <a:picLocks noChangeAspect="1" noChangeArrowheads="1"/>
          </p:cNvPicPr>
          <p:nvPr/>
        </p:nvPicPr>
        <p:blipFill>
          <a:blip r:embed="rId5" cstate="print"/>
          <a:srcRect/>
          <a:stretch>
            <a:fillRect/>
          </a:stretch>
        </p:blipFill>
        <p:spPr bwMode="auto">
          <a:xfrm flipH="1">
            <a:off x="5661660" y="4267200"/>
            <a:ext cx="609600" cy="1524000"/>
          </a:xfrm>
          <a:prstGeom prst="rect">
            <a:avLst/>
          </a:prstGeom>
          <a:noFill/>
        </p:spPr>
      </p:pic>
      <p:pic>
        <p:nvPicPr>
          <p:cNvPr id="17" name="Picture 2" descr="http://maps.google.com/mapfiles/kml/shapes/arrow-reverse.png"/>
          <p:cNvPicPr>
            <a:picLocks noChangeAspect="1" noChangeArrowheads="1"/>
          </p:cNvPicPr>
          <p:nvPr/>
        </p:nvPicPr>
        <p:blipFill>
          <a:blip r:embed="rId5" cstate="print"/>
          <a:srcRect/>
          <a:stretch>
            <a:fillRect/>
          </a:stretch>
        </p:blipFill>
        <p:spPr bwMode="auto">
          <a:xfrm flipV="1">
            <a:off x="1828800" y="4267200"/>
            <a:ext cx="609600" cy="1524000"/>
          </a:xfrm>
          <a:prstGeom prst="rect">
            <a:avLst/>
          </a:prstGeom>
          <a:noFill/>
        </p:spPr>
      </p:pic>
      <p:pic>
        <p:nvPicPr>
          <p:cNvPr id="18" name="Picture 2" descr="http://maps.google.com/mapfiles/kml/shapes/arrow-reverse.png"/>
          <p:cNvPicPr>
            <a:picLocks noChangeAspect="1" noChangeArrowheads="1"/>
          </p:cNvPicPr>
          <p:nvPr/>
        </p:nvPicPr>
        <p:blipFill>
          <a:blip r:embed="rId5" cstate="print"/>
          <a:srcRect/>
          <a:stretch>
            <a:fillRect/>
          </a:stretch>
        </p:blipFill>
        <p:spPr bwMode="auto">
          <a:xfrm flipH="1" flipV="1">
            <a:off x="5661660" y="2209800"/>
            <a:ext cx="609600" cy="1524000"/>
          </a:xfrm>
          <a:prstGeom prst="rect">
            <a:avLst/>
          </a:prstGeom>
          <a:noFill/>
        </p:spPr>
      </p:pic>
      <p:grpSp>
        <p:nvGrpSpPr>
          <p:cNvPr id="2" name="Group 18"/>
          <p:cNvGrpSpPr/>
          <p:nvPr/>
        </p:nvGrpSpPr>
        <p:grpSpPr>
          <a:xfrm>
            <a:off x="1219200" y="2362200"/>
            <a:ext cx="721660" cy="609601"/>
            <a:chOff x="954740" y="2209800"/>
            <a:chExt cx="721660" cy="609601"/>
          </a:xfrm>
        </p:grpSpPr>
        <p:sp>
          <p:nvSpPr>
            <p:cNvPr id="20" name="Right Arrow 19"/>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1"/>
          <p:cNvGrpSpPr/>
          <p:nvPr/>
        </p:nvGrpSpPr>
        <p:grpSpPr>
          <a:xfrm>
            <a:off x="6042660" y="5128260"/>
            <a:ext cx="721660" cy="609601"/>
            <a:chOff x="954740" y="2209800"/>
            <a:chExt cx="721660" cy="609601"/>
          </a:xfrm>
        </p:grpSpPr>
        <p:sp>
          <p:nvSpPr>
            <p:cNvPr id="23" name="Right Arrow 22"/>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4"/>
          <p:cNvGrpSpPr/>
          <p:nvPr/>
        </p:nvGrpSpPr>
        <p:grpSpPr>
          <a:xfrm flipV="1">
            <a:off x="6096000" y="2263140"/>
            <a:ext cx="721660" cy="609601"/>
            <a:chOff x="954740" y="2209800"/>
            <a:chExt cx="721660" cy="609601"/>
          </a:xfrm>
        </p:grpSpPr>
        <p:sp>
          <p:nvSpPr>
            <p:cNvPr id="26" name="Right Arrow 25"/>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7"/>
          <p:cNvGrpSpPr/>
          <p:nvPr/>
        </p:nvGrpSpPr>
        <p:grpSpPr>
          <a:xfrm flipV="1">
            <a:off x="1249680" y="4823460"/>
            <a:ext cx="721660" cy="609601"/>
            <a:chOff x="954740" y="2209800"/>
            <a:chExt cx="721660" cy="609601"/>
          </a:xfrm>
        </p:grpSpPr>
        <p:sp>
          <p:nvSpPr>
            <p:cNvPr id="29" name="Right Arrow 28"/>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8946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6"/>
                                        </p:tgtEl>
                                      </p:cBhvr>
                                    </p:animEffect>
                                    <p:set>
                                      <p:cBhvr>
                                        <p:cTn id="10" dur="1" fill="hold">
                                          <p:stCondLst>
                                            <p:cond delay="1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2000"/>
                                        <p:tgtEl>
                                          <p:spTgt spid="5"/>
                                        </p:tgtEl>
                                      </p:cBhvr>
                                    </p:animEffect>
                                    <p:set>
                                      <p:cBhvr>
                                        <p:cTn id="4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Mecanum</a:t>
            </a:r>
            <a:r>
              <a:rPr lang="en-US" dirty="0" smtClean="0"/>
              <a:t> Drive</a:t>
            </a:r>
            <a:endParaRPr lang="en-US" dirty="0"/>
          </a:p>
        </p:txBody>
      </p:sp>
      <p:sp>
        <p:nvSpPr>
          <p:cNvPr id="3" name="Content Placeholder 2"/>
          <p:cNvSpPr>
            <a:spLocks noGrp="1"/>
          </p:cNvSpPr>
          <p:nvPr>
            <p:ph idx="1"/>
          </p:nvPr>
        </p:nvSpPr>
        <p:spPr>
          <a:xfrm>
            <a:off x="457200" y="1447800"/>
            <a:ext cx="7467600" cy="4525963"/>
          </a:xfrm>
        </p:spPr>
        <p:txBody>
          <a:bodyPr>
            <a:normAutofit fontScale="92500" lnSpcReduction="10000"/>
          </a:bodyPr>
          <a:lstStyle/>
          <a:p>
            <a:pPr>
              <a:spcBef>
                <a:spcPts val="1800"/>
              </a:spcBef>
            </a:pPr>
            <a:r>
              <a:rPr lang="en-US" dirty="0" smtClean="0"/>
              <a:t>Demo: </a:t>
            </a:r>
            <a:r>
              <a:rPr lang="en-US" sz="2600" dirty="0" smtClean="0">
                <a:hlinkClick r:id="rId3"/>
              </a:rPr>
              <a:t>http://www.youtube.com/watch?v=JGAlalbpBLA&amp;feature=related</a:t>
            </a:r>
            <a:endParaRPr lang="en-US" sz="2600" dirty="0" smtClean="0"/>
          </a:p>
          <a:p>
            <a:pPr>
              <a:spcBef>
                <a:spcPts val="1800"/>
              </a:spcBef>
            </a:pPr>
            <a:r>
              <a:rPr lang="en-US" dirty="0" smtClean="0"/>
              <a:t>Features:</a:t>
            </a:r>
          </a:p>
          <a:p>
            <a:pPr lvl="1">
              <a:spcBef>
                <a:spcPts val="0"/>
              </a:spcBef>
            </a:pPr>
            <a:r>
              <a:rPr lang="en-US" sz="2600" dirty="0" smtClean="0"/>
              <a:t>Sideways movement</a:t>
            </a:r>
          </a:p>
          <a:p>
            <a:pPr>
              <a:spcBef>
                <a:spcPts val="1800"/>
              </a:spcBef>
              <a:spcAft>
                <a:spcPts val="0"/>
              </a:spcAft>
            </a:pPr>
            <a:r>
              <a:rPr lang="en-US" dirty="0" smtClean="0"/>
              <a:t>Drawbacks:</a:t>
            </a:r>
          </a:p>
          <a:p>
            <a:pPr lvl="1">
              <a:spcBef>
                <a:spcPts val="0"/>
              </a:spcBef>
            </a:pPr>
            <a:r>
              <a:rPr lang="en-US" sz="2600" dirty="0" smtClean="0"/>
              <a:t>Easy to Push</a:t>
            </a:r>
          </a:p>
          <a:p>
            <a:pPr lvl="1">
              <a:spcBef>
                <a:spcPts val="0"/>
              </a:spcBef>
            </a:pPr>
            <a:r>
              <a:rPr lang="en-US" altLang="ja-JP" sz="2600" dirty="0" smtClean="0">
                <a:ea typeface="ＭＳ Ｐゴシック" charset="-128"/>
              </a:rPr>
              <a:t>Higher Software Skill Required</a:t>
            </a:r>
            <a:endParaRPr lang="en-US" sz="2600" dirty="0" smtClean="0"/>
          </a:p>
          <a:p>
            <a:pPr lvl="1">
              <a:spcBef>
                <a:spcPts val="0"/>
              </a:spcBef>
            </a:pPr>
            <a:r>
              <a:rPr lang="en-US" sz="2600" dirty="0" smtClean="0"/>
              <a:t>Heavy load on resources</a:t>
            </a:r>
          </a:p>
          <a:p>
            <a:pPr lvl="2">
              <a:spcBef>
                <a:spcPts val="0"/>
              </a:spcBef>
            </a:pPr>
            <a:r>
              <a:rPr lang="en-US" sz="2600" dirty="0" smtClean="0"/>
              <a:t>More gearboxes</a:t>
            </a:r>
          </a:p>
          <a:p>
            <a:pPr lvl="2">
              <a:spcBef>
                <a:spcPts val="0"/>
              </a:spcBef>
            </a:pPr>
            <a:r>
              <a:rPr lang="en-US" sz="2600" dirty="0" smtClean="0"/>
              <a:t>Expensive wheels</a:t>
            </a:r>
          </a:p>
          <a:p>
            <a:pPr>
              <a:buNone/>
            </a:pPr>
            <a:endParaRPr lang="en-US" dirty="0" smtClean="0"/>
          </a:p>
          <a:p>
            <a:pPr>
              <a:buNone/>
            </a:pPr>
            <a:endParaRPr lang="en-US" dirty="0"/>
          </a:p>
        </p:txBody>
      </p:sp>
    </p:spTree>
    <p:extLst>
      <p:ext uri="{BB962C8B-B14F-4D97-AF65-F5344CB8AC3E}">
        <p14:creationId xmlns:p14="http://schemas.microsoft.com/office/powerpoint/2010/main" val="896206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spcBef>
                <a:spcPts val="0"/>
              </a:spcBef>
            </a:pPr>
            <a:r>
              <a:rPr lang="en-US" dirty="0" smtClean="0"/>
              <a:t>Exotic Drives</a:t>
            </a:r>
          </a:p>
          <a:p>
            <a:pPr lvl="1">
              <a:spcBef>
                <a:spcPts val="0"/>
              </a:spcBef>
            </a:pPr>
            <a:r>
              <a:rPr lang="en-US" dirty="0" smtClean="0"/>
              <a:t>Cool factor</a:t>
            </a:r>
          </a:p>
          <a:p>
            <a:pPr lvl="1">
              <a:spcBef>
                <a:spcPts val="0"/>
              </a:spcBef>
            </a:pPr>
            <a:r>
              <a:rPr lang="en-US" dirty="0" smtClean="0"/>
              <a:t>May give key advantage in a particular game.</a:t>
            </a:r>
          </a:p>
          <a:p>
            <a:pPr lvl="1">
              <a:spcBef>
                <a:spcPts val="0"/>
              </a:spcBef>
              <a:buNone/>
            </a:pPr>
            <a:endParaRPr lang="en-US" dirty="0" smtClean="0"/>
          </a:p>
          <a:p>
            <a:pPr>
              <a:spcBef>
                <a:spcPts val="0"/>
              </a:spcBef>
            </a:pPr>
            <a:r>
              <a:rPr lang="en-US" dirty="0" smtClean="0"/>
              <a:t>Tank Drivetrain</a:t>
            </a:r>
          </a:p>
          <a:p>
            <a:pPr lvl="1">
              <a:spcBef>
                <a:spcPts val="0"/>
              </a:spcBef>
            </a:pPr>
            <a:r>
              <a:rPr lang="en-US" dirty="0" smtClean="0"/>
              <a:t>Simple solution - rugged &amp; reliable</a:t>
            </a:r>
          </a:p>
          <a:p>
            <a:pPr lvl="1">
              <a:spcBef>
                <a:spcPts val="0"/>
              </a:spcBef>
              <a:buNone/>
            </a:pPr>
            <a:endParaRPr lang="en-US" dirty="0" smtClean="0"/>
          </a:p>
          <a:p>
            <a:pPr lvl="1"/>
            <a:endParaRPr lang="en-US" dirty="0"/>
          </a:p>
        </p:txBody>
      </p:sp>
    </p:spTree>
    <p:extLst>
      <p:ext uri="{BB962C8B-B14F-4D97-AF65-F5344CB8AC3E}">
        <p14:creationId xmlns:p14="http://schemas.microsoft.com/office/powerpoint/2010/main" val="2096726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Videos</a:t>
            </a:r>
            <a:endParaRPr lang="en-US" dirty="0"/>
          </a:p>
        </p:txBody>
      </p:sp>
      <p:sp>
        <p:nvSpPr>
          <p:cNvPr id="7" name="Content Placeholder 6"/>
          <p:cNvSpPr>
            <a:spLocks noGrp="1"/>
          </p:cNvSpPr>
          <p:nvPr>
            <p:ph idx="1"/>
          </p:nvPr>
        </p:nvSpPr>
        <p:spPr>
          <a:xfrm>
            <a:off x="457200" y="1600200"/>
            <a:ext cx="7696200" cy="4525963"/>
          </a:xfrm>
        </p:spPr>
        <p:txBody>
          <a:bodyPr/>
          <a:lstStyle/>
          <a:p>
            <a:r>
              <a:rPr lang="en-US" dirty="0" smtClean="0"/>
              <a:t>Omni, </a:t>
            </a:r>
            <a:r>
              <a:rPr lang="en-US" dirty="0" err="1" smtClean="0"/>
              <a:t>Mecanum</a:t>
            </a:r>
            <a:r>
              <a:rPr lang="en-US" dirty="0" smtClean="0"/>
              <a:t>, Swerve drive examples</a:t>
            </a:r>
            <a:endParaRPr lang="en-US" dirty="0" smtClean="0">
              <a:hlinkClick r:id="rId3"/>
            </a:endParaRPr>
          </a:p>
          <a:p>
            <a:pPr lvl="1"/>
            <a:r>
              <a:rPr lang="en-US" dirty="0" smtClean="0">
                <a:hlinkClick r:id="rId4"/>
              </a:rPr>
              <a:t>http://www.youtube.com/watch?v=r5WKgQJtToM</a:t>
            </a:r>
            <a:endParaRPr lang="en-US" dirty="0" smtClean="0"/>
          </a:p>
          <a:p>
            <a:r>
              <a:rPr lang="en-US" dirty="0" smtClean="0"/>
              <a:t>Nona-drive (another exotic drive)</a:t>
            </a:r>
          </a:p>
          <a:p>
            <a:pPr lvl="1"/>
            <a:r>
              <a:rPr lang="en-US" dirty="0" smtClean="0">
                <a:hlinkClick r:id="rId5"/>
              </a:rPr>
              <a:t>http://www.youtube.com/watch?v=_hTyXQUgYLE&amp;feature=related</a:t>
            </a:r>
            <a:endParaRPr lang="en-US" dirty="0" smtClean="0"/>
          </a:p>
        </p:txBody>
      </p:sp>
    </p:spTree>
    <p:extLst>
      <p:ext uri="{BB962C8B-B14F-4D97-AF65-F5344CB8AC3E}">
        <p14:creationId xmlns:p14="http://schemas.microsoft.com/office/powerpoint/2010/main" val="113184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72843"/>
            <a:ext cx="7803107" cy="1826363"/>
          </a:xfrm>
        </p:spPr>
        <p:txBody>
          <a:bodyPr>
            <a:normAutofit/>
          </a:bodyPr>
          <a:lstStyle/>
          <a:p>
            <a:pPr fontAlgn="auto">
              <a:spcAft>
                <a:spcPts val="0"/>
              </a:spcAft>
              <a:defRPr/>
            </a:pPr>
            <a:r>
              <a:rPr lang="en-US" sz="6600" dirty="0" smtClean="0"/>
              <a:t>Electrical Subsystem</a:t>
            </a:r>
            <a:endParaRPr lang="en-US" sz="6600"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736977" y="3019425"/>
            <a:ext cx="2620370" cy="523220"/>
          </a:xfrm>
          <a:prstGeom prst="rect">
            <a:avLst/>
          </a:prstGeom>
          <a:noFill/>
        </p:spPr>
        <p:txBody>
          <a:bodyPr wrap="square" rtlCol="0">
            <a:spAutoFit/>
          </a:bodyPr>
          <a:lstStyle/>
          <a:p>
            <a:r>
              <a:rPr lang="en-US" sz="2800" i="1" dirty="0" smtClean="0">
                <a:latin typeface="+mn-lt"/>
              </a:rPr>
              <a:t>Presented by: </a:t>
            </a:r>
            <a:endParaRPr lang="en-US" sz="2800" i="1" dirty="0">
              <a:latin typeface="+mn-lt"/>
            </a:endParaRPr>
          </a:p>
        </p:txBody>
      </p:sp>
      <p:sp>
        <p:nvSpPr>
          <p:cNvPr id="5" name="TextBox 4"/>
          <p:cNvSpPr txBox="1"/>
          <p:nvPr/>
        </p:nvSpPr>
        <p:spPr>
          <a:xfrm>
            <a:off x="941700" y="3657601"/>
            <a:ext cx="5554639" cy="1115690"/>
          </a:xfrm>
          <a:prstGeom prst="rect">
            <a:avLst/>
          </a:prstGeom>
          <a:noFill/>
        </p:spPr>
        <p:txBody>
          <a:bodyPr wrap="square" rtlCol="0">
            <a:spAutoFit/>
          </a:bodyPr>
          <a:lstStyle/>
          <a:p>
            <a:r>
              <a:rPr lang="en-US" sz="2650" i="1" dirty="0" smtClean="0">
                <a:latin typeface="+mn-lt"/>
              </a:rPr>
              <a:t>The Funky Monkeys Team 846</a:t>
            </a:r>
          </a:p>
          <a:p>
            <a:endParaRPr lang="en-US" sz="800" dirty="0" smtClean="0">
              <a:latin typeface="+mn-lt"/>
            </a:endParaRPr>
          </a:p>
          <a:p>
            <a:r>
              <a:rPr lang="en-US" sz="3200" dirty="0" smtClean="0"/>
              <a:t>Alex </a:t>
            </a:r>
            <a:r>
              <a:rPr lang="en-US" sz="3200" dirty="0" err="1" smtClean="0"/>
              <a:t>Shmakov</a:t>
            </a:r>
            <a:r>
              <a:rPr lang="en-US" sz="3200" dirty="0" smtClean="0"/>
              <a:t>, Srinjoy Majumdar</a:t>
            </a:r>
            <a:endParaRPr lang="en-US" sz="1000" dirty="0" smtClean="0"/>
          </a:p>
        </p:txBody>
      </p:sp>
    </p:spTree>
    <p:extLst>
      <p:ext uri="{BB962C8B-B14F-4D97-AF65-F5344CB8AC3E}">
        <p14:creationId xmlns:p14="http://schemas.microsoft.com/office/powerpoint/2010/main" val="1314079244"/>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1143000"/>
          </a:xfrm>
        </p:spPr>
        <p:txBody>
          <a:bodyPr/>
          <a:lstStyle/>
          <a:p>
            <a:r>
              <a:rPr lang="en-US" dirty="0" smtClean="0"/>
              <a:t>FIRST Power Distribution Diagram</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838200" y="990600"/>
            <a:ext cx="7533153" cy="5638800"/>
          </a:xfrm>
          <a:prstGeom prst="rect">
            <a:avLst/>
          </a:prstGeom>
          <a:solidFill>
            <a:srgbClr val="FFFFFF">
              <a:shade val="85000"/>
            </a:srgbClr>
          </a:solidFill>
          <a:ln w="254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695968"/>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Drivetrain?</a:t>
            </a:r>
            <a:endParaRPr lang="en-US" dirty="0"/>
          </a:p>
        </p:txBody>
      </p:sp>
      <p:sp>
        <p:nvSpPr>
          <p:cNvPr id="3" name="Content Placeholder 2"/>
          <p:cNvSpPr>
            <a:spLocks noGrp="1"/>
          </p:cNvSpPr>
          <p:nvPr>
            <p:ph idx="1"/>
          </p:nvPr>
        </p:nvSpPr>
        <p:spPr/>
        <p:txBody>
          <a:bodyPr/>
          <a:lstStyle/>
          <a:p>
            <a:r>
              <a:rPr lang="en-US" dirty="0" smtClean="0"/>
              <a:t>Subsystem of the robot responsible for movement on the </a:t>
            </a:r>
            <a:r>
              <a:rPr lang="en-US" i="1" dirty="0" smtClean="0"/>
              <a:t>FIRST</a:t>
            </a:r>
            <a:r>
              <a:rPr lang="en-US" dirty="0" smtClean="0"/>
              <a:t> Competition Field</a:t>
            </a:r>
          </a:p>
          <a:p>
            <a:r>
              <a:rPr lang="en-US" dirty="0" smtClean="0"/>
              <a:t>Includes:</a:t>
            </a:r>
          </a:p>
          <a:p>
            <a:pPr lvl="1"/>
            <a:r>
              <a:rPr lang="en-US" dirty="0" smtClean="0"/>
              <a:t>Motors</a:t>
            </a:r>
          </a:p>
          <a:p>
            <a:pPr lvl="1"/>
            <a:r>
              <a:rPr lang="en-US" dirty="0" smtClean="0"/>
              <a:t>Gearboxes</a:t>
            </a:r>
          </a:p>
          <a:p>
            <a:pPr lvl="1"/>
            <a:r>
              <a:rPr lang="en-US" dirty="0" smtClean="0"/>
              <a:t>Transmission</a:t>
            </a:r>
          </a:p>
          <a:p>
            <a:pPr lvl="1"/>
            <a:r>
              <a:rPr lang="en-US" dirty="0" smtClean="0"/>
              <a:t>Wheel Layout</a:t>
            </a:r>
          </a:p>
          <a:p>
            <a:endParaRPr lang="en-US" dirty="0" smtClean="0"/>
          </a:p>
        </p:txBody>
      </p:sp>
    </p:spTree>
    <p:extLst>
      <p:ext uri="{BB962C8B-B14F-4D97-AF65-F5344CB8AC3E}">
        <p14:creationId xmlns:p14="http://schemas.microsoft.com/office/powerpoint/2010/main" val="3550034034"/>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50112"/>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35" name="Rectangle 34"/>
          <p:cNvSpPr/>
          <p:nvPr/>
        </p:nvSpPr>
        <p:spPr>
          <a:xfrm>
            <a:off x="7467600" y="1676400"/>
            <a:ext cx="1524000" cy="895062"/>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smtClean="0">
                <a:solidFill>
                  <a:srgbClr val="000000"/>
                </a:solidFill>
              </a:rPr>
              <a:t>Robot Controller</a:t>
            </a:r>
          </a:p>
        </p:txBody>
      </p:sp>
    </p:spTree>
    <p:extLst>
      <p:ext uri="{BB962C8B-B14F-4D97-AF65-F5344CB8AC3E}">
        <p14:creationId xmlns:p14="http://schemas.microsoft.com/office/powerpoint/2010/main" val="3407951993"/>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sp>
        <p:nvSpPr>
          <p:cNvPr id="3" name="Content Placeholder 2"/>
          <p:cNvSpPr>
            <a:spLocks noGrp="1"/>
          </p:cNvSpPr>
          <p:nvPr>
            <p:ph idx="1"/>
          </p:nvPr>
        </p:nvSpPr>
        <p:spPr>
          <a:xfrm>
            <a:off x="375312" y="1545608"/>
            <a:ext cx="6400800" cy="4572000"/>
          </a:xfrm>
        </p:spPr>
        <p:txBody>
          <a:bodyPr/>
          <a:lstStyle/>
          <a:p>
            <a:r>
              <a:rPr lang="en-US" dirty="0" smtClean="0"/>
              <a:t>12V Lead Acid Battery (18Ah)</a:t>
            </a:r>
          </a:p>
          <a:p>
            <a:r>
              <a:rPr lang="en-US" dirty="0"/>
              <a:t>13 </a:t>
            </a:r>
            <a:r>
              <a:rPr lang="en-US" dirty="0" smtClean="0"/>
              <a:t>Pounds </a:t>
            </a:r>
          </a:p>
          <a:p>
            <a:r>
              <a:rPr lang="en-US" dirty="0" smtClean="0"/>
              <a:t>Provides over 100 amperes of current. Total output of over 1200 watts of power. </a:t>
            </a:r>
          </a:p>
          <a:p>
            <a:r>
              <a:rPr lang="en-US" dirty="0" smtClean="0"/>
              <a:t>Can supply over 700 amperes of current when terminals are shorted.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725" y="432558"/>
            <a:ext cx="3190875" cy="2952750"/>
          </a:xfrm>
          <a:prstGeom prst="rect">
            <a:avLst/>
          </a:prstGeom>
        </p:spPr>
      </p:pic>
    </p:spTree>
    <p:extLst>
      <p:ext uri="{BB962C8B-B14F-4D97-AF65-F5344CB8AC3E}">
        <p14:creationId xmlns:p14="http://schemas.microsoft.com/office/powerpoint/2010/main" val="1350631485"/>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Power Switch</a:t>
            </a:r>
            <a:endParaRPr lang="en-US" dirty="0"/>
          </a:p>
        </p:txBody>
      </p:sp>
      <p:sp>
        <p:nvSpPr>
          <p:cNvPr id="3" name="Content Placeholder 2"/>
          <p:cNvSpPr>
            <a:spLocks noGrp="1"/>
          </p:cNvSpPr>
          <p:nvPr>
            <p:ph idx="1"/>
          </p:nvPr>
        </p:nvSpPr>
        <p:spPr>
          <a:xfrm>
            <a:off x="533400" y="1411400"/>
            <a:ext cx="4724400" cy="4373563"/>
          </a:xfrm>
        </p:spPr>
        <p:txBody>
          <a:bodyPr/>
          <a:lstStyle/>
          <a:p>
            <a:r>
              <a:rPr lang="en-US" dirty="0" smtClean="0"/>
              <a:t>Used to turn robot on and off, including emergency shut off</a:t>
            </a:r>
          </a:p>
          <a:p>
            <a:r>
              <a:rPr lang="en-US" dirty="0" smtClean="0"/>
              <a:t>Also a 120 amp circuit breaker</a:t>
            </a:r>
          </a:p>
          <a:p>
            <a:r>
              <a:rPr lang="en-US" dirty="0" smtClean="0"/>
              <a:t>Must be placed in an accessible location</a:t>
            </a:r>
          </a:p>
        </p:txBody>
      </p:sp>
      <p:pic>
        <p:nvPicPr>
          <p:cNvPr id="5" name="Picture 3"/>
          <p:cNvPicPr>
            <a:picLocks noChangeAspect="1" noChangeArrowheads="1"/>
          </p:cNvPicPr>
          <p:nvPr/>
        </p:nvPicPr>
        <p:blipFill>
          <a:blip r:embed="rId3" cstate="print"/>
          <a:stretch>
            <a:fillRect/>
          </a:stretch>
        </p:blipFill>
        <p:spPr bwMode="auto">
          <a:xfrm>
            <a:off x="5029200" y="1937982"/>
            <a:ext cx="3129133" cy="2786418"/>
          </a:xfrm>
          <a:prstGeom prst="rect">
            <a:avLst/>
          </a:prstGeom>
          <a:noFill/>
          <a:ln>
            <a:noFill/>
          </a:ln>
        </p:spPr>
      </p:pic>
    </p:spTree>
    <p:extLst>
      <p:ext uri="{BB962C8B-B14F-4D97-AF65-F5344CB8AC3E}">
        <p14:creationId xmlns:p14="http://schemas.microsoft.com/office/powerpoint/2010/main" val="2416789353"/>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7437" r="2330" b="7437"/>
          <a:stretch>
            <a:fillRect/>
          </a:stretch>
        </p:blipFill>
        <p:spPr bwMode="auto">
          <a:xfrm>
            <a:off x="69" y="-8967"/>
            <a:ext cx="9154303" cy="6874562"/>
          </a:xfrm>
          <a:prstGeom prst="rect">
            <a:avLst/>
          </a:prstGeom>
          <a:noFill/>
          <a:ln w="9525">
            <a:noFill/>
            <a:miter lim="800000"/>
            <a:headEnd/>
            <a:tailEnd/>
          </a:ln>
        </p:spPr>
      </p:pic>
      <p:cxnSp>
        <p:nvCxnSpPr>
          <p:cNvPr id="4" name="Straight Arrow Connector 3"/>
          <p:cNvCxnSpPr/>
          <p:nvPr/>
        </p:nvCxnSpPr>
        <p:spPr>
          <a:xfrm>
            <a:off x="381000" y="1676400"/>
            <a:ext cx="1143000" cy="1828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7467600" y="3657600"/>
            <a:ext cx="381000" cy="1524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7" idx="3"/>
          </p:cNvCxnSpPr>
          <p:nvPr/>
        </p:nvCxnSpPr>
        <p:spPr>
          <a:xfrm>
            <a:off x="4724400" y="383233"/>
            <a:ext cx="3124200" cy="16669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7" idx="3"/>
          </p:cNvCxnSpPr>
          <p:nvPr/>
        </p:nvCxnSpPr>
        <p:spPr>
          <a:xfrm>
            <a:off x="4724400" y="383233"/>
            <a:ext cx="1600200" cy="2953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1295400"/>
            <a:ext cx="2819400" cy="830997"/>
          </a:xfrm>
          <a:prstGeom prst="rect">
            <a:avLst/>
          </a:prstGeom>
          <a:noFill/>
        </p:spPr>
        <p:txBody>
          <a:bodyPr wrap="square" rtlCol="0">
            <a:spAutoFit/>
          </a:bodyPr>
          <a:lstStyle/>
          <a:p>
            <a:pPr algn="ctr"/>
            <a:r>
              <a:rPr lang="en-US" sz="2400" dirty="0" smtClean="0">
                <a:latin typeface="+mn-lt"/>
              </a:rPr>
              <a:t>20-40 Ampere Fuse Location</a:t>
            </a:r>
            <a:endParaRPr lang="en-US" sz="2400" dirty="0">
              <a:latin typeface="+mn-lt"/>
            </a:endParaRPr>
          </a:p>
        </p:txBody>
      </p:sp>
      <p:pic>
        <p:nvPicPr>
          <p:cNvPr id="2051" name="Picture 3"/>
          <p:cNvPicPr>
            <a:picLocks noChangeAspect="1" noChangeArrowheads="1"/>
          </p:cNvPicPr>
          <p:nvPr/>
        </p:nvPicPr>
        <p:blipFill>
          <a:blip r:embed="rId3" cstate="print"/>
          <a:srcRect l="6400" t="12101" r="6400" b="12101"/>
          <a:stretch>
            <a:fillRect/>
          </a:stretch>
        </p:blipFill>
        <p:spPr bwMode="auto">
          <a:xfrm>
            <a:off x="3576532" y="5410200"/>
            <a:ext cx="2010146" cy="1386197"/>
          </a:xfrm>
          <a:prstGeom prst="rect">
            <a:avLst/>
          </a:prstGeom>
          <a:noFill/>
          <a:ln w="9525">
            <a:solidFill>
              <a:schemeClr val="accent1"/>
            </a:solidFill>
            <a:miter lim="800000"/>
            <a:headEnd/>
            <a:tailEnd/>
          </a:ln>
          <a:effectLst>
            <a:outerShdw blurRad="50800" dist="50800" dir="5400000" algn="ctr" rotWithShape="0">
              <a:srgbClr val="000000">
                <a:alpha val="73000"/>
              </a:srgbClr>
            </a:outerShdw>
          </a:effectLst>
        </p:spPr>
      </p:pic>
      <p:cxnSp>
        <p:nvCxnSpPr>
          <p:cNvPr id="22" name="Straight Connector 21"/>
          <p:cNvCxnSpPr/>
          <p:nvPr/>
        </p:nvCxnSpPr>
        <p:spPr>
          <a:xfrm flipH="1" flipV="1">
            <a:off x="2286000" y="3581400"/>
            <a:ext cx="1295400" cy="1828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286000" y="3581400"/>
            <a:ext cx="3276600" cy="1905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77000" y="5257800"/>
            <a:ext cx="2667000" cy="830997"/>
          </a:xfrm>
          <a:prstGeom prst="rect">
            <a:avLst/>
          </a:prstGeom>
          <a:noFill/>
        </p:spPr>
        <p:txBody>
          <a:bodyPr wrap="square" rtlCol="0">
            <a:spAutoFit/>
          </a:bodyPr>
          <a:lstStyle/>
          <a:p>
            <a:pPr algn="ctr"/>
            <a:r>
              <a:rPr lang="en-US" sz="2400" dirty="0" smtClean="0">
                <a:latin typeface="+mn-lt"/>
              </a:rPr>
              <a:t>Branch circuit power connection</a:t>
            </a:r>
            <a:endParaRPr lang="en-US" sz="2400" dirty="0">
              <a:latin typeface="+mn-lt"/>
            </a:endParaRPr>
          </a:p>
        </p:txBody>
      </p:sp>
      <p:sp>
        <p:nvSpPr>
          <p:cNvPr id="37" name="TextBox 36"/>
          <p:cNvSpPr txBox="1"/>
          <p:nvPr/>
        </p:nvSpPr>
        <p:spPr>
          <a:xfrm>
            <a:off x="304800" y="152400"/>
            <a:ext cx="4419600" cy="461665"/>
          </a:xfrm>
          <a:prstGeom prst="rect">
            <a:avLst/>
          </a:prstGeom>
          <a:noFill/>
        </p:spPr>
        <p:txBody>
          <a:bodyPr wrap="square" rtlCol="0">
            <a:spAutoFit/>
          </a:bodyPr>
          <a:lstStyle/>
          <a:p>
            <a:pPr algn="r"/>
            <a:r>
              <a:rPr lang="en-US" sz="2400" dirty="0" smtClean="0">
                <a:latin typeface="+mn-lt"/>
              </a:rPr>
              <a:t>Main Power Connection</a:t>
            </a:r>
          </a:p>
        </p:txBody>
      </p:sp>
      <p:sp>
        <p:nvSpPr>
          <p:cNvPr id="15" name="Frame 14"/>
          <p:cNvSpPr/>
          <p:nvPr/>
        </p:nvSpPr>
        <p:spPr>
          <a:xfrm rot="3182347">
            <a:off x="93387" y="4494528"/>
            <a:ext cx="35814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a:off x="1752600" y="1676400"/>
            <a:ext cx="312420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000" y="0"/>
            <a:ext cx="5791200" cy="646331"/>
          </a:xfrm>
          <a:prstGeom prst="rect">
            <a:avLst/>
          </a:prstGeom>
          <a:noFill/>
        </p:spPr>
        <p:txBody>
          <a:bodyPr wrap="square" rtlCol="0">
            <a:spAutoFit/>
          </a:bodyPr>
          <a:lstStyle/>
          <a:p>
            <a:pPr algn="ctr"/>
            <a:r>
              <a:rPr lang="en-US" sz="3600" dirty="0" smtClean="0">
                <a:latin typeface="+mn-lt"/>
              </a:rPr>
              <a:t>Power Distribution Board</a:t>
            </a:r>
          </a:p>
        </p:txBody>
      </p:sp>
      <p:grpSp>
        <p:nvGrpSpPr>
          <p:cNvPr id="54" name="Group 53"/>
          <p:cNvGrpSpPr/>
          <p:nvPr/>
        </p:nvGrpSpPr>
        <p:grpSpPr>
          <a:xfrm>
            <a:off x="6629400" y="285690"/>
            <a:ext cx="2514599" cy="1619310"/>
            <a:chOff x="6629400" y="285690"/>
            <a:chExt cx="2514599" cy="1619310"/>
          </a:xfrm>
        </p:grpSpPr>
        <p:cxnSp>
          <p:nvCxnSpPr>
            <p:cNvPr id="19" name="Straight Arrow Connector 18"/>
            <p:cNvCxnSpPr>
              <a:stCxn id="29" idx="1"/>
            </p:cNvCxnSpPr>
            <p:nvPr/>
          </p:nvCxnSpPr>
          <p:spPr>
            <a:xfrm flipH="1">
              <a:off x="6629400" y="485745"/>
              <a:ext cx="914400" cy="4765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9" idx="1"/>
            </p:cNvCxnSpPr>
            <p:nvPr/>
          </p:nvCxnSpPr>
          <p:spPr>
            <a:xfrm>
              <a:off x="7543800" y="485745"/>
              <a:ext cx="457200" cy="141925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3800" y="285690"/>
              <a:ext cx="1600199" cy="400110"/>
            </a:xfrm>
            <a:prstGeom prst="rect">
              <a:avLst/>
            </a:prstGeom>
            <a:noFill/>
          </p:spPr>
          <p:txBody>
            <a:bodyPr wrap="square" rtlCol="0">
              <a:spAutoFit/>
            </a:bodyPr>
            <a:lstStyle/>
            <a:p>
              <a:r>
                <a:rPr lang="en-US" sz="2000" dirty="0" smtClean="0"/>
                <a:t>M6 Stop Nuts</a:t>
              </a:r>
              <a:endParaRPr lang="en-US" sz="2000" dirty="0"/>
            </a:p>
          </p:txBody>
        </p:sp>
      </p:grpSp>
    </p:spTree>
    <p:extLst>
      <p:ext uri="{BB962C8B-B14F-4D97-AF65-F5344CB8AC3E}">
        <p14:creationId xmlns:p14="http://schemas.microsoft.com/office/powerpoint/2010/main" val="1911584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7" grpId="0"/>
      <p:bldP spid="37" grpId="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789073" y="340056"/>
            <a:ext cx="5153623" cy="4267200"/>
          </a:xfrm>
          <a:prstGeom prst="rect">
            <a:avLst/>
          </a:prstGeom>
          <a:noFill/>
          <a:ln w="9525">
            <a:noFill/>
            <a:miter lim="800000"/>
            <a:headEnd/>
            <a:tailEnd/>
          </a:ln>
        </p:spPr>
      </p:pic>
      <p:sp>
        <p:nvSpPr>
          <p:cNvPr id="6" name="Content Placeholder 2"/>
          <p:cNvSpPr txBox="1">
            <a:spLocks/>
          </p:cNvSpPr>
          <p:nvPr/>
        </p:nvSpPr>
        <p:spPr>
          <a:xfrm>
            <a:off x="43793" y="762000"/>
            <a:ext cx="4132421" cy="6019800"/>
          </a:xfrm>
          <a:prstGeom prst="rect">
            <a:avLst/>
          </a:prstGeom>
        </p:spPr>
        <p:txBody>
          <a:bodyPr/>
          <a:lstStyle/>
          <a:p>
            <a:r>
              <a:rPr lang="en-US" sz="3000" dirty="0" smtClean="0">
                <a:latin typeface="+mn-lt"/>
              </a:rPr>
              <a:t>DC</a:t>
            </a:r>
            <a:r>
              <a:rPr lang="en-US" sz="3000" dirty="0">
                <a:latin typeface="+mn-lt"/>
              </a:rPr>
              <a:t> </a:t>
            </a:r>
            <a:r>
              <a:rPr lang="en-US" sz="3000" dirty="0" smtClean="0">
                <a:latin typeface="+mn-lt"/>
                <a:sym typeface="Wingdings" pitchFamily="2" charset="2"/>
              </a:rPr>
              <a:t>To DC Converters</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Used to change</a:t>
            </a:r>
            <a:r>
              <a:rPr kumimoji="0" lang="en-US" sz="3000" b="0" i="0" u="none" strike="noStrike" kern="1200" cap="none" spc="0" normalizeH="0" noProof="0" dirty="0" smtClean="0">
                <a:ln>
                  <a:noFill/>
                </a:ln>
                <a:solidFill>
                  <a:schemeClr val="tx1"/>
                </a:solidFill>
                <a:effectLst/>
                <a:uLnTx/>
                <a:uFillTx/>
                <a:latin typeface="+mn-lt"/>
                <a:ea typeface="+mn-ea"/>
                <a:cs typeface="+mn-cs"/>
              </a:rPr>
              <a:t> voltage coming from battery to specific voltage required in branch circuit</a:t>
            </a:r>
          </a:p>
          <a:p>
            <a:pPr marL="950912" lvl="1" indent="-457200" eaLnBrk="0" hangingPunct="0">
              <a:lnSpc>
                <a:spcPct val="70000"/>
              </a:lnSpc>
              <a:spcBef>
                <a:spcPts val="1200"/>
              </a:spcBef>
              <a:buClr>
                <a:schemeClr val="accent1"/>
              </a:buClr>
              <a:buSzPct val="80000"/>
              <a:buFont typeface="Arial"/>
              <a:buChar char="•"/>
              <a:defRPr/>
            </a:pPr>
            <a:r>
              <a:rPr lang="en-US" sz="2800" dirty="0" smtClean="0">
                <a:latin typeface="+mn-lt"/>
              </a:rPr>
              <a:t>12V-5V</a:t>
            </a:r>
          </a:p>
          <a:p>
            <a:pPr marL="950912" lvl="1" indent="-457200" eaLnBrk="0" hangingPunct="0">
              <a:lnSpc>
                <a:spcPct val="70000"/>
              </a:lnSpc>
              <a:spcBef>
                <a:spcPts val="1200"/>
              </a:spcBef>
              <a:buClr>
                <a:schemeClr val="accent1"/>
              </a:buClr>
              <a:buSzPct val="80000"/>
              <a:buFont typeface="Arial"/>
              <a:buChar char="•"/>
              <a:defRPr/>
            </a:pPr>
            <a:r>
              <a:rPr kumimoji="0" lang="en-US" sz="2800" b="0" i="0" u="none" strike="noStrike" kern="1200" cap="none" spc="0" normalizeH="0" noProof="0" dirty="0" smtClean="0">
                <a:ln>
                  <a:noFill/>
                </a:ln>
                <a:solidFill>
                  <a:schemeClr val="tx1"/>
                </a:solidFill>
                <a:effectLst/>
                <a:uLnTx/>
                <a:uFillTx/>
                <a:latin typeface="+mn-lt"/>
              </a:rPr>
              <a:t>12V-24V </a:t>
            </a:r>
            <a:r>
              <a:rPr lang="en-US" sz="2800" dirty="0" smtClean="0">
                <a:latin typeface="+mn-lt"/>
              </a:rPr>
              <a:t/>
            </a:r>
            <a:br>
              <a:rPr lang="en-US" sz="2800" dirty="0" smtClean="0">
                <a:latin typeface="+mn-lt"/>
              </a:rPr>
            </a:br>
            <a:r>
              <a:rPr kumimoji="0" lang="en-US" sz="2800" b="0" i="0" u="none" strike="noStrike" kern="1200" cap="none" spc="0" normalizeH="0" noProof="0" dirty="0" smtClean="0">
                <a:ln>
                  <a:noFill/>
                </a:ln>
                <a:solidFill>
                  <a:schemeClr val="tx1"/>
                </a:solidFill>
                <a:effectLst/>
                <a:uLnTx/>
                <a:uFillTx/>
                <a:latin typeface="+mn-lt"/>
              </a:rPr>
              <a:t>(for robot controller)</a:t>
            </a:r>
          </a:p>
        </p:txBody>
      </p:sp>
      <p:cxnSp>
        <p:nvCxnSpPr>
          <p:cNvPr id="7" name="Straight Arrow Connector 6"/>
          <p:cNvCxnSpPr/>
          <p:nvPr/>
        </p:nvCxnSpPr>
        <p:spPr>
          <a:xfrm flipV="1">
            <a:off x="3276600" y="1023582"/>
            <a:ext cx="1418230" cy="42421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276600" y="2756848"/>
            <a:ext cx="2742063" cy="139207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591824"/>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78334"/>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38" name="TextBox 37"/>
          <p:cNvSpPr txBox="1"/>
          <p:nvPr/>
        </p:nvSpPr>
        <p:spPr>
          <a:xfrm>
            <a:off x="3663014" y="3263031"/>
            <a:ext cx="758864" cy="461665"/>
          </a:xfrm>
          <a:prstGeom prst="rect">
            <a:avLst/>
          </a:prstGeom>
          <a:noFill/>
        </p:spPr>
        <p:txBody>
          <a:bodyPr wrap="square" rtlCol="0">
            <a:spAutoFit/>
          </a:bodyPr>
          <a:lstStyle/>
          <a:p>
            <a:pPr algn="ctr"/>
            <a:r>
              <a:rPr lang="en-US" sz="2400" b="1" dirty="0" smtClean="0">
                <a:latin typeface="+mn-lt"/>
              </a:rPr>
              <a:t>40A</a:t>
            </a:r>
          </a:p>
        </p:txBody>
      </p:sp>
      <p:sp>
        <p:nvSpPr>
          <p:cNvPr id="39" name="TextBox 38"/>
          <p:cNvSpPr txBox="1"/>
          <p:nvPr/>
        </p:nvSpPr>
        <p:spPr>
          <a:xfrm>
            <a:off x="5225292" y="3249383"/>
            <a:ext cx="1031544" cy="461665"/>
          </a:xfrm>
          <a:prstGeom prst="rect">
            <a:avLst/>
          </a:prstGeom>
          <a:noFill/>
        </p:spPr>
        <p:txBody>
          <a:bodyPr wrap="square" rtlCol="0">
            <a:spAutoFit/>
          </a:bodyPr>
          <a:lstStyle/>
          <a:p>
            <a:pPr algn="ctr"/>
            <a:r>
              <a:rPr lang="en-US" sz="2400" b="1" dirty="0" smtClean="0">
                <a:latin typeface="+mn-lt"/>
              </a:rPr>
              <a:t>20A</a:t>
            </a:r>
          </a:p>
        </p:txBody>
      </p:sp>
      <p:sp>
        <p:nvSpPr>
          <p:cNvPr id="40" name="TextBox 39"/>
          <p:cNvSpPr txBox="1"/>
          <p:nvPr/>
        </p:nvSpPr>
        <p:spPr>
          <a:xfrm>
            <a:off x="2218201" y="2815014"/>
            <a:ext cx="1031544" cy="461665"/>
          </a:xfrm>
          <a:prstGeom prst="rect">
            <a:avLst/>
          </a:prstGeom>
          <a:noFill/>
        </p:spPr>
        <p:txBody>
          <a:bodyPr wrap="square" rtlCol="0">
            <a:spAutoFit/>
          </a:bodyPr>
          <a:lstStyle/>
          <a:p>
            <a:pPr algn="ctr"/>
            <a:r>
              <a:rPr lang="en-US" sz="2400" b="1" dirty="0" smtClean="0">
                <a:latin typeface="+mn-lt"/>
              </a:rPr>
              <a:t>100A</a:t>
            </a:r>
          </a:p>
        </p:txBody>
      </p:sp>
      <p:sp>
        <p:nvSpPr>
          <p:cNvPr id="41" name="TextBox 40"/>
          <p:cNvSpPr txBox="1"/>
          <p:nvPr/>
        </p:nvSpPr>
        <p:spPr>
          <a:xfrm>
            <a:off x="6096000" y="1671935"/>
            <a:ext cx="1307914" cy="461665"/>
          </a:xfrm>
          <a:prstGeom prst="rect">
            <a:avLst/>
          </a:prstGeom>
          <a:noFill/>
        </p:spPr>
        <p:txBody>
          <a:bodyPr wrap="square" rtlCol="0">
            <a:spAutoFit/>
          </a:bodyPr>
          <a:lstStyle/>
          <a:p>
            <a:pPr algn="ctr"/>
            <a:r>
              <a:rPr lang="en-US" sz="2400" b="1" dirty="0" smtClean="0">
                <a:solidFill>
                  <a:srgbClr val="FF0000"/>
                </a:solidFill>
                <a:latin typeface="+mn-lt"/>
              </a:rPr>
              <a:t>18AWG</a:t>
            </a:r>
          </a:p>
        </p:txBody>
      </p:sp>
      <p:sp>
        <p:nvSpPr>
          <p:cNvPr id="43" name="TextBox 42"/>
          <p:cNvSpPr txBox="1"/>
          <p:nvPr/>
        </p:nvSpPr>
        <p:spPr>
          <a:xfrm>
            <a:off x="5298750" y="3620246"/>
            <a:ext cx="1307914" cy="461665"/>
          </a:xfrm>
          <a:prstGeom prst="rect">
            <a:avLst/>
          </a:prstGeom>
          <a:noFill/>
        </p:spPr>
        <p:txBody>
          <a:bodyPr wrap="square" rtlCol="0">
            <a:spAutoFit/>
          </a:bodyPr>
          <a:lstStyle/>
          <a:p>
            <a:pPr algn="ctr"/>
            <a:r>
              <a:rPr lang="en-US" sz="2400" b="1" dirty="0" smtClean="0">
                <a:solidFill>
                  <a:srgbClr val="FF0000"/>
                </a:solidFill>
                <a:latin typeface="+mn-lt"/>
              </a:rPr>
              <a:t>18AWG</a:t>
            </a:r>
          </a:p>
        </p:txBody>
      </p:sp>
      <p:sp>
        <p:nvSpPr>
          <p:cNvPr id="44" name="TextBox 43"/>
          <p:cNvSpPr txBox="1"/>
          <p:nvPr/>
        </p:nvSpPr>
        <p:spPr>
          <a:xfrm>
            <a:off x="3177606" y="3636261"/>
            <a:ext cx="1307914" cy="461665"/>
          </a:xfrm>
          <a:prstGeom prst="rect">
            <a:avLst/>
          </a:prstGeom>
          <a:noFill/>
        </p:spPr>
        <p:txBody>
          <a:bodyPr wrap="square" rtlCol="0">
            <a:spAutoFit/>
          </a:bodyPr>
          <a:lstStyle/>
          <a:p>
            <a:pPr algn="ctr"/>
            <a:r>
              <a:rPr lang="en-US" sz="2400" b="1" dirty="0" smtClean="0">
                <a:solidFill>
                  <a:srgbClr val="FF0000"/>
                </a:solidFill>
                <a:latin typeface="+mn-lt"/>
              </a:rPr>
              <a:t>12AWG</a:t>
            </a:r>
          </a:p>
        </p:txBody>
      </p:sp>
      <p:sp>
        <p:nvSpPr>
          <p:cNvPr id="45" name="TextBox 44"/>
          <p:cNvSpPr txBox="1"/>
          <p:nvPr/>
        </p:nvSpPr>
        <p:spPr>
          <a:xfrm>
            <a:off x="2074390" y="3174501"/>
            <a:ext cx="1307914" cy="461665"/>
          </a:xfrm>
          <a:prstGeom prst="rect">
            <a:avLst/>
          </a:prstGeom>
          <a:noFill/>
        </p:spPr>
        <p:txBody>
          <a:bodyPr wrap="square" rtlCol="0">
            <a:spAutoFit/>
          </a:bodyPr>
          <a:lstStyle/>
          <a:p>
            <a:pPr algn="ctr"/>
            <a:r>
              <a:rPr lang="en-US" sz="2400" b="1" dirty="0" smtClean="0">
                <a:solidFill>
                  <a:srgbClr val="FF0000"/>
                </a:solidFill>
                <a:latin typeface="+mn-lt"/>
              </a:rPr>
              <a:t>6AWG</a:t>
            </a:r>
          </a:p>
        </p:txBody>
      </p:sp>
      <p:sp>
        <p:nvSpPr>
          <p:cNvPr id="36" name="Rectangle 35"/>
          <p:cNvSpPr/>
          <p:nvPr/>
        </p:nvSpPr>
        <p:spPr>
          <a:xfrm>
            <a:off x="7543800" y="1695738"/>
            <a:ext cx="1524000" cy="895062"/>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smtClean="0">
                <a:solidFill>
                  <a:srgbClr val="000000"/>
                </a:solidFill>
              </a:rPr>
              <a:t>Robot Controller</a:t>
            </a:r>
          </a:p>
        </p:txBody>
      </p:sp>
    </p:spTree>
    <p:extLst>
      <p:ext uri="{BB962C8B-B14F-4D97-AF65-F5344CB8AC3E}">
        <p14:creationId xmlns:p14="http://schemas.microsoft.com/office/powerpoint/2010/main" val="162083390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lstStyle/>
          <a:p>
            <a:r>
              <a:rPr lang="en-US" dirty="0" smtClean="0"/>
              <a:t>American Wire Gauge</a:t>
            </a:r>
            <a:endParaRPr lang="en-US" dirty="0"/>
          </a:p>
        </p:txBody>
      </p:sp>
      <p:sp>
        <p:nvSpPr>
          <p:cNvPr id="3" name="Content Placeholder 2"/>
          <p:cNvSpPr>
            <a:spLocks noGrp="1"/>
          </p:cNvSpPr>
          <p:nvPr>
            <p:ph idx="1"/>
          </p:nvPr>
        </p:nvSpPr>
        <p:spPr>
          <a:xfrm>
            <a:off x="457199" y="1295400"/>
            <a:ext cx="8495731" cy="4525963"/>
          </a:xfrm>
        </p:spPr>
        <p:txBody>
          <a:bodyPr/>
          <a:lstStyle/>
          <a:p>
            <a:r>
              <a:rPr lang="en-US" sz="3600" dirty="0" smtClean="0"/>
              <a:t>Wire thicknesses are based on the AWG (American Wire Gauge) System</a:t>
            </a:r>
          </a:p>
          <a:p>
            <a:pPr lvl="1"/>
            <a:r>
              <a:rPr lang="en-US" sz="2800" dirty="0" smtClean="0"/>
              <a:t>AWG wire thicknesses are based on number of wire draws – Higher gauge = </a:t>
            </a:r>
            <a:r>
              <a:rPr lang="en-US" sz="2800" i="1" dirty="0" smtClean="0"/>
              <a:t>thinner</a:t>
            </a:r>
            <a:r>
              <a:rPr lang="en-US" sz="2800" dirty="0" smtClean="0"/>
              <a:t> wire</a:t>
            </a:r>
          </a:p>
          <a:p>
            <a:endParaRPr lang="en-US" sz="2400" dirty="0"/>
          </a:p>
        </p:txBody>
      </p:sp>
    </p:spTree>
    <p:extLst>
      <p:ext uri="{BB962C8B-B14F-4D97-AF65-F5344CB8AC3E}">
        <p14:creationId xmlns:p14="http://schemas.microsoft.com/office/powerpoint/2010/main" val="314624894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457200"/>
            <a:ext cx="5867400" cy="769441"/>
          </a:xfrm>
          <a:prstGeom prst="rect">
            <a:avLst/>
          </a:prstGeom>
          <a:noFill/>
        </p:spPr>
        <p:txBody>
          <a:bodyPr wrap="square" rtlCol="0">
            <a:spAutoFit/>
          </a:bodyPr>
          <a:lstStyle/>
          <a:p>
            <a:pPr algn="ctr"/>
            <a:r>
              <a:rPr lang="en-US" sz="4400" dirty="0" smtClean="0"/>
              <a:t>American Gauge System</a:t>
            </a:r>
            <a:endParaRPr lang="en-US" sz="44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6477000" y="1828800"/>
            <a:ext cx="1295400" cy="9906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3276600" y="2057400"/>
            <a:ext cx="1295400" cy="9906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152400" y="2286000"/>
            <a:ext cx="1295400" cy="9906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152400" y="3429000"/>
            <a:ext cx="1295400" cy="990600"/>
          </a:xfrm>
          <a:prstGeom prst="rect">
            <a:avLst/>
          </a:prstGeom>
        </p:spPr>
      </p:pic>
      <p:sp>
        <p:nvSpPr>
          <p:cNvPr id="12" name="Rectangle 11"/>
          <p:cNvSpPr/>
          <p:nvPr/>
        </p:nvSpPr>
        <p:spPr>
          <a:xfrm>
            <a:off x="1143000" y="2971800"/>
            <a:ext cx="22098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3276600" y="3657600"/>
            <a:ext cx="1295400" cy="990600"/>
          </a:xfrm>
          <a:prstGeom prst="rect">
            <a:avLst/>
          </a:prstGeom>
        </p:spPr>
      </p:pic>
      <p:sp>
        <p:nvSpPr>
          <p:cNvPr id="11" name="Trapezoid 10"/>
          <p:cNvSpPr/>
          <p:nvPr/>
        </p:nvSpPr>
        <p:spPr>
          <a:xfrm rot="16200000">
            <a:off x="3124200" y="2895600"/>
            <a:ext cx="1219200" cy="91440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91000" y="2743200"/>
            <a:ext cx="2286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6477000" y="3962400"/>
            <a:ext cx="1295400" cy="990600"/>
          </a:xfrm>
          <a:prstGeom prst="rect">
            <a:avLst/>
          </a:prstGeom>
        </p:spPr>
      </p:pic>
      <p:sp>
        <p:nvSpPr>
          <p:cNvPr id="7" name="Trapezoid 6"/>
          <p:cNvSpPr/>
          <p:nvPr/>
        </p:nvSpPr>
        <p:spPr>
          <a:xfrm rot="16200000">
            <a:off x="6096000" y="2819400"/>
            <a:ext cx="1828800" cy="106680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43800" y="2438400"/>
            <a:ext cx="1600200"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848600" y="1752600"/>
            <a:ext cx="1447800" cy="646331"/>
          </a:xfrm>
          <a:prstGeom prst="rect">
            <a:avLst/>
          </a:prstGeom>
          <a:noFill/>
        </p:spPr>
        <p:txBody>
          <a:bodyPr wrap="square" rtlCol="0">
            <a:spAutoFit/>
          </a:bodyPr>
          <a:lstStyle/>
          <a:p>
            <a:r>
              <a:rPr lang="en-US" dirty="0" smtClean="0"/>
              <a:t>Undrawn Wire</a:t>
            </a:r>
            <a:endParaRPr lang="en-US" dirty="0"/>
          </a:p>
        </p:txBody>
      </p:sp>
      <p:sp>
        <p:nvSpPr>
          <p:cNvPr id="21" name="TextBox 20"/>
          <p:cNvSpPr txBox="1"/>
          <p:nvPr/>
        </p:nvSpPr>
        <p:spPr>
          <a:xfrm>
            <a:off x="6400800" y="1371600"/>
            <a:ext cx="1447800" cy="369332"/>
          </a:xfrm>
          <a:prstGeom prst="rect">
            <a:avLst/>
          </a:prstGeom>
          <a:noFill/>
        </p:spPr>
        <p:txBody>
          <a:bodyPr wrap="square" rtlCol="0">
            <a:spAutoFit/>
          </a:bodyPr>
          <a:lstStyle/>
          <a:p>
            <a:r>
              <a:rPr lang="en-US" dirty="0" smtClean="0"/>
              <a:t>Draw Plate 1</a:t>
            </a:r>
            <a:endParaRPr lang="en-US" dirty="0"/>
          </a:p>
        </p:txBody>
      </p:sp>
      <p:sp>
        <p:nvSpPr>
          <p:cNvPr id="22" name="TextBox 21"/>
          <p:cNvSpPr txBox="1"/>
          <p:nvPr/>
        </p:nvSpPr>
        <p:spPr>
          <a:xfrm>
            <a:off x="3200400" y="1600200"/>
            <a:ext cx="1600200" cy="369332"/>
          </a:xfrm>
          <a:prstGeom prst="rect">
            <a:avLst/>
          </a:prstGeom>
          <a:noFill/>
        </p:spPr>
        <p:txBody>
          <a:bodyPr wrap="square" rtlCol="0">
            <a:spAutoFit/>
          </a:bodyPr>
          <a:lstStyle/>
          <a:p>
            <a:r>
              <a:rPr lang="en-US" dirty="0" smtClean="0"/>
              <a:t>Draw Plate 2</a:t>
            </a:r>
            <a:endParaRPr lang="en-US" dirty="0"/>
          </a:p>
        </p:txBody>
      </p:sp>
      <p:sp>
        <p:nvSpPr>
          <p:cNvPr id="23" name="TextBox 22"/>
          <p:cNvSpPr txBox="1"/>
          <p:nvPr/>
        </p:nvSpPr>
        <p:spPr>
          <a:xfrm>
            <a:off x="0" y="1828800"/>
            <a:ext cx="1524000" cy="369332"/>
          </a:xfrm>
          <a:prstGeom prst="rect">
            <a:avLst/>
          </a:prstGeom>
          <a:noFill/>
        </p:spPr>
        <p:txBody>
          <a:bodyPr wrap="square" rtlCol="0">
            <a:spAutoFit/>
          </a:bodyPr>
          <a:lstStyle/>
          <a:p>
            <a:r>
              <a:rPr lang="en-US" dirty="0" smtClean="0"/>
              <a:t>Draw Plate 3</a:t>
            </a:r>
            <a:endParaRPr lang="en-US" dirty="0"/>
          </a:p>
        </p:txBody>
      </p:sp>
      <p:sp>
        <p:nvSpPr>
          <p:cNvPr id="24" name="TextBox 23"/>
          <p:cNvSpPr txBox="1"/>
          <p:nvPr/>
        </p:nvSpPr>
        <p:spPr>
          <a:xfrm>
            <a:off x="4953000" y="2057400"/>
            <a:ext cx="1371600" cy="381000"/>
          </a:xfrm>
          <a:prstGeom prst="rect">
            <a:avLst/>
          </a:prstGeom>
          <a:noFill/>
        </p:spPr>
        <p:txBody>
          <a:bodyPr wrap="square" rtlCol="0">
            <a:spAutoFit/>
          </a:bodyPr>
          <a:lstStyle/>
          <a:p>
            <a:r>
              <a:rPr lang="en-US" dirty="0" smtClean="0"/>
              <a:t>Gauge 1</a:t>
            </a:r>
            <a:endParaRPr lang="en-US" dirty="0"/>
          </a:p>
        </p:txBody>
      </p:sp>
      <p:sp>
        <p:nvSpPr>
          <p:cNvPr id="25" name="TextBox 24"/>
          <p:cNvSpPr txBox="1"/>
          <p:nvPr/>
        </p:nvSpPr>
        <p:spPr>
          <a:xfrm>
            <a:off x="1828800" y="2362200"/>
            <a:ext cx="1371600" cy="381000"/>
          </a:xfrm>
          <a:prstGeom prst="rect">
            <a:avLst/>
          </a:prstGeom>
          <a:noFill/>
        </p:spPr>
        <p:txBody>
          <a:bodyPr wrap="square" rtlCol="0">
            <a:spAutoFit/>
          </a:bodyPr>
          <a:lstStyle/>
          <a:p>
            <a:r>
              <a:rPr lang="en-US" dirty="0" smtClean="0"/>
              <a:t>Gauge 2</a:t>
            </a:r>
            <a:endParaRPr lang="en-US" dirty="0"/>
          </a:p>
        </p:txBody>
      </p:sp>
    </p:spTree>
    <p:extLst>
      <p:ext uri="{BB962C8B-B14F-4D97-AF65-F5344CB8AC3E}">
        <p14:creationId xmlns:p14="http://schemas.microsoft.com/office/powerpoint/2010/main" val="4613969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1+#ppt_w/2"/>
                                          </p:val>
                                        </p:tav>
                                        <p:tav tm="100000">
                                          <p:val>
                                            <p:strVal val="#ppt_x"/>
                                          </p:val>
                                        </p:tav>
                                      </p:tavLst>
                                    </p:anim>
                                    <p:anim calcmode="lin" valueType="num">
                                      <p:cBhvr additive="base">
                                        <p:cTn id="61" dur="500" fill="hold"/>
                                        <p:tgtEl>
                                          <p:spTgt spid="10"/>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1+#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1+#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1+#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7" grpId="0" animBg="1"/>
      <p:bldP spid="6" grpId="0" animBg="1"/>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1143000"/>
          </a:xfrm>
        </p:spPr>
        <p:txBody>
          <a:bodyPr/>
          <a:lstStyle/>
          <a:p>
            <a:r>
              <a:rPr lang="en-US" dirty="0" smtClean="0"/>
              <a:t>Motors (FRC 2013)</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512262290"/>
              </p:ext>
            </p:extLst>
          </p:nvPr>
        </p:nvGraphicFramePr>
        <p:xfrm>
          <a:off x="4724400" y="1066800"/>
          <a:ext cx="4419600" cy="5582096"/>
        </p:xfrm>
        <a:graphic>
          <a:graphicData uri="http://schemas.openxmlformats.org/drawingml/2006/table">
            <a:tbl>
              <a:tblPr firstRow="1" bandRow="1">
                <a:tableStyleId>{5C22544A-7EE6-4342-B048-85BDC9FD1C3A}</a:tableStyleId>
              </a:tblPr>
              <a:tblGrid>
                <a:gridCol w="1473200"/>
                <a:gridCol w="1473200"/>
                <a:gridCol w="1473200"/>
              </a:tblGrid>
              <a:tr h="1114298">
                <a:tc>
                  <a:txBody>
                    <a:bodyPr/>
                    <a:lstStyle/>
                    <a:p>
                      <a:pPr algn="ctr"/>
                      <a:endParaRPr lang="en-US" sz="2000" dirty="0" smtClean="0">
                        <a:solidFill>
                          <a:schemeClr val="tx1"/>
                        </a:solidFill>
                      </a:endParaRPr>
                    </a:p>
                    <a:p>
                      <a:pPr algn="ctr"/>
                      <a:r>
                        <a:rPr lang="en-US" sz="2000" dirty="0" smtClean="0">
                          <a:solidFill>
                            <a:schemeClr val="tx1"/>
                          </a:solidFill>
                        </a:rPr>
                        <a:t>Name</a:t>
                      </a:r>
                      <a:endParaRPr lang="en-US" sz="2000" dirty="0">
                        <a:solidFill>
                          <a:schemeClr val="tx1"/>
                        </a:solidFill>
                      </a:endParaRPr>
                    </a:p>
                  </a:txBody>
                  <a:tcPr>
                    <a:solidFill>
                      <a:schemeClr val="bg2"/>
                    </a:solidFill>
                  </a:tcPr>
                </a:tc>
                <a:tc>
                  <a:txBody>
                    <a:bodyPr/>
                    <a:lstStyle/>
                    <a:p>
                      <a:pPr algn="ctr"/>
                      <a:endParaRPr lang="en-US" sz="2000" dirty="0" smtClean="0">
                        <a:solidFill>
                          <a:schemeClr val="tx1"/>
                        </a:solidFill>
                      </a:endParaRPr>
                    </a:p>
                    <a:p>
                      <a:pPr algn="ctr"/>
                      <a:r>
                        <a:rPr lang="en-US" sz="2000" dirty="0" smtClean="0">
                          <a:solidFill>
                            <a:schemeClr val="tx1"/>
                          </a:solidFill>
                        </a:rPr>
                        <a:t># in KOP</a:t>
                      </a:r>
                      <a:endParaRPr lang="en-US" sz="2000" dirty="0">
                        <a:solidFill>
                          <a:schemeClr val="tx1"/>
                        </a:solidFill>
                      </a:endParaRPr>
                    </a:p>
                  </a:txBody>
                  <a:tcPr>
                    <a:solidFill>
                      <a:schemeClr val="bg2"/>
                    </a:solidFill>
                  </a:tcPr>
                </a:tc>
                <a:tc>
                  <a:txBody>
                    <a:bodyPr/>
                    <a:lstStyle/>
                    <a:p>
                      <a:pPr algn="ctr"/>
                      <a:endParaRPr lang="en-US" sz="1050" dirty="0" smtClean="0">
                        <a:solidFill>
                          <a:schemeClr val="tx1"/>
                        </a:solidFill>
                      </a:endParaRPr>
                    </a:p>
                    <a:p>
                      <a:pPr algn="ctr"/>
                      <a:r>
                        <a:rPr lang="en-US" sz="2000" dirty="0" smtClean="0">
                          <a:solidFill>
                            <a:schemeClr val="tx1"/>
                          </a:solidFill>
                        </a:rPr>
                        <a:t>Total</a:t>
                      </a:r>
                      <a:r>
                        <a:rPr lang="en-US" sz="2000" baseline="0" dirty="0" smtClean="0">
                          <a:solidFill>
                            <a:schemeClr val="tx1"/>
                          </a:solidFill>
                        </a:rPr>
                        <a:t> Allowed</a:t>
                      </a:r>
                      <a:endParaRPr lang="en-US" sz="2000" dirty="0">
                        <a:solidFill>
                          <a:schemeClr val="tx1"/>
                        </a:solidFill>
                      </a:endParaRPr>
                    </a:p>
                  </a:txBody>
                  <a:tcPr>
                    <a:solidFill>
                      <a:schemeClr val="bg2"/>
                    </a:solidFill>
                  </a:tcPr>
                </a:tc>
              </a:tr>
              <a:tr h="1093026">
                <a:tc>
                  <a:txBody>
                    <a:bodyPr/>
                    <a:lstStyle/>
                    <a:p>
                      <a:pPr algn="ctr"/>
                      <a:endParaRPr lang="en-US" sz="2400" dirty="0" smtClean="0">
                        <a:solidFill>
                          <a:schemeClr val="tx1"/>
                        </a:solidFill>
                      </a:endParaRPr>
                    </a:p>
                    <a:p>
                      <a:pPr algn="ctr"/>
                      <a:r>
                        <a:rPr lang="en-US" sz="2400" dirty="0" smtClean="0">
                          <a:solidFill>
                            <a:schemeClr val="tx1"/>
                          </a:solidFill>
                        </a:rPr>
                        <a:t>CIM</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2</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6</a:t>
                      </a:r>
                      <a:endParaRPr lang="en-US" sz="2400" dirty="0">
                        <a:solidFill>
                          <a:schemeClr val="tx1"/>
                        </a:solidFill>
                      </a:endParaRPr>
                    </a:p>
                  </a:txBody>
                  <a:tcPr>
                    <a:solidFill>
                      <a:schemeClr val="bg1"/>
                    </a:solidFill>
                  </a:tcPr>
                </a:tc>
              </a:tr>
              <a:tr h="1093026">
                <a:tc>
                  <a:txBody>
                    <a:bodyPr/>
                    <a:lstStyle/>
                    <a:p>
                      <a:pPr algn="ctr"/>
                      <a:endParaRPr lang="en-US" sz="2400" dirty="0" smtClean="0">
                        <a:solidFill>
                          <a:schemeClr val="tx1"/>
                        </a:solidFill>
                      </a:endParaRPr>
                    </a:p>
                    <a:p>
                      <a:pPr algn="ctr"/>
                      <a:r>
                        <a:rPr lang="en-US" sz="2400" dirty="0" err="1" smtClean="0">
                          <a:solidFill>
                            <a:schemeClr val="tx1"/>
                          </a:solidFill>
                        </a:rPr>
                        <a:t>AndyMark</a:t>
                      </a:r>
                      <a:r>
                        <a:rPr lang="en-US" sz="2400" dirty="0" smtClean="0">
                          <a:solidFill>
                            <a:schemeClr val="tx1"/>
                          </a:solidFill>
                        </a:rPr>
                        <a:t> 9015</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2</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4</a:t>
                      </a:r>
                      <a:endParaRPr lang="en-US" sz="2400" dirty="0">
                        <a:solidFill>
                          <a:schemeClr val="tx1"/>
                        </a:solidFill>
                      </a:endParaRPr>
                    </a:p>
                  </a:txBody>
                  <a:tcPr>
                    <a:solidFill>
                      <a:schemeClr val="bg1"/>
                    </a:solidFill>
                  </a:tcPr>
                </a:tc>
              </a:tr>
              <a:tr h="1093026">
                <a:tc>
                  <a:txBody>
                    <a:bodyPr/>
                    <a:lstStyle/>
                    <a:p>
                      <a:pPr algn="ctr"/>
                      <a:endParaRPr lang="en-US" sz="1050" dirty="0" smtClean="0">
                        <a:solidFill>
                          <a:schemeClr val="tx1"/>
                        </a:solidFill>
                      </a:endParaRPr>
                    </a:p>
                    <a:p>
                      <a:pPr algn="ctr"/>
                      <a:r>
                        <a:rPr lang="en-US" sz="2400" dirty="0" smtClean="0">
                          <a:solidFill>
                            <a:schemeClr val="tx1"/>
                          </a:solidFill>
                        </a:rPr>
                        <a:t>Window Motors</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1</a:t>
                      </a:r>
                      <a:endParaRPr lang="en-US" sz="2400" dirty="0">
                        <a:solidFill>
                          <a:schemeClr val="tx1"/>
                        </a:solidFill>
                      </a:endParaRPr>
                    </a:p>
                  </a:txBody>
                  <a:tcPr>
                    <a:solidFill>
                      <a:schemeClr val="bg1"/>
                    </a:solidFill>
                  </a:tcPr>
                </a:tc>
                <a:tc>
                  <a:txBody>
                    <a:bodyPr/>
                    <a:lstStyle/>
                    <a:p>
                      <a:pPr algn="ctr"/>
                      <a:endParaRPr lang="en-US" sz="2400" dirty="0" smtClean="0">
                        <a:solidFill>
                          <a:schemeClr val="tx1"/>
                        </a:solidFill>
                      </a:endParaRPr>
                    </a:p>
                    <a:p>
                      <a:pPr algn="ctr"/>
                      <a:r>
                        <a:rPr lang="en-US" sz="2400" dirty="0" smtClean="0">
                          <a:solidFill>
                            <a:schemeClr val="tx1"/>
                          </a:solidFill>
                        </a:rPr>
                        <a:t>2</a:t>
                      </a:r>
                      <a:endParaRPr lang="en-US" sz="2400" dirty="0">
                        <a:solidFill>
                          <a:schemeClr val="tx1"/>
                        </a:solidFill>
                      </a:endParaRPr>
                    </a:p>
                  </a:txBody>
                  <a:tcPr>
                    <a:solidFill>
                      <a:schemeClr val="bg1"/>
                    </a:solidFill>
                  </a:tcPr>
                </a:tc>
              </a:tr>
              <a:tr h="1093026">
                <a:tc>
                  <a:txBody>
                    <a:bodyPr/>
                    <a:lstStyle/>
                    <a:p>
                      <a:pPr algn="ctr"/>
                      <a:r>
                        <a:rPr lang="en-US" sz="2400" dirty="0" err="1" smtClean="0">
                          <a:solidFill>
                            <a:schemeClr val="tx1"/>
                          </a:solidFill>
                        </a:rPr>
                        <a:t>MiniCIM</a:t>
                      </a:r>
                      <a:r>
                        <a:rPr lang="en-US" sz="2400" dirty="0" smtClean="0">
                          <a:solidFill>
                            <a:schemeClr val="tx1"/>
                          </a:solidFill>
                        </a:rPr>
                        <a:t> motor</a:t>
                      </a:r>
                      <a:endParaRPr lang="en-US" sz="2400" dirty="0">
                        <a:solidFill>
                          <a:schemeClr val="tx1"/>
                        </a:solidFill>
                      </a:endParaRPr>
                    </a:p>
                  </a:txBody>
                  <a:tcPr>
                    <a:solidFill>
                      <a:schemeClr val="bg1"/>
                    </a:solidFill>
                  </a:tcPr>
                </a:tc>
                <a:tc>
                  <a:txBody>
                    <a:bodyPr/>
                    <a:lstStyle/>
                    <a:p>
                      <a:pPr algn="ctr"/>
                      <a:r>
                        <a:rPr lang="en-US" sz="2400" dirty="0" smtClean="0">
                          <a:solidFill>
                            <a:schemeClr val="tx1"/>
                          </a:solidFill>
                        </a:rPr>
                        <a:t>1</a:t>
                      </a:r>
                      <a:endParaRPr lang="en-US" sz="2400" dirty="0">
                        <a:solidFill>
                          <a:schemeClr val="tx1"/>
                        </a:solidFill>
                      </a:endParaRPr>
                    </a:p>
                  </a:txBody>
                  <a:tcPr>
                    <a:solidFill>
                      <a:schemeClr val="bg1"/>
                    </a:solidFill>
                  </a:tcPr>
                </a:tc>
                <a:tc>
                  <a:txBody>
                    <a:bodyPr/>
                    <a:lstStyle/>
                    <a:p>
                      <a:pPr algn="ctr"/>
                      <a:r>
                        <a:rPr lang="en-US" sz="2400" dirty="0" smtClean="0">
                          <a:solidFill>
                            <a:schemeClr val="tx1"/>
                          </a:solidFill>
                        </a:rPr>
                        <a:t>4</a:t>
                      </a:r>
                      <a:endParaRPr lang="en-US" sz="2400" dirty="0">
                        <a:solidFill>
                          <a:schemeClr val="tx1"/>
                        </a:solidFill>
                      </a:endParaRPr>
                    </a:p>
                  </a:txBody>
                  <a:tcPr>
                    <a:solidFill>
                      <a:schemeClr val="bg1"/>
                    </a:solidFill>
                  </a:tcPr>
                </a:tc>
              </a:tr>
            </a:tbl>
          </a:graphicData>
        </a:graphic>
      </p:graphicFrame>
      <p:grpSp>
        <p:nvGrpSpPr>
          <p:cNvPr id="5" name="Group 19"/>
          <p:cNvGrpSpPr/>
          <p:nvPr/>
        </p:nvGrpSpPr>
        <p:grpSpPr>
          <a:xfrm>
            <a:off x="152400" y="1524000"/>
            <a:ext cx="2060384" cy="2133600"/>
            <a:chOff x="-14785" y="3959589"/>
            <a:chExt cx="2514600" cy="2606833"/>
          </a:xfrm>
        </p:grpSpPr>
        <p:sp>
          <p:nvSpPr>
            <p:cNvPr id="16" name="TextBox 15"/>
            <p:cNvSpPr txBox="1"/>
            <p:nvPr/>
          </p:nvSpPr>
          <p:spPr>
            <a:xfrm>
              <a:off x="99515" y="6274134"/>
              <a:ext cx="2286000" cy="292288"/>
            </a:xfrm>
            <a:prstGeom prst="rect">
              <a:avLst/>
            </a:prstGeom>
            <a:noFill/>
          </p:spPr>
          <p:txBody>
            <a:bodyPr wrap="square" rtlCol="0">
              <a:spAutoFit/>
            </a:bodyPr>
            <a:lstStyle/>
            <a:p>
              <a:pPr defTabSz="914400" fontAlgn="base">
                <a:spcBef>
                  <a:spcPct val="0"/>
                </a:spcBef>
                <a:spcAft>
                  <a:spcPct val="0"/>
                </a:spcAft>
              </a:pPr>
              <a:r>
                <a:rPr lang="en-US" sz="2000" dirty="0">
                  <a:solidFill>
                    <a:srgbClr val="000000"/>
                  </a:solidFill>
                  <a:latin typeface="Tw Cen MT"/>
                </a:rPr>
                <a:t>Automotive Window Motor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5" y="3959589"/>
              <a:ext cx="2514600" cy="2514600"/>
            </a:xfrm>
            <a:prstGeom prst="rect">
              <a:avLst/>
            </a:prstGeom>
          </p:spPr>
        </p:pic>
      </p:grpSp>
      <p:grpSp>
        <p:nvGrpSpPr>
          <p:cNvPr id="19" name="Group 18"/>
          <p:cNvGrpSpPr/>
          <p:nvPr/>
        </p:nvGrpSpPr>
        <p:grpSpPr>
          <a:xfrm>
            <a:off x="2133600" y="4038600"/>
            <a:ext cx="2598557" cy="2421295"/>
            <a:chOff x="3684894" y="4206683"/>
            <a:chExt cx="2598557" cy="2421295"/>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8108"/>
            <a:stretch/>
          </p:blipFill>
          <p:spPr>
            <a:xfrm>
              <a:off x="3684894" y="4206683"/>
              <a:ext cx="2598557" cy="2221240"/>
            </a:xfrm>
            <a:prstGeom prst="rect">
              <a:avLst/>
            </a:prstGeom>
          </p:spPr>
        </p:pic>
        <p:sp>
          <p:nvSpPr>
            <p:cNvPr id="13" name="TextBox 12"/>
            <p:cNvSpPr txBox="1"/>
            <p:nvPr/>
          </p:nvSpPr>
          <p:spPr>
            <a:xfrm>
              <a:off x="3783534" y="6227868"/>
              <a:ext cx="2203144" cy="400110"/>
            </a:xfrm>
            <a:prstGeom prst="rect">
              <a:avLst/>
            </a:prstGeom>
            <a:noFill/>
          </p:spPr>
          <p:txBody>
            <a:bodyPr wrap="square" rtlCol="0">
              <a:spAutoFit/>
            </a:bodyPr>
            <a:lstStyle/>
            <a:p>
              <a:pPr algn="ctr" defTabSz="914400" fontAlgn="base">
                <a:spcBef>
                  <a:spcPct val="0"/>
                </a:spcBef>
                <a:spcAft>
                  <a:spcPct val="0"/>
                </a:spcAft>
              </a:pPr>
              <a:r>
                <a:rPr lang="en-US" sz="2000" dirty="0">
                  <a:solidFill>
                    <a:srgbClr val="000000"/>
                  </a:solidFill>
                  <a:latin typeface="Tw Cen MT"/>
                </a:rPr>
                <a:t>RS Series Motor</a:t>
              </a:r>
            </a:p>
          </p:txBody>
        </p:sp>
      </p:grpSp>
      <p:grpSp>
        <p:nvGrpSpPr>
          <p:cNvPr id="17" name="Group 16"/>
          <p:cNvGrpSpPr/>
          <p:nvPr/>
        </p:nvGrpSpPr>
        <p:grpSpPr>
          <a:xfrm>
            <a:off x="1828800" y="1295400"/>
            <a:ext cx="3081354" cy="2743200"/>
            <a:chOff x="5111689" y="3122400"/>
            <a:chExt cx="4196087" cy="3735600"/>
          </a:xfrm>
        </p:grpSpPr>
        <p:grpSp>
          <p:nvGrpSpPr>
            <p:cNvPr id="8" name="Group 4"/>
            <p:cNvGrpSpPr/>
            <p:nvPr/>
          </p:nvGrpSpPr>
          <p:grpSpPr>
            <a:xfrm>
              <a:off x="5111689" y="3122400"/>
              <a:ext cx="4196087" cy="3305522"/>
              <a:chOff x="5111689" y="3122400"/>
              <a:chExt cx="4196087" cy="330552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689" y="3122400"/>
                <a:ext cx="4196087" cy="3305522"/>
              </a:xfrm>
              <a:prstGeom prst="rect">
                <a:avLst/>
              </a:prstGeom>
            </p:spPr>
          </p:pic>
          <p:sp>
            <p:nvSpPr>
              <p:cNvPr id="3" name="Rectangle 2"/>
              <p:cNvSpPr/>
              <p:nvPr/>
            </p:nvSpPr>
            <p:spPr>
              <a:xfrm>
                <a:off x="5277104" y="3821987"/>
                <a:ext cx="1775474" cy="517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noFill/>
                  <a:effectLst/>
                  <a:latin typeface="Tw Cen MT"/>
                </a:endParaRPr>
              </a:p>
            </p:txBody>
          </p:sp>
        </p:grpSp>
        <p:sp>
          <p:nvSpPr>
            <p:cNvPr id="15" name="TextBox 14"/>
            <p:cNvSpPr txBox="1"/>
            <p:nvPr/>
          </p:nvSpPr>
          <p:spPr>
            <a:xfrm>
              <a:off x="5700467" y="6150114"/>
              <a:ext cx="3325177" cy="707886"/>
            </a:xfrm>
            <a:prstGeom prst="rect">
              <a:avLst/>
            </a:prstGeom>
            <a:noFill/>
          </p:spPr>
          <p:txBody>
            <a:bodyPr wrap="square" rtlCol="0">
              <a:spAutoFit/>
            </a:bodyPr>
            <a:lstStyle/>
            <a:p>
              <a:pPr algn="ctr" defTabSz="914400" fontAlgn="base">
                <a:spcBef>
                  <a:spcPct val="0"/>
                </a:spcBef>
                <a:spcAft>
                  <a:spcPct val="0"/>
                </a:spcAft>
              </a:pPr>
              <a:r>
                <a:rPr lang="en-US" sz="2000" dirty="0">
                  <a:solidFill>
                    <a:srgbClr val="000000"/>
                  </a:solidFill>
                  <a:latin typeface="Tw Cen MT"/>
                </a:rPr>
                <a:t>CCL Industrial Motors Limited (CIM)</a:t>
              </a:r>
            </a:p>
          </p:txBody>
        </p:sp>
      </p:grpSp>
      <p:pic>
        <p:nvPicPr>
          <p:cNvPr id="26626" name="Picture 2" descr="http://www.vexrobotics.com/media/catalog/product/cache/11/image/296x/5e06319eda06f020e43594a9c230972d/f/i/file_19_26.jpg"/>
          <p:cNvPicPr>
            <a:picLocks noChangeAspect="1" noChangeArrowheads="1"/>
          </p:cNvPicPr>
          <p:nvPr/>
        </p:nvPicPr>
        <p:blipFill>
          <a:blip r:embed="rId6" cstate="print"/>
          <a:srcRect/>
          <a:stretch>
            <a:fillRect/>
          </a:stretch>
        </p:blipFill>
        <p:spPr bwMode="auto">
          <a:xfrm>
            <a:off x="0" y="4191000"/>
            <a:ext cx="2209800" cy="2209801"/>
          </a:xfrm>
          <a:prstGeom prst="rect">
            <a:avLst/>
          </a:prstGeom>
          <a:noFill/>
        </p:spPr>
      </p:pic>
      <p:sp>
        <p:nvSpPr>
          <p:cNvPr id="21" name="TextBox 20"/>
          <p:cNvSpPr txBox="1"/>
          <p:nvPr/>
        </p:nvSpPr>
        <p:spPr>
          <a:xfrm>
            <a:off x="152400" y="6076890"/>
            <a:ext cx="2203144" cy="400110"/>
          </a:xfrm>
          <a:prstGeom prst="rect">
            <a:avLst/>
          </a:prstGeom>
          <a:noFill/>
        </p:spPr>
        <p:txBody>
          <a:bodyPr wrap="square" rtlCol="0">
            <a:spAutoFit/>
          </a:bodyPr>
          <a:lstStyle/>
          <a:p>
            <a:pPr algn="ctr" defTabSz="914400" fontAlgn="base">
              <a:spcBef>
                <a:spcPct val="0"/>
              </a:spcBef>
              <a:spcAft>
                <a:spcPct val="0"/>
              </a:spcAft>
            </a:pPr>
            <a:r>
              <a:rPr lang="en-US" sz="2000" dirty="0" err="1" smtClean="0">
                <a:solidFill>
                  <a:srgbClr val="000000"/>
                </a:solidFill>
                <a:latin typeface="Tw Cen MT"/>
              </a:rPr>
              <a:t>MiniCIM</a:t>
            </a:r>
            <a:r>
              <a:rPr lang="en-US" sz="2000" dirty="0" smtClean="0">
                <a:solidFill>
                  <a:srgbClr val="000000"/>
                </a:solidFill>
                <a:latin typeface="Tw Cen MT"/>
              </a:rPr>
              <a:t> motor</a:t>
            </a:r>
            <a:endParaRPr lang="en-US" sz="2000" dirty="0">
              <a:solidFill>
                <a:srgbClr val="000000"/>
              </a:solidFill>
              <a:latin typeface="Tw Cen MT"/>
            </a:endParaRPr>
          </a:p>
        </p:txBody>
      </p:sp>
    </p:spTree>
    <p:extLst>
      <p:ext uri="{BB962C8B-B14F-4D97-AF65-F5344CB8AC3E}">
        <p14:creationId xmlns:p14="http://schemas.microsoft.com/office/powerpoint/2010/main" val="4005973640"/>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Controller</a:t>
            </a:r>
            <a:br>
              <a:rPr lang="en-US" dirty="0" smtClean="0"/>
            </a:br>
            <a:r>
              <a:rPr lang="en-US" sz="2000" i="1" dirty="0" smtClean="0"/>
              <a:t>CompactRIO National Instruments Embedded Controller</a:t>
            </a:r>
            <a:endParaRPr lang="en-US" sz="2000" i="1" dirty="0"/>
          </a:p>
        </p:txBody>
      </p:sp>
      <p:pic>
        <p:nvPicPr>
          <p:cNvPr id="9" name="Picture 8" descr="Screen shot 2011-12-01 at 6.55.3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200400"/>
            <a:ext cx="3213100" cy="2749596"/>
          </a:xfrm>
          <a:prstGeom prst="roundRect">
            <a:avLst>
              <a:gd name="adj" fmla="val 54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bwMode="auto">
          <a:xfrm>
            <a:off x="4038600" y="1524000"/>
            <a:ext cx="5029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9100" indent="-382588" algn="l" rtl="0" eaLnBrk="1" fontAlgn="base" hangingPunct="1">
              <a:spcBef>
                <a:spcPts val="12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1" fontAlgn="base" hangingPunct="1">
              <a:spcBef>
                <a:spcPts val="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1" fontAlgn="base" hangingPunct="1">
              <a:spcBef>
                <a:spcPts val="0"/>
              </a:spcBef>
              <a:spcAft>
                <a:spcPct val="0"/>
              </a:spcAft>
              <a:buClr>
                <a:schemeClr val="accent2"/>
              </a:buClr>
              <a:buSzPct val="85000"/>
              <a:buFont typeface="Courier New"/>
              <a:buChar char="o"/>
              <a:defRPr sz="2400" kern="1200">
                <a:solidFill>
                  <a:schemeClr val="tx1"/>
                </a:solidFill>
                <a:latin typeface="+mn-lt"/>
                <a:ea typeface="+mn-ea"/>
                <a:cs typeface="+mn-cs"/>
              </a:defRPr>
            </a:lvl3pPr>
            <a:lvl4pPr marL="1279525" indent="-236538" algn="l" rtl="0" eaLnBrk="1" fontAlgn="base" hangingPunct="1">
              <a:spcBef>
                <a:spcPts val="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1" fontAlgn="base" hangingPunct="1">
              <a:spcBef>
                <a:spcPts val="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None/>
            </a:pPr>
            <a:r>
              <a:rPr lang="en-US" sz="2800" kern="0" spc="-150" dirty="0" smtClean="0">
                <a:latin typeface="Cambria" pitchFamily="18" charset="0"/>
              </a:rPr>
              <a:t>2013 cRIO;   4 Slots</a:t>
            </a:r>
          </a:p>
          <a:p>
            <a:pPr lvl="1">
              <a:lnSpc>
                <a:spcPct val="80000"/>
              </a:lnSpc>
              <a:spcAft>
                <a:spcPts val="400"/>
              </a:spcAft>
              <a:buNone/>
            </a:pPr>
            <a:r>
              <a:rPr lang="en-US" sz="2400" u="sng" dirty="0" smtClean="0">
                <a:latin typeface="Cambria" pitchFamily="18" charset="0"/>
              </a:rPr>
              <a:t>Software</a:t>
            </a:r>
          </a:p>
          <a:p>
            <a:pPr lvl="2">
              <a:lnSpc>
                <a:spcPct val="80000"/>
              </a:lnSpc>
              <a:spcAft>
                <a:spcPts val="400"/>
              </a:spcAft>
            </a:pPr>
            <a:r>
              <a:rPr lang="en-US" dirty="0" smtClean="0">
                <a:solidFill>
                  <a:srgbClr val="0070C0"/>
                </a:solidFill>
              </a:rPr>
              <a:t>LabView, C++, Java</a:t>
            </a:r>
          </a:p>
          <a:p>
            <a:pPr lvl="2">
              <a:lnSpc>
                <a:spcPct val="80000"/>
              </a:lnSpc>
              <a:spcAft>
                <a:spcPts val="400"/>
              </a:spcAft>
            </a:pPr>
            <a:r>
              <a:rPr lang="en-US" dirty="0" smtClean="0"/>
              <a:t>vxWorks operating system.</a:t>
            </a:r>
            <a:endParaRPr lang="en-US" dirty="0" smtClean="0">
              <a:solidFill>
                <a:srgbClr val="0070C0"/>
              </a:solidFill>
            </a:endParaRPr>
          </a:p>
          <a:p>
            <a:pPr lvl="2">
              <a:lnSpc>
                <a:spcPct val="80000"/>
              </a:lnSpc>
              <a:spcAft>
                <a:spcPts val="400"/>
              </a:spcAft>
            </a:pPr>
            <a:r>
              <a:rPr lang="en-US" dirty="0" smtClean="0"/>
              <a:t>Field Programmable Gate Array (FPGA) provides</a:t>
            </a:r>
            <a:br>
              <a:rPr lang="en-US" dirty="0" smtClean="0"/>
            </a:br>
            <a:r>
              <a:rPr lang="en-US" dirty="0" smtClean="0"/>
              <a:t>real time data from the robot.</a:t>
            </a:r>
          </a:p>
          <a:p>
            <a:pPr lvl="1">
              <a:lnSpc>
                <a:spcPct val="80000"/>
              </a:lnSpc>
              <a:spcAft>
                <a:spcPts val="400"/>
              </a:spcAft>
              <a:buNone/>
            </a:pPr>
            <a:r>
              <a:rPr lang="en-US" sz="2400" u="sng" dirty="0" smtClean="0">
                <a:latin typeface="Cambria" pitchFamily="18" charset="0"/>
              </a:rPr>
              <a:t>Power</a:t>
            </a:r>
          </a:p>
          <a:p>
            <a:pPr lvl="2">
              <a:lnSpc>
                <a:spcPct val="80000"/>
              </a:lnSpc>
              <a:spcAft>
                <a:spcPts val="400"/>
              </a:spcAft>
            </a:pPr>
            <a:r>
              <a:rPr lang="en-US" dirty="0" smtClean="0"/>
              <a:t>24V Power via PD Board.</a:t>
            </a:r>
          </a:p>
          <a:p>
            <a:pPr lvl="1">
              <a:lnSpc>
                <a:spcPct val="80000"/>
              </a:lnSpc>
              <a:spcAft>
                <a:spcPts val="400"/>
              </a:spcAft>
              <a:buNone/>
            </a:pPr>
            <a:r>
              <a:rPr lang="en-US" sz="2400" u="sng" dirty="0" smtClean="0">
                <a:latin typeface="Cambria" pitchFamily="18" charset="0"/>
              </a:rPr>
              <a:t>Processor</a:t>
            </a:r>
          </a:p>
          <a:p>
            <a:pPr lvl="2">
              <a:lnSpc>
                <a:spcPct val="80000"/>
              </a:lnSpc>
              <a:spcAft>
                <a:spcPts val="400"/>
              </a:spcAft>
            </a:pPr>
            <a:r>
              <a:rPr lang="en-US" dirty="0" smtClean="0"/>
              <a:t>400 MHz Freescale MPC5125.</a:t>
            </a:r>
          </a:p>
          <a:p>
            <a:pPr lvl="1">
              <a:lnSpc>
                <a:spcPct val="80000"/>
              </a:lnSpc>
              <a:spcAft>
                <a:spcPts val="400"/>
              </a:spcAft>
              <a:buNone/>
            </a:pPr>
            <a:r>
              <a:rPr lang="en-US" sz="2400" u="sng" dirty="0" smtClean="0">
                <a:latin typeface="Cambria" pitchFamily="18" charset="0"/>
              </a:rPr>
              <a:t>Memory</a:t>
            </a:r>
            <a:endParaRPr lang="en-US" sz="2400" i="1" u="sng" dirty="0" smtClean="0">
              <a:latin typeface="Cambria" pitchFamily="18" charset="0"/>
            </a:endParaRPr>
          </a:p>
          <a:p>
            <a:pPr lvl="2">
              <a:lnSpc>
                <a:spcPct val="80000"/>
              </a:lnSpc>
              <a:spcAft>
                <a:spcPts val="400"/>
              </a:spcAft>
            </a:pPr>
            <a:r>
              <a:rPr lang="en-US" dirty="0" smtClean="0"/>
              <a:t>256MB System.</a:t>
            </a:r>
          </a:p>
          <a:p>
            <a:pPr lvl="2">
              <a:lnSpc>
                <a:spcPct val="80000"/>
              </a:lnSpc>
              <a:spcAft>
                <a:spcPts val="400"/>
              </a:spcAft>
            </a:pPr>
            <a:r>
              <a:rPr lang="en-US" dirty="0" smtClean="0"/>
              <a:t>512MB Storage.</a:t>
            </a:r>
          </a:p>
          <a:p>
            <a:pPr lvl="1"/>
            <a:endParaRPr lang="en-US" sz="2400" dirty="0" smtClean="0"/>
          </a:p>
          <a:p>
            <a:pPr lvl="1"/>
            <a:endParaRPr lang="en-US" sz="2400" dirty="0"/>
          </a:p>
        </p:txBody>
      </p:sp>
      <p:sp>
        <p:nvSpPr>
          <p:cNvPr id="6" name="Content Placeholder 2"/>
          <p:cNvSpPr>
            <a:spLocks noGrp="1"/>
          </p:cNvSpPr>
          <p:nvPr>
            <p:ph idx="1"/>
          </p:nvPr>
        </p:nvSpPr>
        <p:spPr>
          <a:xfrm>
            <a:off x="0" y="1676400"/>
            <a:ext cx="4343400" cy="4648200"/>
          </a:xfrm>
        </p:spPr>
        <p:txBody>
          <a:bodyPr/>
          <a:lstStyle/>
          <a:p>
            <a:pPr>
              <a:buNone/>
            </a:pPr>
            <a:r>
              <a:rPr lang="en-US" spc="-150" dirty="0" smtClean="0">
                <a:latin typeface="Cambria" pitchFamily="18" charset="0"/>
              </a:rPr>
              <a:t>The “Brain” of the robot</a:t>
            </a:r>
            <a:br>
              <a:rPr lang="en-US" spc="-150" dirty="0" smtClean="0">
                <a:latin typeface="Cambria" pitchFamily="18" charset="0"/>
              </a:rPr>
            </a:br>
            <a:r>
              <a:rPr lang="en-US" sz="3200" spc="-150" dirty="0" smtClean="0">
                <a:latin typeface="Cambria" pitchFamily="18" charset="0"/>
              </a:rPr>
              <a:t>S</a:t>
            </a:r>
            <a:r>
              <a:rPr lang="en-US" sz="2400" dirty="0" smtClean="0"/>
              <a:t>ends control signals to components</a:t>
            </a:r>
            <a:endParaRPr lang="en-US" sz="1600" dirty="0" smtClean="0"/>
          </a:p>
          <a:p>
            <a:pPr>
              <a:buNone/>
            </a:pPr>
            <a:endParaRPr lang="en-US" dirty="0"/>
          </a:p>
        </p:txBody>
      </p:sp>
    </p:spTree>
    <p:extLst>
      <p:ext uri="{BB962C8B-B14F-4D97-AF65-F5344CB8AC3E}">
        <p14:creationId xmlns:p14="http://schemas.microsoft.com/office/powerpoint/2010/main" val="8918194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r>
              <a:rPr lang="en-US" altLang="ja-JP" dirty="0" err="1" smtClean="0">
                <a:ea typeface="ＭＳ Ｐゴシック" pitchFamily="34" charset="-128"/>
              </a:rPr>
              <a:t>Drivetrain</a:t>
            </a:r>
            <a:r>
              <a:rPr lang="en-US" altLang="ja-JP" dirty="0" smtClean="0">
                <a:ea typeface="ＭＳ Ｐゴシック" pitchFamily="34" charset="-128"/>
              </a:rPr>
              <a:t> Requirements</a:t>
            </a:r>
          </a:p>
        </p:txBody>
      </p:sp>
      <p:sp>
        <p:nvSpPr>
          <p:cNvPr id="253954" name="Content Placeholder 2"/>
          <p:cNvSpPr>
            <a:spLocks noGrp="1"/>
          </p:cNvSpPr>
          <p:nvPr>
            <p:ph idx="1"/>
          </p:nvPr>
        </p:nvSpPr>
        <p:spPr/>
        <p:txBody>
          <a:bodyPr/>
          <a:lstStyle/>
          <a:p>
            <a:pPr>
              <a:spcAft>
                <a:spcPts val="0"/>
              </a:spcAft>
            </a:pPr>
            <a:r>
              <a:rPr lang="en-US" altLang="ja-JP" dirty="0" smtClean="0">
                <a:ea typeface="ＭＳ Ｐゴシック" pitchFamily="34" charset="-128"/>
              </a:rPr>
              <a:t>Common Features:</a:t>
            </a:r>
          </a:p>
          <a:p>
            <a:pPr lvl="1">
              <a:spcAft>
                <a:spcPts val="0"/>
              </a:spcAft>
            </a:pPr>
            <a:r>
              <a:rPr lang="en-US" altLang="ja-JP" dirty="0" smtClean="0">
                <a:ea typeface="ＭＳ Ｐゴシック" pitchFamily="34" charset="-128"/>
              </a:rPr>
              <a:t>Fast</a:t>
            </a:r>
          </a:p>
          <a:p>
            <a:pPr lvl="1">
              <a:spcAft>
                <a:spcPts val="0"/>
              </a:spcAft>
            </a:pPr>
            <a:r>
              <a:rPr lang="en-US" altLang="ja-JP" dirty="0" smtClean="0">
                <a:ea typeface="ＭＳ Ｐゴシック" pitchFamily="34" charset="-128"/>
              </a:rPr>
              <a:t>Turns Easily</a:t>
            </a:r>
          </a:p>
          <a:p>
            <a:pPr lvl="1">
              <a:spcAft>
                <a:spcPts val="0"/>
              </a:spcAft>
            </a:pPr>
            <a:r>
              <a:rPr lang="en-US" altLang="ja-JP" dirty="0" smtClean="0">
                <a:ea typeface="ＭＳ Ｐゴシック" pitchFamily="34" charset="-128"/>
              </a:rPr>
              <a:t>High Acceleration</a:t>
            </a:r>
            <a:endParaRPr lang="en-US" altLang="ja-JP" i="1" dirty="0" smtClean="0">
              <a:ea typeface="ＭＳ Ｐゴシック" pitchFamily="34" charset="-128"/>
            </a:endParaRPr>
          </a:p>
          <a:p>
            <a:pPr>
              <a:spcAft>
                <a:spcPts val="0"/>
              </a:spcAft>
            </a:pPr>
            <a:r>
              <a:rPr lang="en-US" altLang="ja-JP" i="1" dirty="0" smtClean="0">
                <a:ea typeface="ＭＳ Ｐゴシック" pitchFamily="34" charset="-128"/>
              </a:rPr>
              <a:t>FIRST</a:t>
            </a:r>
            <a:r>
              <a:rPr lang="en-US" altLang="ja-JP" dirty="0" smtClean="0">
                <a:ea typeface="ＭＳ Ｐゴシック" pitchFamily="34" charset="-128"/>
              </a:rPr>
              <a:t> Competition Demands:</a:t>
            </a:r>
          </a:p>
          <a:p>
            <a:pPr lvl="1">
              <a:spcAft>
                <a:spcPts val="0"/>
              </a:spcAft>
            </a:pPr>
            <a:r>
              <a:rPr lang="en-US" altLang="ja-JP" dirty="0" smtClean="0">
                <a:ea typeface="ＭＳ Ｐゴシック" pitchFamily="34" charset="-128"/>
              </a:rPr>
              <a:t>Turns in Place</a:t>
            </a:r>
          </a:p>
          <a:p>
            <a:pPr lvl="1">
              <a:spcAft>
                <a:spcPts val="0"/>
              </a:spcAft>
            </a:pPr>
            <a:r>
              <a:rPr lang="en-US" altLang="ja-JP" dirty="0" smtClean="0">
                <a:ea typeface="ＭＳ Ｐゴシック" pitchFamily="34" charset="-128"/>
              </a:rPr>
              <a:t>Pushes Hard</a:t>
            </a:r>
          </a:p>
          <a:p>
            <a:pPr lvl="1">
              <a:spcAft>
                <a:spcPts val="0"/>
              </a:spcAft>
            </a:pPr>
            <a:endParaRPr lang="en-US" altLang="ja-JP" dirty="0" smtClean="0">
              <a:ea typeface="ＭＳ Ｐゴシック" pitchFamily="34" charset="-128"/>
            </a:endParaRPr>
          </a:p>
          <a:p>
            <a:pPr lvl="1"/>
            <a:endParaRPr lang="en-US" altLang="ja-JP" dirty="0" smtClean="0">
              <a:ea typeface="ＭＳ Ｐゴシック" pitchFamily="34" charset="-128"/>
            </a:endParaRPr>
          </a:p>
          <a:p>
            <a:pPr lvl="1"/>
            <a:endParaRPr lang="en-US" altLang="ja-JP" dirty="0" smtClean="0">
              <a:ea typeface="ＭＳ Ｐゴシック" pitchFamily="34" charset="-128"/>
            </a:endParaRPr>
          </a:p>
          <a:p>
            <a:endParaRPr lang="en-US" altLang="ja-JP" dirty="0" smtClean="0">
              <a:ea typeface="ＭＳ Ｐゴシック" pitchFamily="34" charset="-128"/>
            </a:endParaRPr>
          </a:p>
          <a:p>
            <a:pPr lvl="1" eaLnBrk="1" hangingPunct="1"/>
            <a:endParaRPr lang="en-US" altLang="ja-JP" dirty="0" smtClean="0">
              <a:ea typeface="ＭＳ Ｐゴシック" pitchFamily="34" charset="-128"/>
            </a:endParaRPr>
          </a:p>
        </p:txBody>
      </p:sp>
    </p:spTree>
    <p:extLst>
      <p:ext uri="{BB962C8B-B14F-4D97-AF65-F5344CB8AC3E}">
        <p14:creationId xmlns:p14="http://schemas.microsoft.com/office/powerpoint/2010/main" val="176366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9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9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9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9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9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39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40" y="274638"/>
            <a:ext cx="7467600" cy="1143000"/>
          </a:xfrm>
        </p:spPr>
        <p:txBody>
          <a:bodyPr/>
          <a:lstStyle/>
          <a:p>
            <a:pPr algn="ctr"/>
            <a:r>
              <a:rPr lang="en-US" dirty="0" smtClean="0"/>
              <a:t>PROBLEM!</a:t>
            </a:r>
            <a:endParaRPr lang="en-US" dirty="0"/>
          </a:p>
        </p:txBody>
      </p:sp>
      <p:sp>
        <p:nvSpPr>
          <p:cNvPr id="3" name="Content Placeholder 2"/>
          <p:cNvSpPr>
            <a:spLocks noGrp="1"/>
          </p:cNvSpPr>
          <p:nvPr>
            <p:ph idx="1"/>
          </p:nvPr>
        </p:nvSpPr>
        <p:spPr/>
        <p:txBody>
          <a:bodyPr/>
          <a:lstStyle/>
          <a:p>
            <a:pPr>
              <a:buNone/>
            </a:pPr>
            <a:r>
              <a:rPr lang="en-US" dirty="0" smtClean="0"/>
              <a:t>The cRIO cannot directly control the motors.</a:t>
            </a:r>
          </a:p>
          <a:p>
            <a:pPr lvl="1"/>
            <a:r>
              <a:rPr lang="en-US" dirty="0" smtClean="0"/>
              <a:t>Cannot provide enough power </a:t>
            </a:r>
          </a:p>
          <a:p>
            <a:pPr lvl="1"/>
            <a:endParaRPr lang="en-US" dirty="0" smtClean="0"/>
          </a:p>
          <a:p>
            <a:pPr lvl="1">
              <a:buNone/>
            </a:pPr>
            <a:endParaRPr lang="en-US" dirty="0" smtClean="0"/>
          </a:p>
          <a:p>
            <a:pPr>
              <a:buNone/>
            </a:pPr>
            <a:r>
              <a:rPr lang="en-US" u="sng" dirty="0" smtClean="0"/>
              <a:t>Solution:</a:t>
            </a:r>
          </a:p>
          <a:p>
            <a:pPr lvl="1"/>
            <a:r>
              <a:rPr lang="en-US" dirty="0" smtClean="0"/>
              <a:t>Motor Controllers</a:t>
            </a:r>
          </a:p>
          <a:p>
            <a:pPr lvl="2"/>
            <a:r>
              <a:rPr lang="en-US" dirty="0" smtClean="0"/>
              <a:t>Relays</a:t>
            </a:r>
          </a:p>
          <a:p>
            <a:pPr lvl="2"/>
            <a:r>
              <a:rPr lang="en-US" dirty="0" smtClean="0"/>
              <a:t>Electronic Speed Controllers</a:t>
            </a:r>
            <a:endParaRPr lang="en-US" dirty="0"/>
          </a:p>
        </p:txBody>
      </p:sp>
    </p:spTree>
    <p:extLst>
      <p:ext uri="{BB962C8B-B14F-4D97-AF65-F5344CB8AC3E}">
        <p14:creationId xmlns:p14="http://schemas.microsoft.com/office/powerpoint/2010/main" val="4459599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1 at 6.55.3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743200"/>
            <a:ext cx="2048039" cy="1752600"/>
          </a:xfrm>
          <a:prstGeom prst="rect">
            <a:avLst/>
          </a:prstGeom>
        </p:spPr>
      </p:pic>
      <p:sp>
        <p:nvSpPr>
          <p:cNvPr id="5" name="TextBox 4"/>
          <p:cNvSpPr txBox="1"/>
          <p:nvPr/>
        </p:nvSpPr>
        <p:spPr>
          <a:xfrm>
            <a:off x="609600" y="1607403"/>
            <a:ext cx="1828800" cy="830997"/>
          </a:xfrm>
          <a:prstGeom prst="rect">
            <a:avLst/>
          </a:prstGeom>
          <a:noFill/>
        </p:spPr>
        <p:txBody>
          <a:bodyPr wrap="square" rtlCol="0">
            <a:spAutoFit/>
          </a:bodyPr>
          <a:lstStyle/>
          <a:p>
            <a:r>
              <a:rPr lang="en-US" sz="4800" dirty="0" smtClean="0"/>
              <a:t>cRIO</a:t>
            </a:r>
            <a:endParaRPr lang="en-US" sz="4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971800"/>
            <a:ext cx="1827310" cy="1489850"/>
          </a:xfrm>
          <a:prstGeom prst="rect">
            <a:avLst/>
          </a:prstGeom>
        </p:spPr>
      </p:pic>
      <p:sp>
        <p:nvSpPr>
          <p:cNvPr id="7" name="TextBox 6"/>
          <p:cNvSpPr txBox="1"/>
          <p:nvPr/>
        </p:nvSpPr>
        <p:spPr>
          <a:xfrm>
            <a:off x="2971800" y="1981200"/>
            <a:ext cx="3048000" cy="584775"/>
          </a:xfrm>
          <a:prstGeom prst="rect">
            <a:avLst/>
          </a:prstGeom>
          <a:noFill/>
        </p:spPr>
        <p:txBody>
          <a:bodyPr wrap="square" rtlCol="0">
            <a:spAutoFit/>
          </a:bodyPr>
          <a:lstStyle/>
          <a:p>
            <a:r>
              <a:rPr lang="en-US" sz="3200" dirty="0" smtClean="0"/>
              <a:t> Motor Controller</a:t>
            </a:r>
            <a:endParaRPr lang="en-US" sz="3200" dirty="0"/>
          </a:p>
        </p:txBody>
      </p:sp>
      <p:grpSp>
        <p:nvGrpSpPr>
          <p:cNvPr id="2" name="Group 4"/>
          <p:cNvGrpSpPr/>
          <p:nvPr/>
        </p:nvGrpSpPr>
        <p:grpSpPr>
          <a:xfrm>
            <a:off x="6167113" y="2286000"/>
            <a:ext cx="2976887" cy="2391122"/>
            <a:chOff x="5111689" y="3122400"/>
            <a:chExt cx="4196087" cy="330552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689" y="3122400"/>
              <a:ext cx="4196087" cy="3305522"/>
            </a:xfrm>
            <a:prstGeom prst="rect">
              <a:avLst/>
            </a:prstGeom>
          </p:spPr>
        </p:pic>
        <p:sp>
          <p:nvSpPr>
            <p:cNvPr id="10" name="Rectangle 9"/>
            <p:cNvSpPr/>
            <p:nvPr/>
          </p:nvSpPr>
          <p:spPr>
            <a:xfrm>
              <a:off x="5277104" y="3821987"/>
              <a:ext cx="1775474" cy="517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noFill/>
                <a:effectLst/>
                <a:latin typeface="Tw Cen MT"/>
              </a:endParaRPr>
            </a:p>
          </p:txBody>
        </p:sp>
      </p:grpSp>
      <p:sp>
        <p:nvSpPr>
          <p:cNvPr id="11" name="TextBox 10"/>
          <p:cNvSpPr txBox="1"/>
          <p:nvPr/>
        </p:nvSpPr>
        <p:spPr>
          <a:xfrm>
            <a:off x="6781800" y="1607403"/>
            <a:ext cx="2133600" cy="830997"/>
          </a:xfrm>
          <a:prstGeom prst="rect">
            <a:avLst/>
          </a:prstGeom>
          <a:noFill/>
        </p:spPr>
        <p:txBody>
          <a:bodyPr wrap="square" rtlCol="0">
            <a:spAutoFit/>
          </a:bodyPr>
          <a:lstStyle/>
          <a:p>
            <a:r>
              <a:rPr lang="en-US" sz="4800" dirty="0" smtClean="0"/>
              <a:t>Motor</a:t>
            </a:r>
            <a:endParaRPr lang="en-US" sz="4800" dirty="0"/>
          </a:p>
        </p:txBody>
      </p:sp>
      <p:sp>
        <p:nvSpPr>
          <p:cNvPr id="20" name="Rectangle 19"/>
          <p:cNvSpPr/>
          <p:nvPr/>
        </p:nvSpPr>
        <p:spPr>
          <a:xfrm>
            <a:off x="5562600" y="3429000"/>
            <a:ext cx="12192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562600" y="3733800"/>
            <a:ext cx="1219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V="1">
            <a:off x="2514600" y="3581399"/>
            <a:ext cx="990600" cy="45719"/>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43200" y="228600"/>
            <a:ext cx="3429000" cy="923330"/>
          </a:xfrm>
          <a:prstGeom prst="rect">
            <a:avLst/>
          </a:prstGeom>
          <a:noFill/>
        </p:spPr>
        <p:txBody>
          <a:bodyPr wrap="square" rtlCol="0">
            <a:spAutoFit/>
          </a:bodyPr>
          <a:lstStyle/>
          <a:p>
            <a:r>
              <a:rPr lang="en-US" sz="5400" dirty="0" smtClean="0"/>
              <a:t>Connections</a:t>
            </a:r>
            <a:endParaRPr lang="en-US" sz="5400" dirty="0"/>
          </a:p>
        </p:txBody>
      </p:sp>
      <p:sp>
        <p:nvSpPr>
          <p:cNvPr id="25" name="TextBox 24"/>
          <p:cNvSpPr txBox="1"/>
          <p:nvPr/>
        </p:nvSpPr>
        <p:spPr>
          <a:xfrm>
            <a:off x="5486400" y="2743200"/>
            <a:ext cx="1371600" cy="646331"/>
          </a:xfrm>
          <a:prstGeom prst="rect">
            <a:avLst/>
          </a:prstGeom>
          <a:noFill/>
        </p:spPr>
        <p:txBody>
          <a:bodyPr wrap="square" rtlCol="0">
            <a:spAutoFit/>
          </a:bodyPr>
          <a:lstStyle/>
          <a:p>
            <a:pPr algn="ctr"/>
            <a:r>
              <a:rPr lang="en-US" dirty="0" smtClean="0"/>
              <a:t>Copper Wire</a:t>
            </a:r>
            <a:endParaRPr lang="en-US" dirty="0"/>
          </a:p>
        </p:txBody>
      </p:sp>
    </p:spTree>
    <p:extLst>
      <p:ext uri="{BB962C8B-B14F-4D97-AF65-F5344CB8AC3E}">
        <p14:creationId xmlns:p14="http://schemas.microsoft.com/office/powerpoint/2010/main" val="3466391402"/>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Spike</a:t>
            </a:r>
            <a:r>
              <a:rPr lang="en-US" dirty="0" smtClean="0"/>
              <a:t> Relays</a:t>
            </a:r>
            <a:endParaRPr lang="en-US" dirty="0"/>
          </a:p>
        </p:txBody>
      </p:sp>
      <p:sp>
        <p:nvSpPr>
          <p:cNvPr id="3" name="Content Placeholder 2"/>
          <p:cNvSpPr>
            <a:spLocks noGrp="1"/>
          </p:cNvSpPr>
          <p:nvPr>
            <p:ph idx="1"/>
          </p:nvPr>
        </p:nvSpPr>
        <p:spPr>
          <a:xfrm>
            <a:off x="0" y="1371600"/>
            <a:ext cx="4800600" cy="4525963"/>
          </a:xfrm>
        </p:spPr>
        <p:txBody>
          <a:bodyPr/>
          <a:lstStyle/>
          <a:p>
            <a:r>
              <a:rPr lang="en-US" dirty="0" smtClean="0"/>
              <a:t>Relays close or open the circuit based on signals from the cRIO. </a:t>
            </a:r>
            <a:endParaRPr lang="en-US" dirty="0"/>
          </a:p>
          <a:p>
            <a:r>
              <a:rPr lang="en-US" dirty="0" smtClean="0"/>
              <a:t>Contains two independently controlled SPDT* relays arranged in an H-Bridge</a:t>
            </a:r>
          </a:p>
          <a:p>
            <a:pPr lvl="1"/>
            <a:endParaRPr lang="en-US" dirty="0" smtClean="0"/>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pic>
        <p:nvPicPr>
          <p:cNvPr id="6" name="Picture 5" descr="IFIW-SP1_lg.jpg"/>
          <p:cNvPicPr>
            <a:picLocks noChangeAspect="1"/>
          </p:cNvPicPr>
          <p:nvPr/>
        </p:nvPicPr>
        <p:blipFill>
          <a:blip r:embed="rId3" cstate="print"/>
          <a:stretch>
            <a:fillRect/>
          </a:stretch>
        </p:blipFill>
        <p:spPr>
          <a:xfrm>
            <a:off x="4800600" y="1600200"/>
            <a:ext cx="4032115" cy="3384096"/>
          </a:xfrm>
          <a:prstGeom prst="rect">
            <a:avLst/>
          </a:prstGeom>
        </p:spPr>
      </p:pic>
      <p:sp>
        <p:nvSpPr>
          <p:cNvPr id="5" name="TextBox 4"/>
          <p:cNvSpPr txBox="1"/>
          <p:nvPr/>
        </p:nvSpPr>
        <p:spPr>
          <a:xfrm>
            <a:off x="1447800" y="6096000"/>
            <a:ext cx="6172200" cy="369332"/>
          </a:xfrm>
          <a:prstGeom prst="rect">
            <a:avLst/>
          </a:prstGeom>
          <a:noFill/>
        </p:spPr>
        <p:txBody>
          <a:bodyPr wrap="square" rtlCol="0">
            <a:spAutoFit/>
          </a:bodyPr>
          <a:lstStyle/>
          <a:p>
            <a:r>
              <a:rPr lang="en-US" dirty="0" smtClean="0"/>
              <a:t>*SPDT = Single Pole Double Throw switch</a:t>
            </a:r>
            <a:endParaRPr lang="en-US" dirty="0"/>
          </a:p>
        </p:txBody>
      </p:sp>
      <p:pic>
        <p:nvPicPr>
          <p:cNvPr id="7" name="Picture 6" descr="325px-SPDT-Switch.png"/>
          <p:cNvPicPr>
            <a:picLocks noChangeAspect="1"/>
          </p:cNvPicPr>
          <p:nvPr/>
        </p:nvPicPr>
        <p:blipFill>
          <a:blip r:embed="rId4" cstate="print"/>
          <a:stretch>
            <a:fillRect/>
          </a:stretch>
        </p:blipFill>
        <p:spPr>
          <a:xfrm>
            <a:off x="5486400" y="5791200"/>
            <a:ext cx="1711325" cy="821436"/>
          </a:xfrm>
          <a:prstGeom prst="rect">
            <a:avLst/>
          </a:prstGeom>
        </p:spPr>
      </p:pic>
    </p:spTree>
    <p:extLst>
      <p:ext uri="{BB962C8B-B14F-4D97-AF65-F5344CB8AC3E}">
        <p14:creationId xmlns:p14="http://schemas.microsoft.com/office/powerpoint/2010/main" val="2931592300"/>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67600" cy="1143000"/>
          </a:xfrm>
        </p:spPr>
        <p:txBody>
          <a:bodyPr/>
          <a:lstStyle/>
          <a:p>
            <a:r>
              <a:rPr lang="en-US" dirty="0" smtClean="0">
                <a:latin typeface="+mn-lt"/>
              </a:rPr>
              <a:t>How an H-Bridge Works</a:t>
            </a:r>
            <a:br>
              <a:rPr lang="en-US" dirty="0" smtClean="0">
                <a:latin typeface="+mn-lt"/>
              </a:rPr>
            </a:br>
            <a:endParaRPr lang="en-US" dirty="0">
              <a:latin typeface="+mn-lt"/>
            </a:endParaRPr>
          </a:p>
        </p:txBody>
      </p:sp>
      <p:cxnSp>
        <p:nvCxnSpPr>
          <p:cNvPr id="4" name="Straight Connector 3"/>
          <p:cNvCxnSpPr/>
          <p:nvPr/>
        </p:nvCxnSpPr>
        <p:spPr>
          <a:xfrm>
            <a:off x="1828800" y="22607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1600200" y="27941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1828800" y="31751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828800" y="27941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1828800" y="2260716"/>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0" y="32513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4572000" y="22607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4343400" y="28703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4572000" y="28703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828800" y="5232516"/>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828800" y="37847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600200" y="43181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828800" y="43181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4572000" y="38609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4343400" y="43943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572000" y="4394316"/>
            <a:ext cx="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1828800" y="46991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572000" y="46991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1831181" y="3780035"/>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57600" y="3780216"/>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4" name="Flowchart: Connector 23"/>
          <p:cNvSpPr/>
          <p:nvPr/>
        </p:nvSpPr>
        <p:spPr>
          <a:xfrm>
            <a:off x="3159444" y="2212489"/>
            <a:ext cx="91440" cy="91440"/>
          </a:xfrm>
          <a:prstGeom prst="flowChartConnector">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25" name="Group 24"/>
          <p:cNvGrpSpPr/>
          <p:nvPr/>
        </p:nvGrpSpPr>
        <p:grpSpPr>
          <a:xfrm>
            <a:off x="2743200" y="3347168"/>
            <a:ext cx="914400" cy="874780"/>
            <a:chOff x="4114800" y="2970339"/>
            <a:chExt cx="914400" cy="914400"/>
          </a:xfrm>
        </p:grpSpPr>
        <p:cxnSp>
          <p:nvCxnSpPr>
            <p:cNvPr id="26" name="Straight Connector 25"/>
            <p:cNvCxnSpPr/>
            <p:nvPr/>
          </p:nvCxnSpPr>
          <p:spPr>
            <a:xfrm>
              <a:off x="4572000" y="2970339"/>
              <a:ext cx="0" cy="914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114800" y="3427539"/>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sp>
        <p:nvSpPr>
          <p:cNvPr id="28" name="Flowchart: Connector 27"/>
          <p:cNvSpPr/>
          <p:nvPr/>
        </p:nvSpPr>
        <p:spPr>
          <a:xfrm>
            <a:off x="2768483" y="3325365"/>
            <a:ext cx="869979" cy="914400"/>
          </a:xfrm>
          <a:prstGeom prst="flowChartConnector">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29" name="Group 28"/>
          <p:cNvGrpSpPr/>
          <p:nvPr/>
        </p:nvGrpSpPr>
        <p:grpSpPr>
          <a:xfrm>
            <a:off x="1905000" y="2362200"/>
            <a:ext cx="2590800" cy="2819400"/>
            <a:chOff x="2057399" y="1600201"/>
            <a:chExt cx="3124200" cy="4191000"/>
          </a:xfrm>
        </p:grpSpPr>
        <p:grpSp>
          <p:nvGrpSpPr>
            <p:cNvPr id="30" name="Group 198"/>
            <p:cNvGrpSpPr/>
            <p:nvPr/>
          </p:nvGrpSpPr>
          <p:grpSpPr>
            <a:xfrm>
              <a:off x="2057399" y="3886202"/>
              <a:ext cx="0" cy="1904999"/>
              <a:chOff x="2057399" y="1600202"/>
              <a:chExt cx="0" cy="1904999"/>
            </a:xfrm>
          </p:grpSpPr>
          <p:cxnSp>
            <p:nvCxnSpPr>
              <p:cNvPr id="49" name="Straight Arrow Connector 48"/>
              <p:cNvCxnSpPr/>
              <p:nvPr/>
            </p:nvCxnSpPr>
            <p:spPr>
              <a:xfrm>
                <a:off x="2057399" y="1600202"/>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057399"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057399"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057399" y="2743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057399" y="3124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204"/>
            <p:cNvGrpSpPr/>
            <p:nvPr/>
          </p:nvGrpSpPr>
          <p:grpSpPr>
            <a:xfrm rot="10800000">
              <a:off x="2057399" y="3886202"/>
              <a:ext cx="3124200" cy="1"/>
              <a:chOff x="2057401" y="3505197"/>
              <a:chExt cx="3124200" cy="1"/>
            </a:xfrm>
          </p:grpSpPr>
          <p:cxnSp>
            <p:nvCxnSpPr>
              <p:cNvPr id="39" name="Straight Arrow Connector 38"/>
              <p:cNvCxnSpPr/>
              <p:nvPr/>
            </p:nvCxnSpPr>
            <p:spPr>
              <a:xfrm>
                <a:off x="2057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362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67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971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200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05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10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4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19602"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48201" y="3505197"/>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215"/>
            <p:cNvGrpSpPr/>
            <p:nvPr/>
          </p:nvGrpSpPr>
          <p:grpSpPr>
            <a:xfrm flipH="1">
              <a:off x="5181597" y="1981201"/>
              <a:ext cx="2" cy="1904999"/>
              <a:chOff x="2057401" y="1600201"/>
              <a:chExt cx="2" cy="1904999"/>
            </a:xfrm>
          </p:grpSpPr>
          <p:cxnSp>
            <p:nvCxnSpPr>
              <p:cNvPr id="34" name="Straight Arrow Connector 33"/>
              <p:cNvCxnSpPr/>
              <p:nvPr/>
            </p:nvCxnSpPr>
            <p:spPr>
              <a:xfrm>
                <a:off x="2057403"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057401"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57401"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057401"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057402"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a:off x="5181599"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H="1">
            <a:off x="1905000" y="2331234"/>
            <a:ext cx="2590800" cy="2819400"/>
            <a:chOff x="2057400" y="1600200"/>
            <a:chExt cx="3124200" cy="4191000"/>
          </a:xfrm>
        </p:grpSpPr>
        <p:grpSp>
          <p:nvGrpSpPr>
            <p:cNvPr id="55" name="Group 198"/>
            <p:cNvGrpSpPr/>
            <p:nvPr/>
          </p:nvGrpSpPr>
          <p:grpSpPr>
            <a:xfrm>
              <a:off x="2057400" y="3886200"/>
              <a:ext cx="0" cy="1905000"/>
              <a:chOff x="2057400" y="1600200"/>
              <a:chExt cx="0" cy="1905000"/>
            </a:xfrm>
          </p:grpSpPr>
          <p:cxnSp>
            <p:nvCxnSpPr>
              <p:cNvPr id="74" name="Straight Arrow Connector 73"/>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204"/>
            <p:cNvGrpSpPr/>
            <p:nvPr/>
          </p:nvGrpSpPr>
          <p:grpSpPr>
            <a:xfrm rot="10800000">
              <a:off x="2057400" y="3886200"/>
              <a:ext cx="3124200" cy="0"/>
              <a:chOff x="2057400" y="3505200"/>
              <a:chExt cx="3124200" cy="0"/>
            </a:xfrm>
          </p:grpSpPr>
          <p:cxnSp>
            <p:nvCxnSpPr>
              <p:cNvPr id="64" name="Straight Arrow Connector 63"/>
              <p:cNvCxnSpPr/>
              <p:nvPr/>
            </p:nvCxnSpPr>
            <p:spPr>
              <a:xfrm>
                <a:off x="2057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362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667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971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200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505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810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4196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648200" y="35052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215"/>
            <p:cNvGrpSpPr/>
            <p:nvPr/>
          </p:nvGrpSpPr>
          <p:grpSpPr>
            <a:xfrm flipH="1">
              <a:off x="5135881" y="1981200"/>
              <a:ext cx="45719" cy="1905000"/>
              <a:chOff x="2057400" y="1600200"/>
              <a:chExt cx="0" cy="1905000"/>
            </a:xfrm>
          </p:grpSpPr>
          <p:cxnSp>
            <p:nvCxnSpPr>
              <p:cNvPr id="59" name="Straight Arrow Connector 58"/>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51816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9" name="Down Arrow 78"/>
          <p:cNvSpPr/>
          <p:nvPr/>
        </p:nvSpPr>
        <p:spPr>
          <a:xfrm rot="16200000">
            <a:off x="6531656" y="3176266"/>
            <a:ext cx="762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wn Arrow 79"/>
          <p:cNvSpPr/>
          <p:nvPr/>
        </p:nvSpPr>
        <p:spPr>
          <a:xfrm rot="5400000">
            <a:off x="6490712" y="3166002"/>
            <a:ext cx="762000" cy="533400"/>
          </a:xfrm>
          <a:prstGeom prst="downArrow">
            <a:avLst>
              <a:gd name="adj1" fmla="val 50000"/>
              <a:gd name="adj2" fmla="val 41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82"/>
          <p:cNvSpPr txBox="1"/>
          <p:nvPr/>
        </p:nvSpPr>
        <p:spPr>
          <a:xfrm>
            <a:off x="2209800" y="4236234"/>
            <a:ext cx="1981200" cy="646331"/>
          </a:xfrm>
          <a:prstGeom prst="rect">
            <a:avLst/>
          </a:prstGeom>
          <a:noFill/>
        </p:spPr>
        <p:txBody>
          <a:bodyPr wrap="square" rtlCol="0">
            <a:spAutoFit/>
          </a:bodyPr>
          <a:lstStyle/>
          <a:p>
            <a:pPr algn="ctr"/>
            <a:r>
              <a:rPr lang="en-US" dirty="0" smtClean="0">
                <a:latin typeface="+mn-lt"/>
              </a:rPr>
              <a:t>  MOTOR</a:t>
            </a:r>
          </a:p>
          <a:p>
            <a:pPr algn="ctr"/>
            <a:endParaRPr lang="en-US" dirty="0">
              <a:latin typeface="+mn-lt"/>
            </a:endParaRPr>
          </a:p>
        </p:txBody>
      </p:sp>
      <p:sp>
        <p:nvSpPr>
          <p:cNvPr id="84" name="TextBox 83"/>
          <p:cNvSpPr txBox="1"/>
          <p:nvPr/>
        </p:nvSpPr>
        <p:spPr>
          <a:xfrm>
            <a:off x="2084102" y="1589259"/>
            <a:ext cx="2209800" cy="369332"/>
          </a:xfrm>
          <a:prstGeom prst="rect">
            <a:avLst/>
          </a:prstGeom>
          <a:noFill/>
        </p:spPr>
        <p:txBody>
          <a:bodyPr wrap="square" rtlCol="0">
            <a:spAutoFit/>
          </a:bodyPr>
          <a:lstStyle/>
          <a:p>
            <a:pPr algn="ctr"/>
            <a:r>
              <a:rPr lang="en-US" dirty="0" smtClean="0">
                <a:latin typeface="+mn-lt"/>
              </a:rPr>
              <a:t>+12V</a:t>
            </a:r>
            <a:endParaRPr lang="en-US" dirty="0">
              <a:latin typeface="+mn-lt"/>
            </a:endParaRPr>
          </a:p>
        </p:txBody>
      </p:sp>
      <p:sp>
        <p:nvSpPr>
          <p:cNvPr id="85" name="TextBox 84"/>
          <p:cNvSpPr txBox="1"/>
          <p:nvPr/>
        </p:nvSpPr>
        <p:spPr>
          <a:xfrm>
            <a:off x="2133600" y="5379234"/>
            <a:ext cx="2209800" cy="369332"/>
          </a:xfrm>
          <a:prstGeom prst="rect">
            <a:avLst/>
          </a:prstGeom>
          <a:noFill/>
        </p:spPr>
        <p:txBody>
          <a:bodyPr wrap="square" rtlCol="0">
            <a:spAutoFit/>
          </a:bodyPr>
          <a:lstStyle/>
          <a:p>
            <a:pPr algn="ctr"/>
            <a:r>
              <a:rPr lang="en-US" dirty="0" smtClean="0">
                <a:latin typeface="+mn-lt"/>
              </a:rPr>
              <a:t>Ground</a:t>
            </a:r>
            <a:endParaRPr lang="en-US" dirty="0">
              <a:latin typeface="+mn-lt"/>
            </a:endParaRPr>
          </a:p>
        </p:txBody>
      </p:sp>
      <p:sp>
        <p:nvSpPr>
          <p:cNvPr id="86" name="TextBox 85"/>
          <p:cNvSpPr txBox="1"/>
          <p:nvPr/>
        </p:nvSpPr>
        <p:spPr>
          <a:xfrm>
            <a:off x="1143000" y="2788434"/>
            <a:ext cx="533400" cy="369332"/>
          </a:xfrm>
          <a:prstGeom prst="rect">
            <a:avLst/>
          </a:prstGeom>
          <a:noFill/>
        </p:spPr>
        <p:txBody>
          <a:bodyPr wrap="square" rtlCol="0">
            <a:spAutoFit/>
          </a:bodyPr>
          <a:lstStyle/>
          <a:p>
            <a:r>
              <a:rPr lang="en-US" dirty="0" smtClean="0">
                <a:latin typeface="+mn-lt"/>
              </a:rPr>
              <a:t>S1</a:t>
            </a:r>
            <a:endParaRPr lang="en-US" dirty="0">
              <a:latin typeface="+mn-lt"/>
            </a:endParaRPr>
          </a:p>
        </p:txBody>
      </p:sp>
      <p:sp>
        <p:nvSpPr>
          <p:cNvPr id="87" name="TextBox 86"/>
          <p:cNvSpPr txBox="1"/>
          <p:nvPr/>
        </p:nvSpPr>
        <p:spPr>
          <a:xfrm rot="10800000" flipV="1">
            <a:off x="4724400" y="2864634"/>
            <a:ext cx="533400" cy="369332"/>
          </a:xfrm>
          <a:prstGeom prst="rect">
            <a:avLst/>
          </a:prstGeom>
          <a:noFill/>
        </p:spPr>
        <p:txBody>
          <a:bodyPr wrap="square" rtlCol="0">
            <a:spAutoFit/>
          </a:bodyPr>
          <a:lstStyle/>
          <a:p>
            <a:r>
              <a:rPr lang="en-US" dirty="0" smtClean="0">
                <a:latin typeface="+mn-lt"/>
              </a:rPr>
              <a:t>S3</a:t>
            </a:r>
            <a:endParaRPr lang="en-US" dirty="0">
              <a:latin typeface="+mn-lt"/>
            </a:endParaRPr>
          </a:p>
        </p:txBody>
      </p:sp>
      <p:sp>
        <p:nvSpPr>
          <p:cNvPr id="88" name="TextBox 87"/>
          <p:cNvSpPr txBox="1"/>
          <p:nvPr/>
        </p:nvSpPr>
        <p:spPr>
          <a:xfrm rot="10800000" flipV="1">
            <a:off x="4724400" y="4388634"/>
            <a:ext cx="533400" cy="369332"/>
          </a:xfrm>
          <a:prstGeom prst="rect">
            <a:avLst/>
          </a:prstGeom>
          <a:noFill/>
        </p:spPr>
        <p:txBody>
          <a:bodyPr wrap="square" rtlCol="0">
            <a:spAutoFit/>
          </a:bodyPr>
          <a:lstStyle/>
          <a:p>
            <a:r>
              <a:rPr lang="en-US" dirty="0" smtClean="0">
                <a:latin typeface="+mn-lt"/>
              </a:rPr>
              <a:t>S4</a:t>
            </a:r>
            <a:endParaRPr lang="en-US" dirty="0">
              <a:latin typeface="+mn-lt"/>
            </a:endParaRPr>
          </a:p>
        </p:txBody>
      </p:sp>
      <p:sp>
        <p:nvSpPr>
          <p:cNvPr id="89" name="TextBox 88"/>
          <p:cNvSpPr txBox="1"/>
          <p:nvPr/>
        </p:nvSpPr>
        <p:spPr>
          <a:xfrm rot="10800000" flipV="1">
            <a:off x="1143001" y="4312434"/>
            <a:ext cx="533400" cy="369332"/>
          </a:xfrm>
          <a:prstGeom prst="rect">
            <a:avLst/>
          </a:prstGeom>
          <a:noFill/>
        </p:spPr>
        <p:txBody>
          <a:bodyPr wrap="square" rtlCol="0">
            <a:spAutoFit/>
          </a:bodyPr>
          <a:lstStyle/>
          <a:p>
            <a:r>
              <a:rPr lang="en-US" dirty="0" smtClean="0">
                <a:latin typeface="+mn-lt"/>
              </a:rPr>
              <a:t>S2</a:t>
            </a:r>
            <a:endParaRPr lang="en-US" dirty="0">
              <a:latin typeface="+mn-lt"/>
            </a:endParaRPr>
          </a:p>
        </p:txBody>
      </p:sp>
      <p:sp>
        <p:nvSpPr>
          <p:cNvPr id="90" name="TextBox 89"/>
          <p:cNvSpPr txBox="1"/>
          <p:nvPr/>
        </p:nvSpPr>
        <p:spPr>
          <a:xfrm>
            <a:off x="5414841" y="2443689"/>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S1+S4 </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FULL FORWARD</a:t>
            </a:r>
            <a:endParaRPr lang="en-US" sz="3200" dirty="0">
              <a:latin typeface="+mn-lt"/>
              <a:cs typeface="Times New Roman" pitchFamily="18" charset="0"/>
            </a:endParaRPr>
          </a:p>
        </p:txBody>
      </p:sp>
      <p:sp>
        <p:nvSpPr>
          <p:cNvPr id="91" name="TextBox 90"/>
          <p:cNvSpPr txBox="1"/>
          <p:nvPr/>
        </p:nvSpPr>
        <p:spPr>
          <a:xfrm>
            <a:off x="5414841" y="2445408"/>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S3+S2</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FULL REVERSE</a:t>
            </a:r>
            <a:endParaRPr lang="en-US" sz="3200" dirty="0">
              <a:latin typeface="+mn-lt"/>
              <a:cs typeface="Times New Roman" pitchFamily="18" charset="0"/>
            </a:endParaRPr>
          </a:p>
        </p:txBody>
      </p:sp>
      <p:cxnSp>
        <p:nvCxnSpPr>
          <p:cNvPr id="93" name="Straight Connector 92"/>
          <p:cNvCxnSpPr/>
          <p:nvPr/>
        </p:nvCxnSpPr>
        <p:spPr>
          <a:xfrm>
            <a:off x="3209852" y="1964453"/>
            <a:ext cx="0" cy="290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250388" y="5215775"/>
            <a:ext cx="6876" cy="248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lowchart: Connector 91"/>
          <p:cNvSpPr/>
          <p:nvPr/>
        </p:nvSpPr>
        <p:spPr>
          <a:xfrm>
            <a:off x="1778304" y="3184109"/>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4" name="Flowchart: Connector 93"/>
          <p:cNvSpPr/>
          <p:nvPr/>
        </p:nvSpPr>
        <p:spPr>
          <a:xfrm>
            <a:off x="4537472" y="3186381"/>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5" name="Flowchart: Connector 94"/>
          <p:cNvSpPr/>
          <p:nvPr/>
        </p:nvSpPr>
        <p:spPr>
          <a:xfrm>
            <a:off x="1780576" y="4687661"/>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6" name="Flowchart: Connector 95"/>
          <p:cNvSpPr/>
          <p:nvPr/>
        </p:nvSpPr>
        <p:spPr>
          <a:xfrm>
            <a:off x="4526096" y="4689933"/>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7" name="TextBox 96"/>
          <p:cNvSpPr txBox="1"/>
          <p:nvPr/>
        </p:nvSpPr>
        <p:spPr>
          <a:xfrm>
            <a:off x="5425954" y="2444459"/>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S1+S3</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BRAKE</a:t>
            </a:r>
            <a:endParaRPr lang="en-US" sz="3200" dirty="0">
              <a:latin typeface="+mn-lt"/>
              <a:cs typeface="Times New Roman" pitchFamily="18" charset="0"/>
            </a:endParaRPr>
          </a:p>
        </p:txBody>
      </p:sp>
      <p:sp>
        <p:nvSpPr>
          <p:cNvPr id="98" name="Arc 97"/>
          <p:cNvSpPr/>
          <p:nvPr/>
        </p:nvSpPr>
        <p:spPr>
          <a:xfrm>
            <a:off x="2438400" y="2514600"/>
            <a:ext cx="1600200" cy="685800"/>
          </a:xfrm>
          <a:prstGeom prst="arc">
            <a:avLst>
              <a:gd name="adj1" fmla="val 16247832"/>
              <a:gd name="adj2" fmla="val 1296164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399499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0" presetClass="path" presetSubtype="0" repeatCount="indefinite" accel="50000" decel="50000" fill="hold" grpId="1" nodeType="withEffect">
                                  <p:stCondLst>
                                    <p:cond delay="0"/>
                                  </p:stCondLst>
                                  <p:endCondLst>
                                    <p:cond evt="onNext" delay="0">
                                      <p:tgtEl>
                                        <p:sldTgt/>
                                      </p:tgtEl>
                                    </p:cond>
                                  </p:endCondLst>
                                  <p:childTnLst>
                                    <p:animMotion origin="layout" path="M 0.01754 0.00046 L -0.1342 0.00046 L -0.1342 0.22101 L 0.16701 0.22101 L 0.16701 0.43323 L 0.01997 0.43323 " pathEditMode="relative" rAng="0" ptsTypes="AAAAAA">
                                      <p:cBhvr>
                                        <p:cTn id="18" dur="3000" fill="hold"/>
                                        <p:tgtEl>
                                          <p:spTgt spid="24"/>
                                        </p:tgtEl>
                                        <p:attrNameLst>
                                          <p:attrName>ppt_x</p:attrName>
                                          <p:attrName>ppt_y</p:attrName>
                                        </p:attrNameLst>
                                      </p:cBhvr>
                                      <p:rCtr x="-122" y="21639"/>
                                    </p:animMotion>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25"/>
                                        </p:tgtEl>
                                        <p:attrNameLst>
                                          <p:attrName>r</p:attrName>
                                        </p:attrNameLst>
                                      </p:cBhvr>
                                    </p:animRo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0" presetClass="path" presetSubtype="0" repeatCount="indefinite" accel="50000" decel="50000" fill="hold" grpId="4" nodeType="withEffect">
                                  <p:stCondLst>
                                    <p:cond delay="0"/>
                                  </p:stCondLst>
                                  <p:childTnLst>
                                    <p:animMotion origin="layout" path="M -0.01111 -4.88313E-7 L 0.13785 -0.00278 L 0.13785 0.21546 L -0.16111 0.21824 L -0.16215 0.43115 L -0.00903 0.42976 " pathEditMode="relative" rAng="0" ptsTypes="AAAAAA">
                                      <p:cBhvr>
                                        <p:cTn id="60" dur="3000" fill="hold"/>
                                        <p:tgtEl>
                                          <p:spTgt spid="24"/>
                                        </p:tgtEl>
                                        <p:attrNameLst>
                                          <p:attrName>ppt_x</p:attrName>
                                          <p:attrName>ppt_y</p:attrName>
                                        </p:attrNameLst>
                                      </p:cBhvr>
                                      <p:rCtr x="-104" y="21407"/>
                                    </p:animMotion>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8" presetClass="emph" presetSubtype="0" repeatCount="indefinite" fill="hold" nodeType="withEffect">
                                  <p:stCondLst>
                                    <p:cond delay="0"/>
                                  </p:stCondLst>
                                  <p:endCondLst>
                                    <p:cond evt="onNext" delay="0">
                                      <p:tgtEl>
                                        <p:sldTgt/>
                                      </p:tgtEl>
                                    </p:cond>
                                  </p:endCondLst>
                                  <p:childTnLst>
                                    <p:animRot by="-21600000">
                                      <p:cBhvr>
                                        <p:cTn id="64" dur="2000" fill="hold"/>
                                        <p:tgtEl>
                                          <p:spTgt spid="25"/>
                                        </p:tgtEl>
                                        <p:attrNameLst>
                                          <p:attrName>r</p:attrName>
                                        </p:attrNameLst>
                                      </p:cBhvr>
                                    </p:animRo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5"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9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par>
                          <p:cTn id="99" fill="hold">
                            <p:stCondLst>
                              <p:cond delay="0"/>
                            </p:stCondLst>
                            <p:childTnLst>
                              <p:par>
                                <p:cTn id="100" presetID="10" presetClass="entr" presetSubtype="0" fill="hold" grpId="0" nodeType="afterEffect">
                                  <p:stCondLst>
                                    <p:cond delay="500"/>
                                  </p:stCondLst>
                                  <p:childTnLst>
                                    <p:set>
                                      <p:cBhvr>
                                        <p:cTn id="101" dur="1" fill="hold">
                                          <p:stCondLst>
                                            <p:cond delay="0"/>
                                          </p:stCondLst>
                                        </p:cTn>
                                        <p:tgtEl>
                                          <p:spTgt spid="98"/>
                                        </p:tgtEl>
                                        <p:attrNameLst>
                                          <p:attrName>style.visibility</p:attrName>
                                        </p:attrNameLst>
                                      </p:cBhvr>
                                      <p:to>
                                        <p:strVal val="visible"/>
                                      </p:to>
                                    </p:set>
                                    <p:animEffect transition="in" filter="fade">
                                      <p:cBhvr>
                                        <p:cTn id="102" dur="500"/>
                                        <p:tgtEl>
                                          <p:spTgt spid="98"/>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7"/>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97"/>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4" grpId="3" animBg="1"/>
      <p:bldP spid="24" grpId="4" animBg="1"/>
      <p:bldP spid="24" grpId="5" animBg="1"/>
      <p:bldP spid="79" grpId="0" animBg="1"/>
      <p:bldP spid="79" grpId="1" animBg="1"/>
      <p:bldP spid="80" grpId="0" animBg="1"/>
      <p:bldP spid="80" grpId="1" animBg="1"/>
      <p:bldP spid="90" grpId="0"/>
      <p:bldP spid="91" grpId="0"/>
      <p:bldP spid="91" grpId="1"/>
      <p:bldP spid="97" grpId="0"/>
      <p:bldP spid="97" grpId="1"/>
      <p:bldP spid="98" grpId="0" animBg="1"/>
      <p:bldP spid="9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77367" cy="1143000"/>
          </a:xfrm>
        </p:spPr>
        <p:txBody>
          <a:bodyPr/>
          <a:lstStyle/>
          <a:p>
            <a:r>
              <a:rPr lang="en-US" u="sng" dirty="0" smtClean="0"/>
              <a:t>E</a:t>
            </a:r>
            <a:r>
              <a:rPr lang="en-US" dirty="0" smtClean="0"/>
              <a:t>lectronic </a:t>
            </a:r>
            <a:r>
              <a:rPr lang="en-US" u="sng" dirty="0" smtClean="0"/>
              <a:t>S</a:t>
            </a:r>
            <a:r>
              <a:rPr lang="en-US" dirty="0" smtClean="0"/>
              <a:t>peed </a:t>
            </a:r>
            <a:r>
              <a:rPr lang="en-US" u="sng" dirty="0" smtClean="0"/>
              <a:t>C</a:t>
            </a:r>
            <a:r>
              <a:rPr lang="en-US" dirty="0" smtClean="0"/>
              <a:t>ontroller (ESC)</a:t>
            </a:r>
            <a:endParaRPr lang="en-US" dirty="0"/>
          </a:p>
        </p:txBody>
      </p:sp>
      <p:sp>
        <p:nvSpPr>
          <p:cNvPr id="3" name="Content Placeholder 2"/>
          <p:cNvSpPr>
            <a:spLocks noGrp="1"/>
          </p:cNvSpPr>
          <p:nvPr>
            <p:ph idx="1"/>
          </p:nvPr>
        </p:nvSpPr>
        <p:spPr>
          <a:xfrm>
            <a:off x="375311" y="1436424"/>
            <a:ext cx="7815051" cy="4525963"/>
          </a:xfrm>
        </p:spPr>
        <p:txBody>
          <a:bodyPr/>
          <a:lstStyle/>
          <a:p>
            <a:r>
              <a:rPr lang="en-US" dirty="0" smtClean="0"/>
              <a:t>Control the amount of power sent to the motors in addition to direction that motor turns.</a:t>
            </a:r>
          </a:p>
          <a:p>
            <a:r>
              <a:rPr lang="en-US" dirty="0" smtClean="0"/>
              <a:t>Three types of ESC’s: 	</a:t>
            </a:r>
          </a:p>
          <a:p>
            <a:pPr marL="36512" indent="0">
              <a:buNone/>
            </a:pP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8" name="TextBox 7"/>
          <p:cNvSpPr txBox="1"/>
          <p:nvPr/>
        </p:nvSpPr>
        <p:spPr>
          <a:xfrm>
            <a:off x="457200" y="3124200"/>
            <a:ext cx="8381999" cy="369332"/>
          </a:xfrm>
          <a:prstGeom prst="rect">
            <a:avLst/>
          </a:prstGeom>
          <a:noFill/>
        </p:spPr>
        <p:txBody>
          <a:bodyPr wrap="square" rtlCol="0">
            <a:spAutoFit/>
          </a:bodyPr>
          <a:lstStyle/>
          <a:p>
            <a:r>
              <a:rPr lang="en-US" b="1" dirty="0" smtClean="0"/>
              <a:t> Victor 888 ESC                                 Jaguar ESC</a:t>
            </a:r>
            <a:r>
              <a:rPr lang="en-US" dirty="0" smtClean="0"/>
              <a:t>	                            </a:t>
            </a:r>
            <a:r>
              <a:rPr lang="en-US" b="1" dirty="0" smtClean="0"/>
              <a:t>Talon ESC</a:t>
            </a:r>
            <a:endParaRPr lang="en-US"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31" y="4087631"/>
            <a:ext cx="2617969" cy="26179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4114056"/>
            <a:ext cx="3365464" cy="2743944"/>
          </a:xfrm>
          <a:prstGeom prst="rect">
            <a:avLst/>
          </a:prstGeom>
        </p:spPr>
      </p:pic>
      <p:pic>
        <p:nvPicPr>
          <p:cNvPr id="5" name="Picture 4" descr="talon cop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154" y="3733800"/>
            <a:ext cx="3377046" cy="2971800"/>
          </a:xfrm>
          <a:prstGeom prst="rect">
            <a:avLst/>
          </a:prstGeom>
        </p:spPr>
      </p:pic>
    </p:spTree>
    <p:extLst>
      <p:ext uri="{BB962C8B-B14F-4D97-AF65-F5344CB8AC3E}">
        <p14:creationId xmlns:p14="http://schemas.microsoft.com/office/powerpoint/2010/main" val="3164885393"/>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Controller Comparison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852" y="3429000"/>
            <a:ext cx="3420348" cy="2788693"/>
          </a:xfrm>
          <a:prstGeom prst="rect">
            <a:avLst/>
          </a:prstGeom>
        </p:spPr>
      </p:pic>
      <p:pic>
        <p:nvPicPr>
          <p:cNvPr id="7" name="Picture 6" descr="talon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352800"/>
            <a:ext cx="3377046" cy="29718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33800"/>
            <a:ext cx="2617969" cy="2617969"/>
          </a:xfrm>
          <a:prstGeom prst="rect">
            <a:avLst/>
          </a:prstGeom>
        </p:spPr>
      </p:pic>
      <p:graphicFrame>
        <p:nvGraphicFramePr>
          <p:cNvPr id="13" name="Content Placeholder 3"/>
          <p:cNvGraphicFramePr>
            <a:graphicFrameLocks noGrp="1"/>
          </p:cNvGraphicFramePr>
          <p:nvPr>
            <p:ph idx="1"/>
          </p:nvPr>
        </p:nvGraphicFramePr>
        <p:xfrm>
          <a:off x="457200" y="1600200"/>
          <a:ext cx="8153400" cy="1483360"/>
        </p:xfrm>
        <a:graphic>
          <a:graphicData uri="http://schemas.openxmlformats.org/drawingml/2006/table">
            <a:tbl>
              <a:tblPr firstRow="1" bandRow="1">
                <a:tableStyleId>{073A0DAA-6AF3-43AB-8588-CEC1D06C72B9}</a:tableStyleId>
              </a:tblPr>
              <a:tblGrid>
                <a:gridCol w="2038350"/>
                <a:gridCol w="2038350"/>
                <a:gridCol w="2038350"/>
                <a:gridCol w="2038350"/>
              </a:tblGrid>
              <a:tr h="370840">
                <a:tc>
                  <a:txBody>
                    <a:bodyPr/>
                    <a:lstStyle/>
                    <a:p>
                      <a:endParaRPr lang="en-US" dirty="0"/>
                    </a:p>
                  </a:txBody>
                  <a:tcPr/>
                </a:tc>
                <a:tc>
                  <a:txBody>
                    <a:bodyPr/>
                    <a:lstStyle/>
                    <a:p>
                      <a:r>
                        <a:rPr lang="en-US" dirty="0" smtClean="0"/>
                        <a:t>Victor</a:t>
                      </a:r>
                      <a:r>
                        <a:rPr lang="en-US" baseline="0" dirty="0" smtClean="0"/>
                        <a:t> ESC</a:t>
                      </a:r>
                      <a:endParaRPr lang="en-US" dirty="0"/>
                    </a:p>
                  </a:txBody>
                  <a:tcPr/>
                </a:tc>
                <a:tc>
                  <a:txBody>
                    <a:bodyPr/>
                    <a:lstStyle/>
                    <a:p>
                      <a:r>
                        <a:rPr lang="en-US" dirty="0" smtClean="0"/>
                        <a:t>Talon</a:t>
                      </a:r>
                      <a:r>
                        <a:rPr lang="en-US" baseline="0" dirty="0" smtClean="0"/>
                        <a:t> ESC</a:t>
                      </a:r>
                      <a:endParaRPr lang="en-US" dirty="0"/>
                    </a:p>
                  </a:txBody>
                  <a:tcPr/>
                </a:tc>
                <a:tc>
                  <a:txBody>
                    <a:bodyPr/>
                    <a:lstStyle/>
                    <a:p>
                      <a:r>
                        <a:rPr lang="en-US" dirty="0" smtClean="0"/>
                        <a:t>Jaguar</a:t>
                      </a:r>
                      <a:r>
                        <a:rPr lang="en-US" baseline="0" dirty="0" smtClean="0"/>
                        <a:t> ESC</a:t>
                      </a:r>
                      <a:endParaRPr lang="en-US" dirty="0"/>
                    </a:p>
                  </a:txBody>
                  <a:tcPr/>
                </a:tc>
              </a:tr>
              <a:tr h="370840">
                <a:tc>
                  <a:txBody>
                    <a:bodyPr/>
                    <a:lstStyle/>
                    <a:p>
                      <a:r>
                        <a:rPr lang="en-US" dirty="0" smtClean="0">
                          <a:solidFill>
                            <a:schemeClr val="tx1"/>
                          </a:solidFill>
                        </a:rPr>
                        <a:t>Size</a:t>
                      </a:r>
                      <a:endParaRPr lang="en-US" dirty="0">
                        <a:solidFill>
                          <a:schemeClr val="tx1"/>
                        </a:solidFill>
                      </a:endParaRPr>
                    </a:p>
                  </a:txBody>
                  <a:tcPr/>
                </a:tc>
                <a:tc>
                  <a:txBody>
                    <a:bodyPr/>
                    <a:lstStyle/>
                    <a:p>
                      <a:r>
                        <a:rPr lang="en-US" dirty="0" smtClean="0">
                          <a:solidFill>
                            <a:schemeClr val="tx1"/>
                          </a:solidFill>
                        </a:rPr>
                        <a:t>Small</a:t>
                      </a:r>
                      <a:endParaRPr lang="en-US" dirty="0">
                        <a:solidFill>
                          <a:schemeClr val="tx1"/>
                        </a:solidFill>
                      </a:endParaRPr>
                    </a:p>
                  </a:txBody>
                  <a:tcPr/>
                </a:tc>
                <a:tc>
                  <a:txBody>
                    <a:bodyPr/>
                    <a:lstStyle/>
                    <a:p>
                      <a:r>
                        <a:rPr lang="en-US" dirty="0" smtClean="0">
                          <a:solidFill>
                            <a:schemeClr val="tx1"/>
                          </a:solidFill>
                        </a:rPr>
                        <a:t>Small</a:t>
                      </a:r>
                      <a:endParaRPr lang="en-US" dirty="0">
                        <a:solidFill>
                          <a:schemeClr val="tx1"/>
                        </a:solidFill>
                      </a:endParaRPr>
                    </a:p>
                  </a:txBody>
                  <a:tcPr/>
                </a:tc>
                <a:tc>
                  <a:txBody>
                    <a:bodyPr/>
                    <a:lstStyle/>
                    <a:p>
                      <a:r>
                        <a:rPr lang="en-US" dirty="0" smtClean="0">
                          <a:solidFill>
                            <a:schemeClr val="tx1"/>
                          </a:solidFill>
                        </a:rPr>
                        <a:t>Large</a:t>
                      </a:r>
                      <a:endParaRPr lang="en-US" dirty="0">
                        <a:solidFill>
                          <a:schemeClr val="tx1"/>
                        </a:solidFill>
                      </a:endParaRPr>
                    </a:p>
                  </a:txBody>
                  <a:tcPr/>
                </a:tc>
              </a:tr>
              <a:tr h="370840">
                <a:tc>
                  <a:txBody>
                    <a:bodyPr/>
                    <a:lstStyle/>
                    <a:p>
                      <a:r>
                        <a:rPr lang="en-US" dirty="0" smtClean="0">
                          <a:solidFill>
                            <a:schemeClr val="tx1"/>
                          </a:solidFill>
                        </a:rPr>
                        <a:t>Communication</a:t>
                      </a:r>
                      <a:endParaRPr lang="en-US" dirty="0">
                        <a:solidFill>
                          <a:schemeClr val="tx1"/>
                        </a:solidFill>
                      </a:endParaRPr>
                    </a:p>
                  </a:txBody>
                  <a:tcPr/>
                </a:tc>
                <a:tc>
                  <a:txBody>
                    <a:bodyPr/>
                    <a:lstStyle/>
                    <a:p>
                      <a:r>
                        <a:rPr lang="en-US" dirty="0" smtClean="0">
                          <a:solidFill>
                            <a:schemeClr val="tx1"/>
                          </a:solidFill>
                        </a:rPr>
                        <a:t>Servo Wire</a:t>
                      </a:r>
                      <a:endParaRPr lang="en-US" dirty="0">
                        <a:solidFill>
                          <a:schemeClr val="tx1"/>
                        </a:solidFill>
                      </a:endParaRPr>
                    </a:p>
                  </a:txBody>
                  <a:tcPr/>
                </a:tc>
                <a:tc>
                  <a:txBody>
                    <a:bodyPr/>
                    <a:lstStyle/>
                    <a:p>
                      <a:r>
                        <a:rPr lang="en-US" dirty="0" smtClean="0">
                          <a:solidFill>
                            <a:schemeClr val="tx1"/>
                          </a:solidFill>
                        </a:rPr>
                        <a:t>Servo Wire</a:t>
                      </a:r>
                      <a:endParaRPr lang="en-US" dirty="0">
                        <a:solidFill>
                          <a:schemeClr val="tx1"/>
                        </a:solidFill>
                      </a:endParaRPr>
                    </a:p>
                  </a:txBody>
                  <a:tcPr/>
                </a:tc>
                <a:tc>
                  <a:txBody>
                    <a:bodyPr/>
                    <a:lstStyle/>
                    <a:p>
                      <a:r>
                        <a:rPr lang="en-US" dirty="0" smtClean="0">
                          <a:solidFill>
                            <a:schemeClr val="tx1"/>
                          </a:solidFill>
                        </a:rPr>
                        <a:t>Servo and CAN Bus</a:t>
                      </a:r>
                      <a:endParaRPr lang="en-US" dirty="0">
                        <a:solidFill>
                          <a:schemeClr val="tx1"/>
                        </a:solidFill>
                      </a:endParaRPr>
                    </a:p>
                  </a:txBody>
                  <a:tcPr/>
                </a:tc>
              </a:tr>
              <a:tr h="370840">
                <a:tc>
                  <a:txBody>
                    <a:bodyPr/>
                    <a:lstStyle/>
                    <a:p>
                      <a:r>
                        <a:rPr lang="en-US" dirty="0" smtClean="0">
                          <a:solidFill>
                            <a:schemeClr val="tx1"/>
                          </a:solidFill>
                        </a:rPr>
                        <a:t>Price</a:t>
                      </a:r>
                      <a:endParaRPr lang="en-US" dirty="0">
                        <a:solidFill>
                          <a:schemeClr val="tx1"/>
                        </a:solidFill>
                      </a:endParaRPr>
                    </a:p>
                  </a:txBody>
                  <a:tcPr/>
                </a:tc>
                <a:tc>
                  <a:txBody>
                    <a:bodyPr/>
                    <a:lstStyle/>
                    <a:p>
                      <a:r>
                        <a:rPr lang="en-US" dirty="0" smtClean="0">
                          <a:solidFill>
                            <a:schemeClr val="tx1"/>
                          </a:solidFill>
                        </a:rPr>
                        <a:t>$69.99</a:t>
                      </a:r>
                      <a:endParaRPr lang="en-US" dirty="0">
                        <a:solidFill>
                          <a:schemeClr val="tx1"/>
                        </a:solidFill>
                      </a:endParaRPr>
                    </a:p>
                  </a:txBody>
                  <a:tcPr/>
                </a:tc>
                <a:tc>
                  <a:txBody>
                    <a:bodyPr/>
                    <a:lstStyle/>
                    <a:p>
                      <a:r>
                        <a:rPr lang="en-US" dirty="0" smtClean="0">
                          <a:solidFill>
                            <a:schemeClr val="tx1"/>
                          </a:solidFill>
                        </a:rPr>
                        <a:t>$59.00</a:t>
                      </a:r>
                      <a:endParaRPr lang="en-US" dirty="0">
                        <a:solidFill>
                          <a:schemeClr val="tx1"/>
                        </a:solidFill>
                      </a:endParaRPr>
                    </a:p>
                  </a:txBody>
                  <a:tcPr/>
                </a:tc>
                <a:tc>
                  <a:txBody>
                    <a:bodyPr/>
                    <a:lstStyle/>
                    <a:p>
                      <a:r>
                        <a:rPr lang="en-US" dirty="0" smtClean="0">
                          <a:solidFill>
                            <a:schemeClr val="tx1"/>
                          </a:solidFill>
                        </a:rPr>
                        <a:t>$79.99</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174392136"/>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0197" cy="1143000"/>
          </a:xfrm>
        </p:spPr>
        <p:txBody>
          <a:bodyPr/>
          <a:lstStyle/>
          <a:p>
            <a:r>
              <a:rPr lang="en-US" u="sng" dirty="0" smtClean="0"/>
              <a:t>P</a:t>
            </a:r>
            <a:r>
              <a:rPr lang="en-US" dirty="0" smtClean="0"/>
              <a:t>ulse </a:t>
            </a:r>
            <a:r>
              <a:rPr lang="en-US" u="sng" dirty="0" smtClean="0"/>
              <a:t>W</a:t>
            </a:r>
            <a:r>
              <a:rPr lang="en-US" dirty="0" smtClean="0"/>
              <a:t>idth </a:t>
            </a:r>
            <a:r>
              <a:rPr lang="en-US" u="sng" dirty="0" smtClean="0"/>
              <a:t>M</a:t>
            </a:r>
            <a:r>
              <a:rPr lang="en-US" dirty="0" smtClean="0"/>
              <a:t>odulation (PWM)</a:t>
            </a:r>
            <a:endParaRPr lang="en-US" dirty="0"/>
          </a:p>
        </p:txBody>
      </p:sp>
      <p:sp>
        <p:nvSpPr>
          <p:cNvPr id="3" name="Content Placeholder 2"/>
          <p:cNvSpPr>
            <a:spLocks noGrp="1"/>
          </p:cNvSpPr>
          <p:nvPr>
            <p:ph idx="1"/>
          </p:nvPr>
        </p:nvSpPr>
        <p:spPr>
          <a:xfrm>
            <a:off x="284200" y="2013857"/>
            <a:ext cx="8400198" cy="4525963"/>
          </a:xfrm>
        </p:spPr>
        <p:txBody>
          <a:bodyPr/>
          <a:lstStyle/>
          <a:p>
            <a:r>
              <a:rPr lang="en-US" dirty="0" smtClean="0"/>
              <a:t>Pulse Width Modulation is used in two ways on our FIRST Robots:</a:t>
            </a:r>
          </a:p>
          <a:p>
            <a:pPr marL="963613" lvl="1" indent="-514350">
              <a:buFont typeface="+mj-lt"/>
              <a:buAutoNum type="arabicPeriod"/>
            </a:pPr>
            <a:r>
              <a:rPr lang="en-US" dirty="0" smtClean="0"/>
              <a:t>To provide a varying amount of power to the motors.</a:t>
            </a:r>
          </a:p>
          <a:p>
            <a:pPr marL="963613" lvl="1" indent="-514350">
              <a:buFont typeface="+mj-lt"/>
              <a:buAutoNum type="arabicPeriod"/>
            </a:pPr>
            <a:r>
              <a:rPr lang="en-US" dirty="0" smtClean="0"/>
              <a:t>To communicate with the Speed controller.</a:t>
            </a:r>
          </a:p>
          <a:p>
            <a:pPr lvl="1">
              <a:buNone/>
            </a:pPr>
            <a:endParaRPr lang="en-US" dirty="0" smtClean="0"/>
          </a:p>
          <a:p>
            <a:pPr lvl="1"/>
            <a:endParaRPr lang="en-US" dirty="0"/>
          </a:p>
        </p:txBody>
      </p:sp>
    </p:spTree>
    <p:extLst>
      <p:ext uri="{BB962C8B-B14F-4D97-AF65-F5344CB8AC3E}">
        <p14:creationId xmlns:p14="http://schemas.microsoft.com/office/powerpoint/2010/main" val="393432921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1806"/>
            <a:ext cx="8181833" cy="1143000"/>
          </a:xfrm>
        </p:spPr>
        <p:txBody>
          <a:bodyPr/>
          <a:lstStyle/>
          <a:p>
            <a:r>
              <a:rPr lang="en-US" dirty="0" smtClean="0"/>
              <a:t>Variable Power Delivery </a:t>
            </a:r>
            <a:endParaRPr lang="en-US" dirty="0"/>
          </a:p>
        </p:txBody>
      </p:sp>
      <p:sp>
        <p:nvSpPr>
          <p:cNvPr id="3" name="Content Placeholder 2"/>
          <p:cNvSpPr>
            <a:spLocks noGrp="1"/>
          </p:cNvSpPr>
          <p:nvPr>
            <p:ph idx="1"/>
          </p:nvPr>
        </p:nvSpPr>
        <p:spPr>
          <a:xfrm>
            <a:off x="457199" y="1177112"/>
            <a:ext cx="7799696" cy="4525963"/>
          </a:xfrm>
        </p:spPr>
        <p:txBody>
          <a:bodyPr/>
          <a:lstStyle/>
          <a:p>
            <a:r>
              <a:rPr lang="en-US" sz="2400" dirty="0" smtClean="0"/>
              <a:t>The Speed Controller varies the power delivered to the motors by changing the “Duty Cycle.”</a:t>
            </a:r>
          </a:p>
          <a:p>
            <a:endParaRPr lang="en-US" sz="2400" dirty="0" smtClean="0"/>
          </a:p>
          <a:p>
            <a:pPr>
              <a:buNone/>
            </a:pPr>
            <a:endParaRPr lang="en-US" sz="2400" dirty="0" smtClean="0"/>
          </a:p>
          <a:p>
            <a:endParaRPr lang="en-US" dirty="0"/>
          </a:p>
        </p:txBody>
      </p:sp>
      <p:pic>
        <p:nvPicPr>
          <p:cNvPr id="15" name="Picture 14" descr="25PWM.PNG"/>
          <p:cNvPicPr>
            <a:picLocks noChangeAspect="1"/>
          </p:cNvPicPr>
          <p:nvPr/>
        </p:nvPicPr>
        <p:blipFill>
          <a:blip r:embed="rId2" cstate="print"/>
          <a:srcRect r="13585"/>
          <a:stretch>
            <a:fillRect/>
          </a:stretch>
        </p:blipFill>
        <p:spPr>
          <a:xfrm>
            <a:off x="855015" y="4994478"/>
            <a:ext cx="6155386" cy="1406357"/>
          </a:xfrm>
          <a:prstGeom prst="rect">
            <a:avLst/>
          </a:prstGeom>
        </p:spPr>
      </p:pic>
      <p:pic>
        <p:nvPicPr>
          <p:cNvPr id="16" name="Picture 15" descr="75PWM.PNG"/>
          <p:cNvPicPr>
            <a:picLocks noChangeAspect="1"/>
          </p:cNvPicPr>
          <p:nvPr/>
        </p:nvPicPr>
        <p:blipFill>
          <a:blip r:embed="rId3" cstate="print"/>
          <a:srcRect r="11324"/>
          <a:stretch>
            <a:fillRect/>
          </a:stretch>
        </p:blipFill>
        <p:spPr>
          <a:xfrm>
            <a:off x="748942" y="3057506"/>
            <a:ext cx="6579909" cy="1555438"/>
          </a:xfrm>
          <a:prstGeom prst="rect">
            <a:avLst/>
          </a:prstGeom>
        </p:spPr>
      </p:pic>
      <p:sp>
        <p:nvSpPr>
          <p:cNvPr id="21" name="TextBox 20"/>
          <p:cNvSpPr txBox="1"/>
          <p:nvPr/>
        </p:nvSpPr>
        <p:spPr>
          <a:xfrm>
            <a:off x="7219667" y="3139394"/>
            <a:ext cx="1746913" cy="1384995"/>
          </a:xfrm>
          <a:prstGeom prst="rect">
            <a:avLst/>
          </a:prstGeom>
          <a:noFill/>
        </p:spPr>
        <p:txBody>
          <a:bodyPr wrap="square" rtlCol="0">
            <a:spAutoFit/>
          </a:bodyPr>
          <a:lstStyle/>
          <a:p>
            <a:r>
              <a:rPr lang="en-US" sz="2400" dirty="0" smtClean="0">
                <a:solidFill>
                  <a:srgbClr val="002060"/>
                </a:solidFill>
                <a:latin typeface="+mn-lt"/>
              </a:rPr>
              <a:t>12V</a:t>
            </a:r>
          </a:p>
          <a:p>
            <a:endParaRPr lang="en-US" sz="3600" dirty="0" smtClean="0">
              <a:solidFill>
                <a:srgbClr val="002060"/>
              </a:solidFill>
              <a:latin typeface="+mn-lt"/>
            </a:endParaRPr>
          </a:p>
          <a:p>
            <a:r>
              <a:rPr lang="en-US" sz="2400" dirty="0" smtClean="0">
                <a:solidFill>
                  <a:srgbClr val="002060"/>
                </a:solidFill>
                <a:latin typeface="+mn-lt"/>
              </a:rPr>
              <a:t> 0V</a:t>
            </a:r>
            <a:endParaRPr lang="en-US" sz="2400" dirty="0">
              <a:solidFill>
                <a:srgbClr val="002060"/>
              </a:solidFill>
              <a:latin typeface="+mn-lt"/>
            </a:endParaRPr>
          </a:p>
        </p:txBody>
      </p:sp>
      <p:cxnSp>
        <p:nvCxnSpPr>
          <p:cNvPr id="24" name="Straight Arrow Connector 23"/>
          <p:cNvCxnSpPr/>
          <p:nvPr/>
        </p:nvCxnSpPr>
        <p:spPr>
          <a:xfrm>
            <a:off x="3043465" y="4544706"/>
            <a:ext cx="53226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569473" y="4544704"/>
            <a:ext cx="520904" cy="22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55825" y="439458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05297" y="441050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19870" y="4394580"/>
            <a:ext cx="1119131" cy="630942"/>
          </a:xfrm>
          <a:prstGeom prst="rect">
            <a:avLst/>
          </a:prstGeom>
          <a:noFill/>
        </p:spPr>
        <p:txBody>
          <a:bodyPr wrap="square" rtlCol="0">
            <a:spAutoFit/>
          </a:bodyPr>
          <a:lstStyle/>
          <a:p>
            <a:pPr algn="ctr"/>
            <a:r>
              <a:rPr lang="en-US" sz="1700" b="1" dirty="0" smtClean="0">
                <a:latin typeface="+mn-lt"/>
              </a:rPr>
              <a:t>PERIOD </a:t>
            </a:r>
            <a:r>
              <a:rPr lang="en-US" sz="1400" b="1" dirty="0" smtClean="0">
                <a:latin typeface="+mn-lt"/>
              </a:rPr>
              <a:t>(</a:t>
            </a:r>
            <a:r>
              <a:rPr lang="en-US" b="1" dirty="0" smtClean="0">
                <a:latin typeface="+mn-lt"/>
              </a:rPr>
              <a:t>ms</a:t>
            </a:r>
            <a:r>
              <a:rPr lang="en-US" sz="1400" b="1" dirty="0" smtClean="0">
                <a:latin typeface="+mn-lt"/>
              </a:rPr>
              <a:t>)</a:t>
            </a:r>
            <a:endParaRPr lang="en-US" sz="1400" b="1" dirty="0">
              <a:latin typeface="+mn-lt"/>
            </a:endParaRPr>
          </a:p>
        </p:txBody>
      </p:sp>
      <p:sp>
        <p:nvSpPr>
          <p:cNvPr id="35" name="TextBox 34"/>
          <p:cNvSpPr txBox="1"/>
          <p:nvPr/>
        </p:nvSpPr>
        <p:spPr>
          <a:xfrm>
            <a:off x="156761" y="2129050"/>
            <a:ext cx="8181831" cy="954107"/>
          </a:xfrm>
          <a:prstGeom prst="rect">
            <a:avLst/>
          </a:prstGeom>
          <a:noFill/>
        </p:spPr>
        <p:txBody>
          <a:bodyPr wrap="square" rtlCol="0">
            <a:spAutoFit/>
          </a:bodyPr>
          <a:lstStyle/>
          <a:p>
            <a:pPr algn="ctr"/>
            <a:r>
              <a:rPr lang="en-US" sz="2800" b="1" dirty="0" smtClean="0">
                <a:latin typeface="+mn-lt"/>
              </a:rPr>
              <a:t>DUTY CYCLE (%)   =    </a:t>
            </a:r>
            <a:r>
              <a:rPr lang="en-US" sz="2800" b="1" u="sng" dirty="0" smtClean="0">
                <a:latin typeface="+mn-lt"/>
              </a:rPr>
              <a:t>TIME ON</a:t>
            </a:r>
          </a:p>
          <a:p>
            <a:pPr algn="ctr"/>
            <a:r>
              <a:rPr lang="en-US" sz="2800" b="1" dirty="0" smtClean="0">
                <a:latin typeface="+mn-lt"/>
              </a:rPr>
              <a:t>	                          PERIOD</a:t>
            </a:r>
          </a:p>
        </p:txBody>
      </p:sp>
      <p:sp>
        <p:nvSpPr>
          <p:cNvPr id="38" name="TextBox 37"/>
          <p:cNvSpPr txBox="1"/>
          <p:nvPr/>
        </p:nvSpPr>
        <p:spPr>
          <a:xfrm>
            <a:off x="7221939" y="5025090"/>
            <a:ext cx="1746913" cy="1384995"/>
          </a:xfrm>
          <a:prstGeom prst="rect">
            <a:avLst/>
          </a:prstGeom>
          <a:noFill/>
        </p:spPr>
        <p:txBody>
          <a:bodyPr wrap="square" rtlCol="0">
            <a:spAutoFit/>
          </a:bodyPr>
          <a:lstStyle/>
          <a:p>
            <a:r>
              <a:rPr lang="en-US" sz="2400" dirty="0" smtClean="0">
                <a:solidFill>
                  <a:srgbClr val="002060"/>
                </a:solidFill>
                <a:latin typeface="+mn-lt"/>
              </a:rPr>
              <a:t>12V</a:t>
            </a:r>
          </a:p>
          <a:p>
            <a:endParaRPr lang="en-US" sz="3600" dirty="0" smtClean="0">
              <a:solidFill>
                <a:srgbClr val="002060"/>
              </a:solidFill>
              <a:latin typeface="+mn-lt"/>
            </a:endParaRPr>
          </a:p>
          <a:p>
            <a:r>
              <a:rPr lang="en-US" sz="2400" dirty="0" smtClean="0">
                <a:solidFill>
                  <a:srgbClr val="002060"/>
                </a:solidFill>
                <a:latin typeface="+mn-lt"/>
              </a:rPr>
              <a:t> 0V</a:t>
            </a:r>
            <a:endParaRPr lang="en-US" sz="2400" dirty="0">
              <a:solidFill>
                <a:srgbClr val="002060"/>
              </a:solidFill>
              <a:latin typeface="+mn-lt"/>
            </a:endParaRPr>
          </a:p>
        </p:txBody>
      </p:sp>
      <p:sp>
        <p:nvSpPr>
          <p:cNvPr id="39" name="TextBox 38"/>
          <p:cNvSpPr txBox="1"/>
          <p:nvPr/>
        </p:nvSpPr>
        <p:spPr>
          <a:xfrm>
            <a:off x="0" y="4377420"/>
            <a:ext cx="1037230" cy="707886"/>
          </a:xfrm>
          <a:prstGeom prst="rect">
            <a:avLst/>
          </a:prstGeom>
          <a:noFill/>
        </p:spPr>
        <p:txBody>
          <a:bodyPr wrap="square" rtlCol="0">
            <a:spAutoFit/>
          </a:bodyPr>
          <a:lstStyle/>
          <a:p>
            <a:pPr algn="ctr"/>
            <a:r>
              <a:rPr lang="en-US" sz="2000" b="1" dirty="0" smtClean="0">
                <a:latin typeface="+mn-lt"/>
              </a:rPr>
              <a:t>DUTY CYCLE</a:t>
            </a:r>
            <a:endParaRPr lang="en-US" sz="2000" b="1" dirty="0">
              <a:latin typeface="+mn-lt"/>
            </a:endParaRPr>
          </a:p>
        </p:txBody>
      </p:sp>
      <p:cxnSp>
        <p:nvCxnSpPr>
          <p:cNvPr id="40" name="Straight Arrow Connector 39"/>
          <p:cNvCxnSpPr/>
          <p:nvPr/>
        </p:nvCxnSpPr>
        <p:spPr>
          <a:xfrm flipV="1">
            <a:off x="554758" y="3930557"/>
            <a:ext cx="386932" cy="5014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84326" y="5048445"/>
            <a:ext cx="452904" cy="437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932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824"/>
            <a:ext cx="8686801" cy="1143000"/>
          </a:xfrm>
        </p:spPr>
        <p:txBody>
          <a:bodyPr/>
          <a:lstStyle/>
          <a:p>
            <a:r>
              <a:rPr lang="en-US" dirty="0" smtClean="0"/>
              <a:t>Speed Controller Communications using PWM</a:t>
            </a:r>
            <a:endParaRPr lang="en-US" dirty="0"/>
          </a:p>
        </p:txBody>
      </p:sp>
      <p:sp>
        <p:nvSpPr>
          <p:cNvPr id="3" name="Content Placeholder 2"/>
          <p:cNvSpPr>
            <a:spLocks noGrp="1"/>
          </p:cNvSpPr>
          <p:nvPr>
            <p:ph idx="1"/>
          </p:nvPr>
        </p:nvSpPr>
        <p:spPr>
          <a:xfrm>
            <a:off x="386682" y="1636751"/>
            <a:ext cx="8080720" cy="4525963"/>
          </a:xfrm>
        </p:spPr>
        <p:txBody>
          <a:bodyPr/>
          <a:lstStyle/>
          <a:p>
            <a:r>
              <a:rPr lang="en-US" sz="2800" dirty="0" smtClean="0"/>
              <a:t>RC Model Aircraft standard:</a:t>
            </a:r>
          </a:p>
          <a:p>
            <a:r>
              <a:rPr lang="en-US" sz="2800" dirty="0" smtClean="0"/>
              <a:t>The width of the pulse is measured as unit of time. Time which each pulse lasts is the pulse width.</a:t>
            </a:r>
          </a:p>
          <a:p>
            <a:r>
              <a:rPr lang="en-US" sz="2800" dirty="0" smtClean="0"/>
              <a:t>Signal:</a:t>
            </a:r>
          </a:p>
          <a:p>
            <a:endParaRPr lang="en-US" sz="2800" dirty="0" smtClean="0"/>
          </a:p>
        </p:txBody>
      </p:sp>
      <p:sp>
        <p:nvSpPr>
          <p:cNvPr id="4" name="Content Placeholder 2"/>
          <p:cNvSpPr txBox="1">
            <a:spLocks/>
          </p:cNvSpPr>
          <p:nvPr/>
        </p:nvSpPr>
        <p:spPr bwMode="auto">
          <a:xfrm>
            <a:off x="4894997" y="-2262982"/>
            <a:ext cx="849800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22313" marR="0" lvl="1" indent="-273050" algn="l" defTabSz="914400" rtl="0" eaLnBrk="0" fontAlgn="base" latinLnBrk="0" hangingPunct="0">
              <a:lnSpc>
                <a:spcPct val="100000"/>
              </a:lnSpc>
              <a:spcBef>
                <a:spcPts val="1200"/>
              </a:spcBef>
              <a:spcAft>
                <a:spcPct val="0"/>
              </a:spcAft>
              <a:buClr>
                <a:schemeClr val="accent1"/>
              </a:buClr>
              <a:buSzPct val="90000"/>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20" name="Straight Connector 19"/>
          <p:cNvCxnSpPr/>
          <p:nvPr/>
        </p:nvCxnSpPr>
        <p:spPr>
          <a:xfrm>
            <a:off x="3596819" y="5984431"/>
            <a:ext cx="2244427"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414025" y="3926361"/>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392896" y="3915445"/>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589470" y="3940009"/>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42451" y="5945759"/>
            <a:ext cx="2244427"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59657" y="3887689"/>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38528" y="3890421"/>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135102" y="3901337"/>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098043" y="6250694"/>
            <a:ext cx="2152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241968" y="4642502"/>
            <a:ext cx="60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05904" y="4039722"/>
            <a:ext cx="1328358" cy="1200329"/>
          </a:xfrm>
          <a:prstGeom prst="rect">
            <a:avLst/>
          </a:prstGeom>
          <a:noFill/>
        </p:spPr>
        <p:txBody>
          <a:bodyPr wrap="square" rtlCol="0">
            <a:spAutoFit/>
          </a:bodyPr>
          <a:lstStyle/>
          <a:p>
            <a:pPr algn="ctr"/>
            <a:r>
              <a:rPr lang="en-US" sz="2400" dirty="0" smtClean="0">
                <a:latin typeface="+mn-lt"/>
              </a:rPr>
              <a:t>1.5 ms</a:t>
            </a:r>
          </a:p>
          <a:p>
            <a:pPr algn="ctr"/>
            <a:r>
              <a:rPr lang="en-US" sz="2400" dirty="0" smtClean="0">
                <a:latin typeface="+mn-lt"/>
              </a:rPr>
              <a:t> ±</a:t>
            </a:r>
          </a:p>
          <a:p>
            <a:pPr algn="ctr"/>
            <a:r>
              <a:rPr lang="en-US" sz="2400" dirty="0" smtClean="0">
                <a:latin typeface="+mn-lt"/>
              </a:rPr>
              <a:t> 0.5 ms</a:t>
            </a:r>
            <a:endParaRPr lang="en-US" sz="2400" dirty="0">
              <a:latin typeface="+mn-lt"/>
            </a:endParaRPr>
          </a:p>
        </p:txBody>
      </p:sp>
      <p:cxnSp>
        <p:nvCxnSpPr>
          <p:cNvPr id="31" name="Straight Connector 30"/>
          <p:cNvCxnSpPr/>
          <p:nvPr/>
        </p:nvCxnSpPr>
        <p:spPr>
          <a:xfrm>
            <a:off x="938528" y="6043523"/>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11088" y="6073091"/>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84928" y="6255238"/>
            <a:ext cx="257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41967" y="5991203"/>
            <a:ext cx="1856075" cy="738664"/>
          </a:xfrm>
          <a:prstGeom prst="rect">
            <a:avLst/>
          </a:prstGeom>
          <a:noFill/>
        </p:spPr>
        <p:txBody>
          <a:bodyPr wrap="square" rtlCol="0">
            <a:spAutoFit/>
          </a:bodyPr>
          <a:lstStyle/>
          <a:p>
            <a:pPr algn="ctr"/>
            <a:r>
              <a:rPr lang="en-US" sz="2400" dirty="0" smtClean="0">
                <a:latin typeface="+mn-lt"/>
              </a:rPr>
              <a:t>40 ms</a:t>
            </a:r>
          </a:p>
          <a:p>
            <a:pPr algn="ctr"/>
            <a:r>
              <a:rPr lang="en-US" dirty="0" smtClean="0">
                <a:latin typeface="+mn-lt"/>
              </a:rPr>
              <a:t>(20ms-50ms)</a:t>
            </a:r>
            <a:endParaRPr lang="en-US" dirty="0">
              <a:latin typeface="+mn-lt"/>
            </a:endParaRPr>
          </a:p>
        </p:txBody>
      </p:sp>
      <p:cxnSp>
        <p:nvCxnSpPr>
          <p:cNvPr id="38" name="Straight Arrow Connector 37"/>
          <p:cNvCxnSpPr/>
          <p:nvPr/>
        </p:nvCxnSpPr>
        <p:spPr>
          <a:xfrm>
            <a:off x="386682" y="4658422"/>
            <a:ext cx="4754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ontent Placeholder 2"/>
          <p:cNvSpPr txBox="1">
            <a:spLocks/>
          </p:cNvSpPr>
          <p:nvPr/>
        </p:nvSpPr>
        <p:spPr bwMode="auto">
          <a:xfrm>
            <a:off x="4495680" y="3570615"/>
            <a:ext cx="3733916" cy="3010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lang="en-US" sz="2800" dirty="0" smtClean="0">
                <a:latin typeface="+mn-lt"/>
              </a:rPr>
              <a:t>2.0 ms = full forward</a:t>
            </a:r>
          </a:p>
          <a:p>
            <a:pPr marL="876300" lvl="1" indent="-382588" eaLnBrk="0" hangingPunct="0">
              <a:spcBef>
                <a:spcPts val="1200"/>
              </a:spcBef>
              <a:buClr>
                <a:schemeClr val="accent1"/>
              </a:buClr>
              <a:buSzPct val="80000"/>
              <a:buFont typeface="Wingdings 2" pitchFamily="18" charset="2"/>
              <a:buChar char=""/>
              <a:defRPr/>
            </a:pPr>
            <a:r>
              <a:rPr lang="en-US" sz="2400" dirty="0" smtClean="0">
                <a:latin typeface="+mn-lt"/>
              </a:rPr>
              <a:t>1.75 ms = 50% fwd</a:t>
            </a:r>
          </a:p>
          <a:p>
            <a:pPr marL="419100" indent="-382588" eaLnBrk="0" hangingPunct="0">
              <a:spcBef>
                <a:spcPts val="1200"/>
              </a:spcBef>
              <a:buClr>
                <a:schemeClr val="accent1"/>
              </a:buClr>
              <a:buSzPct val="80000"/>
              <a:buFont typeface="Wingdings 2" pitchFamily="18" charset="2"/>
              <a:buChar char=""/>
              <a:defRPr/>
            </a:pPr>
            <a:r>
              <a:rPr lang="en-US" sz="2800" dirty="0" smtClean="0">
                <a:latin typeface="+mn-lt"/>
              </a:rPr>
              <a:t>1.5 ms = off</a:t>
            </a: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1.0</a:t>
            </a:r>
            <a:r>
              <a:rPr kumimoji="0" lang="en-US" sz="2800" b="0" i="0" u="none" strike="noStrike" kern="1200" cap="none" spc="0" normalizeH="0" noProof="0" dirty="0" smtClean="0">
                <a:ln>
                  <a:noFill/>
                </a:ln>
                <a:solidFill>
                  <a:schemeClr val="tx1"/>
                </a:solidFill>
                <a:effectLst/>
                <a:uLnTx/>
                <a:uFillTx/>
                <a:latin typeface="+mn-lt"/>
                <a:ea typeface="+mn-ea"/>
                <a:cs typeface="+mn-cs"/>
              </a:rPr>
              <a:t> ms = full</a:t>
            </a:r>
            <a:r>
              <a:rPr lang="en-US" sz="2800" dirty="0" smtClean="0">
                <a:latin typeface="+mn-lt"/>
              </a:rPr>
              <a:t> reverse</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44979299"/>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8"/>
            <a:ext cx="7990764" cy="1143000"/>
          </a:xfrm>
        </p:spPr>
        <p:txBody>
          <a:bodyPr/>
          <a:lstStyle/>
          <a:p>
            <a:r>
              <a:rPr lang="en-US" dirty="0" smtClean="0"/>
              <a:t>Speed Controller Communications</a:t>
            </a:r>
            <a:endParaRPr lang="en-US" dirty="0"/>
          </a:p>
        </p:txBody>
      </p:sp>
      <p:sp>
        <p:nvSpPr>
          <p:cNvPr id="3" name="Content Placeholder 2"/>
          <p:cNvSpPr>
            <a:spLocks noGrp="1"/>
          </p:cNvSpPr>
          <p:nvPr>
            <p:ph idx="1"/>
          </p:nvPr>
        </p:nvSpPr>
        <p:spPr>
          <a:xfrm>
            <a:off x="457200" y="1095224"/>
            <a:ext cx="7990764" cy="4525963"/>
          </a:xfrm>
        </p:spPr>
        <p:txBody>
          <a:bodyPr/>
          <a:lstStyle/>
          <a:p>
            <a:r>
              <a:rPr lang="en-US" dirty="0" smtClean="0"/>
              <a:t>There are two ways to communicate with the Jaguar ESC</a:t>
            </a:r>
          </a:p>
          <a:p>
            <a:pPr marL="963613" lvl="1" indent="-514350">
              <a:buFont typeface="+mj-lt"/>
              <a:buAutoNum type="arabicPeriod"/>
            </a:pPr>
            <a:r>
              <a:rPr lang="en-US" dirty="0" smtClean="0"/>
              <a:t>Servo Wire</a:t>
            </a:r>
          </a:p>
          <a:p>
            <a:pPr marL="1206500" lvl="2" indent="-457200"/>
            <a:r>
              <a:rPr lang="en-US" dirty="0" smtClean="0"/>
              <a:t>Uses </a:t>
            </a:r>
            <a:r>
              <a:rPr lang="en-US" i="1" dirty="0" smtClean="0"/>
              <a:t>Pulse Width Modulation</a:t>
            </a:r>
            <a:endParaRPr lang="en-US" dirty="0" smtClean="0"/>
          </a:p>
          <a:p>
            <a:pPr marL="963613" lvl="1" indent="-514350">
              <a:buFont typeface="+mj-lt"/>
              <a:buAutoNum type="arabicPeriod"/>
            </a:pPr>
            <a:r>
              <a:rPr lang="en-US" dirty="0" smtClean="0"/>
              <a:t>CAN-bus</a:t>
            </a:r>
          </a:p>
          <a:p>
            <a:pPr marL="1206500" lvl="2" indent="-457200"/>
            <a:r>
              <a:rPr lang="en-US" dirty="0" smtClean="0"/>
              <a:t>Uses</a:t>
            </a:r>
            <a:r>
              <a:rPr lang="en-US" i="1" dirty="0" smtClean="0"/>
              <a:t> “Message based protocol” (like Ethernet)</a:t>
            </a:r>
            <a:endParaRPr lang="en-US" dirty="0" smtClean="0"/>
          </a:p>
          <a:p>
            <a:pPr lvl="2">
              <a:buNone/>
            </a:pPr>
            <a:endParaRPr lang="en-US" dirty="0"/>
          </a:p>
        </p:txBody>
      </p:sp>
    </p:spTree>
    <p:extLst>
      <p:ext uri="{BB962C8B-B14F-4D97-AF65-F5344CB8AC3E}">
        <p14:creationId xmlns:p14="http://schemas.microsoft.com/office/powerpoint/2010/main" val="266589643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pPr eaLnBrk="1" hangingPunct="1"/>
            <a:r>
              <a:rPr lang="en-US" altLang="ja-JP" dirty="0" smtClean="0">
                <a:ea typeface="ＭＳ Ｐゴシック" pitchFamily="34" charset="-128"/>
              </a:rPr>
              <a:t>Ackerman Steering</a:t>
            </a:r>
          </a:p>
        </p:txBody>
      </p:sp>
      <p:pic>
        <p:nvPicPr>
          <p:cNvPr id="256002" name="Picture 2"/>
          <p:cNvPicPr>
            <a:picLocks noChangeAspect="1" noChangeArrowheads="1"/>
          </p:cNvPicPr>
          <p:nvPr/>
        </p:nvPicPr>
        <p:blipFill>
          <a:blip r:embed="rId3" cstate="print"/>
          <a:srcRect/>
          <a:stretch>
            <a:fillRect/>
          </a:stretch>
        </p:blipFill>
        <p:spPr bwMode="auto">
          <a:xfrm>
            <a:off x="457200" y="1752600"/>
            <a:ext cx="3429000" cy="375285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4114800" y="1828800"/>
            <a:ext cx="4368800" cy="3276600"/>
          </a:xfrm>
          <a:prstGeom prst="rect">
            <a:avLst/>
          </a:prstGeom>
          <a:noFill/>
          <a:ln w="9525">
            <a:noFill/>
            <a:miter lim="800000"/>
            <a:headEnd/>
            <a:tailEnd/>
          </a:ln>
        </p:spPr>
      </p:pic>
      <p:sp>
        <p:nvSpPr>
          <p:cNvPr id="256004" name="TextBox 6"/>
          <p:cNvSpPr txBox="1">
            <a:spLocks noChangeArrowheads="1"/>
          </p:cNvSpPr>
          <p:nvPr/>
        </p:nvSpPr>
        <p:spPr bwMode="auto">
          <a:xfrm>
            <a:off x="4038600" y="5410200"/>
            <a:ext cx="4572000" cy="461963"/>
          </a:xfrm>
          <a:prstGeom prst="rect">
            <a:avLst/>
          </a:prstGeom>
          <a:noFill/>
          <a:ln w="9525">
            <a:noFill/>
            <a:miter lim="800000"/>
            <a:headEnd/>
            <a:tailEnd/>
          </a:ln>
        </p:spPr>
        <p:txBody>
          <a:bodyPr>
            <a:spAutoFit/>
          </a:bodyPr>
          <a:lstStyle/>
          <a:p>
            <a:r>
              <a:rPr lang="en-US" altLang="ja-JP" sz="2400" dirty="0">
                <a:latin typeface="Calibri" pitchFamily="34" charset="0"/>
                <a:ea typeface="ＭＳ Ｐゴシック" pitchFamily="34" charset="-128"/>
              </a:rPr>
              <a:t>Team 34’s Design on Chief Delphi</a:t>
            </a:r>
          </a:p>
        </p:txBody>
      </p:sp>
    </p:spTree>
    <p:extLst>
      <p:ext uri="{BB962C8B-B14F-4D97-AF65-F5344CB8AC3E}">
        <p14:creationId xmlns:p14="http://schemas.microsoft.com/office/powerpoint/2010/main" val="300077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356151" y="6289885"/>
            <a:ext cx="471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2888" y="6289885"/>
            <a:ext cx="1820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28600"/>
            <a:ext cx="7467600" cy="1143000"/>
          </a:xfrm>
        </p:spPr>
        <p:txBody>
          <a:bodyPr/>
          <a:lstStyle/>
          <a:p>
            <a:r>
              <a:rPr lang="en-US" dirty="0" smtClean="0"/>
              <a:t>CAN-Bus</a:t>
            </a:r>
            <a:endParaRPr lang="en-US" dirty="0"/>
          </a:p>
        </p:txBody>
      </p:sp>
      <p:sp>
        <p:nvSpPr>
          <p:cNvPr id="3" name="Content Placeholder 2"/>
          <p:cNvSpPr>
            <a:spLocks noGrp="1"/>
          </p:cNvSpPr>
          <p:nvPr>
            <p:ph idx="1"/>
          </p:nvPr>
        </p:nvSpPr>
        <p:spPr>
          <a:xfrm>
            <a:off x="457200" y="1295400"/>
            <a:ext cx="7467600" cy="4525963"/>
          </a:xfrm>
        </p:spPr>
        <p:txBody>
          <a:bodyPr/>
          <a:lstStyle/>
          <a:p>
            <a:r>
              <a:rPr lang="en-US" dirty="0" smtClean="0">
                <a:cs typeface="Times New Roman" pitchFamily="18" charset="0"/>
              </a:rPr>
              <a:t>“CAN” Stands for </a:t>
            </a:r>
            <a:r>
              <a:rPr lang="en-US" sz="3600" dirty="0" smtClean="0">
                <a:latin typeface="Times New Roman" pitchFamily="18" charset="0"/>
                <a:cs typeface="Times New Roman" pitchFamily="18" charset="0"/>
              </a:rPr>
              <a:t>“</a:t>
            </a:r>
            <a:r>
              <a:rPr lang="en-US" dirty="0" smtClean="0"/>
              <a:t>Controller Area Network”</a:t>
            </a:r>
          </a:p>
          <a:p>
            <a:r>
              <a:rPr lang="en-US" dirty="0" smtClean="0"/>
              <a:t>Is a single chain of point-to-point connections</a:t>
            </a:r>
          </a:p>
          <a:p>
            <a:r>
              <a:rPr lang="en-US" dirty="0" smtClean="0"/>
              <a:t>The “bus” goes around the chain </a:t>
            </a:r>
            <a:br>
              <a:rPr lang="en-US" dirty="0" smtClean="0"/>
            </a:br>
            <a:r>
              <a:rPr lang="en-US" dirty="0" smtClean="0"/>
              <a:t>delivering the signal to different </a:t>
            </a:r>
            <a:br>
              <a:rPr lang="en-US" dirty="0" smtClean="0"/>
            </a:br>
            <a:r>
              <a:rPr lang="en-US" dirty="0" smtClean="0"/>
              <a:t>addresses – each ESC has its own </a:t>
            </a:r>
            <a:br>
              <a:rPr lang="en-US" dirty="0" smtClean="0"/>
            </a:br>
            <a:r>
              <a:rPr lang="en-US" dirty="0" smtClean="0"/>
              <a:t>address</a:t>
            </a:r>
          </a:p>
          <a:p>
            <a:pPr>
              <a:buNone/>
            </a:pPr>
            <a:endParaRPr lang="en-US" dirty="0" smtClean="0"/>
          </a:p>
        </p:txBody>
      </p:sp>
      <p:cxnSp>
        <p:nvCxnSpPr>
          <p:cNvPr id="4" name="Straight Connector 3"/>
          <p:cNvCxnSpPr>
            <a:stCxn id="9" idx="3"/>
            <a:endCxn id="7" idx="1"/>
          </p:cNvCxnSpPr>
          <p:nvPr/>
        </p:nvCxnSpPr>
        <p:spPr>
          <a:xfrm>
            <a:off x="6094264" y="5100237"/>
            <a:ext cx="1820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24413" y="3726976"/>
            <a:ext cx="777139"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2 CAN </a:t>
            </a:r>
            <a:endParaRPr lang="en-US" sz="1600" dirty="0"/>
          </a:p>
        </p:txBody>
      </p:sp>
      <p:sp>
        <p:nvSpPr>
          <p:cNvPr id="6" name="Rectangle 5"/>
          <p:cNvSpPr/>
          <p:nvPr/>
        </p:nvSpPr>
        <p:spPr>
          <a:xfrm>
            <a:off x="630422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7" name="Rectangle 6"/>
          <p:cNvSpPr/>
          <p:nvPr/>
        </p:nvSpPr>
        <p:spPr>
          <a:xfrm>
            <a:off x="791520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8" name="Rectangle 7"/>
          <p:cNvSpPr/>
          <p:nvPr/>
        </p:nvSpPr>
        <p:spPr>
          <a:xfrm>
            <a:off x="6524413" y="2596504"/>
            <a:ext cx="777139"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9" name="Rectangle 8"/>
          <p:cNvSpPr/>
          <p:nvPr/>
        </p:nvSpPr>
        <p:spPr>
          <a:xfrm>
            <a:off x="551542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0" name="Rectangle 9"/>
          <p:cNvSpPr/>
          <p:nvPr/>
        </p:nvSpPr>
        <p:spPr>
          <a:xfrm>
            <a:off x="7100619"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1" name="Rectangle 10"/>
          <p:cNvSpPr/>
          <p:nvPr/>
        </p:nvSpPr>
        <p:spPr>
          <a:xfrm>
            <a:off x="6296371"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2" name="Rectangle 11"/>
          <p:cNvSpPr/>
          <p:nvPr/>
        </p:nvSpPr>
        <p:spPr>
          <a:xfrm>
            <a:off x="7907351"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3" name="Rectangle 12"/>
          <p:cNvSpPr/>
          <p:nvPr/>
        </p:nvSpPr>
        <p:spPr>
          <a:xfrm>
            <a:off x="5518408" y="6049891"/>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4" name="Rectangle 13"/>
          <p:cNvSpPr/>
          <p:nvPr/>
        </p:nvSpPr>
        <p:spPr>
          <a:xfrm>
            <a:off x="7092764"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cxnSp>
        <p:nvCxnSpPr>
          <p:cNvPr id="15" name="Straight Connector 14"/>
          <p:cNvCxnSpPr>
            <a:stCxn id="9" idx="0"/>
            <a:endCxn id="5" idx="2"/>
          </p:cNvCxnSpPr>
          <p:nvPr/>
        </p:nvCxnSpPr>
        <p:spPr>
          <a:xfrm flipV="1">
            <a:off x="5804846" y="4244494"/>
            <a:ext cx="1108137" cy="596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0"/>
            <a:endCxn id="7" idx="2"/>
          </p:cNvCxnSpPr>
          <p:nvPr/>
        </p:nvCxnSpPr>
        <p:spPr>
          <a:xfrm flipV="1">
            <a:off x="8196770" y="5358996"/>
            <a:ext cx="7856" cy="649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909367" y="3100781"/>
            <a:ext cx="7856" cy="649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936231"/>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24510"/>
            <a:ext cx="8222841" cy="1143000"/>
          </a:xfrm>
        </p:spPr>
        <p:txBody>
          <a:bodyPr/>
          <a:lstStyle/>
          <a:p>
            <a:pPr algn="ctr"/>
            <a:r>
              <a:rPr lang="en-US" sz="4000" dirty="0" smtClean="0"/>
              <a:t>How does the CAN-bus simplify wiring?</a:t>
            </a:r>
            <a:endParaRPr lang="en-US" sz="4000" dirty="0"/>
          </a:p>
        </p:txBody>
      </p:sp>
      <p:grpSp>
        <p:nvGrpSpPr>
          <p:cNvPr id="7" name="Content Placeholder 6"/>
          <p:cNvGrpSpPr>
            <a:grpSpLocks noGrp="1"/>
          </p:cNvGrpSpPr>
          <p:nvPr/>
        </p:nvGrpSpPr>
        <p:grpSpPr>
          <a:xfrm>
            <a:off x="716354" y="1190761"/>
            <a:ext cx="2986473" cy="3929960"/>
            <a:chOff x="2491292" y="1717344"/>
            <a:chExt cx="4324641" cy="4050564"/>
          </a:xfrm>
        </p:grpSpPr>
        <p:cxnSp>
          <p:nvCxnSpPr>
            <p:cNvPr id="8" name="Straight Connector 7"/>
            <p:cNvCxnSpPr>
              <a:stCxn id="20" idx="2"/>
            </p:cNvCxnSpPr>
            <p:nvPr/>
          </p:nvCxnSpPr>
          <p:spPr>
            <a:xfrm flipH="1">
              <a:off x="2788418" y="2250744"/>
              <a:ext cx="1871256"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0" idx="2"/>
              <a:endCxn id="23" idx="0"/>
            </p:cNvCxnSpPr>
            <p:nvPr/>
          </p:nvCxnSpPr>
          <p:spPr>
            <a:xfrm flipH="1">
              <a:off x="4052635" y="2250744"/>
              <a:ext cx="607039"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2"/>
              <a:endCxn id="25" idx="0"/>
            </p:cNvCxnSpPr>
            <p:nvPr/>
          </p:nvCxnSpPr>
          <p:spPr>
            <a:xfrm flipH="1">
              <a:off x="2910393" y="2250744"/>
              <a:ext cx="1749282"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0" idx="2"/>
              <a:endCxn id="18" idx="0"/>
            </p:cNvCxnSpPr>
            <p:nvPr/>
          </p:nvCxnSpPr>
          <p:spPr>
            <a:xfrm flipH="1">
              <a:off x="4064012" y="2250744"/>
              <a:ext cx="595663"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2"/>
              <a:endCxn id="22" idx="0"/>
            </p:cNvCxnSpPr>
            <p:nvPr/>
          </p:nvCxnSpPr>
          <p:spPr>
            <a:xfrm>
              <a:off x="4659675" y="2250744"/>
              <a:ext cx="557575"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0" idx="2"/>
              <a:endCxn id="19" idx="0"/>
            </p:cNvCxnSpPr>
            <p:nvPr/>
          </p:nvCxnSpPr>
          <p:spPr>
            <a:xfrm>
              <a:off x="4659675" y="2250744"/>
              <a:ext cx="1737159"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 idx="2"/>
              <a:endCxn id="26" idx="0"/>
            </p:cNvCxnSpPr>
            <p:nvPr/>
          </p:nvCxnSpPr>
          <p:spPr>
            <a:xfrm>
              <a:off x="4659675" y="2250744"/>
              <a:ext cx="546198"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0" idx="2"/>
              <a:endCxn id="24" idx="0"/>
            </p:cNvCxnSpPr>
            <p:nvPr/>
          </p:nvCxnSpPr>
          <p:spPr>
            <a:xfrm>
              <a:off x="4659675" y="2250744"/>
              <a:ext cx="1725783"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27"/>
            <p:cNvGrpSpPr/>
            <p:nvPr/>
          </p:nvGrpSpPr>
          <p:grpSpPr>
            <a:xfrm>
              <a:off x="2491292" y="1717344"/>
              <a:ext cx="4324641" cy="4050564"/>
              <a:chOff x="2491292" y="1717344"/>
              <a:chExt cx="4324641" cy="4050564"/>
            </a:xfrm>
          </p:grpSpPr>
          <p:sp>
            <p:nvSpPr>
              <p:cNvPr id="18" name="Rectangle 17"/>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9" name="Rectangle 18"/>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0" name="Rectangle 19"/>
              <p:cNvSpPr/>
              <p:nvPr/>
            </p:nvSpPr>
            <p:spPr>
              <a:xfrm>
                <a:off x="4102100" y="1717344"/>
                <a:ext cx="1115148"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21" name="Rectangle 20"/>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2" name="Rectangle 21"/>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3" name="Rectangle 22"/>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4" name="Rectangle 23"/>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5" name="Rectangle 24"/>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6" name="Rectangle 25"/>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grpSp>
      </p:grpSp>
      <p:grpSp>
        <p:nvGrpSpPr>
          <p:cNvPr id="28" name="Content Placeholder 27"/>
          <p:cNvGrpSpPr>
            <a:grpSpLocks noGrp="1"/>
          </p:cNvGrpSpPr>
          <p:nvPr/>
        </p:nvGrpSpPr>
        <p:grpSpPr>
          <a:xfrm>
            <a:off x="5148418" y="1204408"/>
            <a:ext cx="3175948" cy="3929961"/>
            <a:chOff x="2216918" y="1717344"/>
            <a:chExt cx="4599015" cy="4050564"/>
          </a:xfrm>
        </p:grpSpPr>
        <p:cxnSp>
          <p:nvCxnSpPr>
            <p:cNvPr id="29" name="Straight Connector 28"/>
            <p:cNvCxnSpPr/>
            <p:nvPr/>
          </p:nvCxnSpPr>
          <p:spPr>
            <a:xfrm>
              <a:off x="2216918" y="5540991"/>
              <a:ext cx="571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29492" y="5540991"/>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6" idx="3"/>
              <a:endCxn id="34" idx="1"/>
            </p:cNvCxnSpPr>
            <p:nvPr/>
          </p:nvCxnSpPr>
          <p:spPr>
            <a:xfrm>
              <a:off x="3340868" y="4297912"/>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63757" y="2882508"/>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2 CAN </a:t>
              </a:r>
              <a:endParaRPr lang="en-US" sz="1600" dirty="0"/>
            </a:p>
          </p:txBody>
        </p:sp>
        <p:sp>
          <p:nvSpPr>
            <p:cNvPr id="33" name="Rectangle 32"/>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4" name="Rectangle 33"/>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5" name="Rectangle 34"/>
            <p:cNvSpPr/>
            <p:nvPr/>
          </p:nvSpPr>
          <p:spPr>
            <a:xfrm>
              <a:off x="3963757" y="1717344"/>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36" name="Rectangle 35"/>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7" name="Rectangle 36"/>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8" name="Rectangle 37"/>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9" name="Rectangle 38"/>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40" name="Rectangle 39"/>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41" name="Rectangle 40"/>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cxnSp>
          <p:nvCxnSpPr>
            <p:cNvPr id="42" name="Straight Connector 41"/>
            <p:cNvCxnSpPr>
              <a:stCxn id="36" idx="0"/>
              <a:endCxn id="32" idx="2"/>
            </p:cNvCxnSpPr>
            <p:nvPr/>
          </p:nvCxnSpPr>
          <p:spPr>
            <a:xfrm flipV="1">
              <a:off x="2921769" y="3415908"/>
              <a:ext cx="1604667" cy="615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0"/>
              <a:endCxn id="34" idx="2"/>
            </p:cNvCxnSpPr>
            <p:nvPr/>
          </p:nvCxnSpPr>
          <p:spPr>
            <a:xfrm flipV="1">
              <a:off x="6385457" y="4564612"/>
              <a:ext cx="11376" cy="669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216919" y="5486399"/>
              <a:ext cx="81888" cy="1040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a:stCxn id="32" idx="0"/>
              <a:endCxn id="35" idx="2"/>
            </p:cNvCxnSpPr>
            <p:nvPr/>
          </p:nvCxnSpPr>
          <p:spPr>
            <a:xfrm flipV="1">
              <a:off x="4526436" y="2250744"/>
              <a:ext cx="0" cy="631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a:off x="4541324" y="1226566"/>
            <a:ext cx="3380" cy="379025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650841" y="2495830"/>
            <a:ext cx="3097032" cy="400110"/>
          </a:xfrm>
          <a:prstGeom prst="rect">
            <a:avLst/>
          </a:prstGeom>
          <a:noFill/>
        </p:spPr>
        <p:txBody>
          <a:bodyPr wrap="square" rtlCol="0">
            <a:spAutoFit/>
          </a:bodyPr>
          <a:lstStyle/>
          <a:p>
            <a:pPr algn="ctr"/>
            <a:r>
              <a:rPr lang="en-US" sz="2000" b="1" dirty="0" smtClean="0">
                <a:latin typeface="+mn-lt"/>
              </a:rPr>
              <a:t>(Daisy Chaining)</a:t>
            </a:r>
            <a:endParaRPr lang="en-US" sz="2000" b="1" dirty="0">
              <a:latin typeface="+mn-lt"/>
            </a:endParaRPr>
          </a:p>
        </p:txBody>
      </p:sp>
      <p:sp>
        <p:nvSpPr>
          <p:cNvPr id="51" name="TextBox 50"/>
          <p:cNvSpPr txBox="1"/>
          <p:nvPr/>
        </p:nvSpPr>
        <p:spPr>
          <a:xfrm>
            <a:off x="932935" y="4931562"/>
            <a:ext cx="7682154" cy="1846659"/>
          </a:xfrm>
          <a:prstGeom prst="rect">
            <a:avLst/>
          </a:prstGeom>
          <a:noFill/>
        </p:spPr>
        <p:txBody>
          <a:bodyPr wrap="square" rtlCol="0">
            <a:spAutoFit/>
          </a:bodyPr>
          <a:lstStyle/>
          <a:p>
            <a:endParaRPr lang="en-US" dirty="0" smtClean="0"/>
          </a:p>
          <a:p>
            <a:r>
              <a:rPr lang="en-US" sz="2400" dirty="0" smtClean="0">
                <a:latin typeface="+mn-lt"/>
              </a:rPr>
              <a:t>Although the amount of wires is the same in each case, without the CAN-bus, the wires have to stretch all the way across the robot from the cRIO to each ESC, whereas with the CAN-bus, they are all linked together in a single chain.</a:t>
            </a:r>
            <a:endParaRPr lang="en-US" sz="2400" dirty="0">
              <a:latin typeface="+mn-lt"/>
            </a:endParaRPr>
          </a:p>
        </p:txBody>
      </p:sp>
    </p:spTree>
    <p:extLst>
      <p:ext uri="{BB962C8B-B14F-4D97-AF65-F5344CB8AC3E}">
        <p14:creationId xmlns:p14="http://schemas.microsoft.com/office/powerpoint/2010/main" val="3969168277"/>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 Wiring</a:t>
            </a:r>
            <a:endParaRPr lang="en-US" dirty="0"/>
          </a:p>
        </p:txBody>
      </p:sp>
      <p:sp>
        <p:nvSpPr>
          <p:cNvPr id="3" name="Content Placeholder 2"/>
          <p:cNvSpPr>
            <a:spLocks noGrp="1"/>
          </p:cNvSpPr>
          <p:nvPr>
            <p:ph idx="1"/>
          </p:nvPr>
        </p:nvSpPr>
        <p:spPr/>
        <p:txBody>
          <a:bodyPr/>
          <a:lstStyle/>
          <a:p>
            <a:r>
              <a:rPr lang="en-US" dirty="0" smtClean="0"/>
              <a:t>Telephone-style RJ11 instead of servo wire</a:t>
            </a:r>
          </a:p>
          <a:p>
            <a:r>
              <a:rPr lang="en-US" dirty="0" smtClean="0"/>
              <a:t>Easy to make custom length with crimp tool</a:t>
            </a:r>
          </a:p>
          <a:p>
            <a:r>
              <a:rPr lang="en-US" dirty="0" smtClean="0"/>
              <a:t>Can’t be put in backwards</a:t>
            </a:r>
          </a:p>
          <a:p>
            <a:pPr lvl="1"/>
            <a:endParaRPr lang="en-US" sz="3000" dirty="0" smtClean="0"/>
          </a:p>
        </p:txBody>
      </p:sp>
      <p:sp>
        <p:nvSpPr>
          <p:cNvPr id="7" name="TextBox 6"/>
          <p:cNvSpPr txBox="1"/>
          <p:nvPr/>
        </p:nvSpPr>
        <p:spPr>
          <a:xfrm>
            <a:off x="5426502" y="3668970"/>
            <a:ext cx="1787856" cy="738664"/>
          </a:xfrm>
          <a:prstGeom prst="rect">
            <a:avLst/>
          </a:prstGeom>
          <a:noFill/>
        </p:spPr>
        <p:txBody>
          <a:bodyPr wrap="square" rtlCol="0">
            <a:spAutoFit/>
          </a:bodyPr>
          <a:lstStyle/>
          <a:p>
            <a:pPr algn="ctr"/>
            <a:r>
              <a:rPr lang="en-US" sz="2400" dirty="0" smtClean="0"/>
              <a:t>Servo Wire</a:t>
            </a:r>
          </a:p>
          <a:p>
            <a:pPr algn="ctr"/>
            <a:endParaRPr lang="en-US" dirty="0"/>
          </a:p>
        </p:txBody>
      </p:sp>
      <p:sp>
        <p:nvSpPr>
          <p:cNvPr id="8" name="TextBox 7"/>
          <p:cNvSpPr txBox="1"/>
          <p:nvPr/>
        </p:nvSpPr>
        <p:spPr>
          <a:xfrm>
            <a:off x="1448957" y="5605800"/>
            <a:ext cx="1787856" cy="1107996"/>
          </a:xfrm>
          <a:prstGeom prst="rect">
            <a:avLst/>
          </a:prstGeom>
          <a:noFill/>
        </p:spPr>
        <p:txBody>
          <a:bodyPr wrap="square" rtlCol="0">
            <a:spAutoFit/>
          </a:bodyPr>
          <a:lstStyle/>
          <a:p>
            <a:pPr algn="ctr"/>
            <a:r>
              <a:rPr lang="en-US" sz="2400" dirty="0" smtClean="0"/>
              <a:t>Telephone Wire</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615" y="4074753"/>
            <a:ext cx="3438525" cy="250507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239" y="3908553"/>
            <a:ext cx="3050962" cy="2129917"/>
          </a:xfrm>
          <a:prstGeom prst="rect">
            <a:avLst/>
          </a:prstGeom>
        </p:spPr>
      </p:pic>
    </p:spTree>
    <p:extLst>
      <p:ext uri="{BB962C8B-B14F-4D97-AF65-F5344CB8AC3E}">
        <p14:creationId xmlns:p14="http://schemas.microsoft.com/office/powerpoint/2010/main" val="3720419790"/>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50112"/>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26" name="Rectangle 25"/>
          <p:cNvSpPr/>
          <p:nvPr/>
        </p:nvSpPr>
        <p:spPr>
          <a:xfrm>
            <a:off x="7543800" y="1695738"/>
            <a:ext cx="1524000" cy="895062"/>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smtClean="0">
                <a:solidFill>
                  <a:srgbClr val="000000"/>
                </a:solidFill>
              </a:rPr>
              <a:t>Robot Controller</a:t>
            </a:r>
          </a:p>
        </p:txBody>
      </p:sp>
    </p:spTree>
    <p:extLst>
      <p:ext uri="{BB962C8B-B14F-4D97-AF65-F5344CB8AC3E}">
        <p14:creationId xmlns:p14="http://schemas.microsoft.com/office/powerpoint/2010/main" val="2593617875"/>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826363"/>
          </a:xfrm>
        </p:spPr>
        <p:txBody>
          <a:bodyPr>
            <a:noAutofit/>
          </a:bodyPr>
          <a:lstStyle/>
          <a:p>
            <a:pPr algn="ctr" fontAlgn="auto">
              <a:spcAft>
                <a:spcPts val="0"/>
              </a:spcAft>
              <a:defRPr/>
            </a:pPr>
            <a:r>
              <a:rPr lang="en-US" sz="6000" i="1" dirty="0" smtClean="0"/>
              <a:t>Sensors and Electronics</a:t>
            </a:r>
            <a:endParaRPr lang="en-US" sz="6000" i="1"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3352800" y="2971800"/>
            <a:ext cx="3733800" cy="1569660"/>
          </a:xfrm>
          <a:prstGeom prst="rect">
            <a:avLst/>
          </a:prstGeom>
          <a:noFill/>
        </p:spPr>
        <p:txBody>
          <a:bodyPr wrap="square" rtlCol="0">
            <a:spAutoFit/>
          </a:bodyPr>
          <a:lstStyle/>
          <a:p>
            <a:r>
              <a:rPr lang="en-US" sz="2400" i="1" dirty="0" smtClean="0">
                <a:latin typeface="Arial Unicode MS" pitchFamily="34" charset="-128"/>
                <a:ea typeface="Arial Unicode MS" pitchFamily="34" charset="-128"/>
                <a:cs typeface="Arial Unicode MS" pitchFamily="34" charset="-128"/>
              </a:rPr>
              <a:t>Presented by:</a:t>
            </a:r>
          </a:p>
          <a:p>
            <a:r>
              <a:rPr lang="en-US" sz="2400" i="1" dirty="0" smtClean="0">
                <a:latin typeface="Arial Unicode MS" pitchFamily="34" charset="-128"/>
                <a:ea typeface="Arial Unicode MS" pitchFamily="34" charset="-128"/>
                <a:cs typeface="Arial Unicode MS" pitchFamily="34" charset="-128"/>
              </a:rPr>
              <a:t>	Brent Yi</a:t>
            </a:r>
          </a:p>
          <a:p>
            <a:r>
              <a:rPr lang="en-US" sz="2400" i="1" dirty="0" smtClean="0">
                <a:latin typeface="Arial Unicode MS" pitchFamily="34" charset="-128"/>
                <a:ea typeface="Arial Unicode MS" pitchFamily="34" charset="-128"/>
                <a:cs typeface="Arial Unicode MS" pitchFamily="34" charset="-128"/>
              </a:rPr>
              <a:t>	Raphael Chang</a:t>
            </a:r>
          </a:p>
          <a:p>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Manoj</a:t>
            </a:r>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Vasishta</a:t>
            </a:r>
            <a:endParaRPr lang="en-US" sz="2800" i="1" dirty="0">
              <a:latin typeface="+mn-lt"/>
            </a:endParaRPr>
          </a:p>
        </p:txBody>
      </p:sp>
    </p:spTree>
    <p:extLst>
      <p:ext uri="{BB962C8B-B14F-4D97-AF65-F5344CB8AC3E}">
        <p14:creationId xmlns:p14="http://schemas.microsoft.com/office/powerpoint/2010/main" val="3791735047"/>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sensors?</a:t>
            </a:r>
            <a:endParaRPr lang="en-US" dirty="0"/>
          </a:p>
        </p:txBody>
      </p:sp>
      <p:sp>
        <p:nvSpPr>
          <p:cNvPr id="3" name="Content Placeholder 2"/>
          <p:cNvSpPr>
            <a:spLocks noGrp="1"/>
          </p:cNvSpPr>
          <p:nvPr>
            <p:ph sz="half" idx="1"/>
          </p:nvPr>
        </p:nvSpPr>
        <p:spPr>
          <a:xfrm>
            <a:off x="457200" y="1600200"/>
            <a:ext cx="8001000" cy="4525963"/>
          </a:xfrm>
        </p:spPr>
        <p:txBody>
          <a:bodyPr/>
          <a:lstStyle/>
          <a:p>
            <a:r>
              <a:rPr lang="en-US" dirty="0" smtClean="0"/>
              <a:t>Increased performance </a:t>
            </a:r>
          </a:p>
          <a:p>
            <a:pPr lvl="1"/>
            <a:r>
              <a:rPr lang="en-US" dirty="0" smtClean="0"/>
              <a:t>Speed</a:t>
            </a:r>
          </a:p>
          <a:p>
            <a:pPr lvl="1"/>
            <a:r>
              <a:rPr lang="en-US" dirty="0" smtClean="0"/>
              <a:t>Preset Positions</a:t>
            </a:r>
          </a:p>
          <a:p>
            <a:r>
              <a:rPr lang="en-US" dirty="0" smtClean="0"/>
              <a:t>Safety</a:t>
            </a:r>
          </a:p>
          <a:p>
            <a:pPr lvl="1"/>
            <a:r>
              <a:rPr lang="en-US" dirty="0" smtClean="0"/>
              <a:t>Prevent robot from damaging itself </a:t>
            </a:r>
          </a:p>
          <a:p>
            <a:endParaRPr lang="en-US" dirty="0" smtClean="0"/>
          </a:p>
          <a:p>
            <a:endParaRPr lang="en-US" dirty="0"/>
          </a:p>
        </p:txBody>
      </p:sp>
    </p:spTree>
    <p:extLst>
      <p:ext uri="{BB962C8B-B14F-4D97-AF65-F5344CB8AC3E}">
        <p14:creationId xmlns:p14="http://schemas.microsoft.com/office/powerpoint/2010/main" val="3638423362"/>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robotshop.com/media/catalog/product/cache/1/image/800x800/9df78eab33525d08d6e5fb8d27136e95/m/i/micro-contact--limit-switch.jpg"/>
          <p:cNvPicPr>
            <a:picLocks noChangeAspect="1" noChangeArrowheads="1"/>
          </p:cNvPicPr>
          <p:nvPr/>
        </p:nvPicPr>
        <p:blipFill>
          <a:blip r:embed="rId2" cstate="print"/>
          <a:srcRect/>
          <a:stretch>
            <a:fillRect/>
          </a:stretch>
        </p:blipFill>
        <p:spPr bwMode="auto">
          <a:xfrm>
            <a:off x="6934200" y="2133600"/>
            <a:ext cx="1295400" cy="1295400"/>
          </a:xfrm>
          <a:prstGeom prst="rect">
            <a:avLst/>
          </a:prstGeom>
          <a:noFill/>
        </p:spPr>
      </p:pic>
      <p:pic>
        <p:nvPicPr>
          <p:cNvPr id="1026" name="Picture 2" descr="http://tutorial.cytron.com.my/wp-content/uploads/2012/01/clip_image001.jpg"/>
          <p:cNvPicPr>
            <a:picLocks noChangeAspect="1" noChangeArrowheads="1"/>
          </p:cNvPicPr>
          <p:nvPr/>
        </p:nvPicPr>
        <p:blipFill>
          <a:blip r:embed="rId3" cstate="print"/>
          <a:srcRect/>
          <a:stretch>
            <a:fillRect/>
          </a:stretch>
        </p:blipFill>
        <p:spPr bwMode="auto">
          <a:xfrm>
            <a:off x="2133600" y="1066800"/>
            <a:ext cx="2522160" cy="1902429"/>
          </a:xfrm>
          <a:prstGeom prst="rect">
            <a:avLst/>
          </a:prstGeom>
          <a:noFill/>
        </p:spPr>
      </p:pic>
      <p:sp>
        <p:nvSpPr>
          <p:cNvPr id="6" name="Title 5"/>
          <p:cNvSpPr>
            <a:spLocks noGrp="1"/>
          </p:cNvSpPr>
          <p:nvPr>
            <p:ph type="title"/>
          </p:nvPr>
        </p:nvSpPr>
        <p:spPr>
          <a:xfrm>
            <a:off x="457200" y="76200"/>
            <a:ext cx="7467600" cy="1143000"/>
          </a:xfrm>
        </p:spPr>
        <p:txBody>
          <a:bodyPr/>
          <a:lstStyle/>
          <a:p>
            <a:r>
              <a:rPr lang="en-US" dirty="0" smtClean="0"/>
              <a:t>Sensors</a:t>
            </a:r>
            <a:endParaRPr lang="en-US" dirty="0"/>
          </a:p>
        </p:txBody>
      </p:sp>
      <p:pic>
        <p:nvPicPr>
          <p:cNvPr id="8" name="Picture 2" descr="C:\Documents and Settings\David Liu\Desktop\wrrf08sw\pot.jpg"/>
          <p:cNvPicPr>
            <a:picLocks noChangeAspect="1" noChangeArrowheads="1"/>
          </p:cNvPicPr>
          <p:nvPr/>
        </p:nvPicPr>
        <p:blipFill>
          <a:blip r:embed="rId4" cstate="print"/>
          <a:srcRect/>
          <a:stretch>
            <a:fillRect/>
          </a:stretch>
        </p:blipFill>
        <p:spPr bwMode="auto">
          <a:xfrm>
            <a:off x="889197" y="1383268"/>
            <a:ext cx="1152987" cy="1152987"/>
          </a:xfrm>
          <a:prstGeom prst="rect">
            <a:avLst/>
          </a:prstGeom>
          <a:noFill/>
          <a:ln w="9525">
            <a:noFill/>
            <a:miter lim="800000"/>
            <a:headEnd/>
            <a:tailEnd/>
          </a:ln>
        </p:spPr>
      </p:pic>
      <p:pic>
        <p:nvPicPr>
          <p:cNvPr id="10" name="Picture 20" descr="300px-Ferrous_sensor"/>
          <p:cNvPicPr>
            <a:picLocks noChangeAspect="1" noChangeArrowheads="1"/>
          </p:cNvPicPr>
          <p:nvPr/>
        </p:nvPicPr>
        <p:blipFill>
          <a:blip r:embed="rId5" cstate="print"/>
          <a:srcRect/>
          <a:stretch>
            <a:fillRect/>
          </a:stretch>
        </p:blipFill>
        <p:spPr bwMode="auto">
          <a:xfrm>
            <a:off x="6223197" y="5410200"/>
            <a:ext cx="1379719" cy="745025"/>
          </a:xfrm>
          <a:prstGeom prst="rect">
            <a:avLst/>
          </a:prstGeom>
          <a:noFill/>
          <a:ln w="9525">
            <a:noFill/>
            <a:miter lim="800000"/>
            <a:headEnd/>
            <a:tailEnd/>
          </a:ln>
        </p:spPr>
      </p:pic>
      <p:pic>
        <p:nvPicPr>
          <p:cNvPr id="12" name="Picture 2" descr="https://encrypted-tbn2.gstatic.com/images?q=tbn:ANd9GcQb9bVH2BSluguivhml3DFjaLbePndw4dBTLzoIfh8MeV8t9IEO"/>
          <p:cNvPicPr>
            <a:picLocks noGrp="1" noChangeAspect="1" noChangeArrowheads="1"/>
          </p:cNvPicPr>
          <p:nvPr>
            <p:ph idx="1"/>
          </p:nvPr>
        </p:nvPicPr>
        <p:blipFill>
          <a:blip r:embed="rId6" cstate="print"/>
          <a:srcRect/>
          <a:stretch>
            <a:fillRect/>
          </a:stretch>
        </p:blipFill>
        <p:spPr bwMode="auto">
          <a:xfrm>
            <a:off x="762000" y="4736068"/>
            <a:ext cx="1621388" cy="1621388"/>
          </a:xfrm>
          <a:prstGeom prst="rect">
            <a:avLst/>
          </a:prstGeom>
          <a:noFill/>
        </p:spPr>
      </p:pic>
      <p:pic>
        <p:nvPicPr>
          <p:cNvPr id="13" name="Picture 7" descr="27922-l"/>
          <p:cNvPicPr>
            <a:picLocks noChangeAspect="1" noChangeArrowheads="1"/>
          </p:cNvPicPr>
          <p:nvPr/>
        </p:nvPicPr>
        <p:blipFill>
          <a:blip r:embed="rId7" cstate="print"/>
          <a:srcRect/>
          <a:stretch>
            <a:fillRect/>
          </a:stretch>
        </p:blipFill>
        <p:spPr bwMode="auto">
          <a:xfrm>
            <a:off x="2438400" y="3048000"/>
            <a:ext cx="1560742" cy="1560742"/>
          </a:xfrm>
          <a:prstGeom prst="rect">
            <a:avLst/>
          </a:prstGeom>
          <a:noFill/>
          <a:ln w="9525">
            <a:noFill/>
            <a:miter lim="800000"/>
            <a:headEnd/>
            <a:tailEnd/>
          </a:ln>
        </p:spPr>
      </p:pic>
      <p:sp>
        <p:nvSpPr>
          <p:cNvPr id="15" name="TextBox 14"/>
          <p:cNvSpPr txBox="1"/>
          <p:nvPr/>
        </p:nvSpPr>
        <p:spPr>
          <a:xfrm>
            <a:off x="889197" y="2514600"/>
            <a:ext cx="1701603" cy="369332"/>
          </a:xfrm>
          <a:prstGeom prst="rect">
            <a:avLst/>
          </a:prstGeom>
          <a:noFill/>
        </p:spPr>
        <p:txBody>
          <a:bodyPr wrap="square" rtlCol="0">
            <a:spAutoFit/>
          </a:bodyPr>
          <a:lstStyle/>
          <a:p>
            <a:r>
              <a:rPr lang="en-US" dirty="0" smtClean="0"/>
              <a:t>Potentiometer</a:t>
            </a:r>
            <a:endParaRPr lang="en-US" dirty="0"/>
          </a:p>
        </p:txBody>
      </p:sp>
      <p:sp>
        <p:nvSpPr>
          <p:cNvPr id="16" name="TextBox 15"/>
          <p:cNvSpPr txBox="1"/>
          <p:nvPr/>
        </p:nvSpPr>
        <p:spPr>
          <a:xfrm>
            <a:off x="3403797" y="2602468"/>
            <a:ext cx="1320603" cy="369332"/>
          </a:xfrm>
          <a:prstGeom prst="rect">
            <a:avLst/>
          </a:prstGeom>
          <a:noFill/>
        </p:spPr>
        <p:txBody>
          <a:bodyPr wrap="square" rtlCol="0">
            <a:spAutoFit/>
          </a:bodyPr>
          <a:lstStyle/>
          <a:p>
            <a:r>
              <a:rPr lang="en-US" dirty="0" smtClean="0"/>
              <a:t>Encoder</a:t>
            </a:r>
            <a:endParaRPr lang="en-US" dirty="0"/>
          </a:p>
        </p:txBody>
      </p:sp>
      <p:sp>
        <p:nvSpPr>
          <p:cNvPr id="17" name="TextBox 16"/>
          <p:cNvSpPr txBox="1"/>
          <p:nvPr/>
        </p:nvSpPr>
        <p:spPr>
          <a:xfrm>
            <a:off x="762000" y="6183868"/>
            <a:ext cx="2590800" cy="369332"/>
          </a:xfrm>
          <a:prstGeom prst="rect">
            <a:avLst/>
          </a:prstGeom>
          <a:noFill/>
        </p:spPr>
        <p:txBody>
          <a:bodyPr wrap="square" rtlCol="0">
            <a:spAutoFit/>
          </a:bodyPr>
          <a:lstStyle/>
          <a:p>
            <a:r>
              <a:rPr lang="en-US" dirty="0" smtClean="0"/>
              <a:t>Infrared Proximity</a:t>
            </a:r>
            <a:endParaRPr lang="en-US" dirty="0"/>
          </a:p>
        </p:txBody>
      </p:sp>
      <p:sp>
        <p:nvSpPr>
          <p:cNvPr id="18" name="TextBox 17"/>
          <p:cNvSpPr txBox="1"/>
          <p:nvPr/>
        </p:nvSpPr>
        <p:spPr>
          <a:xfrm>
            <a:off x="7391400" y="3288268"/>
            <a:ext cx="1295400" cy="369332"/>
          </a:xfrm>
          <a:prstGeom prst="rect">
            <a:avLst/>
          </a:prstGeom>
          <a:noFill/>
        </p:spPr>
        <p:txBody>
          <a:bodyPr wrap="square" rtlCol="0">
            <a:spAutoFit/>
          </a:bodyPr>
          <a:lstStyle/>
          <a:p>
            <a:r>
              <a:rPr lang="en-US" dirty="0" smtClean="0"/>
              <a:t>Limit Switch</a:t>
            </a:r>
            <a:endParaRPr lang="en-US" dirty="0"/>
          </a:p>
        </p:txBody>
      </p:sp>
      <p:sp>
        <p:nvSpPr>
          <p:cNvPr id="19" name="TextBox 18"/>
          <p:cNvSpPr txBox="1"/>
          <p:nvPr/>
        </p:nvSpPr>
        <p:spPr>
          <a:xfrm>
            <a:off x="457200" y="4114800"/>
            <a:ext cx="1320603" cy="369332"/>
          </a:xfrm>
          <a:prstGeom prst="rect">
            <a:avLst/>
          </a:prstGeom>
          <a:noFill/>
        </p:spPr>
        <p:txBody>
          <a:bodyPr wrap="square" rtlCol="0">
            <a:spAutoFit/>
          </a:bodyPr>
          <a:lstStyle/>
          <a:p>
            <a:r>
              <a:rPr lang="en-US" dirty="0" smtClean="0"/>
              <a:t>Ultrasonic</a:t>
            </a:r>
            <a:endParaRPr lang="en-US" dirty="0"/>
          </a:p>
        </p:txBody>
      </p:sp>
      <p:sp>
        <p:nvSpPr>
          <p:cNvPr id="20" name="TextBox 19"/>
          <p:cNvSpPr txBox="1"/>
          <p:nvPr/>
        </p:nvSpPr>
        <p:spPr>
          <a:xfrm>
            <a:off x="2794197" y="4343400"/>
            <a:ext cx="1320603" cy="369332"/>
          </a:xfrm>
          <a:prstGeom prst="rect">
            <a:avLst/>
          </a:prstGeom>
          <a:noFill/>
        </p:spPr>
        <p:txBody>
          <a:bodyPr wrap="square" rtlCol="0">
            <a:spAutoFit/>
          </a:bodyPr>
          <a:lstStyle/>
          <a:p>
            <a:r>
              <a:rPr lang="en-US" dirty="0" smtClean="0"/>
              <a:t>Gyro</a:t>
            </a:r>
            <a:endParaRPr lang="en-US" dirty="0"/>
          </a:p>
        </p:txBody>
      </p:sp>
      <p:sp>
        <p:nvSpPr>
          <p:cNvPr id="21" name="TextBox 20"/>
          <p:cNvSpPr txBox="1"/>
          <p:nvPr/>
        </p:nvSpPr>
        <p:spPr>
          <a:xfrm>
            <a:off x="6604197" y="6172200"/>
            <a:ext cx="1320603" cy="369332"/>
          </a:xfrm>
          <a:prstGeom prst="rect">
            <a:avLst/>
          </a:prstGeom>
          <a:noFill/>
        </p:spPr>
        <p:txBody>
          <a:bodyPr wrap="square" rtlCol="0">
            <a:spAutoFit/>
          </a:bodyPr>
          <a:lstStyle/>
          <a:p>
            <a:r>
              <a:rPr lang="en-US" dirty="0" smtClean="0"/>
              <a:t>Hall Effect</a:t>
            </a:r>
            <a:endParaRPr lang="en-US" dirty="0"/>
          </a:p>
        </p:txBody>
      </p:sp>
      <p:pic>
        <p:nvPicPr>
          <p:cNvPr id="38916" name="Picture 4" descr="http://www.electronics-lab.com/blog/wp-content/uploads/2007/08/1193147290_d2069c9c08.jpg"/>
          <p:cNvPicPr>
            <a:picLocks noChangeAspect="1" noChangeArrowheads="1"/>
          </p:cNvPicPr>
          <p:nvPr/>
        </p:nvPicPr>
        <p:blipFill>
          <a:blip r:embed="rId8" cstate="print"/>
          <a:srcRect/>
          <a:stretch>
            <a:fillRect/>
          </a:stretch>
        </p:blipFill>
        <p:spPr bwMode="auto">
          <a:xfrm>
            <a:off x="3429000" y="5181600"/>
            <a:ext cx="1295400" cy="971550"/>
          </a:xfrm>
          <a:prstGeom prst="rect">
            <a:avLst/>
          </a:prstGeom>
          <a:noFill/>
        </p:spPr>
      </p:pic>
      <p:sp>
        <p:nvSpPr>
          <p:cNvPr id="22" name="TextBox 21"/>
          <p:cNvSpPr txBox="1"/>
          <p:nvPr/>
        </p:nvSpPr>
        <p:spPr>
          <a:xfrm>
            <a:off x="3276600" y="6172200"/>
            <a:ext cx="1828800" cy="369332"/>
          </a:xfrm>
          <a:prstGeom prst="rect">
            <a:avLst/>
          </a:prstGeom>
          <a:noFill/>
        </p:spPr>
        <p:txBody>
          <a:bodyPr wrap="square" rtlCol="0">
            <a:spAutoFit/>
          </a:bodyPr>
          <a:lstStyle/>
          <a:p>
            <a:r>
              <a:rPr lang="en-US" dirty="0" smtClean="0"/>
              <a:t>Accelerometer</a:t>
            </a:r>
            <a:endParaRPr lang="en-US" dirty="0"/>
          </a:p>
        </p:txBody>
      </p:sp>
      <p:pic>
        <p:nvPicPr>
          <p:cNvPr id="38918" name="Picture 6" descr="http://letsmakerobots.com/files/field_primary_image/HC-SR04-lg.jpg?"/>
          <p:cNvPicPr>
            <a:picLocks noChangeAspect="1" noChangeArrowheads="1"/>
          </p:cNvPicPr>
          <p:nvPr/>
        </p:nvPicPr>
        <p:blipFill>
          <a:blip r:embed="rId9" cstate="print"/>
          <a:srcRect/>
          <a:stretch>
            <a:fillRect/>
          </a:stretch>
        </p:blipFill>
        <p:spPr bwMode="auto">
          <a:xfrm>
            <a:off x="228600" y="2971800"/>
            <a:ext cx="1600200" cy="1223521"/>
          </a:xfrm>
          <a:prstGeom prst="rect">
            <a:avLst/>
          </a:prstGeom>
          <a:noFill/>
        </p:spPr>
      </p:pic>
      <p:pic>
        <p:nvPicPr>
          <p:cNvPr id="23" name="Picture 1" descr="C:\Users\5112488\Downloads\Picture1_clipped_rev_1.png"/>
          <p:cNvPicPr>
            <a:picLocks noChangeAspect="1" noChangeArrowheads="1"/>
          </p:cNvPicPr>
          <p:nvPr/>
        </p:nvPicPr>
        <p:blipFill>
          <a:blip r:embed="rId10" cstate="print"/>
          <a:srcRect/>
          <a:stretch>
            <a:fillRect/>
          </a:stretch>
        </p:blipFill>
        <p:spPr bwMode="auto">
          <a:xfrm>
            <a:off x="5029200" y="1066800"/>
            <a:ext cx="1447800" cy="1447800"/>
          </a:xfrm>
          <a:prstGeom prst="rect">
            <a:avLst/>
          </a:prstGeom>
          <a:noFill/>
        </p:spPr>
      </p:pic>
      <p:sp>
        <p:nvSpPr>
          <p:cNvPr id="24" name="TextBox 23"/>
          <p:cNvSpPr txBox="1"/>
          <p:nvPr/>
        </p:nvSpPr>
        <p:spPr>
          <a:xfrm>
            <a:off x="5334000" y="2514600"/>
            <a:ext cx="1295400" cy="369332"/>
          </a:xfrm>
          <a:prstGeom prst="rect">
            <a:avLst/>
          </a:prstGeom>
          <a:noFill/>
        </p:spPr>
        <p:txBody>
          <a:bodyPr wrap="square" rtlCol="0">
            <a:spAutoFit/>
          </a:bodyPr>
          <a:lstStyle/>
          <a:p>
            <a:r>
              <a:rPr lang="en-US" dirty="0" smtClean="0"/>
              <a:t>Camera</a:t>
            </a:r>
          </a:p>
        </p:txBody>
      </p:sp>
      <p:pic>
        <p:nvPicPr>
          <p:cNvPr id="38920" name="Picture 8" descr="http://www.microsoft-careers.com/sites/microsoft_global/images/kinect-4-windows/new-skin/spt-kinect-camera.jpg"/>
          <p:cNvPicPr>
            <a:picLocks noChangeAspect="1" noChangeArrowheads="1"/>
          </p:cNvPicPr>
          <p:nvPr/>
        </p:nvPicPr>
        <p:blipFill>
          <a:blip r:embed="rId11" cstate="print"/>
          <a:srcRect/>
          <a:stretch>
            <a:fillRect/>
          </a:stretch>
        </p:blipFill>
        <p:spPr bwMode="auto">
          <a:xfrm>
            <a:off x="4648200" y="3745468"/>
            <a:ext cx="2057400" cy="1028700"/>
          </a:xfrm>
          <a:prstGeom prst="rect">
            <a:avLst/>
          </a:prstGeom>
          <a:noFill/>
        </p:spPr>
      </p:pic>
      <p:sp>
        <p:nvSpPr>
          <p:cNvPr id="25" name="TextBox 24"/>
          <p:cNvSpPr txBox="1"/>
          <p:nvPr/>
        </p:nvSpPr>
        <p:spPr>
          <a:xfrm>
            <a:off x="5181600" y="4659868"/>
            <a:ext cx="1295400" cy="369332"/>
          </a:xfrm>
          <a:prstGeom prst="rect">
            <a:avLst/>
          </a:prstGeom>
          <a:noFill/>
        </p:spPr>
        <p:txBody>
          <a:bodyPr wrap="square" rtlCol="0">
            <a:spAutoFit/>
          </a:bodyPr>
          <a:lstStyle/>
          <a:p>
            <a:r>
              <a:rPr lang="en-US" dirty="0" err="1" smtClean="0"/>
              <a:t>Kinect</a:t>
            </a:r>
            <a:endParaRPr lang="en-US" dirty="0" smtClean="0"/>
          </a:p>
        </p:txBody>
      </p:sp>
    </p:spTree>
    <p:extLst>
      <p:ext uri="{BB962C8B-B14F-4D97-AF65-F5344CB8AC3E}">
        <p14:creationId xmlns:p14="http://schemas.microsoft.com/office/powerpoint/2010/main" val="4294029179"/>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r>
              <a:rPr lang="en-US" smtClean="0"/>
              <a:t>Limit switch</a:t>
            </a:r>
          </a:p>
        </p:txBody>
      </p:sp>
      <p:sp>
        <p:nvSpPr>
          <p:cNvPr id="16386" name="Rectangle 3"/>
          <p:cNvSpPr>
            <a:spLocks noGrp="1"/>
          </p:cNvSpPr>
          <p:nvPr>
            <p:ph type="body" idx="1"/>
          </p:nvPr>
        </p:nvSpPr>
        <p:spPr/>
        <p:txBody>
          <a:bodyPr/>
          <a:lstStyle/>
          <a:p>
            <a:r>
              <a:rPr lang="en-US" dirty="0" smtClean="0"/>
              <a:t>A simple switch </a:t>
            </a:r>
          </a:p>
          <a:p>
            <a:r>
              <a:rPr lang="en-US" dirty="0" smtClean="0"/>
              <a:t>Can be set up to be triggered near a physical limit</a:t>
            </a:r>
          </a:p>
          <a:p>
            <a:r>
              <a:rPr lang="en-US" dirty="0"/>
              <a:t>$</a:t>
            </a:r>
            <a:endParaRPr lang="en-US" dirty="0" smtClean="0"/>
          </a:p>
          <a:p>
            <a:endParaRPr lang="en-US" dirty="0" smtClean="0"/>
          </a:p>
          <a:p>
            <a:endParaRPr lang="en-US" dirty="0" smtClean="0"/>
          </a:p>
        </p:txBody>
      </p:sp>
      <p:pic>
        <p:nvPicPr>
          <p:cNvPr id="16387" name="Picture 6" descr="microswitch"/>
          <p:cNvPicPr>
            <a:picLocks noChangeAspect="1" noChangeArrowheads="1"/>
          </p:cNvPicPr>
          <p:nvPr/>
        </p:nvPicPr>
        <p:blipFill>
          <a:blip r:embed="rId3" cstate="print"/>
          <a:srcRect/>
          <a:stretch>
            <a:fillRect/>
          </a:stretch>
        </p:blipFill>
        <p:spPr bwMode="auto">
          <a:xfrm>
            <a:off x="6396841" y="4724401"/>
            <a:ext cx="2289959" cy="1981200"/>
          </a:xfrm>
          <a:prstGeom prst="rect">
            <a:avLst/>
          </a:prstGeom>
          <a:noFill/>
          <a:ln w="9525">
            <a:noFill/>
            <a:miter lim="800000"/>
            <a:headEnd/>
            <a:tailEnd/>
          </a:ln>
        </p:spPr>
      </p:pic>
      <p:pic>
        <p:nvPicPr>
          <p:cNvPr id="16389" name="Picture 10" descr="micro-switch-282576"/>
          <p:cNvPicPr>
            <a:picLocks noChangeAspect="1" noChangeArrowheads="1"/>
          </p:cNvPicPr>
          <p:nvPr/>
        </p:nvPicPr>
        <p:blipFill>
          <a:blip r:embed="rId4" cstate="print"/>
          <a:srcRect/>
          <a:stretch>
            <a:fillRect/>
          </a:stretch>
        </p:blipFill>
        <p:spPr bwMode="auto">
          <a:xfrm>
            <a:off x="152400" y="4114800"/>
            <a:ext cx="3352800" cy="2592388"/>
          </a:xfrm>
          <a:prstGeom prst="rect">
            <a:avLst/>
          </a:prstGeom>
          <a:noFill/>
          <a:ln w="9525">
            <a:noFill/>
            <a:miter lim="800000"/>
            <a:headEnd/>
            <a:tailEnd/>
          </a:ln>
        </p:spPr>
      </p:pic>
      <p:pic>
        <p:nvPicPr>
          <p:cNvPr id="16388" name="Picture 8" descr="ANd9GcRvopGIRHT2IdAIYvEWBWU2NiLwMe4G2FmG1FI4Hqt9RAOj0mo&amp;t=1&amp;usg=__BLtonJPBgPWDaYQtkEHPyOru208="/>
          <p:cNvPicPr>
            <a:picLocks noChangeAspect="1" noChangeArrowheads="1"/>
          </p:cNvPicPr>
          <p:nvPr/>
        </p:nvPicPr>
        <p:blipFill>
          <a:blip r:embed="rId5" cstate="print"/>
          <a:srcRect/>
          <a:stretch>
            <a:fillRect/>
          </a:stretch>
        </p:blipFill>
        <p:spPr bwMode="auto">
          <a:xfrm>
            <a:off x="3276600" y="4621212"/>
            <a:ext cx="3200400" cy="2084388"/>
          </a:xfrm>
          <a:prstGeom prst="rect">
            <a:avLst/>
          </a:prstGeom>
          <a:noFill/>
          <a:ln w="9525">
            <a:noFill/>
            <a:miter lim="800000"/>
            <a:headEnd/>
            <a:tailEnd/>
          </a:ln>
        </p:spPr>
      </p:pic>
    </p:spTree>
    <p:extLst>
      <p:ext uri="{BB962C8B-B14F-4D97-AF65-F5344CB8AC3E}">
        <p14:creationId xmlns:p14="http://schemas.microsoft.com/office/powerpoint/2010/main" val="2250559894"/>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Hall effect sensor</a:t>
            </a:r>
          </a:p>
        </p:txBody>
      </p:sp>
      <p:sp>
        <p:nvSpPr>
          <p:cNvPr id="17410" name="Rectangle 3"/>
          <p:cNvSpPr>
            <a:spLocks noGrp="1"/>
          </p:cNvSpPr>
          <p:nvPr>
            <p:ph type="body" idx="1"/>
          </p:nvPr>
        </p:nvSpPr>
        <p:spPr/>
        <p:txBody>
          <a:bodyPr/>
          <a:lstStyle/>
          <a:p>
            <a:r>
              <a:rPr lang="en-US" dirty="0" smtClean="0"/>
              <a:t>Detects a magnetic field </a:t>
            </a:r>
          </a:p>
          <a:p>
            <a:r>
              <a:rPr lang="en-US" dirty="0" smtClean="0"/>
              <a:t>Longer range</a:t>
            </a:r>
          </a:p>
          <a:p>
            <a:r>
              <a:rPr lang="en-US" dirty="0" smtClean="0"/>
              <a:t>Can switch much faster than a mechanical switch</a:t>
            </a:r>
          </a:p>
          <a:p>
            <a:r>
              <a:rPr lang="en-US" dirty="0"/>
              <a:t>$</a:t>
            </a:r>
            <a:endParaRPr lang="en-US" dirty="0" smtClean="0"/>
          </a:p>
        </p:txBody>
      </p:sp>
      <p:pic>
        <p:nvPicPr>
          <p:cNvPr id="17411" name="Picture 20" descr="300px-Ferrous_sensor"/>
          <p:cNvPicPr>
            <a:picLocks noChangeAspect="1" noChangeArrowheads="1"/>
          </p:cNvPicPr>
          <p:nvPr/>
        </p:nvPicPr>
        <p:blipFill>
          <a:blip r:embed="rId3" cstate="print"/>
          <a:srcRect/>
          <a:stretch>
            <a:fillRect/>
          </a:stretch>
        </p:blipFill>
        <p:spPr bwMode="auto">
          <a:xfrm>
            <a:off x="1219200" y="4516437"/>
            <a:ext cx="3771900" cy="2036763"/>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257800" y="3886200"/>
            <a:ext cx="3536301" cy="2693095"/>
          </a:xfrm>
          <a:prstGeom prst="rect">
            <a:avLst/>
          </a:prstGeom>
          <a:noFill/>
          <a:ln w="9525">
            <a:noFill/>
            <a:miter lim="800000"/>
            <a:headEnd/>
            <a:tailEnd/>
          </a:ln>
        </p:spPr>
      </p:pic>
    </p:spTree>
    <p:extLst>
      <p:ext uri="{BB962C8B-B14F-4D97-AF65-F5344CB8AC3E}">
        <p14:creationId xmlns:p14="http://schemas.microsoft.com/office/powerpoint/2010/main" val="4290817650"/>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Potentiometers (Pots)</a:t>
            </a:r>
          </a:p>
        </p:txBody>
      </p:sp>
      <p:sp>
        <p:nvSpPr>
          <p:cNvPr id="20482" name="Content Placeholder 6"/>
          <p:cNvSpPr>
            <a:spLocks noGrp="1"/>
          </p:cNvSpPr>
          <p:nvPr>
            <p:ph sz="half" idx="1"/>
          </p:nvPr>
        </p:nvSpPr>
        <p:spPr>
          <a:xfrm>
            <a:off x="457200" y="1676400"/>
            <a:ext cx="8153400" cy="4525963"/>
          </a:xfrm>
        </p:spPr>
        <p:txBody>
          <a:bodyPr/>
          <a:lstStyle/>
          <a:p>
            <a:pPr eaLnBrk="1" hangingPunct="1"/>
            <a:r>
              <a:rPr lang="en-US" dirty="0" smtClean="0"/>
              <a:t>Sensor for measuring position:</a:t>
            </a:r>
          </a:p>
          <a:p>
            <a:pPr lvl="1" eaLnBrk="1" hangingPunct="1"/>
            <a:r>
              <a:rPr lang="en-US" dirty="0" smtClean="0"/>
              <a:t>Rotation, distance, etc.</a:t>
            </a:r>
          </a:p>
          <a:p>
            <a:r>
              <a:rPr lang="en-US" dirty="0" smtClean="0"/>
              <a:t>$	</a:t>
            </a:r>
          </a:p>
        </p:txBody>
      </p:sp>
      <p:pic>
        <p:nvPicPr>
          <p:cNvPr id="20483" name="Picture 2" descr="C:\Documents and Settings\David Liu\Desktop\wrrf08sw\alps60mm_gran.jpg"/>
          <p:cNvPicPr>
            <a:picLocks noChangeAspect="1" noChangeArrowheads="1"/>
          </p:cNvPicPr>
          <p:nvPr/>
        </p:nvPicPr>
        <p:blipFill>
          <a:blip r:embed="rId3" cstate="print"/>
          <a:srcRect/>
          <a:stretch>
            <a:fillRect/>
          </a:stretch>
        </p:blipFill>
        <p:spPr bwMode="auto">
          <a:xfrm>
            <a:off x="4191000" y="2286000"/>
            <a:ext cx="4386263" cy="3594100"/>
          </a:xfrm>
          <a:prstGeom prst="rect">
            <a:avLst/>
          </a:prstGeom>
          <a:noFill/>
          <a:ln w="9525">
            <a:noFill/>
            <a:miter lim="800000"/>
            <a:headEnd/>
            <a:tailEnd/>
          </a:ln>
        </p:spPr>
      </p:pic>
      <p:pic>
        <p:nvPicPr>
          <p:cNvPr id="20484" name="Picture 2" descr="C:\Documents and Settings\David Liu\Desktop\wrrf08sw\pot.jpg"/>
          <p:cNvPicPr>
            <a:picLocks noChangeAspect="1" noChangeArrowheads="1"/>
          </p:cNvPicPr>
          <p:nvPr/>
        </p:nvPicPr>
        <p:blipFill>
          <a:blip r:embed="rId4" cstate="print"/>
          <a:srcRect/>
          <a:stretch>
            <a:fillRect/>
          </a:stretch>
        </p:blipFill>
        <p:spPr bwMode="auto">
          <a:xfrm>
            <a:off x="762000" y="3124200"/>
            <a:ext cx="2743200" cy="2743200"/>
          </a:xfrm>
          <a:prstGeom prst="rect">
            <a:avLst/>
          </a:prstGeom>
          <a:noFill/>
          <a:ln w="9525">
            <a:noFill/>
            <a:miter lim="800000"/>
            <a:headEnd/>
            <a:tailEnd/>
          </a:ln>
        </p:spPr>
      </p:pic>
    </p:spTree>
    <p:extLst>
      <p:ext uri="{BB962C8B-B14F-4D97-AF65-F5344CB8AC3E}">
        <p14:creationId xmlns:p14="http://schemas.microsoft.com/office/powerpoint/2010/main" val="1965277132"/>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pPr eaLnBrk="1" hangingPunct="1"/>
            <a:r>
              <a:rPr lang="en-US" altLang="ja-JP" dirty="0" smtClean="0">
                <a:ea typeface="ＭＳ Ｐゴシック" pitchFamily="34" charset="-128"/>
              </a:rPr>
              <a:t>Differential/Tank Steering</a:t>
            </a:r>
          </a:p>
        </p:txBody>
      </p:sp>
      <p:sp>
        <p:nvSpPr>
          <p:cNvPr id="258050" name="Content Placeholder 2"/>
          <p:cNvSpPr>
            <a:spLocks noGrp="1"/>
          </p:cNvSpPr>
          <p:nvPr>
            <p:ph sz="half" idx="1"/>
          </p:nvPr>
        </p:nvSpPr>
        <p:spPr/>
        <p:txBody>
          <a:bodyPr>
            <a:normAutofit/>
          </a:bodyPr>
          <a:lstStyle/>
          <a:p>
            <a:pPr eaLnBrk="1" hangingPunct="1"/>
            <a:r>
              <a:rPr lang="en-US" altLang="ja-JP" sz="3000" dirty="0" smtClean="0">
                <a:ea typeface="ＭＳ Ｐゴシック" pitchFamily="34" charset="-128"/>
              </a:rPr>
              <a:t>Power left and right sides independently</a:t>
            </a:r>
          </a:p>
          <a:p>
            <a:pPr eaLnBrk="1" hangingPunct="1">
              <a:spcAft>
                <a:spcPts val="0"/>
              </a:spcAft>
            </a:pPr>
            <a:r>
              <a:rPr lang="en-US" altLang="ja-JP" sz="3000" dirty="0" smtClean="0">
                <a:ea typeface="ＭＳ Ｐゴシック" pitchFamily="34" charset="-128"/>
              </a:rPr>
              <a:t>Features:</a:t>
            </a:r>
          </a:p>
          <a:p>
            <a:pPr lvl="1"/>
            <a:r>
              <a:rPr lang="en-US" altLang="ja-JP" sz="2200" dirty="0" smtClean="0">
                <a:ea typeface="ＭＳ Ｐゴシック" pitchFamily="34" charset="-128"/>
              </a:rPr>
              <a:t>Simple</a:t>
            </a:r>
          </a:p>
          <a:p>
            <a:pPr lvl="1"/>
            <a:r>
              <a:rPr lang="en-US" altLang="ja-JP" sz="2200" dirty="0" smtClean="0">
                <a:ea typeface="ＭＳ Ｐゴシック" pitchFamily="34" charset="-128"/>
              </a:rPr>
              <a:t>Easy to program</a:t>
            </a:r>
          </a:p>
        </p:txBody>
      </p:sp>
      <p:pic>
        <p:nvPicPr>
          <p:cNvPr id="1144834" name="Picture 2" descr="C:\Users\Anurag\Desktop\Desktop\CAD\Award\driv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34" y="2438400"/>
            <a:ext cx="4603874" cy="2827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83034" y="5562600"/>
            <a:ext cx="4603874" cy="461665"/>
          </a:xfrm>
          <a:prstGeom prst="rect">
            <a:avLst/>
          </a:prstGeom>
          <a:noFill/>
        </p:spPr>
        <p:txBody>
          <a:bodyPr wrap="square" rtlCol="0">
            <a:spAutoFit/>
          </a:bodyPr>
          <a:lstStyle/>
          <a:p>
            <a:r>
              <a:rPr lang="en-US" sz="2400" dirty="0" smtClean="0">
                <a:latin typeface="Calibri" pitchFamily="34" charset="0"/>
              </a:rPr>
              <a:t>Team 846’s 2013 Drivetrain Design</a:t>
            </a:r>
          </a:p>
        </p:txBody>
      </p:sp>
    </p:spTree>
    <p:extLst>
      <p:ext uri="{BB962C8B-B14F-4D97-AF65-F5344CB8AC3E}">
        <p14:creationId xmlns:p14="http://schemas.microsoft.com/office/powerpoint/2010/main" val="327176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a:xfrm>
            <a:off x="457200" y="274638"/>
            <a:ext cx="7470775" cy="1143000"/>
          </a:xfrm>
        </p:spPr>
        <p:txBody>
          <a:bodyPr/>
          <a:lstStyle/>
          <a:p>
            <a:pPr eaLnBrk="1" hangingPunct="1"/>
            <a:r>
              <a:rPr lang="en-US" dirty="0" smtClean="0"/>
              <a:t>Potentiometers (Pots)</a:t>
            </a:r>
          </a:p>
        </p:txBody>
      </p:sp>
      <p:cxnSp>
        <p:nvCxnSpPr>
          <p:cNvPr id="7" name="Straight Connector 6"/>
          <p:cNvCxnSpPr/>
          <p:nvPr/>
        </p:nvCxnSpPr>
        <p:spPr>
          <a:xfrm rot="5400000" flipH="1" flipV="1">
            <a:off x="4176713" y="23510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p:cNvCxnSpPr>
          <p:nvPr/>
        </p:nvCxnSpPr>
        <p:spPr>
          <a:xfrm rot="5400000">
            <a:off x="6611938" y="537686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08" name="TextBox 8"/>
          <p:cNvSpPr txBox="1">
            <a:spLocks noChangeArrowheads="1"/>
          </p:cNvSpPr>
          <p:nvPr/>
        </p:nvSpPr>
        <p:spPr bwMode="auto">
          <a:xfrm>
            <a:off x="4038600" y="1828800"/>
            <a:ext cx="1150938"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09" name="TextBox 9"/>
          <p:cNvSpPr txBox="1">
            <a:spLocks noChangeArrowheads="1"/>
          </p:cNvSpPr>
          <p:nvPr/>
        </p:nvSpPr>
        <p:spPr bwMode="auto">
          <a:xfrm>
            <a:off x="3810000" y="56388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4" name="Group 83"/>
          <p:cNvGrpSpPr>
            <a:grpSpLocks/>
          </p:cNvGrpSpPr>
          <p:nvPr/>
        </p:nvGrpSpPr>
        <p:grpSpPr bwMode="auto">
          <a:xfrm>
            <a:off x="4724400" y="2590800"/>
            <a:ext cx="1682750" cy="366713"/>
            <a:chOff x="2976" y="1632"/>
            <a:chExt cx="1060" cy="231"/>
          </a:xfrm>
        </p:grpSpPr>
        <p:cxnSp>
          <p:nvCxnSpPr>
            <p:cNvPr id="21555"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56"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5V</a:t>
              </a:r>
            </a:p>
          </p:txBody>
        </p:sp>
      </p:grpSp>
      <p:grpSp>
        <p:nvGrpSpPr>
          <p:cNvPr id="11" name="Group 82"/>
          <p:cNvGrpSpPr>
            <a:grpSpLocks/>
          </p:cNvGrpSpPr>
          <p:nvPr/>
        </p:nvGrpSpPr>
        <p:grpSpPr bwMode="auto">
          <a:xfrm>
            <a:off x="4724400" y="3733800"/>
            <a:ext cx="1970088" cy="366713"/>
            <a:chOff x="2976" y="2352"/>
            <a:chExt cx="1241" cy="231"/>
          </a:xfrm>
        </p:grpSpPr>
        <p:cxnSp>
          <p:nvCxnSpPr>
            <p:cNvPr id="21553"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54"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dirty="0">
                  <a:latin typeface="Tw Cen MT" pitchFamily="34" charset="0"/>
                </a:rPr>
                <a:t>2.5V</a:t>
              </a:r>
            </a:p>
          </p:txBody>
        </p:sp>
      </p:grpSp>
      <p:grpSp>
        <p:nvGrpSpPr>
          <p:cNvPr id="12" name="Group 79"/>
          <p:cNvGrpSpPr>
            <a:grpSpLocks/>
          </p:cNvGrpSpPr>
          <p:nvPr/>
        </p:nvGrpSpPr>
        <p:grpSpPr bwMode="auto">
          <a:xfrm>
            <a:off x="4724400" y="4876800"/>
            <a:ext cx="1758950" cy="366713"/>
            <a:chOff x="2976" y="3072"/>
            <a:chExt cx="1108" cy="231"/>
          </a:xfrm>
        </p:grpSpPr>
        <p:cxnSp>
          <p:nvCxnSpPr>
            <p:cNvPr id="21551"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52"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0V</a:t>
              </a:r>
            </a:p>
          </p:txBody>
        </p:sp>
      </p:grpSp>
      <p:grpSp>
        <p:nvGrpSpPr>
          <p:cNvPr id="13" name="Group 50"/>
          <p:cNvGrpSpPr>
            <a:grpSpLocks/>
          </p:cNvGrpSpPr>
          <p:nvPr/>
        </p:nvGrpSpPr>
        <p:grpSpPr bwMode="auto">
          <a:xfrm>
            <a:off x="457200" y="2220913"/>
            <a:ext cx="2589213" cy="3722687"/>
            <a:chOff x="6096959" y="2209800"/>
            <a:chExt cx="2589841" cy="3722132"/>
          </a:xfrm>
        </p:grpSpPr>
        <p:pic>
          <p:nvPicPr>
            <p:cNvPr id="21541" name="Picture 2" descr="C:\Documents and Settings\David Liu\Desktop\wrrf08sw\alps60mm_gran.jpg"/>
            <p:cNvPicPr>
              <a:picLocks noChangeAspect="1" noChangeArrowheads="1"/>
            </p:cNvPicPr>
            <p:nvPr/>
          </p:nvPicPr>
          <p:blipFill>
            <a:blip r:embed="rId3" cstate="print"/>
            <a:srcRect/>
            <a:stretch>
              <a:fillRect/>
            </a:stretch>
          </p:blipFill>
          <p:spPr bwMode="auto">
            <a:xfrm rot="3970984">
              <a:off x="5849309" y="2946913"/>
              <a:ext cx="2743200" cy="2247900"/>
            </a:xfrm>
            <a:prstGeom prst="rect">
              <a:avLst/>
            </a:prstGeom>
            <a:noFill/>
            <a:ln w="9525">
              <a:noFill/>
              <a:miter lim="800000"/>
              <a:headEnd/>
              <a:tailEnd/>
            </a:ln>
          </p:spPr>
        </p:pic>
        <p:grpSp>
          <p:nvGrpSpPr>
            <p:cNvPr id="14" name="Group 47"/>
            <p:cNvGrpSpPr>
              <a:grpSpLocks/>
            </p:cNvGrpSpPr>
            <p:nvPr/>
          </p:nvGrpSpPr>
          <p:grpSpPr bwMode="auto">
            <a:xfrm>
              <a:off x="6324600" y="2209800"/>
              <a:ext cx="914400" cy="686594"/>
              <a:chOff x="6324600" y="2209800"/>
              <a:chExt cx="914400" cy="686594"/>
            </a:xfrm>
          </p:grpSpPr>
          <p:sp>
            <p:nvSpPr>
              <p:cNvPr id="21549" name="TextBox 35"/>
              <p:cNvSpPr txBox="1">
                <a:spLocks noChangeArrowheads="1"/>
              </p:cNvSpPr>
              <p:nvPr/>
            </p:nvSpPr>
            <p:spPr bwMode="auto">
              <a:xfrm>
                <a:off x="6324600" y="2209800"/>
                <a:ext cx="914400" cy="381000"/>
              </a:xfrm>
              <a:prstGeom prst="rect">
                <a:avLst/>
              </a:prstGeom>
              <a:noFill/>
              <a:ln w="9525">
                <a:noFill/>
                <a:miter lim="800000"/>
                <a:headEnd/>
                <a:tailEnd/>
              </a:ln>
            </p:spPr>
            <p:txBody>
              <a:bodyPr>
                <a:spAutoFit/>
              </a:bodyPr>
              <a:lstStyle/>
              <a:p>
                <a:r>
                  <a:rPr lang="en-US">
                    <a:latin typeface="Tw Cen MT" pitchFamily="34" charset="0"/>
                  </a:rPr>
                  <a:t>+5V</a:t>
                </a:r>
              </a:p>
            </p:txBody>
          </p:sp>
          <p:cxnSp>
            <p:nvCxnSpPr>
              <p:cNvPr id="38" name="Straight Connector 37"/>
              <p:cNvCxnSpPr/>
              <p:nvPr/>
            </p:nvCxnSpPr>
            <p:spPr>
              <a:xfrm rot="5400000" flipH="1" flipV="1">
                <a:off x="6438429" y="2705025"/>
                <a:ext cx="380943" cy="31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5" name="Group 46"/>
            <p:cNvGrpSpPr>
              <a:grpSpLocks/>
            </p:cNvGrpSpPr>
            <p:nvPr/>
          </p:nvGrpSpPr>
          <p:grpSpPr bwMode="auto">
            <a:xfrm>
              <a:off x="6324600" y="4953794"/>
              <a:ext cx="990600" cy="978138"/>
              <a:chOff x="6324600" y="4953794"/>
              <a:chExt cx="990600" cy="978138"/>
            </a:xfrm>
          </p:grpSpPr>
          <p:cxnSp>
            <p:nvCxnSpPr>
              <p:cNvPr id="40" name="Straight Connector 39"/>
              <p:cNvCxnSpPr/>
              <p:nvPr/>
            </p:nvCxnSpPr>
            <p:spPr>
              <a:xfrm rot="5400000" flipH="1" flipV="1">
                <a:off x="6324146" y="5257344"/>
                <a:ext cx="609509" cy="31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48" name="TextBox 41"/>
              <p:cNvSpPr txBox="1">
                <a:spLocks noChangeArrowheads="1"/>
              </p:cNvSpPr>
              <p:nvPr/>
            </p:nvSpPr>
            <p:spPr bwMode="auto">
              <a:xfrm>
                <a:off x="6324600" y="5562600"/>
                <a:ext cx="990600" cy="369332"/>
              </a:xfrm>
              <a:prstGeom prst="rect">
                <a:avLst/>
              </a:prstGeom>
              <a:noFill/>
              <a:ln w="9525">
                <a:noFill/>
                <a:miter lim="800000"/>
                <a:headEnd/>
                <a:tailEnd/>
              </a:ln>
            </p:spPr>
            <p:txBody>
              <a:bodyPr>
                <a:spAutoFit/>
              </a:bodyPr>
              <a:lstStyle/>
              <a:p>
                <a:r>
                  <a:rPr lang="en-US">
                    <a:latin typeface="Tw Cen MT" pitchFamily="34" charset="0"/>
                  </a:rPr>
                  <a:t>GND</a:t>
                </a:r>
              </a:p>
            </p:txBody>
          </p:sp>
        </p:grpSp>
        <p:grpSp>
          <p:nvGrpSpPr>
            <p:cNvPr id="16" name="Group 48"/>
            <p:cNvGrpSpPr>
              <a:grpSpLocks/>
            </p:cNvGrpSpPr>
            <p:nvPr/>
          </p:nvGrpSpPr>
          <p:grpSpPr bwMode="auto">
            <a:xfrm>
              <a:off x="7010400" y="2971800"/>
              <a:ext cx="1676400" cy="381000"/>
              <a:chOff x="7010400" y="2971800"/>
              <a:chExt cx="1676400" cy="381000"/>
            </a:xfrm>
          </p:grpSpPr>
          <p:cxnSp>
            <p:nvCxnSpPr>
              <p:cNvPr id="37" name="Straight Arrow Connector 36"/>
              <p:cNvCxnSpPr/>
              <p:nvPr/>
            </p:nvCxnSpPr>
            <p:spPr>
              <a:xfrm rot="10800000">
                <a:off x="7009993" y="3276440"/>
                <a:ext cx="1524370" cy="158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1546" name="TextBox 43"/>
              <p:cNvSpPr txBox="1">
                <a:spLocks noChangeArrowheads="1"/>
              </p:cNvSpPr>
              <p:nvPr/>
            </p:nvSpPr>
            <p:spPr bwMode="auto">
              <a:xfrm>
                <a:off x="7772400" y="2971800"/>
                <a:ext cx="914400" cy="381000"/>
              </a:xfrm>
              <a:prstGeom prst="rect">
                <a:avLst/>
              </a:prstGeom>
              <a:noFill/>
              <a:ln w="9525">
                <a:noFill/>
                <a:miter lim="800000"/>
                <a:headEnd/>
                <a:tailEnd/>
              </a:ln>
            </p:spPr>
            <p:txBody>
              <a:bodyPr>
                <a:spAutoFit/>
              </a:bodyPr>
              <a:lstStyle/>
              <a:p>
                <a:r>
                  <a:rPr lang="en-US">
                    <a:latin typeface="Tw Cen MT" pitchFamily="34" charset="0"/>
                  </a:rPr>
                  <a:t>Output</a:t>
                </a:r>
              </a:p>
            </p:txBody>
          </p:sp>
        </p:grpSp>
      </p:grpSp>
      <p:sp>
        <p:nvSpPr>
          <p:cNvPr id="21514" name="TextBox 51"/>
          <p:cNvSpPr txBox="1">
            <a:spLocks noChangeArrowheads="1"/>
          </p:cNvSpPr>
          <p:nvPr/>
        </p:nvSpPr>
        <p:spPr bwMode="auto">
          <a:xfrm>
            <a:off x="609600" y="1458913"/>
            <a:ext cx="2057400" cy="646112"/>
          </a:xfrm>
          <a:prstGeom prst="rect">
            <a:avLst/>
          </a:prstGeom>
          <a:noFill/>
          <a:ln w="9525">
            <a:noFill/>
            <a:miter lim="800000"/>
            <a:headEnd/>
            <a:tailEnd/>
          </a:ln>
        </p:spPr>
        <p:txBody>
          <a:bodyPr>
            <a:spAutoFit/>
          </a:bodyPr>
          <a:lstStyle/>
          <a:p>
            <a:r>
              <a:rPr lang="en-US">
                <a:latin typeface="Tw Cen MT" pitchFamily="34" charset="0"/>
              </a:rPr>
              <a:t>Simplest type:</a:t>
            </a:r>
          </a:p>
          <a:p>
            <a:r>
              <a:rPr lang="en-US">
                <a:latin typeface="Tw Cen MT" pitchFamily="34" charset="0"/>
              </a:rPr>
              <a:t>Slider</a:t>
            </a:r>
          </a:p>
        </p:txBody>
      </p:sp>
      <p:sp>
        <p:nvSpPr>
          <p:cNvPr id="21515" name="TextBox 52"/>
          <p:cNvSpPr txBox="1">
            <a:spLocks noChangeArrowheads="1"/>
          </p:cNvSpPr>
          <p:nvPr/>
        </p:nvSpPr>
        <p:spPr bwMode="auto">
          <a:xfrm>
            <a:off x="3810000" y="1143000"/>
            <a:ext cx="2590800" cy="641350"/>
          </a:xfrm>
          <a:prstGeom prst="rect">
            <a:avLst/>
          </a:prstGeom>
          <a:noFill/>
          <a:ln w="9525">
            <a:noFill/>
            <a:miter lim="800000"/>
            <a:headEnd/>
            <a:tailEnd/>
          </a:ln>
        </p:spPr>
        <p:txBody>
          <a:bodyPr>
            <a:spAutoFit/>
          </a:bodyPr>
          <a:lstStyle/>
          <a:p>
            <a:r>
              <a:rPr lang="en-US">
                <a:latin typeface="Tw Cen MT" pitchFamily="34" charset="0"/>
              </a:rPr>
              <a:t>Slider is connected to output.</a:t>
            </a:r>
          </a:p>
        </p:txBody>
      </p:sp>
      <p:pic>
        <p:nvPicPr>
          <p:cNvPr id="21516" name="Picture 3"/>
          <p:cNvPicPr>
            <a:picLocks noChangeAspect="1" noChangeArrowheads="1"/>
          </p:cNvPicPr>
          <p:nvPr/>
        </p:nvPicPr>
        <p:blipFill>
          <a:blip r:embed="rId4" cstate="print"/>
          <a:srcRect/>
          <a:stretch>
            <a:fillRect/>
          </a:stretch>
        </p:blipFill>
        <p:spPr bwMode="auto">
          <a:xfrm>
            <a:off x="4267200" y="2667000"/>
            <a:ext cx="357188" cy="2362200"/>
          </a:xfrm>
          <a:prstGeom prst="rect">
            <a:avLst/>
          </a:prstGeom>
          <a:noFill/>
          <a:ln w="9525">
            <a:noFill/>
            <a:miter lim="800000"/>
            <a:headEnd/>
            <a:tailEnd/>
          </a:ln>
        </p:spPr>
      </p:pic>
      <p:sp>
        <p:nvSpPr>
          <p:cNvPr id="21517" name="TextBox 57"/>
          <p:cNvSpPr txBox="1">
            <a:spLocks noChangeArrowheads="1"/>
          </p:cNvSpPr>
          <p:nvPr/>
        </p:nvSpPr>
        <p:spPr bwMode="auto">
          <a:xfrm>
            <a:off x="3352800" y="3897313"/>
            <a:ext cx="1055688" cy="366712"/>
          </a:xfrm>
          <a:prstGeom prst="rect">
            <a:avLst/>
          </a:prstGeom>
          <a:noFill/>
          <a:ln w="9525">
            <a:noFill/>
            <a:miter lim="800000"/>
            <a:headEnd/>
            <a:tailEnd/>
          </a:ln>
        </p:spPr>
        <p:txBody>
          <a:bodyPr>
            <a:spAutoFit/>
          </a:bodyPr>
          <a:lstStyle/>
          <a:p>
            <a:r>
              <a:rPr lang="en-US">
                <a:latin typeface="Tw Cen MT" pitchFamily="34" charset="0"/>
              </a:rPr>
              <a:t>10 K</a:t>
            </a:r>
            <a:r>
              <a:rPr lang="el-GR">
                <a:latin typeface="Calibri" pitchFamily="34" charset="0"/>
              </a:rPr>
              <a:t>Ω</a:t>
            </a:r>
            <a:endParaRPr lang="en-US">
              <a:latin typeface="Tw Cen MT" pitchFamily="34" charset="0"/>
            </a:endParaRPr>
          </a:p>
        </p:txBody>
      </p:sp>
      <p:cxnSp>
        <p:nvCxnSpPr>
          <p:cNvPr id="9" name="Straight Connector 6"/>
          <p:cNvCxnSpPr>
            <a:stCxn id="6" idx="0"/>
          </p:cNvCxnSpPr>
          <p:nvPr/>
        </p:nvCxnSpPr>
        <p:spPr>
          <a:xfrm rot="5400000" flipH="1" flipV="1">
            <a:off x="6577013" y="24272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19" name="TextBox 8"/>
          <p:cNvSpPr txBox="1">
            <a:spLocks noChangeArrowheads="1"/>
          </p:cNvSpPr>
          <p:nvPr/>
        </p:nvSpPr>
        <p:spPr bwMode="auto">
          <a:xfrm>
            <a:off x="6488113" y="1905000"/>
            <a:ext cx="1150937"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20" name="TextBox 9"/>
          <p:cNvSpPr txBox="1">
            <a:spLocks noChangeArrowheads="1"/>
          </p:cNvSpPr>
          <p:nvPr/>
        </p:nvSpPr>
        <p:spPr bwMode="auto">
          <a:xfrm>
            <a:off x="6259513" y="57150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17" name="Group 88"/>
          <p:cNvGrpSpPr>
            <a:grpSpLocks/>
          </p:cNvGrpSpPr>
          <p:nvPr/>
        </p:nvGrpSpPr>
        <p:grpSpPr bwMode="auto">
          <a:xfrm>
            <a:off x="7173913" y="2667000"/>
            <a:ext cx="1682750" cy="366713"/>
            <a:chOff x="2976" y="1632"/>
            <a:chExt cx="1060" cy="231"/>
          </a:xfrm>
        </p:grpSpPr>
        <p:cxnSp>
          <p:nvCxnSpPr>
            <p:cNvPr id="21539"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40"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100%</a:t>
              </a:r>
            </a:p>
          </p:txBody>
        </p:sp>
      </p:grpSp>
      <p:grpSp>
        <p:nvGrpSpPr>
          <p:cNvPr id="18" name="Group 91"/>
          <p:cNvGrpSpPr>
            <a:grpSpLocks/>
          </p:cNvGrpSpPr>
          <p:nvPr/>
        </p:nvGrpSpPr>
        <p:grpSpPr bwMode="auto">
          <a:xfrm>
            <a:off x="7173913" y="3810000"/>
            <a:ext cx="1970087" cy="366713"/>
            <a:chOff x="2976" y="2352"/>
            <a:chExt cx="1241" cy="231"/>
          </a:xfrm>
        </p:grpSpPr>
        <p:cxnSp>
          <p:nvCxnSpPr>
            <p:cNvPr id="21537"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38"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50%</a:t>
              </a:r>
            </a:p>
          </p:txBody>
        </p:sp>
      </p:grpSp>
      <p:grpSp>
        <p:nvGrpSpPr>
          <p:cNvPr id="19" name="Group 94"/>
          <p:cNvGrpSpPr>
            <a:grpSpLocks/>
          </p:cNvGrpSpPr>
          <p:nvPr/>
        </p:nvGrpSpPr>
        <p:grpSpPr bwMode="auto">
          <a:xfrm>
            <a:off x="7173913" y="4953000"/>
            <a:ext cx="1758950" cy="366713"/>
            <a:chOff x="2976" y="3072"/>
            <a:chExt cx="1108" cy="231"/>
          </a:xfrm>
        </p:grpSpPr>
        <p:cxnSp>
          <p:nvCxnSpPr>
            <p:cNvPr id="21535"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36"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a:t>
              </a:r>
            </a:p>
          </p:txBody>
        </p:sp>
      </p:grpSp>
      <p:sp>
        <p:nvSpPr>
          <p:cNvPr id="6" name="Rectangle 5"/>
          <p:cNvSpPr/>
          <p:nvPr/>
        </p:nvSpPr>
        <p:spPr>
          <a:xfrm>
            <a:off x="6477000" y="2667000"/>
            <a:ext cx="652463" cy="251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5" name="Picture 3"/>
          <p:cNvPicPr>
            <a:picLocks noChangeAspect="1" noChangeArrowheads="1"/>
          </p:cNvPicPr>
          <p:nvPr/>
        </p:nvPicPr>
        <p:blipFill>
          <a:blip r:embed="rId4" cstate="print"/>
          <a:srcRect/>
          <a:stretch>
            <a:fillRect/>
          </a:stretch>
        </p:blipFill>
        <p:spPr bwMode="auto">
          <a:xfrm>
            <a:off x="6629400" y="2667000"/>
            <a:ext cx="357188" cy="2514600"/>
          </a:xfrm>
          <a:prstGeom prst="rect">
            <a:avLst/>
          </a:prstGeom>
          <a:noFill/>
          <a:ln w="9525">
            <a:noFill/>
            <a:miter lim="800000"/>
            <a:headEnd/>
            <a:tailEnd/>
          </a:ln>
        </p:spPr>
      </p:pic>
      <p:sp>
        <p:nvSpPr>
          <p:cNvPr id="5" name="Rectangle 5"/>
          <p:cNvSpPr/>
          <p:nvPr/>
        </p:nvSpPr>
        <p:spPr>
          <a:xfrm>
            <a:off x="4114800" y="2667000"/>
            <a:ext cx="609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7" name="Picture 3"/>
          <p:cNvPicPr>
            <a:picLocks noChangeAspect="1" noChangeArrowheads="1"/>
          </p:cNvPicPr>
          <p:nvPr/>
        </p:nvPicPr>
        <p:blipFill>
          <a:blip r:embed="rId4" cstate="print"/>
          <a:srcRect/>
          <a:stretch>
            <a:fillRect/>
          </a:stretch>
        </p:blipFill>
        <p:spPr bwMode="auto">
          <a:xfrm>
            <a:off x="4246563" y="2667000"/>
            <a:ext cx="377825" cy="2514600"/>
          </a:xfrm>
          <a:prstGeom prst="rect">
            <a:avLst/>
          </a:prstGeom>
          <a:noFill/>
          <a:ln w="9525">
            <a:noFill/>
            <a:miter lim="800000"/>
            <a:headEnd/>
            <a:tailEnd/>
          </a:ln>
        </p:spPr>
      </p:pic>
      <p:cxnSp>
        <p:nvCxnSpPr>
          <p:cNvPr id="10" name="Straight Connector 7"/>
          <p:cNvCxnSpPr>
            <a:stCxn id="6" idx="2"/>
          </p:cNvCxnSpPr>
          <p:nvPr/>
        </p:nvCxnSpPr>
        <p:spPr>
          <a:xfrm rot="5400000">
            <a:off x="4230688" y="537051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 name="Group 55"/>
          <p:cNvGrpSpPr>
            <a:grpSpLocks/>
          </p:cNvGrpSpPr>
          <p:nvPr/>
        </p:nvGrpSpPr>
        <p:grpSpPr bwMode="auto">
          <a:xfrm>
            <a:off x="4114800" y="2667000"/>
            <a:ext cx="609600" cy="2514600"/>
            <a:chOff x="2592" y="1680"/>
            <a:chExt cx="384" cy="1584"/>
          </a:xfrm>
        </p:grpSpPr>
        <p:sp>
          <p:nvSpPr>
            <p:cNvPr id="2" name="Rectangle 5"/>
            <p:cNvSpPr/>
            <p:nvPr/>
          </p:nvSpPr>
          <p:spPr>
            <a:xfrm>
              <a:off x="2592" y="1680"/>
              <a:ext cx="384" cy="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4" name="Picture 3"/>
            <p:cNvPicPr>
              <a:picLocks noChangeAspect="1" noChangeArrowheads="1"/>
            </p:cNvPicPr>
            <p:nvPr/>
          </p:nvPicPr>
          <p:blipFill>
            <a:blip r:embed="rId5" cstate="print"/>
            <a:srcRect/>
            <a:stretch>
              <a:fillRect/>
            </a:stretch>
          </p:blipFill>
          <p:spPr bwMode="auto">
            <a:xfrm rot="5400000">
              <a:off x="2002" y="2353"/>
              <a:ext cx="1584" cy="238"/>
            </a:xfrm>
            <a:prstGeom prst="rect">
              <a:avLst/>
            </a:prstGeom>
            <a:noFill/>
            <a:ln w="9525">
              <a:noFill/>
              <a:miter lim="800000"/>
              <a:headEnd/>
              <a:tailEnd/>
            </a:ln>
          </p:spPr>
        </p:pic>
      </p:grpSp>
      <p:grpSp>
        <p:nvGrpSpPr>
          <p:cNvPr id="21" name="Group 58"/>
          <p:cNvGrpSpPr>
            <a:grpSpLocks/>
          </p:cNvGrpSpPr>
          <p:nvPr/>
        </p:nvGrpSpPr>
        <p:grpSpPr bwMode="auto">
          <a:xfrm>
            <a:off x="6477000" y="2667000"/>
            <a:ext cx="652463" cy="2514600"/>
            <a:chOff x="4080" y="1680"/>
            <a:chExt cx="411" cy="1584"/>
          </a:xfrm>
        </p:grpSpPr>
        <p:sp>
          <p:nvSpPr>
            <p:cNvPr id="3" name="Rectangle 5"/>
            <p:cNvSpPr/>
            <p:nvPr/>
          </p:nvSpPr>
          <p:spPr>
            <a:xfrm>
              <a:off x="4080" y="1680"/>
              <a:ext cx="411" cy="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2" name="Picture 3"/>
            <p:cNvPicPr>
              <a:picLocks noChangeAspect="1" noChangeArrowheads="1"/>
            </p:cNvPicPr>
            <p:nvPr/>
          </p:nvPicPr>
          <p:blipFill>
            <a:blip r:embed="rId5" cstate="print"/>
            <a:srcRect/>
            <a:stretch>
              <a:fillRect/>
            </a:stretch>
          </p:blipFill>
          <p:spPr bwMode="auto">
            <a:xfrm rot="5400000">
              <a:off x="3497" y="2359"/>
              <a:ext cx="1584" cy="225"/>
            </a:xfrm>
            <a:prstGeom prst="rect">
              <a:avLst/>
            </a:prstGeom>
            <a:noFill/>
            <a:ln w="9525">
              <a:noFill/>
              <a:miter lim="800000"/>
              <a:headEnd/>
              <a:tailEnd/>
            </a:ln>
          </p:spPr>
        </p:pic>
      </p:grpSp>
    </p:spTree>
    <p:extLst>
      <p:ext uri="{BB962C8B-B14F-4D97-AF65-F5344CB8AC3E}">
        <p14:creationId xmlns:p14="http://schemas.microsoft.com/office/powerpoint/2010/main" val="36254709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Potentiometers (pots)</a:t>
            </a:r>
            <a:endParaRPr lang="en-US" dirty="0"/>
          </a:p>
        </p:txBody>
      </p:sp>
      <p:sp>
        <p:nvSpPr>
          <p:cNvPr id="3" name="Content Placeholder 2"/>
          <p:cNvSpPr>
            <a:spLocks noGrp="1"/>
          </p:cNvSpPr>
          <p:nvPr>
            <p:ph idx="1"/>
          </p:nvPr>
        </p:nvSpPr>
        <p:spPr/>
        <p:txBody>
          <a:bodyPr/>
          <a:lstStyle/>
          <a:p>
            <a:r>
              <a:rPr lang="en-US" dirty="0" smtClean="0"/>
              <a:t>Slide</a:t>
            </a:r>
          </a:p>
          <a:p>
            <a:endParaRPr lang="en-US" dirty="0" smtClean="0"/>
          </a:p>
          <a:p>
            <a:endParaRPr lang="en-US" dirty="0" smtClean="0"/>
          </a:p>
          <a:p>
            <a:endParaRPr lang="en-US" dirty="0" smtClean="0"/>
          </a:p>
          <a:p>
            <a:r>
              <a:rPr lang="en-US" dirty="0" smtClean="0"/>
              <a:t>Rotary </a:t>
            </a:r>
          </a:p>
          <a:p>
            <a:pPr lvl="1"/>
            <a:endParaRPr lang="en-US" dirty="0"/>
          </a:p>
        </p:txBody>
      </p:sp>
      <p:pic>
        <p:nvPicPr>
          <p:cNvPr id="4" name="Picture 2" descr="C:\Documents and Settings\David Liu\Desktop\wrrf08sw\alps60mm_gran.jpg"/>
          <p:cNvPicPr>
            <a:picLocks noChangeAspect="1" noChangeArrowheads="1"/>
          </p:cNvPicPr>
          <p:nvPr/>
        </p:nvPicPr>
        <p:blipFill>
          <a:blip r:embed="rId2" cstate="print"/>
          <a:srcRect t="38163"/>
          <a:stretch>
            <a:fillRect/>
          </a:stretch>
        </p:blipFill>
        <p:spPr bwMode="auto">
          <a:xfrm>
            <a:off x="2286000" y="1447800"/>
            <a:ext cx="4386263" cy="2222500"/>
          </a:xfrm>
          <a:prstGeom prst="rect">
            <a:avLst/>
          </a:prstGeom>
          <a:noFill/>
          <a:ln w="9525">
            <a:noFill/>
            <a:miter lim="800000"/>
            <a:headEnd/>
            <a:tailEnd/>
          </a:ln>
        </p:spPr>
      </p:pic>
      <p:pic>
        <p:nvPicPr>
          <p:cNvPr id="5" name="Picture 2" descr="C:\Documents and Settings\David Liu\Desktop\wrrf08sw\pot.jpg"/>
          <p:cNvPicPr>
            <a:picLocks noChangeAspect="1" noChangeArrowheads="1"/>
          </p:cNvPicPr>
          <p:nvPr/>
        </p:nvPicPr>
        <p:blipFill>
          <a:blip r:embed="rId3" cstate="print"/>
          <a:srcRect/>
          <a:stretch>
            <a:fillRect/>
          </a:stretch>
        </p:blipFill>
        <p:spPr bwMode="auto">
          <a:xfrm>
            <a:off x="1295400" y="4572000"/>
            <a:ext cx="1524000" cy="1524000"/>
          </a:xfrm>
          <a:prstGeom prst="rect">
            <a:avLst/>
          </a:prstGeom>
          <a:noFill/>
          <a:ln w="9525">
            <a:noFill/>
            <a:miter lim="800000"/>
            <a:headEnd/>
            <a:tailEnd/>
          </a:ln>
        </p:spPr>
      </p:pic>
      <p:pic>
        <p:nvPicPr>
          <p:cNvPr id="6" name="Picture 7" descr="IMG_0024"/>
          <p:cNvPicPr>
            <a:picLocks noChangeAspect="1" noChangeArrowheads="1"/>
          </p:cNvPicPr>
          <p:nvPr/>
        </p:nvPicPr>
        <p:blipFill>
          <a:blip r:embed="rId4" cstate="print"/>
          <a:srcRect/>
          <a:stretch>
            <a:fillRect/>
          </a:stretch>
        </p:blipFill>
        <p:spPr bwMode="auto">
          <a:xfrm>
            <a:off x="3733800" y="4114800"/>
            <a:ext cx="3886200" cy="2279034"/>
          </a:xfrm>
          <a:prstGeom prst="rect">
            <a:avLst/>
          </a:prstGeom>
          <a:noFill/>
          <a:ln w="9525">
            <a:noFill/>
            <a:miter lim="800000"/>
            <a:headEnd/>
            <a:tailEnd/>
          </a:ln>
        </p:spPr>
      </p:pic>
    </p:spTree>
    <p:extLst>
      <p:ext uri="{BB962C8B-B14F-4D97-AF65-F5344CB8AC3E}">
        <p14:creationId xmlns:p14="http://schemas.microsoft.com/office/powerpoint/2010/main" val="166155882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274638"/>
            <a:ext cx="7470775" cy="1143000"/>
          </a:xfrm>
        </p:spPr>
        <p:txBody>
          <a:bodyPr/>
          <a:lstStyle/>
          <a:p>
            <a:pPr eaLnBrk="1" hangingPunct="1"/>
            <a:r>
              <a:rPr lang="en-US" smtClean="0"/>
              <a:t>Pots: Uses</a:t>
            </a:r>
          </a:p>
        </p:txBody>
      </p:sp>
      <p:sp>
        <p:nvSpPr>
          <p:cNvPr id="23554" name="Content Placeholder 2"/>
          <p:cNvSpPr>
            <a:spLocks noGrp="1"/>
          </p:cNvSpPr>
          <p:nvPr>
            <p:ph sz="half" idx="4294967295"/>
          </p:nvPr>
        </p:nvSpPr>
        <p:spPr>
          <a:xfrm>
            <a:off x="228600" y="1295400"/>
            <a:ext cx="4648200" cy="5181600"/>
          </a:xfrm>
        </p:spPr>
        <p:txBody>
          <a:bodyPr/>
          <a:lstStyle/>
          <a:p>
            <a:pPr eaLnBrk="1" hangingPunct="1"/>
            <a:r>
              <a:rPr lang="en-US" dirty="0" smtClean="0"/>
              <a:t>Sense position: e.g. lift</a:t>
            </a:r>
          </a:p>
          <a:p>
            <a:pPr eaLnBrk="1" hangingPunct="1"/>
            <a:r>
              <a:rPr lang="en-US" dirty="0" smtClean="0"/>
              <a:t>How to sense the lift position?</a:t>
            </a:r>
          </a:p>
          <a:p>
            <a:pPr lvl="1" eaLnBrk="1" hangingPunct="1"/>
            <a:r>
              <a:rPr lang="en-US" dirty="0" smtClean="0"/>
              <a:t>Travel length is 6 feet</a:t>
            </a:r>
          </a:p>
          <a:p>
            <a:pPr lvl="1" eaLnBrk="1" hangingPunct="1"/>
            <a:r>
              <a:rPr lang="en-US" dirty="0" smtClean="0"/>
              <a:t>No linear pot long enough</a:t>
            </a:r>
            <a:endParaRPr lang="en-US" b="1" dirty="0" smtClean="0"/>
          </a:p>
        </p:txBody>
      </p:sp>
      <p:pic>
        <p:nvPicPr>
          <p:cNvPr id="23555" name="Picture 2" descr="C:\Documents and Settings\David Liu\Desktop\wrrf08sw\pot.jpg"/>
          <p:cNvPicPr>
            <a:picLocks noChangeAspect="1" noChangeArrowheads="1"/>
          </p:cNvPicPr>
          <p:nvPr/>
        </p:nvPicPr>
        <p:blipFill>
          <a:blip r:embed="rId3" cstate="print"/>
          <a:srcRect/>
          <a:stretch>
            <a:fillRect/>
          </a:stretch>
        </p:blipFill>
        <p:spPr bwMode="auto">
          <a:xfrm>
            <a:off x="5943600" y="304800"/>
            <a:ext cx="2362200" cy="2362200"/>
          </a:xfrm>
          <a:prstGeom prst="rect">
            <a:avLst/>
          </a:prstGeom>
          <a:noFill/>
          <a:ln w="9525">
            <a:noFill/>
            <a:miter lim="800000"/>
            <a:headEnd/>
            <a:tailEnd/>
          </a:ln>
        </p:spPr>
      </p:pic>
    </p:spTree>
    <p:extLst>
      <p:ext uri="{BB962C8B-B14F-4D97-AF65-F5344CB8AC3E}">
        <p14:creationId xmlns:p14="http://schemas.microsoft.com/office/powerpoint/2010/main" val="50314316"/>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multifeatures"/>
          <p:cNvPicPr>
            <a:picLocks noChangeAspect="1" noChangeArrowheads="1"/>
          </p:cNvPicPr>
          <p:nvPr/>
        </p:nvPicPr>
        <p:blipFill>
          <a:blip r:embed="rId3" cstate="print"/>
          <a:srcRect/>
          <a:stretch>
            <a:fillRect/>
          </a:stretch>
        </p:blipFill>
        <p:spPr bwMode="auto">
          <a:xfrm>
            <a:off x="3733800" y="3507239"/>
            <a:ext cx="5382643" cy="3350761"/>
          </a:xfrm>
          <a:prstGeom prst="rect">
            <a:avLst/>
          </a:prstGeom>
          <a:noFill/>
          <a:ln w="9525">
            <a:noFill/>
            <a:miter lim="800000"/>
            <a:headEnd/>
            <a:tailEnd/>
          </a:ln>
        </p:spPr>
      </p:pic>
      <p:sp>
        <p:nvSpPr>
          <p:cNvPr id="24577" name="Title 2"/>
          <p:cNvSpPr>
            <a:spLocks noGrp="1"/>
          </p:cNvSpPr>
          <p:nvPr>
            <p:ph type="title"/>
          </p:nvPr>
        </p:nvSpPr>
        <p:spPr/>
        <p:txBody>
          <a:bodyPr/>
          <a:lstStyle/>
          <a:p>
            <a:pPr eaLnBrk="1" hangingPunct="1"/>
            <a:r>
              <a:rPr lang="en-US" dirty="0" smtClean="0"/>
              <a:t>Multi-turn Pots</a:t>
            </a:r>
          </a:p>
        </p:txBody>
      </p:sp>
      <p:sp>
        <p:nvSpPr>
          <p:cNvPr id="24578" name="Content Placeholder 3"/>
          <p:cNvSpPr>
            <a:spLocks noGrp="1"/>
          </p:cNvSpPr>
          <p:nvPr>
            <p:ph idx="1"/>
          </p:nvPr>
        </p:nvSpPr>
        <p:spPr/>
        <p:txBody>
          <a:bodyPr/>
          <a:lstStyle/>
          <a:p>
            <a:pPr eaLnBrk="1" hangingPunct="1"/>
            <a:r>
              <a:rPr lang="en-US" dirty="0" smtClean="0"/>
              <a:t>Multi-turn pot:</a:t>
            </a:r>
          </a:p>
          <a:p>
            <a:pPr lvl="1" eaLnBrk="1" hangingPunct="1"/>
            <a:r>
              <a:rPr lang="en-US" dirty="0" smtClean="0"/>
              <a:t>Usually 3, 5, or 10 turns</a:t>
            </a:r>
          </a:p>
          <a:p>
            <a:pPr lvl="1"/>
            <a:r>
              <a:rPr lang="en-US" dirty="0" smtClean="0"/>
              <a:t>$$</a:t>
            </a:r>
          </a:p>
          <a:p>
            <a:pPr eaLnBrk="1" hangingPunct="1"/>
            <a:r>
              <a:rPr lang="en-US" dirty="0" smtClean="0"/>
              <a:t>Alignment is important!</a:t>
            </a:r>
          </a:p>
          <a:p>
            <a:pPr lvl="1" eaLnBrk="1" hangingPunct="1"/>
            <a:r>
              <a:rPr lang="en-US" dirty="0" smtClean="0"/>
              <a:t>Continuous rotation: use </a:t>
            </a:r>
            <a:r>
              <a:rPr lang="en-US" b="1" dirty="0" smtClean="0"/>
              <a:t>encoder</a:t>
            </a:r>
            <a:endParaRPr lang="en-US" dirty="0" smtClean="0"/>
          </a:p>
        </p:txBody>
      </p:sp>
    </p:spTree>
    <p:extLst>
      <p:ext uri="{BB962C8B-B14F-4D97-AF65-F5344CB8AC3E}">
        <p14:creationId xmlns:p14="http://schemas.microsoft.com/office/powerpoint/2010/main" val="317585953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7470775" cy="1143000"/>
          </a:xfrm>
        </p:spPr>
        <p:txBody>
          <a:bodyPr/>
          <a:lstStyle/>
          <a:p>
            <a:pPr eaLnBrk="1" hangingPunct="1">
              <a:lnSpc>
                <a:spcPct val="80000"/>
              </a:lnSpc>
            </a:pPr>
            <a:r>
              <a:rPr lang="en-US" sz="3200" i="1" dirty="0" err="1" smtClean="0"/>
              <a:t>Quadrature</a:t>
            </a:r>
            <a:r>
              <a:rPr lang="en-US" dirty="0" smtClean="0"/>
              <a:t/>
            </a:r>
            <a:br>
              <a:rPr lang="en-US" dirty="0" smtClean="0"/>
            </a:br>
            <a:r>
              <a:rPr lang="en-US" dirty="0" smtClean="0"/>
              <a:t>Optical Encoders</a:t>
            </a:r>
          </a:p>
        </p:txBody>
      </p:sp>
      <p:sp>
        <p:nvSpPr>
          <p:cNvPr id="6" name="Content Placeholder 5"/>
          <p:cNvSpPr>
            <a:spLocks noGrp="1"/>
          </p:cNvSpPr>
          <p:nvPr>
            <p:ph idx="1"/>
          </p:nvPr>
        </p:nvSpPr>
        <p:spPr/>
        <p:txBody>
          <a:bodyPr/>
          <a:lstStyle/>
          <a:p>
            <a:endParaRPr lang="en-US" dirty="0"/>
          </a:p>
        </p:txBody>
      </p:sp>
      <p:pic>
        <p:nvPicPr>
          <p:cNvPr id="20482" name="Picture 2" descr="http://www.robotgear.com.au/Cache/Files/ProductImageOriginals/778_37D%20mm%20metal%20gear%20motor%20with%2064%20CPR%20encoder%20-%20end.jpg"/>
          <p:cNvPicPr>
            <a:picLocks noChangeAspect="1" noChangeArrowheads="1"/>
          </p:cNvPicPr>
          <p:nvPr/>
        </p:nvPicPr>
        <p:blipFill>
          <a:blip r:embed="rId3" cstate="print"/>
          <a:srcRect/>
          <a:stretch>
            <a:fillRect/>
          </a:stretch>
        </p:blipFill>
        <p:spPr bwMode="auto">
          <a:xfrm>
            <a:off x="381000" y="2667000"/>
            <a:ext cx="3543300" cy="2530929"/>
          </a:xfrm>
          <a:prstGeom prst="rect">
            <a:avLst/>
          </a:prstGeom>
          <a:noFill/>
        </p:spPr>
      </p:pic>
      <p:pic>
        <p:nvPicPr>
          <p:cNvPr id="8" name="Picture 2"/>
          <p:cNvPicPr>
            <a:picLocks noChangeAspect="1" noChangeArrowheads="1"/>
          </p:cNvPicPr>
          <p:nvPr/>
        </p:nvPicPr>
        <p:blipFill>
          <a:blip r:embed="rId4" cstate="print"/>
          <a:srcRect l="39371" t="8308" r="7874" b="14900"/>
          <a:stretch>
            <a:fillRect/>
          </a:stretch>
        </p:blipFill>
        <p:spPr bwMode="auto">
          <a:xfrm>
            <a:off x="4343400" y="1752600"/>
            <a:ext cx="3886200" cy="3886200"/>
          </a:xfrm>
          <a:prstGeom prst="rect">
            <a:avLst/>
          </a:prstGeom>
          <a:noFill/>
          <a:ln w="9525">
            <a:noFill/>
            <a:miter lim="800000"/>
            <a:headEnd/>
            <a:tailEnd/>
          </a:ln>
        </p:spPr>
      </p:pic>
      <p:cxnSp>
        <p:nvCxnSpPr>
          <p:cNvPr id="10" name="Straight Connector 9"/>
          <p:cNvCxnSpPr/>
          <p:nvPr/>
        </p:nvCxnSpPr>
        <p:spPr>
          <a:xfrm flipV="1">
            <a:off x="2209800" y="1905000"/>
            <a:ext cx="3657600" cy="137160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2209800" y="4343400"/>
            <a:ext cx="3733800" cy="114300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57635681"/>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ntent Placeholder 2"/>
          <p:cNvSpPr>
            <a:spLocks noGrp="1"/>
          </p:cNvSpPr>
          <p:nvPr>
            <p:ph idx="1"/>
          </p:nvPr>
        </p:nvSpPr>
        <p:spPr/>
        <p:txBody>
          <a:bodyPr/>
          <a:lstStyle/>
          <a:p>
            <a:pPr eaLnBrk="1" hangingPunct="1"/>
            <a:r>
              <a:rPr lang="en-US" dirty="0" smtClean="0"/>
              <a:t>Determining Distance Travelled</a:t>
            </a:r>
          </a:p>
          <a:p>
            <a:pPr lvl="1" eaLnBrk="1" hangingPunct="1"/>
            <a:r>
              <a:rPr lang="en-US" dirty="0" smtClean="0"/>
              <a:t>Count pulses</a:t>
            </a:r>
          </a:p>
          <a:p>
            <a:r>
              <a:rPr lang="en-US" dirty="0"/>
              <a:t>Determining </a:t>
            </a:r>
            <a:r>
              <a:rPr lang="en-US" dirty="0" smtClean="0"/>
              <a:t>Speed</a:t>
            </a:r>
          </a:p>
          <a:p>
            <a:pPr lvl="1"/>
            <a:r>
              <a:rPr lang="en-US" dirty="0" smtClean="0"/>
              <a:t>Count pulses over time period</a:t>
            </a:r>
            <a:endParaRPr lang="en-US" dirty="0"/>
          </a:p>
          <a:p>
            <a:pPr lvl="1"/>
            <a:r>
              <a:rPr lang="en-US" dirty="0" smtClean="0"/>
              <a:t>Measure time between pulses (faster and more accurate)</a:t>
            </a:r>
            <a:endParaRPr lang="en-US" dirty="0"/>
          </a:p>
          <a:p>
            <a:pPr lvl="1"/>
            <a:endParaRPr lang="en-US" dirty="0"/>
          </a:p>
          <a:p>
            <a:endParaRPr lang="en-US" dirty="0" smtClean="0"/>
          </a:p>
          <a:p>
            <a:pPr lvl="1" eaLnBrk="1" hangingPunct="1"/>
            <a:endParaRPr lang="en-US" b="1" dirty="0" smtClean="0"/>
          </a:p>
        </p:txBody>
      </p:sp>
      <p:sp>
        <p:nvSpPr>
          <p:cNvPr id="5" name="Title 1"/>
          <p:cNvSpPr>
            <a:spLocks noGrp="1"/>
          </p:cNvSpPr>
          <p:nvPr>
            <p:ph type="title"/>
          </p:nvPr>
        </p:nvSpPr>
        <p:spPr>
          <a:xfrm>
            <a:off x="457200" y="274638"/>
            <a:ext cx="7470775" cy="1143000"/>
          </a:xfrm>
        </p:spPr>
        <p:txBody>
          <a:bodyPr/>
          <a:lstStyle/>
          <a:p>
            <a:pPr eaLnBrk="1" hangingPunct="1">
              <a:lnSpc>
                <a:spcPct val="80000"/>
              </a:lnSpc>
            </a:pPr>
            <a:r>
              <a:rPr lang="en-US" sz="3200" i="1" dirty="0" err="1" smtClean="0"/>
              <a:t>Quadrature</a:t>
            </a:r>
            <a:r>
              <a:rPr lang="en-US" dirty="0" smtClean="0"/>
              <a:t/>
            </a:r>
            <a:br>
              <a:rPr lang="en-US" dirty="0" smtClean="0"/>
            </a:br>
            <a:r>
              <a:rPr lang="en-US" dirty="0" smtClean="0"/>
              <a:t>Optical Encoders</a:t>
            </a:r>
          </a:p>
        </p:txBody>
      </p:sp>
    </p:spTree>
    <p:extLst>
      <p:ext uri="{BB962C8B-B14F-4D97-AF65-F5344CB8AC3E}">
        <p14:creationId xmlns:p14="http://schemas.microsoft.com/office/powerpoint/2010/main" val="29040027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4876800" y="4876800"/>
            <a:ext cx="4267200" cy="534988"/>
            <a:chOff x="4876800" y="4876800"/>
            <a:chExt cx="4267200" cy="534988"/>
          </a:xfrm>
        </p:grpSpPr>
        <p:cxnSp>
          <p:nvCxnSpPr>
            <p:cNvPr id="26" name="Straight Connector 25"/>
            <p:cNvCxnSpPr/>
            <p:nvPr/>
          </p:nvCxnSpPr>
          <p:spPr>
            <a:xfrm>
              <a:off x="4876800" y="5410200"/>
              <a:ext cx="381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578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4991100" y="5143500"/>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56776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36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63634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294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70492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52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77350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010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84208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686800" y="5410200"/>
              <a:ext cx="4572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3429000" y="4800600"/>
            <a:ext cx="1447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 name="Title 1"/>
          <p:cNvSpPr>
            <a:spLocks noGrp="1"/>
          </p:cNvSpPr>
          <p:nvPr>
            <p:ph type="title"/>
          </p:nvPr>
        </p:nvSpPr>
        <p:spPr>
          <a:xfrm>
            <a:off x="457200" y="274638"/>
            <a:ext cx="7470775" cy="1143000"/>
          </a:xfrm>
        </p:spPr>
        <p:txBody>
          <a:bodyPr/>
          <a:lstStyle/>
          <a:p>
            <a:pPr eaLnBrk="1" hangingPunct="1">
              <a:lnSpc>
                <a:spcPct val="80000"/>
              </a:lnSpc>
            </a:pPr>
            <a:r>
              <a:rPr lang="en-US" sz="3200" i="1" dirty="0" err="1" smtClean="0"/>
              <a:t>Quadrature</a:t>
            </a:r>
            <a:r>
              <a:rPr lang="en-US" dirty="0" smtClean="0"/>
              <a:t/>
            </a:r>
            <a:br>
              <a:rPr lang="en-US" dirty="0" smtClean="0"/>
            </a:br>
            <a:r>
              <a:rPr lang="en-US" dirty="0" smtClean="0"/>
              <a:t>Optical Encoders</a:t>
            </a:r>
          </a:p>
        </p:txBody>
      </p:sp>
      <p:pic>
        <p:nvPicPr>
          <p:cNvPr id="34" name="Picture 3"/>
          <p:cNvPicPr>
            <a:picLocks noChangeAspect="1" noChangeArrowheads="1"/>
          </p:cNvPicPr>
          <p:nvPr/>
        </p:nvPicPr>
        <p:blipFill>
          <a:blip r:embed="rId3" cstate="print"/>
          <a:srcRect l="44489" t="16762" r="12991" b="22493"/>
          <a:stretch>
            <a:fillRect/>
          </a:stretch>
        </p:blipFill>
        <p:spPr bwMode="auto">
          <a:xfrm rot="2514286">
            <a:off x="502681" y="2359340"/>
            <a:ext cx="3276600" cy="3216275"/>
          </a:xfrm>
          <a:prstGeom prst="rect">
            <a:avLst/>
          </a:prstGeom>
          <a:noFill/>
          <a:ln w="9525">
            <a:noFill/>
            <a:miter lim="800000"/>
            <a:headEnd/>
            <a:tailEnd/>
          </a:ln>
        </p:spPr>
      </p:pic>
      <p:grpSp>
        <p:nvGrpSpPr>
          <p:cNvPr id="2" name="Group 5"/>
          <p:cNvGrpSpPr>
            <a:grpSpLocks/>
          </p:cNvGrpSpPr>
          <p:nvPr/>
        </p:nvGrpSpPr>
        <p:grpSpPr bwMode="auto">
          <a:xfrm>
            <a:off x="3581400" y="2438400"/>
            <a:ext cx="5181600" cy="895387"/>
            <a:chOff x="3931784" y="1676400"/>
            <a:chExt cx="5086761" cy="896153"/>
          </a:xfrm>
        </p:grpSpPr>
        <p:grpSp>
          <p:nvGrpSpPr>
            <p:cNvPr id="3" name="Group 7"/>
            <p:cNvGrpSpPr>
              <a:grpSpLocks/>
            </p:cNvGrpSpPr>
            <p:nvPr/>
          </p:nvGrpSpPr>
          <p:grpSpPr bwMode="auto">
            <a:xfrm rot="-1985582">
              <a:off x="3931784" y="1930579"/>
              <a:ext cx="1215140" cy="641974"/>
              <a:chOff x="5307669" y="2942368"/>
              <a:chExt cx="1215140" cy="641974"/>
            </a:xfrm>
          </p:grpSpPr>
          <p:sp>
            <p:nvSpPr>
              <p:cNvPr id="11" name="Oval 10"/>
              <p:cNvSpPr/>
              <p:nvPr/>
            </p:nvSpPr>
            <p:spPr>
              <a:xfrm>
                <a:off x="5307669" y="2942368"/>
                <a:ext cx="226996" cy="228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77683">
                <a:off x="5362598" y="2961510"/>
                <a:ext cx="1160211" cy="62283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(A)</a:t>
                </a:r>
                <a:endParaRPr lang="en-US" dirty="0"/>
              </a:p>
            </p:txBody>
          </p:sp>
        </p:grpSp>
        <p:grpSp>
          <p:nvGrpSpPr>
            <p:cNvPr id="4" name="Group 24"/>
            <p:cNvGrpSpPr>
              <a:grpSpLocks/>
            </p:cNvGrpSpPr>
            <p:nvPr/>
          </p:nvGrpSpPr>
          <p:grpSpPr bwMode="auto">
            <a:xfrm>
              <a:off x="5106209" y="1676400"/>
              <a:ext cx="3912336" cy="381002"/>
              <a:chOff x="5106209" y="1676400"/>
              <a:chExt cx="3912336" cy="381002"/>
            </a:xfrm>
          </p:grpSpPr>
          <p:cxnSp>
            <p:nvCxnSpPr>
              <p:cNvPr id="9" name="Straight Connector 8"/>
              <p:cNvCxnSpPr>
                <a:stCxn id="12" idx="3"/>
              </p:cNvCxnSpPr>
              <p:nvPr/>
            </p:nvCxnSpPr>
            <p:spPr>
              <a:xfrm>
                <a:off x="5106209" y="2028940"/>
                <a:ext cx="3912336" cy="28462"/>
              </a:xfrm>
              <a:prstGeom prst="line">
                <a:avLst/>
              </a:prstGeom>
            </p:spPr>
            <p:style>
              <a:lnRef idx="3">
                <a:schemeClr val="accent5"/>
              </a:lnRef>
              <a:fillRef idx="0">
                <a:schemeClr val="accent5"/>
              </a:fillRef>
              <a:effectRef idx="2">
                <a:schemeClr val="accent5"/>
              </a:effectRef>
              <a:fontRef idx="minor">
                <a:schemeClr val="tx1"/>
              </a:fontRef>
            </p:style>
          </p:cxnSp>
          <p:sp>
            <p:nvSpPr>
              <p:cNvPr id="25617" name="TextBox 9"/>
              <p:cNvSpPr txBox="1">
                <a:spLocks noChangeArrowheads="1"/>
              </p:cNvSpPr>
              <p:nvPr/>
            </p:nvSpPr>
            <p:spPr bwMode="auto">
              <a:xfrm>
                <a:off x="7646944" y="1676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2"/>
          <p:cNvGrpSpPr>
            <a:grpSpLocks/>
          </p:cNvGrpSpPr>
          <p:nvPr/>
        </p:nvGrpSpPr>
        <p:grpSpPr bwMode="auto">
          <a:xfrm>
            <a:off x="3795459" y="3552902"/>
            <a:ext cx="5101685" cy="874569"/>
            <a:chOff x="4548352" y="1537138"/>
            <a:chExt cx="5102288" cy="874006"/>
          </a:xfrm>
        </p:grpSpPr>
        <p:grpSp>
          <p:nvGrpSpPr>
            <p:cNvPr id="6" name="Group 7"/>
            <p:cNvGrpSpPr>
              <a:grpSpLocks/>
            </p:cNvGrpSpPr>
            <p:nvPr/>
          </p:nvGrpSpPr>
          <p:grpSpPr bwMode="auto">
            <a:xfrm rot="-1985582">
              <a:off x="4548352" y="1537138"/>
              <a:ext cx="1182826" cy="874006"/>
              <a:chOff x="5978317" y="2921758"/>
              <a:chExt cx="1182826" cy="874006"/>
            </a:xfrm>
          </p:grpSpPr>
          <p:sp>
            <p:nvSpPr>
              <p:cNvPr id="18" name="Oval 17"/>
              <p:cNvSpPr/>
              <p:nvPr/>
            </p:nvSpPr>
            <p:spPr>
              <a:xfrm>
                <a:off x="6046388" y="2921758"/>
                <a:ext cx="227039" cy="228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1985582">
                <a:off x="5978317" y="3175451"/>
                <a:ext cx="1182826" cy="6203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(B)</a:t>
                </a:r>
                <a:endParaRPr lang="en-US" dirty="0"/>
              </a:p>
            </p:txBody>
          </p:sp>
        </p:grpSp>
        <p:grpSp>
          <p:nvGrpSpPr>
            <p:cNvPr id="7" name="Group 24"/>
            <p:cNvGrpSpPr>
              <a:grpSpLocks/>
            </p:cNvGrpSpPr>
            <p:nvPr/>
          </p:nvGrpSpPr>
          <p:grpSpPr bwMode="auto">
            <a:xfrm>
              <a:off x="5800496" y="1702422"/>
              <a:ext cx="3850144" cy="381002"/>
              <a:chOff x="5800496" y="1702422"/>
              <a:chExt cx="3850144" cy="381002"/>
            </a:xfrm>
          </p:grpSpPr>
          <p:cxnSp>
            <p:nvCxnSpPr>
              <p:cNvPr id="16" name="Straight Connector 15"/>
              <p:cNvCxnSpPr>
                <a:stCxn id="19" idx="3"/>
              </p:cNvCxnSpPr>
              <p:nvPr/>
            </p:nvCxnSpPr>
            <p:spPr>
              <a:xfrm>
                <a:off x="5800496" y="2080432"/>
                <a:ext cx="3850144" cy="2992"/>
              </a:xfrm>
              <a:prstGeom prst="line">
                <a:avLst/>
              </a:prstGeom>
            </p:spPr>
            <p:style>
              <a:lnRef idx="3">
                <a:schemeClr val="accent5"/>
              </a:lnRef>
              <a:fillRef idx="0">
                <a:schemeClr val="accent5"/>
              </a:fillRef>
              <a:effectRef idx="2">
                <a:schemeClr val="accent5"/>
              </a:effectRef>
              <a:fontRef idx="minor">
                <a:schemeClr val="tx1"/>
              </a:fontRef>
            </p:style>
          </p:cxnSp>
          <p:sp>
            <p:nvSpPr>
              <p:cNvPr id="25611" name="TextBox 16"/>
              <p:cNvSpPr txBox="1">
                <a:spLocks noChangeArrowheads="1"/>
              </p:cNvSpPr>
              <p:nvPr/>
            </p:nvSpPr>
            <p:spPr bwMode="auto">
              <a:xfrm>
                <a:off x="8126641" y="17024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
        <p:nvSpPr>
          <p:cNvPr id="65" name="Rectangle 64"/>
          <p:cNvSpPr/>
          <p:nvPr/>
        </p:nvSpPr>
        <p:spPr bwMode="auto">
          <a:xfrm>
            <a:off x="3657600" y="4953000"/>
            <a:ext cx="1143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smtClean="0"/>
              <a:t>A Channel</a:t>
            </a:r>
            <a:endParaRPr lang="en-US" dirty="0"/>
          </a:p>
        </p:txBody>
      </p:sp>
      <p:grpSp>
        <p:nvGrpSpPr>
          <p:cNvPr id="105" name="Group 104"/>
          <p:cNvGrpSpPr/>
          <p:nvPr/>
        </p:nvGrpSpPr>
        <p:grpSpPr>
          <a:xfrm flipV="1">
            <a:off x="3657600" y="5791200"/>
            <a:ext cx="5486400" cy="533400"/>
            <a:chOff x="3657600" y="5867400"/>
            <a:chExt cx="5486400" cy="534988"/>
          </a:xfrm>
        </p:grpSpPr>
        <p:cxnSp>
          <p:nvCxnSpPr>
            <p:cNvPr id="45" name="Straight Connector 44"/>
            <p:cNvCxnSpPr/>
            <p:nvPr/>
          </p:nvCxnSpPr>
          <p:spPr>
            <a:xfrm>
              <a:off x="48768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flipV="1">
              <a:off x="5296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626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59824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484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66682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9342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73540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6200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80398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058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991600" y="5867400"/>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8725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rot="10800000">
              <a:off x="3657600" y="5943600"/>
              <a:ext cx="1143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smtClean="0"/>
                <a:t>B Channel</a:t>
              </a:r>
              <a:endParaRPr lang="en-US" dirty="0"/>
            </a:p>
          </p:txBody>
        </p:sp>
      </p:grpSp>
      <p:cxnSp>
        <p:nvCxnSpPr>
          <p:cNvPr id="68" name="Straight Connector 67"/>
          <p:cNvCxnSpPr/>
          <p:nvPr/>
        </p:nvCxnSpPr>
        <p:spPr>
          <a:xfrm rot="5400000" flipH="1" flipV="1">
            <a:off x="3963194" y="5638800"/>
            <a:ext cx="1828006" cy="794"/>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457200" y="2057400"/>
            <a:ext cx="3276600" cy="2590800"/>
            <a:chOff x="457200" y="2057400"/>
            <a:chExt cx="3276600" cy="2590800"/>
          </a:xfrm>
        </p:grpSpPr>
        <p:sp>
          <p:nvSpPr>
            <p:cNvPr id="62" name="Arc 61"/>
            <p:cNvSpPr/>
            <p:nvPr/>
          </p:nvSpPr>
          <p:spPr>
            <a:xfrm>
              <a:off x="457200" y="2057400"/>
              <a:ext cx="3276600" cy="2590800"/>
            </a:xfrm>
            <a:prstGeom prst="arc">
              <a:avLst>
                <a:gd name="adj1" fmla="val 12661983"/>
                <a:gd name="adj2" fmla="val 19762814"/>
              </a:avLst>
            </a:pr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p:cNvSpPr/>
            <p:nvPr/>
          </p:nvSpPr>
          <p:spPr>
            <a:xfrm rot="8137801">
              <a:off x="3308318" y="2514337"/>
              <a:ext cx="216053" cy="17881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457200" y="2057400"/>
            <a:ext cx="3276600" cy="2590800"/>
            <a:chOff x="457200" y="2057400"/>
            <a:chExt cx="3276600" cy="2590800"/>
          </a:xfrm>
        </p:grpSpPr>
        <p:sp>
          <p:nvSpPr>
            <p:cNvPr id="69" name="Arc 68"/>
            <p:cNvSpPr/>
            <p:nvPr/>
          </p:nvSpPr>
          <p:spPr>
            <a:xfrm>
              <a:off x="457200" y="2057400"/>
              <a:ext cx="3276600" cy="2590800"/>
            </a:xfrm>
            <a:prstGeom prst="arc">
              <a:avLst>
                <a:gd name="adj1" fmla="val 12661983"/>
                <a:gd name="adj2" fmla="val 19762814"/>
              </a:avLst>
            </a:pr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Isosceles Triangle 69"/>
            <p:cNvSpPr/>
            <p:nvPr/>
          </p:nvSpPr>
          <p:spPr>
            <a:xfrm rot="8137801">
              <a:off x="3308318" y="2514337"/>
              <a:ext cx="216053" cy="17881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04928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8" presetClass="emph" presetSubtype="0" fill="hold" nodeType="withEffect">
                                  <p:stCondLst>
                                    <p:cond delay="0"/>
                                  </p:stCondLst>
                                  <p:childTnLst>
                                    <p:animRot by="2880000">
                                      <p:cBhvr>
                                        <p:cTn id="20" dur="1000" fill="hold"/>
                                        <p:tgtEl>
                                          <p:spTgt spid="34"/>
                                        </p:tgtEl>
                                        <p:attrNameLst>
                                          <p:attrName>r</p:attrName>
                                        </p:attrNameLst>
                                      </p:cBhvr>
                                    </p:animRot>
                                  </p:childTnLst>
                                </p:cTn>
                              </p:par>
                              <p:par>
                                <p:cTn id="21" presetID="35" presetClass="path" presetSubtype="0" accel="50000" decel="50000" fill="hold" nodeType="withEffect">
                                  <p:stCondLst>
                                    <p:cond delay="0"/>
                                  </p:stCondLst>
                                  <p:childTnLst>
                                    <p:animMotion origin="layout" path="M 0.04167 -2.22222E-6 L -3.33333E-6 -2.22222E-6 " pathEditMode="fixed" rAng="0" ptsTypes="AA">
                                      <p:cBhvr>
                                        <p:cTn id="22" dur="1000" spd="-100000" fill="hold"/>
                                        <p:tgtEl>
                                          <p:spTgt spid="68"/>
                                        </p:tgtEl>
                                        <p:attrNameLst>
                                          <p:attrName>ppt_x</p:attrName>
                                          <p:attrName>ppt_y</p:attrName>
                                        </p:attrNameLst>
                                      </p:cBhvr>
                                      <p:rCtr x="-21" y="0"/>
                                    </p:animMotion>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600000">
                                      <p:cBhvr>
                                        <p:cTn id="26" dur="1000" fill="hold"/>
                                        <p:tgtEl>
                                          <p:spTgt spid="34"/>
                                        </p:tgtEl>
                                        <p:attrNameLst>
                                          <p:attrName>r</p:attrName>
                                        </p:attrNameLst>
                                      </p:cBhvr>
                                    </p:animRot>
                                  </p:childTnLst>
                                </p:cTn>
                              </p:par>
                              <p:par>
                                <p:cTn id="27" presetID="63" presetClass="path" presetSubtype="0" accel="50000" decel="50000" fill="hold" nodeType="withEffect">
                                  <p:stCondLst>
                                    <p:cond delay="0"/>
                                  </p:stCondLst>
                                  <p:childTnLst>
                                    <p:animMotion origin="layout" path="M 0.05 -2.22222E-6 L 0.11667 -2.22222E-6 " pathEditMode="fixed" rAng="0" ptsTypes="AA">
                                      <p:cBhvr>
                                        <p:cTn id="28" dur="1000" fill="hold"/>
                                        <p:tgtEl>
                                          <p:spTgt spid="68"/>
                                        </p:tgtEl>
                                        <p:attrNameLst>
                                          <p:attrName>ppt_x</p:attrName>
                                          <p:attrName>ppt_y</p:attrName>
                                        </p:attrNameLst>
                                      </p:cBhvr>
                                      <p:rCtr x="33" y="0"/>
                                    </p:animMotion>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 -3.33333E-6 L -0.06667 -3.33333E-6 " pathEditMode="relative" rAng="0" ptsTypes="AA">
                                      <p:cBhvr>
                                        <p:cTn id="32" dur="10" fill="hold"/>
                                        <p:tgtEl>
                                          <p:spTgt spid="105"/>
                                        </p:tgtEl>
                                        <p:attrNameLst>
                                          <p:attrName>ppt_x</p:attrName>
                                          <p:attrName>ppt_y</p:attrName>
                                        </p:attrNameLst>
                                      </p:cBhvr>
                                      <p:rCtr x="-33" y="0"/>
                                    </p:animMotion>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64"/>
                                        </p:tgtEl>
                                        <p:attrNameLst>
                                          <p:attrName>style.visibility</p:attrName>
                                        </p:attrNameLst>
                                      </p:cBhvr>
                                      <p:to>
                                        <p:strVal val="hidden"/>
                                      </p:to>
                                    </p:set>
                                  </p:childTnLst>
                                </p:cTn>
                              </p:par>
                              <p:par>
                                <p:cTn id="37" presetID="63" presetClass="path" presetSubtype="0" accel="50000" decel="50000" fill="hold" nodeType="withEffect">
                                  <p:stCondLst>
                                    <p:cond delay="0"/>
                                  </p:stCondLst>
                                  <p:childTnLst>
                                    <p:animMotion origin="layout" path="M 0.04167 -2.22222E-6 L 0.19167 -2.22222E-6 " pathEditMode="relative" rAng="0" ptsTypes="AA">
                                      <p:cBhvr>
                                        <p:cTn id="38" dur="10" fill="hold"/>
                                        <p:tgtEl>
                                          <p:spTgt spid="68"/>
                                        </p:tgtEl>
                                        <p:attrNameLst>
                                          <p:attrName>ppt_x</p:attrName>
                                          <p:attrName>ppt_y</p:attrName>
                                        </p:attrNameLst>
                                      </p:cBhvr>
                                      <p:rCtr x="75" y="0"/>
                                    </p:animMotion>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600000">
                                      <p:cBhvr>
                                        <p:cTn id="42" dur="1000" fill="hold"/>
                                        <p:tgtEl>
                                          <p:spTgt spid="34"/>
                                        </p:tgtEl>
                                        <p:attrNameLst>
                                          <p:attrName>r</p:attrName>
                                        </p:attrNameLst>
                                      </p:cBhvr>
                                    </p:animRot>
                                  </p:childTnLst>
                                </p:cTn>
                              </p:par>
                              <p:par>
                                <p:cTn id="43" presetID="63" presetClass="path" presetSubtype="0" accel="50000" decel="50000" fill="hold" nodeType="withEffect">
                                  <p:stCondLst>
                                    <p:cond delay="0"/>
                                  </p:stCondLst>
                                  <p:childTnLst>
                                    <p:animMotion origin="layout" path="M 0.19167 -2.22222E-6 L 0.26667 -2.22222E-6 " pathEditMode="relative" rAng="0" ptsTypes="AA">
                                      <p:cBhvr>
                                        <p:cTn id="44" dur="1000" fill="hold"/>
                                        <p:tgtEl>
                                          <p:spTgt spid="68"/>
                                        </p:tgtEl>
                                        <p:attrNameLst>
                                          <p:attrName>ppt_x</p:attrName>
                                          <p:attrName>ppt_y</p:attrName>
                                        </p:attrNameLst>
                                      </p:cBhvr>
                                      <p:rCtr x="38" y="0"/>
                                    </p:animMotion>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3600000">
                                      <p:cBhvr>
                                        <p:cTn id="48" dur="1000" fill="hold"/>
                                        <p:tgtEl>
                                          <p:spTgt spid="34"/>
                                        </p:tgtEl>
                                        <p:attrNameLst>
                                          <p:attrName>r</p:attrName>
                                        </p:attrNameLst>
                                      </p:cBhvr>
                                    </p:animRot>
                                  </p:childTnLst>
                                </p:cTn>
                              </p:par>
                              <p:par>
                                <p:cTn id="49" presetID="63" presetClass="path" presetSubtype="0" accel="50000" decel="50000" fill="hold" nodeType="withEffect">
                                  <p:stCondLst>
                                    <p:cond delay="0"/>
                                  </p:stCondLst>
                                  <p:childTnLst>
                                    <p:animMotion origin="layout" path="M 0.26667 -2.22222E-6 L 0.34167 -2.22222E-6 " pathEditMode="relative" rAng="0" ptsTypes="AA">
                                      <p:cBhvr>
                                        <p:cTn id="50" dur="1000" fill="hold"/>
                                        <p:tgtEl>
                                          <p:spTgt spid="68"/>
                                        </p:tgtEl>
                                        <p:attrNameLst>
                                          <p:attrName>ppt_x</p:attrName>
                                          <p:attrName>ppt_y</p:attrName>
                                        </p:attrNameLst>
                                      </p:cBhvr>
                                      <p:rCtr x="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l="39371" t="8308" r="7874" b="14900"/>
          <a:stretch>
            <a:fillRect/>
          </a:stretch>
        </p:blipFill>
        <p:spPr bwMode="auto">
          <a:xfrm>
            <a:off x="304800" y="1871663"/>
            <a:ext cx="3886200" cy="3886200"/>
          </a:xfrm>
          <a:prstGeom prst="rect">
            <a:avLst/>
          </a:prstGeom>
          <a:noFill/>
          <a:ln w="9525">
            <a:noFill/>
            <a:miter lim="800000"/>
            <a:headEnd/>
            <a:tailEnd/>
          </a:ln>
        </p:spPr>
      </p:pic>
      <p:grpSp>
        <p:nvGrpSpPr>
          <p:cNvPr id="2" name="Group 3"/>
          <p:cNvGrpSpPr>
            <a:grpSpLocks/>
          </p:cNvGrpSpPr>
          <p:nvPr/>
        </p:nvGrpSpPr>
        <p:grpSpPr bwMode="auto">
          <a:xfrm>
            <a:off x="3684588" y="1566863"/>
            <a:ext cx="4468812" cy="1125537"/>
            <a:chOff x="3913144" y="1295400"/>
            <a:chExt cx="4468856" cy="1125581"/>
          </a:xfrm>
        </p:grpSpPr>
        <p:grpSp>
          <p:nvGrpSpPr>
            <p:cNvPr id="3" name="Group 7"/>
            <p:cNvGrpSpPr>
              <a:grpSpLocks/>
            </p:cNvGrpSpPr>
            <p:nvPr/>
          </p:nvGrpSpPr>
          <p:grpSpPr bwMode="auto">
            <a:xfrm rot="-1985582">
              <a:off x="3913144" y="1800147"/>
              <a:ext cx="1195972" cy="620834"/>
              <a:chOff x="5370595" y="2819400"/>
              <a:chExt cx="1195972" cy="620834"/>
            </a:xfrm>
          </p:grpSpPr>
          <p:sp>
            <p:nvSpPr>
              <p:cNvPr id="9" name="Oval 8"/>
              <p:cNvSpPr/>
              <p:nvPr/>
            </p:nvSpPr>
            <p:spPr>
              <a:xfrm>
                <a:off x="5365160" y="2900500"/>
                <a:ext cx="228602" cy="22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6459" y="2819170"/>
                <a:ext cx="1079511" cy="620736"/>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4" name="Group 24"/>
            <p:cNvGrpSpPr>
              <a:grpSpLocks/>
            </p:cNvGrpSpPr>
            <p:nvPr/>
          </p:nvGrpSpPr>
          <p:grpSpPr bwMode="auto">
            <a:xfrm>
              <a:off x="5012113" y="1295400"/>
              <a:ext cx="3369887" cy="488663"/>
              <a:chOff x="5012113" y="1295400"/>
              <a:chExt cx="3369887" cy="488663"/>
            </a:xfrm>
          </p:grpSpPr>
          <p:cxnSp>
            <p:nvCxnSpPr>
              <p:cNvPr id="7" name="Straight Connector 6"/>
              <p:cNvCxnSpPr>
                <a:stCxn id="10" idx="3"/>
              </p:cNvCxnSpPr>
              <p:nvPr/>
            </p:nvCxnSpPr>
            <p:spPr>
              <a:xfrm flipV="1">
                <a:off x="5012113" y="1752600"/>
                <a:ext cx="3369887" cy="31463"/>
              </a:xfrm>
              <a:prstGeom prst="line">
                <a:avLst/>
              </a:prstGeom>
            </p:spPr>
            <p:style>
              <a:lnRef idx="3">
                <a:schemeClr val="accent5"/>
              </a:lnRef>
              <a:fillRef idx="0">
                <a:schemeClr val="accent5"/>
              </a:fillRef>
              <a:effectRef idx="2">
                <a:schemeClr val="accent5"/>
              </a:effectRef>
              <a:fontRef idx="minor">
                <a:schemeClr val="tx1"/>
              </a:fontRef>
            </p:style>
          </p:cxnSp>
          <p:sp>
            <p:nvSpPr>
              <p:cNvPr id="26638" name="TextBox 7"/>
              <p:cNvSpPr txBox="1">
                <a:spLocks noChangeArrowheads="1"/>
              </p:cNvSpPr>
              <p:nvPr/>
            </p:nvSpPr>
            <p:spPr bwMode="auto">
              <a:xfrm>
                <a:off x="6781800" y="1295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0"/>
          <p:cNvGrpSpPr>
            <a:grpSpLocks/>
          </p:cNvGrpSpPr>
          <p:nvPr/>
        </p:nvGrpSpPr>
        <p:grpSpPr bwMode="auto">
          <a:xfrm>
            <a:off x="3919538" y="4756150"/>
            <a:ext cx="4876800" cy="1187450"/>
            <a:chOff x="4621441" y="1245222"/>
            <a:chExt cx="4876800" cy="1187091"/>
          </a:xfrm>
        </p:grpSpPr>
        <p:grpSp>
          <p:nvGrpSpPr>
            <p:cNvPr id="6" name="Group 7"/>
            <p:cNvGrpSpPr>
              <a:grpSpLocks/>
            </p:cNvGrpSpPr>
            <p:nvPr/>
          </p:nvGrpSpPr>
          <p:grpSpPr bwMode="auto">
            <a:xfrm rot="-1985582">
              <a:off x="4621441" y="1245222"/>
              <a:ext cx="620834" cy="1187091"/>
              <a:chOff x="6159045" y="2538284"/>
              <a:chExt cx="620834" cy="1187091"/>
            </a:xfrm>
          </p:grpSpPr>
          <p:sp>
            <p:nvSpPr>
              <p:cNvPr id="16" name="Oval 15"/>
              <p:cNvSpPr/>
              <p:nvPr/>
            </p:nvSpPr>
            <p:spPr>
              <a:xfrm>
                <a:off x="6238492" y="2538065"/>
                <a:ext cx="228600" cy="228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rot="3806828">
                <a:off x="5930000" y="2872272"/>
                <a:ext cx="1080761" cy="6207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8" name="Group 24"/>
            <p:cNvGrpSpPr>
              <a:grpSpLocks/>
            </p:cNvGrpSpPr>
            <p:nvPr/>
          </p:nvGrpSpPr>
          <p:grpSpPr bwMode="auto">
            <a:xfrm>
              <a:off x="5427097" y="1854822"/>
              <a:ext cx="4071144" cy="369332"/>
              <a:chOff x="5427097" y="1854822"/>
              <a:chExt cx="4071144" cy="369332"/>
            </a:xfrm>
          </p:grpSpPr>
          <p:cxnSp>
            <p:nvCxnSpPr>
              <p:cNvPr id="14" name="Straight Connector 13"/>
              <p:cNvCxnSpPr>
                <a:stCxn id="17" idx="3"/>
              </p:cNvCxnSpPr>
              <p:nvPr/>
            </p:nvCxnSpPr>
            <p:spPr>
              <a:xfrm>
                <a:off x="5427097" y="2156484"/>
                <a:ext cx="3994944" cy="3138"/>
              </a:xfrm>
              <a:prstGeom prst="line">
                <a:avLst/>
              </a:prstGeom>
            </p:spPr>
            <p:style>
              <a:lnRef idx="3">
                <a:schemeClr val="accent5"/>
              </a:lnRef>
              <a:fillRef idx="0">
                <a:schemeClr val="accent5"/>
              </a:fillRef>
              <a:effectRef idx="2">
                <a:schemeClr val="accent5"/>
              </a:effectRef>
              <a:fontRef idx="minor">
                <a:schemeClr val="tx1"/>
              </a:fontRef>
            </p:style>
          </p:cxnSp>
          <p:sp>
            <p:nvSpPr>
              <p:cNvPr id="26632" name="TextBox 14"/>
              <p:cNvSpPr txBox="1">
                <a:spLocks noChangeArrowheads="1"/>
              </p:cNvSpPr>
              <p:nvPr/>
            </p:nvSpPr>
            <p:spPr bwMode="auto">
              <a:xfrm>
                <a:off x="8126641" y="18548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
        <p:nvSpPr>
          <p:cNvPr id="19" name="Title 1"/>
          <p:cNvSpPr>
            <a:spLocks noGrp="1"/>
          </p:cNvSpPr>
          <p:nvPr>
            <p:ph type="title"/>
          </p:nvPr>
        </p:nvSpPr>
        <p:spPr>
          <a:xfrm>
            <a:off x="457200" y="274638"/>
            <a:ext cx="7470775" cy="1143000"/>
          </a:xfrm>
        </p:spPr>
        <p:txBody>
          <a:bodyPr/>
          <a:lstStyle/>
          <a:p>
            <a:pPr eaLnBrk="1" hangingPunct="1">
              <a:lnSpc>
                <a:spcPct val="80000"/>
              </a:lnSpc>
            </a:pPr>
            <a:r>
              <a:rPr lang="en-US" sz="3200" i="1" dirty="0" err="1" smtClean="0"/>
              <a:t>Quadrature</a:t>
            </a:r>
            <a:r>
              <a:rPr lang="en-US" dirty="0" smtClean="0"/>
              <a:t/>
            </a:r>
            <a:br>
              <a:rPr lang="en-US" dirty="0" smtClean="0"/>
            </a:br>
            <a:r>
              <a:rPr lang="en-US" dirty="0" smtClean="0"/>
              <a:t>Optical Encoders</a:t>
            </a:r>
          </a:p>
        </p:txBody>
      </p:sp>
    </p:spTree>
    <p:extLst>
      <p:ext uri="{BB962C8B-B14F-4D97-AF65-F5344CB8AC3E}">
        <p14:creationId xmlns:p14="http://schemas.microsoft.com/office/powerpoint/2010/main" val="2266844159"/>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7470775" cy="1143000"/>
          </a:xfrm>
        </p:spPr>
        <p:txBody>
          <a:bodyPr/>
          <a:lstStyle/>
          <a:p>
            <a:r>
              <a:rPr lang="en-US" smtClean="0"/>
              <a:t>Other Encoders</a:t>
            </a:r>
          </a:p>
        </p:txBody>
      </p:sp>
      <p:pic>
        <p:nvPicPr>
          <p:cNvPr id="32770" name="Picture 2" descr="C:\Documents and Settings\david\Desktop\photos-20081211\small\IMG_2173.JPG"/>
          <p:cNvPicPr>
            <a:picLocks noChangeAspect="1" noChangeArrowheads="1"/>
          </p:cNvPicPr>
          <p:nvPr/>
        </p:nvPicPr>
        <p:blipFill>
          <a:blip r:embed="rId3" cstate="print"/>
          <a:srcRect/>
          <a:stretch>
            <a:fillRect/>
          </a:stretch>
        </p:blipFill>
        <p:spPr bwMode="auto">
          <a:xfrm>
            <a:off x="304800" y="2057400"/>
            <a:ext cx="4673600" cy="3505200"/>
          </a:xfrm>
          <a:prstGeom prst="rect">
            <a:avLst/>
          </a:prstGeom>
          <a:noFill/>
          <a:ln w="9525">
            <a:noFill/>
            <a:miter lim="800000"/>
            <a:headEnd/>
            <a:tailEnd/>
          </a:ln>
        </p:spPr>
      </p:pic>
      <p:pic>
        <p:nvPicPr>
          <p:cNvPr id="32771" name="Picture 3" descr="C:\Documents and Settings\david\Desktop\photos-20081211\small\IMG_2172.JPG"/>
          <p:cNvPicPr>
            <a:picLocks noChangeAspect="1" noChangeArrowheads="1"/>
          </p:cNvPicPr>
          <p:nvPr/>
        </p:nvPicPr>
        <p:blipFill>
          <a:blip r:embed="rId4" cstate="print"/>
          <a:srcRect l="20166" r="25928"/>
          <a:stretch>
            <a:fillRect/>
          </a:stretch>
        </p:blipFill>
        <p:spPr bwMode="auto">
          <a:xfrm>
            <a:off x="5334000" y="1676400"/>
            <a:ext cx="3581400" cy="4983163"/>
          </a:xfrm>
          <a:prstGeom prst="rect">
            <a:avLst/>
          </a:prstGeom>
          <a:noFill/>
          <a:ln w="9525">
            <a:noFill/>
            <a:miter lim="800000"/>
            <a:headEnd/>
            <a:tailEnd/>
          </a:ln>
        </p:spPr>
      </p:pic>
      <p:sp>
        <p:nvSpPr>
          <p:cNvPr id="32772" name="TextBox 5"/>
          <p:cNvSpPr txBox="1">
            <a:spLocks noChangeArrowheads="1"/>
          </p:cNvSpPr>
          <p:nvPr/>
        </p:nvSpPr>
        <p:spPr bwMode="auto">
          <a:xfrm>
            <a:off x="533400" y="1600200"/>
            <a:ext cx="4343400" cy="461963"/>
          </a:xfrm>
          <a:prstGeom prst="rect">
            <a:avLst/>
          </a:prstGeom>
          <a:noFill/>
          <a:ln w="9525">
            <a:noFill/>
            <a:miter lim="800000"/>
            <a:headEnd/>
            <a:tailEnd/>
          </a:ln>
        </p:spPr>
        <p:txBody>
          <a:bodyPr>
            <a:spAutoFit/>
          </a:bodyPr>
          <a:lstStyle/>
          <a:p>
            <a:r>
              <a:rPr lang="en-US" sz="2400"/>
              <a:t>Our 2006 robot’s ball launcher</a:t>
            </a:r>
          </a:p>
        </p:txBody>
      </p:sp>
      <p:sp>
        <p:nvSpPr>
          <p:cNvPr id="32773" name="TextBox 8"/>
          <p:cNvSpPr txBox="1">
            <a:spLocks noChangeArrowheads="1"/>
          </p:cNvSpPr>
          <p:nvPr/>
        </p:nvSpPr>
        <p:spPr bwMode="auto">
          <a:xfrm>
            <a:off x="5334000" y="762000"/>
            <a:ext cx="3581400" cy="646113"/>
          </a:xfrm>
          <a:prstGeom prst="rect">
            <a:avLst/>
          </a:prstGeom>
          <a:noFill/>
          <a:ln w="9525">
            <a:noFill/>
            <a:miter lim="800000"/>
            <a:headEnd/>
            <a:tailEnd/>
          </a:ln>
        </p:spPr>
        <p:txBody>
          <a:bodyPr>
            <a:spAutoFit/>
          </a:bodyPr>
          <a:lstStyle/>
          <a:p>
            <a:r>
              <a:rPr lang="en-US"/>
              <a:t>Hall Effect Sensor, and embedded magnet in wheel</a:t>
            </a:r>
          </a:p>
        </p:txBody>
      </p:sp>
      <p:sp>
        <p:nvSpPr>
          <p:cNvPr id="32774" name="TextBox 9"/>
          <p:cNvSpPr txBox="1">
            <a:spLocks noChangeArrowheads="1"/>
          </p:cNvSpPr>
          <p:nvPr/>
        </p:nvSpPr>
        <p:spPr bwMode="auto">
          <a:xfrm>
            <a:off x="304800" y="5715000"/>
            <a:ext cx="4953000" cy="830997"/>
          </a:xfrm>
          <a:prstGeom prst="rect">
            <a:avLst/>
          </a:prstGeom>
          <a:noFill/>
          <a:ln w="9525">
            <a:noFill/>
            <a:miter lim="800000"/>
            <a:headEnd/>
            <a:tailEnd/>
          </a:ln>
        </p:spPr>
        <p:txBody>
          <a:bodyPr>
            <a:spAutoFit/>
          </a:bodyPr>
          <a:lstStyle/>
          <a:p>
            <a:r>
              <a:rPr lang="en-US" sz="2400" dirty="0" smtClean="0"/>
              <a:t>Using </a:t>
            </a:r>
            <a:r>
              <a:rPr lang="en-US" sz="2400" dirty="0"/>
              <a:t>encoder as a speed </a:t>
            </a:r>
            <a:r>
              <a:rPr lang="en-US" sz="2400" dirty="0" smtClean="0"/>
              <a:t>sensor</a:t>
            </a:r>
          </a:p>
          <a:p>
            <a:r>
              <a:rPr lang="en-US" sz="2400" dirty="0" smtClean="0"/>
              <a:t>for fast-spinning wheels</a:t>
            </a:r>
            <a:endParaRPr lang="en-US" sz="2400" dirty="0"/>
          </a:p>
        </p:txBody>
      </p:sp>
    </p:spTree>
    <p:extLst>
      <p:ext uri="{BB962C8B-B14F-4D97-AF65-F5344CB8AC3E}">
        <p14:creationId xmlns:p14="http://schemas.microsoft.com/office/powerpoint/2010/main" val="2529408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52400" y="228600"/>
            <a:ext cx="8534400" cy="1417638"/>
          </a:xfrm>
        </p:spPr>
        <p:txBody>
          <a:bodyPr/>
          <a:lstStyle/>
          <a:p>
            <a:r>
              <a:rPr lang="en-US" dirty="0" smtClean="0"/>
              <a:t>Sensing Distance: Ultrasonic Sensors</a:t>
            </a:r>
          </a:p>
        </p:txBody>
      </p:sp>
      <p:sp>
        <p:nvSpPr>
          <p:cNvPr id="33794" name="Content Placeholder 2"/>
          <p:cNvSpPr>
            <a:spLocks noGrp="1"/>
          </p:cNvSpPr>
          <p:nvPr>
            <p:ph idx="1"/>
          </p:nvPr>
        </p:nvSpPr>
        <p:spPr>
          <a:xfrm>
            <a:off x="304800" y="1600200"/>
            <a:ext cx="8229600" cy="4525963"/>
          </a:xfrm>
        </p:spPr>
        <p:txBody>
          <a:bodyPr/>
          <a:lstStyle/>
          <a:p>
            <a:r>
              <a:rPr lang="en-US" dirty="0" smtClean="0"/>
              <a:t>Determine distance</a:t>
            </a:r>
          </a:p>
          <a:p>
            <a:r>
              <a:rPr lang="en-US" dirty="0" smtClean="0"/>
              <a:t>Send pulse of sound</a:t>
            </a:r>
          </a:p>
          <a:p>
            <a:r>
              <a:rPr lang="en-US" dirty="0" smtClean="0"/>
              <a:t>Measure time until echo</a:t>
            </a:r>
          </a:p>
        </p:txBody>
      </p:sp>
      <p:pic>
        <p:nvPicPr>
          <p:cNvPr id="33795" name="Picture 2"/>
          <p:cNvPicPr>
            <a:picLocks noChangeAspect="1" noChangeArrowheads="1"/>
          </p:cNvPicPr>
          <p:nvPr/>
        </p:nvPicPr>
        <p:blipFill>
          <a:blip r:embed="rId3" cstate="print"/>
          <a:srcRect/>
          <a:stretch>
            <a:fillRect/>
          </a:stretch>
        </p:blipFill>
        <p:spPr bwMode="auto">
          <a:xfrm>
            <a:off x="4724400" y="1752600"/>
            <a:ext cx="3886200" cy="2978150"/>
          </a:xfrm>
          <a:prstGeom prst="rect">
            <a:avLst/>
          </a:prstGeom>
          <a:noFill/>
          <a:ln w="9525">
            <a:noFill/>
            <a:miter lim="800000"/>
            <a:headEnd/>
            <a:tailEnd/>
          </a:ln>
        </p:spPr>
      </p:pic>
    </p:spTree>
    <p:extLst>
      <p:ext uri="{BB962C8B-B14F-4D97-AF65-F5344CB8AC3E}">
        <p14:creationId xmlns:p14="http://schemas.microsoft.com/office/powerpoint/2010/main" val="2069775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332553" y="2097088"/>
            <a:ext cx="4572000" cy="4760912"/>
            <a:chOff x="2438399" y="1676402"/>
            <a:chExt cx="4190999" cy="4608516"/>
          </a:xfrm>
        </p:grpSpPr>
        <p:pic>
          <p:nvPicPr>
            <p:cNvPr id="260100" name="Picture 6" descr="\\Lhsstudent\Student$\My Documents\5009852\My Documents\narrow vs wide.bmp"/>
            <p:cNvPicPr>
              <a:picLocks noChangeAspect="1" noChangeArrowheads="1"/>
            </p:cNvPicPr>
            <p:nvPr/>
          </p:nvPicPr>
          <p:blipFill>
            <a:blip r:embed="rId3" cstate="print"/>
            <a:srcRect l="51755"/>
            <a:stretch>
              <a:fillRect/>
            </a:stretch>
          </p:blipFill>
          <p:spPr bwMode="auto">
            <a:xfrm>
              <a:off x="2438399" y="1676402"/>
              <a:ext cx="4190999" cy="4608516"/>
            </a:xfrm>
            <a:prstGeom prst="rect">
              <a:avLst/>
            </a:prstGeom>
            <a:noFill/>
            <a:ln w="9525">
              <a:noFill/>
              <a:miter lim="800000"/>
              <a:headEnd/>
              <a:tailEnd/>
            </a:ln>
          </p:spPr>
        </p:pic>
        <p:sp>
          <p:nvSpPr>
            <p:cNvPr id="5" name="Rectangle 4"/>
            <p:cNvSpPr/>
            <p:nvPr/>
          </p:nvSpPr>
          <p:spPr>
            <a:xfrm>
              <a:off x="2666867" y="1676402"/>
              <a:ext cx="1066667" cy="5332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260097" name="Title 1"/>
          <p:cNvSpPr>
            <a:spLocks noGrp="1"/>
          </p:cNvSpPr>
          <p:nvPr>
            <p:ph type="title"/>
          </p:nvPr>
        </p:nvSpPr>
        <p:spPr>
          <a:xfrm>
            <a:off x="457200" y="274638"/>
            <a:ext cx="8686800" cy="1143000"/>
          </a:xfrm>
        </p:spPr>
        <p:txBody>
          <a:bodyPr>
            <a:normAutofit/>
          </a:bodyPr>
          <a:lstStyle/>
          <a:p>
            <a:pPr eaLnBrk="1" hangingPunct="1"/>
            <a:r>
              <a:rPr lang="en-US" altLang="ja-JP" dirty="0" smtClean="0">
                <a:ea typeface="ＭＳ Ｐゴシック" pitchFamily="34" charset="-128"/>
              </a:rPr>
              <a:t>Four Wheels Differential Steering</a:t>
            </a:r>
          </a:p>
        </p:txBody>
      </p:sp>
      <p:sp>
        <p:nvSpPr>
          <p:cNvPr id="260098" name="Content Placeholder 4"/>
          <p:cNvSpPr>
            <a:spLocks noGrp="1"/>
          </p:cNvSpPr>
          <p:nvPr>
            <p:ph idx="1"/>
          </p:nvPr>
        </p:nvSpPr>
        <p:spPr>
          <a:xfrm>
            <a:off x="457200" y="1531404"/>
            <a:ext cx="7467600" cy="4525963"/>
          </a:xfrm>
        </p:spPr>
        <p:txBody>
          <a:bodyPr/>
          <a:lstStyle/>
          <a:p>
            <a:pPr eaLnBrk="1" hangingPunct="1">
              <a:buFont typeface="Wingdings 2" pitchFamily="18" charset="2"/>
              <a:buNone/>
            </a:pPr>
            <a:r>
              <a:rPr lang="en-US" altLang="ja-JP" sz="3600" dirty="0" smtClean="0">
                <a:ea typeface="ＭＳ Ｐゴシック" pitchFamily="34" charset="-128"/>
              </a:rPr>
              <a:t>Wheels slide to turn</a:t>
            </a:r>
          </a:p>
          <a:p>
            <a:pPr eaLnBrk="1" hangingPunct="1"/>
            <a:endParaRPr lang="en-US" altLang="ja-JP" dirty="0" smtClean="0">
              <a:ea typeface="ＭＳ Ｐゴシック" pitchFamily="34" charset="-128"/>
            </a:endParaRPr>
          </a:p>
        </p:txBody>
      </p:sp>
    </p:spTree>
    <p:extLst>
      <p:ext uri="{BB962C8B-B14F-4D97-AF65-F5344CB8AC3E}">
        <p14:creationId xmlns:p14="http://schemas.microsoft.com/office/powerpoint/2010/main" val="111630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smtClean="0"/>
              <a:t>Infrared Proximity Sensors</a:t>
            </a:r>
          </a:p>
        </p:txBody>
      </p:sp>
      <p:sp>
        <p:nvSpPr>
          <p:cNvPr id="34818" name="Content Placeholder 3"/>
          <p:cNvSpPr>
            <a:spLocks noGrp="1"/>
          </p:cNvSpPr>
          <p:nvPr>
            <p:ph idx="1"/>
          </p:nvPr>
        </p:nvSpPr>
        <p:spPr>
          <a:xfrm>
            <a:off x="457200" y="1600200"/>
            <a:ext cx="4953000" cy="4525963"/>
          </a:xfrm>
        </p:spPr>
        <p:txBody>
          <a:bodyPr/>
          <a:lstStyle/>
          <a:p>
            <a:r>
              <a:rPr lang="en-US" dirty="0" smtClean="0"/>
              <a:t>Determines distance to object in front of it</a:t>
            </a:r>
          </a:p>
          <a:p>
            <a:r>
              <a:rPr lang="en-US" dirty="0" smtClean="0"/>
              <a:t>Analog voltage reading</a:t>
            </a:r>
          </a:p>
          <a:p>
            <a:r>
              <a:rPr lang="en-US" dirty="0" smtClean="0"/>
              <a:t>vs. ultrasound:</a:t>
            </a:r>
          </a:p>
          <a:p>
            <a:pPr lvl="1"/>
            <a:r>
              <a:rPr lang="en-US" dirty="0" smtClean="0"/>
              <a:t>Shorter range</a:t>
            </a:r>
          </a:p>
          <a:p>
            <a:pPr lvl="1"/>
            <a:r>
              <a:rPr lang="en-US" dirty="0" smtClean="0"/>
              <a:t>Faster</a:t>
            </a:r>
          </a:p>
        </p:txBody>
      </p:sp>
      <p:pic>
        <p:nvPicPr>
          <p:cNvPr id="34819" name="Picture 2" descr="C:\Documents and Settings\david\Desktop\photos-20081211\small\IMG_2174.JPG"/>
          <p:cNvPicPr>
            <a:picLocks noChangeAspect="1" noChangeArrowheads="1"/>
          </p:cNvPicPr>
          <p:nvPr/>
        </p:nvPicPr>
        <p:blipFill>
          <a:blip r:embed="rId3" cstate="print"/>
          <a:srcRect t="28969" r="22501" b="16875"/>
          <a:stretch>
            <a:fillRect/>
          </a:stretch>
        </p:blipFill>
        <p:spPr bwMode="auto">
          <a:xfrm>
            <a:off x="5943600" y="1219200"/>
            <a:ext cx="2878138" cy="2682875"/>
          </a:xfrm>
          <a:prstGeom prst="rect">
            <a:avLst/>
          </a:prstGeom>
          <a:noFill/>
          <a:ln w="9525">
            <a:noFill/>
            <a:miter lim="800000"/>
            <a:headEnd/>
            <a:tailEnd/>
          </a:ln>
        </p:spPr>
      </p:pic>
      <p:pic>
        <p:nvPicPr>
          <p:cNvPr id="417794" name="Picture 2" descr="Triangulation of IR beam pattern."/>
          <p:cNvPicPr>
            <a:picLocks noChangeAspect="1" noChangeArrowheads="1"/>
          </p:cNvPicPr>
          <p:nvPr/>
        </p:nvPicPr>
        <p:blipFill>
          <a:blip r:embed="rId4" cstate="print"/>
          <a:srcRect/>
          <a:stretch>
            <a:fillRect/>
          </a:stretch>
        </p:blipFill>
        <p:spPr bwMode="auto">
          <a:xfrm>
            <a:off x="5334000" y="4114800"/>
            <a:ext cx="3409950" cy="2313044"/>
          </a:xfrm>
          <a:prstGeom prst="rect">
            <a:avLst/>
          </a:prstGeom>
          <a:noFill/>
        </p:spPr>
      </p:pic>
    </p:spTree>
    <p:extLst>
      <p:ext uri="{BB962C8B-B14F-4D97-AF65-F5344CB8AC3E}">
        <p14:creationId xmlns:p14="http://schemas.microsoft.com/office/powerpoint/2010/main" val="41913108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457200" y="304800"/>
            <a:ext cx="7467600" cy="1143000"/>
          </a:xfrm>
        </p:spPr>
        <p:txBody>
          <a:bodyPr/>
          <a:lstStyle/>
          <a:p>
            <a:r>
              <a:rPr lang="en-US" smtClean="0"/>
              <a:t>Accelerometer</a:t>
            </a:r>
          </a:p>
        </p:txBody>
      </p:sp>
      <p:sp>
        <p:nvSpPr>
          <p:cNvPr id="19458" name="Rectangle 3"/>
          <p:cNvSpPr>
            <a:spLocks noGrp="1"/>
          </p:cNvSpPr>
          <p:nvPr>
            <p:ph type="body" idx="1"/>
          </p:nvPr>
        </p:nvSpPr>
        <p:spPr/>
        <p:txBody>
          <a:bodyPr/>
          <a:lstStyle/>
          <a:p>
            <a:r>
              <a:rPr lang="en-US" dirty="0" smtClean="0"/>
              <a:t>Detects gravity</a:t>
            </a:r>
          </a:p>
          <a:p>
            <a:r>
              <a:rPr lang="en-US" dirty="0" smtClean="0"/>
              <a:t>Useful for tracking orientation</a:t>
            </a:r>
          </a:p>
          <a:p>
            <a:pPr lvl="1"/>
            <a:r>
              <a:rPr lang="en-US" dirty="0" smtClean="0"/>
              <a:t>3 axis accelerometer</a:t>
            </a:r>
          </a:p>
          <a:p>
            <a:r>
              <a:rPr lang="en-US" dirty="0" smtClean="0"/>
              <a:t>Example: Driving Up Incline</a:t>
            </a:r>
          </a:p>
          <a:p>
            <a:r>
              <a:rPr lang="en-US" dirty="0" smtClean="0"/>
              <a:t>Example: Balancing on Bridge</a:t>
            </a:r>
          </a:p>
          <a:p>
            <a:pPr>
              <a:buFont typeface="Wingdings 2" pitchFamily="18" charset="2"/>
              <a:buNone/>
            </a:pPr>
            <a:endParaRPr lang="en-US" dirty="0" smtClean="0"/>
          </a:p>
        </p:txBody>
      </p:sp>
      <p:pic>
        <p:nvPicPr>
          <p:cNvPr id="19459" name="Picture 5" descr="accelerometer"/>
          <p:cNvPicPr>
            <a:picLocks noChangeAspect="1" noChangeArrowheads="1"/>
          </p:cNvPicPr>
          <p:nvPr/>
        </p:nvPicPr>
        <p:blipFill>
          <a:blip r:embed="rId3" cstate="print"/>
          <a:srcRect/>
          <a:stretch>
            <a:fillRect/>
          </a:stretch>
        </p:blipFill>
        <p:spPr bwMode="auto">
          <a:xfrm>
            <a:off x="5410200" y="0"/>
            <a:ext cx="3200400" cy="2471738"/>
          </a:xfrm>
          <a:prstGeom prst="rect">
            <a:avLst/>
          </a:prstGeom>
          <a:noFill/>
          <a:ln w="9525">
            <a:noFill/>
            <a:miter lim="800000"/>
            <a:headEnd/>
            <a:tailEnd/>
          </a:ln>
        </p:spPr>
      </p:pic>
    </p:spTree>
    <p:extLst>
      <p:ext uri="{BB962C8B-B14F-4D97-AF65-F5344CB8AC3E}">
        <p14:creationId xmlns:p14="http://schemas.microsoft.com/office/powerpoint/2010/main" val="1344956847"/>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dirty="0" smtClean="0"/>
              <a:t>Yaw Rate Sensor</a:t>
            </a:r>
          </a:p>
        </p:txBody>
      </p:sp>
      <p:sp>
        <p:nvSpPr>
          <p:cNvPr id="18434" name="Rectangle 3"/>
          <p:cNvSpPr>
            <a:spLocks noGrp="1"/>
          </p:cNvSpPr>
          <p:nvPr>
            <p:ph type="body" idx="1"/>
          </p:nvPr>
        </p:nvSpPr>
        <p:spPr/>
        <p:txBody>
          <a:bodyPr/>
          <a:lstStyle/>
          <a:p>
            <a:r>
              <a:rPr lang="en-US" dirty="0" smtClean="0"/>
              <a:t>Also commonly known as a gyro</a:t>
            </a:r>
          </a:p>
          <a:p>
            <a:r>
              <a:rPr lang="en-US" dirty="0" smtClean="0"/>
              <a:t>Indicates rotational velocity</a:t>
            </a:r>
          </a:p>
          <a:p>
            <a:pPr lvl="1"/>
            <a:r>
              <a:rPr lang="en-US" dirty="0" smtClean="0"/>
              <a:t>Must take integral for angle</a:t>
            </a:r>
          </a:p>
          <a:p>
            <a:r>
              <a:rPr lang="en-US" dirty="0" smtClean="0"/>
              <a:t>Prone to drift</a:t>
            </a:r>
          </a:p>
          <a:p>
            <a:pPr lvl="1"/>
            <a:r>
              <a:rPr lang="en-US" dirty="0" smtClean="0"/>
              <a:t>Calibrate before each use</a:t>
            </a:r>
          </a:p>
        </p:txBody>
      </p:sp>
      <p:pic>
        <p:nvPicPr>
          <p:cNvPr id="18435" name="Picture 7" descr="27922-l"/>
          <p:cNvPicPr>
            <a:picLocks noChangeAspect="1" noChangeArrowheads="1"/>
          </p:cNvPicPr>
          <p:nvPr/>
        </p:nvPicPr>
        <p:blipFill>
          <a:blip r:embed="rId3" cstate="print"/>
          <a:srcRect/>
          <a:stretch>
            <a:fillRect/>
          </a:stretch>
        </p:blipFill>
        <p:spPr bwMode="auto">
          <a:xfrm>
            <a:off x="5410200" y="3276600"/>
            <a:ext cx="3124200" cy="3124200"/>
          </a:xfrm>
          <a:prstGeom prst="rect">
            <a:avLst/>
          </a:prstGeom>
          <a:noFill/>
          <a:ln w="9525">
            <a:noFill/>
            <a:miter lim="800000"/>
            <a:headEnd/>
            <a:tailEnd/>
          </a:ln>
        </p:spPr>
      </p:pic>
    </p:spTree>
    <p:extLst>
      <p:ext uri="{BB962C8B-B14F-4D97-AF65-F5344CB8AC3E}">
        <p14:creationId xmlns:p14="http://schemas.microsoft.com/office/powerpoint/2010/main" val="1496568524"/>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r>
              <a:rPr lang="en-US" smtClean="0"/>
              <a:t>Camera</a:t>
            </a:r>
          </a:p>
        </p:txBody>
      </p:sp>
      <p:sp>
        <p:nvSpPr>
          <p:cNvPr id="36866" name="Rectangle 3"/>
          <p:cNvSpPr>
            <a:spLocks noGrp="1"/>
          </p:cNvSpPr>
          <p:nvPr>
            <p:ph type="body" idx="1"/>
          </p:nvPr>
        </p:nvSpPr>
        <p:spPr/>
        <p:txBody>
          <a:bodyPr/>
          <a:lstStyle/>
          <a:p>
            <a:r>
              <a:rPr lang="en-US" dirty="0" smtClean="0"/>
              <a:t>Senses field elements</a:t>
            </a:r>
          </a:p>
          <a:p>
            <a:pPr lvl="1"/>
            <a:r>
              <a:rPr lang="en-US"/>
              <a:t>r</a:t>
            </a:r>
            <a:r>
              <a:rPr lang="en-US" smtClean="0"/>
              <a:t>eflective targets</a:t>
            </a:r>
            <a:r>
              <a:rPr lang="en-US" dirty="0" smtClean="0"/>
              <a:t>, shapes, colors</a:t>
            </a:r>
          </a:p>
          <a:p>
            <a:r>
              <a:rPr lang="en-US" dirty="0" smtClean="0"/>
              <a:t>Needs lots of processing power</a:t>
            </a:r>
          </a:p>
          <a:p>
            <a:pPr lvl="1"/>
            <a:r>
              <a:rPr lang="en-US" dirty="0" smtClean="0"/>
              <a:t>secondary computer may be required</a:t>
            </a:r>
          </a:p>
          <a:p>
            <a:r>
              <a:rPr lang="en-US" dirty="0" smtClean="0"/>
              <a:t>Advanced programming</a:t>
            </a:r>
          </a:p>
          <a:p>
            <a:r>
              <a:rPr lang="en-US" dirty="0" smtClean="0"/>
              <a:t>Time-consuming to use effectively</a:t>
            </a:r>
          </a:p>
        </p:txBody>
      </p:sp>
      <p:pic>
        <p:nvPicPr>
          <p:cNvPr id="122881" name="Picture 1" descr="C:\Users\5112488\Downloads\Picture1_clipped_rev_1.png"/>
          <p:cNvPicPr>
            <a:picLocks noChangeAspect="1" noChangeArrowheads="1"/>
          </p:cNvPicPr>
          <p:nvPr/>
        </p:nvPicPr>
        <p:blipFill>
          <a:blip r:embed="rId3" cstate="print"/>
          <a:srcRect/>
          <a:stretch>
            <a:fillRect/>
          </a:stretch>
        </p:blipFill>
        <p:spPr bwMode="auto">
          <a:xfrm>
            <a:off x="5791200" y="3200400"/>
            <a:ext cx="3657600" cy="3657600"/>
          </a:xfrm>
          <a:prstGeom prst="rect">
            <a:avLst/>
          </a:prstGeom>
          <a:noFill/>
        </p:spPr>
      </p:pic>
    </p:spTree>
    <p:extLst>
      <p:ext uri="{BB962C8B-B14F-4D97-AF65-F5344CB8AC3E}">
        <p14:creationId xmlns:p14="http://schemas.microsoft.com/office/powerpoint/2010/main" val="304322086"/>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http://graphics.stanford.edu/~mdfisher/Images/KinectSensors.png"/>
          <p:cNvPicPr>
            <a:picLocks noChangeAspect="1" noChangeArrowheads="1"/>
          </p:cNvPicPr>
          <p:nvPr/>
        </p:nvPicPr>
        <p:blipFill>
          <a:blip r:embed="rId3" cstate="print"/>
          <a:srcRect/>
          <a:stretch>
            <a:fillRect/>
          </a:stretch>
        </p:blipFill>
        <p:spPr bwMode="auto">
          <a:xfrm>
            <a:off x="4191000" y="457200"/>
            <a:ext cx="4762961" cy="1828800"/>
          </a:xfrm>
          <a:prstGeom prst="rect">
            <a:avLst/>
          </a:prstGeom>
          <a:noFill/>
        </p:spPr>
      </p:pic>
      <p:sp>
        <p:nvSpPr>
          <p:cNvPr id="36865" name="Rectangle 2"/>
          <p:cNvSpPr>
            <a:spLocks noGrp="1"/>
          </p:cNvSpPr>
          <p:nvPr>
            <p:ph type="title"/>
          </p:nvPr>
        </p:nvSpPr>
        <p:spPr/>
        <p:txBody>
          <a:bodyPr/>
          <a:lstStyle/>
          <a:p>
            <a:r>
              <a:rPr lang="en-US" dirty="0" err="1" smtClean="0"/>
              <a:t>Kinect</a:t>
            </a:r>
            <a:r>
              <a:rPr lang="en-US" dirty="0" smtClean="0"/>
              <a:t> Camera</a:t>
            </a:r>
          </a:p>
        </p:txBody>
      </p:sp>
      <p:sp>
        <p:nvSpPr>
          <p:cNvPr id="36866" name="Rectangle 3"/>
          <p:cNvSpPr>
            <a:spLocks noGrp="1"/>
          </p:cNvSpPr>
          <p:nvPr>
            <p:ph type="body" idx="1"/>
          </p:nvPr>
        </p:nvSpPr>
        <p:spPr/>
        <p:txBody>
          <a:bodyPr/>
          <a:lstStyle/>
          <a:p>
            <a:r>
              <a:rPr lang="en-US" dirty="0" smtClean="0"/>
              <a:t>RGB-D</a:t>
            </a:r>
          </a:p>
          <a:p>
            <a:r>
              <a:rPr lang="en-US" dirty="0" smtClean="0"/>
              <a:t>With proper processing easier to make reliable</a:t>
            </a:r>
          </a:p>
          <a:p>
            <a:pPr lvl="1"/>
            <a:r>
              <a:rPr lang="en-US" dirty="0" smtClean="0"/>
              <a:t>Depth image not dependant on lighting</a:t>
            </a:r>
          </a:p>
          <a:p>
            <a:pPr lvl="1"/>
            <a:r>
              <a:rPr lang="en-US" dirty="0" smtClean="0"/>
              <a:t>Still not a magic bullet</a:t>
            </a:r>
          </a:p>
          <a:p>
            <a:r>
              <a:rPr lang="en-US" dirty="0" smtClean="0"/>
              <a:t>All the pitfalls of regular camera</a:t>
            </a:r>
          </a:p>
          <a:p>
            <a:endParaRPr lang="en-US" dirty="0" smtClean="0"/>
          </a:p>
        </p:txBody>
      </p:sp>
    </p:spTree>
    <p:extLst>
      <p:ext uri="{BB962C8B-B14F-4D97-AF65-F5344CB8AC3E}">
        <p14:creationId xmlns:p14="http://schemas.microsoft.com/office/powerpoint/2010/main" val="820631313"/>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p:txBody>
          <a:bodyPr/>
          <a:lstStyle/>
          <a:p>
            <a:r>
              <a:rPr lang="en-US" smtClean="0"/>
              <a:t>Conclusion</a:t>
            </a:r>
          </a:p>
        </p:txBody>
      </p:sp>
      <p:sp>
        <p:nvSpPr>
          <p:cNvPr id="46083" name="Rectangle 3"/>
          <p:cNvSpPr>
            <a:spLocks noGrp="1"/>
          </p:cNvSpPr>
          <p:nvPr>
            <p:ph type="body" idx="4294967295"/>
          </p:nvPr>
        </p:nvSpPr>
        <p:spPr/>
        <p:txBody>
          <a:bodyPr/>
          <a:lstStyle/>
          <a:p>
            <a:r>
              <a:rPr lang="en-US" sz="2600" dirty="0" smtClean="0"/>
              <a:t>Use sensors whenever possible</a:t>
            </a:r>
          </a:p>
          <a:p>
            <a:r>
              <a:rPr lang="en-US" sz="2600" dirty="0" smtClean="0"/>
              <a:t>Sensors help make things safe</a:t>
            </a:r>
          </a:p>
          <a:p>
            <a:r>
              <a:rPr lang="en-US" sz="2600" dirty="0" smtClean="0"/>
              <a:t>Benefits must overcome added complexity</a:t>
            </a:r>
          </a:p>
          <a:p>
            <a:r>
              <a:rPr lang="en-US" sz="2600" dirty="0" smtClean="0"/>
              <a:t>Important part of a great robot</a:t>
            </a:r>
          </a:p>
        </p:txBody>
      </p:sp>
    </p:spTree>
    <p:extLst>
      <p:ext uri="{BB962C8B-B14F-4D97-AF65-F5344CB8AC3E}">
        <p14:creationId xmlns:p14="http://schemas.microsoft.com/office/powerpoint/2010/main" val="178099873"/>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509" y="3583837"/>
            <a:ext cx="6629400" cy="1826363"/>
          </a:xfrm>
        </p:spPr>
        <p:txBody>
          <a:bodyPr>
            <a:normAutofit/>
          </a:bodyPr>
          <a:lstStyle/>
          <a:p>
            <a:pPr eaLnBrk="1" fontAlgn="auto" hangingPunct="1">
              <a:spcAft>
                <a:spcPts val="0"/>
              </a:spcAft>
              <a:defRPr/>
            </a:pPr>
            <a:r>
              <a:rPr lang="en-US" dirty="0" smtClean="0"/>
              <a:t>Pneumatics</a:t>
            </a:r>
            <a:br>
              <a:rPr lang="en-US" dirty="0" smtClean="0"/>
            </a:br>
            <a:endParaRPr lang="en-US" dirty="0"/>
          </a:p>
        </p:txBody>
      </p:sp>
      <p:sp>
        <p:nvSpPr>
          <p:cNvPr id="2" name="TextBox 1"/>
          <p:cNvSpPr txBox="1"/>
          <p:nvPr/>
        </p:nvSpPr>
        <p:spPr>
          <a:xfrm>
            <a:off x="673509" y="4114800"/>
            <a:ext cx="26670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By Pransu and Akhil</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178727"/>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Pneumatics - Definition</a:t>
            </a:r>
          </a:p>
        </p:txBody>
      </p:sp>
      <p:sp>
        <p:nvSpPr>
          <p:cNvPr id="14338" name="Content Placeholder 2"/>
          <p:cNvSpPr>
            <a:spLocks noGrp="1"/>
          </p:cNvSpPr>
          <p:nvPr>
            <p:ph idx="1"/>
          </p:nvPr>
        </p:nvSpPr>
        <p:spPr/>
        <p:txBody>
          <a:bodyPr/>
          <a:lstStyle/>
          <a:p>
            <a:pPr eaLnBrk="1" hangingPunct="1"/>
            <a:r>
              <a:rPr lang="en-US" dirty="0" smtClean="0"/>
              <a:t>Pneumatics is the use of pressurized air to achieve mechanical movement</a:t>
            </a:r>
          </a:p>
        </p:txBody>
      </p:sp>
      <p:pic>
        <p:nvPicPr>
          <p:cNvPr id="370690" name="Picture 2" descr="http://upload.wikimedia.org/wikipedia/commons/8/81/Pneumatic_drill.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8" t="10453" b="16213"/>
          <a:stretch/>
        </p:blipFill>
        <p:spPr bwMode="auto">
          <a:xfrm>
            <a:off x="607612" y="2704827"/>
            <a:ext cx="3429000" cy="1970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cstate="screen"/>
          <a:srcRect/>
          <a:stretch>
            <a:fillRect/>
          </a:stretch>
        </p:blipFill>
        <p:spPr bwMode="auto">
          <a:xfrm>
            <a:off x="3393376" y="5160441"/>
            <a:ext cx="2272458" cy="1119271"/>
          </a:xfrm>
          <a:prstGeom prst="rect">
            <a:avLst/>
          </a:prstGeom>
          <a:noFill/>
          <a:ln w="9525">
            <a:noFill/>
            <a:miter lim="800000"/>
            <a:headEnd/>
            <a:tailEnd/>
          </a:ln>
        </p:spPr>
      </p:pic>
      <p:pic>
        <p:nvPicPr>
          <p:cNvPr id="1028" name="Picture 4" descr="http://toolboxbuzz.com/wp-content/uploads/2010/09/duo-fast-df350s-300x3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30" t="23750" b="17329"/>
          <a:stretch/>
        </p:blipFill>
        <p:spPr bwMode="auto">
          <a:xfrm>
            <a:off x="4883170" y="2848307"/>
            <a:ext cx="2750910" cy="1683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9295" y="4675442"/>
            <a:ext cx="2225634" cy="461665"/>
          </a:xfrm>
          <a:prstGeom prst="rect">
            <a:avLst/>
          </a:prstGeom>
          <a:noFill/>
        </p:spPr>
        <p:txBody>
          <a:bodyPr wrap="square" rtlCol="0">
            <a:spAutoFit/>
          </a:bodyPr>
          <a:lstStyle/>
          <a:p>
            <a:pPr algn="ctr"/>
            <a:r>
              <a:rPr lang="en-US" sz="2400" dirty="0" smtClean="0"/>
              <a:t>Jack Hammer</a:t>
            </a:r>
          </a:p>
        </p:txBody>
      </p:sp>
      <p:sp>
        <p:nvSpPr>
          <p:cNvPr id="3" name="TextBox 2"/>
          <p:cNvSpPr txBox="1"/>
          <p:nvPr/>
        </p:nvSpPr>
        <p:spPr>
          <a:xfrm>
            <a:off x="5943600" y="4267200"/>
            <a:ext cx="1218603" cy="461665"/>
          </a:xfrm>
          <a:prstGeom prst="rect">
            <a:avLst/>
          </a:prstGeom>
          <a:noFill/>
        </p:spPr>
        <p:txBody>
          <a:bodyPr wrap="none" rtlCol="0">
            <a:spAutoFit/>
          </a:bodyPr>
          <a:lstStyle/>
          <a:p>
            <a:r>
              <a:rPr lang="en-US" sz="2400" dirty="0" smtClean="0"/>
              <a:t>Nail gun</a:t>
            </a:r>
            <a:endParaRPr lang="en-US" sz="2400" dirty="0"/>
          </a:p>
        </p:txBody>
      </p:sp>
      <p:sp>
        <p:nvSpPr>
          <p:cNvPr id="5" name="TextBox 4"/>
          <p:cNvSpPr txBox="1"/>
          <p:nvPr/>
        </p:nvSpPr>
        <p:spPr>
          <a:xfrm>
            <a:off x="3733800" y="6260068"/>
            <a:ext cx="1828800" cy="461665"/>
          </a:xfrm>
          <a:prstGeom prst="rect">
            <a:avLst/>
          </a:prstGeom>
          <a:noFill/>
        </p:spPr>
        <p:txBody>
          <a:bodyPr wrap="square" rtlCol="0">
            <a:spAutoFit/>
          </a:bodyPr>
          <a:lstStyle/>
          <a:p>
            <a:r>
              <a:rPr lang="en-US" sz="2400" dirty="0" smtClean="0"/>
              <a:t>Pneumatics?</a:t>
            </a:r>
            <a:endParaRPr lang="en-US" sz="2400" dirty="0"/>
          </a:p>
        </p:txBody>
      </p:sp>
      <p:sp>
        <p:nvSpPr>
          <p:cNvPr id="6" name="Multiply 5"/>
          <p:cNvSpPr/>
          <p:nvPr/>
        </p:nvSpPr>
        <p:spPr>
          <a:xfrm>
            <a:off x="2971801" y="4794378"/>
            <a:ext cx="2895599" cy="181312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58733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690"/>
                                        </p:tgtEl>
                                        <p:attrNameLst>
                                          <p:attrName>style.visibility</p:attrName>
                                        </p:attrNameLst>
                                      </p:cBhvr>
                                      <p:to>
                                        <p:strVal val="visible"/>
                                      </p:to>
                                    </p:set>
                                    <p:animEffect transition="in" filter="fade">
                                      <p:cBhvr>
                                        <p:cTn id="7" dur="500"/>
                                        <p:tgtEl>
                                          <p:spTgt spid="3706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lstStyle/>
          <a:p>
            <a:r>
              <a:rPr lang="en-US" dirty="0" smtClean="0"/>
              <a:t>Overview of Pneumatics System</a:t>
            </a:r>
            <a:endParaRPr lang="en-US" dirty="0"/>
          </a:p>
        </p:txBody>
      </p:sp>
      <p:pic>
        <p:nvPicPr>
          <p:cNvPr id="12" name="Picture 2"/>
          <p:cNvPicPr>
            <a:picLocks noChangeAspect="1" noChangeArrowheads="1"/>
          </p:cNvPicPr>
          <p:nvPr/>
        </p:nvPicPr>
        <p:blipFill>
          <a:blip r:embed="rId3" cstate="screen"/>
          <a:srcRect/>
          <a:stretch>
            <a:fillRect/>
          </a:stretch>
        </p:blipFill>
        <p:spPr bwMode="auto">
          <a:xfrm rot="5400000">
            <a:off x="1758791" y="298609"/>
            <a:ext cx="5169218" cy="6858001"/>
          </a:xfrm>
          <a:prstGeom prst="rect">
            <a:avLst/>
          </a:prstGeom>
          <a:noFill/>
          <a:ln w="9525">
            <a:noFill/>
            <a:miter lim="800000"/>
            <a:headEnd/>
            <a:tailEnd/>
          </a:ln>
          <a:effectLst/>
        </p:spPr>
      </p:pic>
      <p:sp>
        <p:nvSpPr>
          <p:cNvPr id="4" name="Rectangle 3"/>
          <p:cNvSpPr/>
          <p:nvPr/>
        </p:nvSpPr>
        <p:spPr>
          <a:xfrm>
            <a:off x="909482" y="1143000"/>
            <a:ext cx="12192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45138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Compressor</a:t>
            </a:r>
          </a:p>
        </p:txBody>
      </p:sp>
      <p:sp>
        <p:nvSpPr>
          <p:cNvPr id="15362" name="Content Placeholder 2"/>
          <p:cNvSpPr>
            <a:spLocks noGrp="1"/>
          </p:cNvSpPr>
          <p:nvPr>
            <p:ph idx="1"/>
          </p:nvPr>
        </p:nvSpPr>
        <p:spPr>
          <a:xfrm>
            <a:off x="457200" y="1600200"/>
            <a:ext cx="8153400" cy="4525963"/>
          </a:xfrm>
        </p:spPr>
        <p:txBody>
          <a:bodyPr/>
          <a:lstStyle/>
          <a:p>
            <a:pPr eaLnBrk="1" hangingPunct="1"/>
            <a:r>
              <a:rPr lang="en-US" dirty="0" smtClean="0"/>
              <a:t>Transducer of energy in pneumatic system</a:t>
            </a:r>
          </a:p>
          <a:p>
            <a:pPr lvl="1" eaLnBrk="1" hangingPunct="1"/>
            <a:r>
              <a:rPr lang="en-US" sz="2000" dirty="0" smtClean="0"/>
              <a:t>Can Generate up to 120 PSI (Pounds per </a:t>
            </a:r>
            <a:r>
              <a:rPr lang="en-US" sz="2000" dirty="0"/>
              <a:t>S</a:t>
            </a:r>
            <a:r>
              <a:rPr lang="en-US" sz="2000" dirty="0" smtClean="0"/>
              <a:t>quare Inch)</a:t>
            </a:r>
          </a:p>
          <a:p>
            <a:pPr eaLnBrk="1" hangingPunct="1"/>
            <a:r>
              <a:rPr lang="en-US" dirty="0" smtClean="0"/>
              <a:t>Compacts air</a:t>
            </a:r>
          </a:p>
        </p:txBody>
      </p:sp>
      <p:pic>
        <p:nvPicPr>
          <p:cNvPr id="7" name="Picture 6" descr="roboticscompressor.jpg"/>
          <p:cNvPicPr>
            <a:picLocks noChangeAspect="1"/>
          </p:cNvPicPr>
          <p:nvPr/>
        </p:nvPicPr>
        <p:blipFill>
          <a:blip r:embed="rId3" cstate="print"/>
          <a:stretch>
            <a:fillRect/>
          </a:stretch>
        </p:blipFill>
        <p:spPr>
          <a:xfrm>
            <a:off x="3505201" y="2590800"/>
            <a:ext cx="2971800" cy="2830640"/>
          </a:xfrm>
          <a:prstGeom prst="rect">
            <a:avLst/>
          </a:prstGeom>
        </p:spPr>
      </p:pic>
      <p:sp>
        <p:nvSpPr>
          <p:cNvPr id="2" name="TextBox 1"/>
          <p:cNvSpPr txBox="1"/>
          <p:nvPr/>
        </p:nvSpPr>
        <p:spPr>
          <a:xfrm>
            <a:off x="3619500" y="5181600"/>
            <a:ext cx="2743201" cy="707886"/>
          </a:xfrm>
          <a:prstGeom prst="rect">
            <a:avLst/>
          </a:prstGeom>
          <a:noFill/>
        </p:spPr>
        <p:txBody>
          <a:bodyPr wrap="square" rtlCol="0">
            <a:spAutoFit/>
          </a:bodyPr>
          <a:lstStyle/>
          <a:p>
            <a:pPr algn="ctr"/>
            <a:r>
              <a:rPr lang="en-US" sz="2000" b="1" dirty="0" err="1" smtClean="0">
                <a:latin typeface="Arial" panose="020B0604020202020204" pitchFamily="34" charset="0"/>
                <a:ea typeface="Adobe Gothic Std B" pitchFamily="34" charset="-128"/>
                <a:cs typeface="Arial" panose="020B0604020202020204" pitchFamily="34" charset="0"/>
              </a:rPr>
              <a:t>Viair</a:t>
            </a:r>
            <a:r>
              <a:rPr lang="en-US" sz="2000" b="1" dirty="0" smtClean="0">
                <a:latin typeface="Arial" panose="020B0604020202020204" pitchFamily="34" charset="0"/>
                <a:ea typeface="Adobe Gothic Std B" pitchFamily="34" charset="-128"/>
                <a:cs typeface="Arial" panose="020B0604020202020204" pitchFamily="34" charset="0"/>
              </a:rPr>
              <a:t> Compressor in FIRST Kit of Parts</a:t>
            </a:r>
            <a:endParaRPr lang="en-US" sz="2000" b="1" dirty="0">
              <a:latin typeface="Arial" panose="020B0604020202020204" pitchFamily="34" charset="0"/>
              <a:ea typeface="Adobe Gothic Std B" pitchFamily="34" charset="-128"/>
              <a:cs typeface="Arial" panose="020B0604020202020204" pitchFamily="34" charset="0"/>
            </a:endParaRPr>
          </a:p>
        </p:txBody>
      </p:sp>
    </p:spTree>
    <p:extLst>
      <p:ext uri="{BB962C8B-B14F-4D97-AF65-F5344CB8AC3E}">
        <p14:creationId xmlns:p14="http://schemas.microsoft.com/office/powerpoint/2010/main" val="2538635708"/>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r>
              <a:rPr lang="en-US" dirty="0" smtClean="0"/>
              <a:t>Terminology: </a:t>
            </a:r>
          </a:p>
        </p:txBody>
      </p:sp>
      <p:pic>
        <p:nvPicPr>
          <p:cNvPr id="263170" name="Picture 2"/>
          <p:cNvPicPr>
            <a:picLocks noGrp="1" noChangeAspect="1" noChangeArrowheads="1"/>
          </p:cNvPicPr>
          <p:nvPr>
            <p:ph sz="half" idx="1"/>
          </p:nvPr>
        </p:nvPicPr>
        <p:blipFill>
          <a:blip r:embed="rId3" cstate="print"/>
          <a:stretch>
            <a:fillRect/>
          </a:stretch>
        </p:blipFill>
        <p:spPr>
          <a:xfrm>
            <a:off x="1440905" y="2081711"/>
            <a:ext cx="3657600" cy="3978590"/>
          </a:xfrm>
        </p:spPr>
      </p:pic>
      <p:sp>
        <p:nvSpPr>
          <p:cNvPr id="263176" name="Content Placeholder 14"/>
          <p:cNvSpPr>
            <a:spLocks noGrp="1"/>
          </p:cNvSpPr>
          <p:nvPr>
            <p:ph sz="half" idx="2"/>
          </p:nvPr>
        </p:nvSpPr>
        <p:spPr>
          <a:xfrm>
            <a:off x="5257800" y="1828800"/>
            <a:ext cx="3657600" cy="4525963"/>
          </a:xfrm>
        </p:spPr>
        <p:txBody>
          <a:bodyPr/>
          <a:lstStyle/>
          <a:p>
            <a:r>
              <a:rPr lang="en-US" dirty="0" smtClean="0"/>
              <a:t>µ = Coefficient of Friction</a:t>
            </a:r>
          </a:p>
          <a:p>
            <a:r>
              <a:rPr lang="en-US" dirty="0" smtClean="0"/>
              <a:t>Weight = Weight of the robot</a:t>
            </a:r>
          </a:p>
          <a:p>
            <a:r>
              <a:rPr lang="en-US" dirty="0" smtClean="0"/>
              <a:t>F = Force</a:t>
            </a:r>
          </a:p>
          <a:p>
            <a:r>
              <a:rPr lang="en-US" dirty="0" smtClean="0"/>
              <a:t>T = Torque</a:t>
            </a:r>
          </a:p>
        </p:txBody>
      </p:sp>
      <p:grpSp>
        <p:nvGrpSpPr>
          <p:cNvPr id="2" name="Group 8"/>
          <p:cNvGrpSpPr>
            <a:grpSpLocks/>
          </p:cNvGrpSpPr>
          <p:nvPr/>
        </p:nvGrpSpPr>
        <p:grpSpPr bwMode="auto">
          <a:xfrm>
            <a:off x="1745705" y="1350825"/>
            <a:ext cx="3124200" cy="728663"/>
            <a:chOff x="5029200" y="1150730"/>
            <a:chExt cx="3352802" cy="728000"/>
          </a:xfrm>
        </p:grpSpPr>
        <p:sp>
          <p:nvSpPr>
            <p:cNvPr id="6" name="Left Brace 5"/>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9" name="TextBox 6"/>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2431505" y="3882461"/>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4641275" y="3429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1288505" y="2493825"/>
            <a:ext cx="228600" cy="304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5" name="TextBox 12"/>
          <p:cNvSpPr txBox="1">
            <a:spLocks noChangeArrowheads="1"/>
          </p:cNvSpPr>
          <p:nvPr/>
        </p:nvSpPr>
        <p:spPr bwMode="auto">
          <a:xfrm>
            <a:off x="8633" y="3636825"/>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pic>
        <p:nvPicPr>
          <p:cNvPr id="142338" name="Picture 2" descr="http://www.edupic.net/Images/Math/railroad_tracks418.JPG"/>
          <p:cNvPicPr>
            <a:picLocks noChangeAspect="1" noChangeArrowheads="1"/>
          </p:cNvPicPr>
          <p:nvPr/>
        </p:nvPicPr>
        <p:blipFill>
          <a:blip r:embed="rId4" cstate="print"/>
          <a:srcRect/>
          <a:stretch>
            <a:fillRect/>
          </a:stretch>
        </p:blipFill>
        <p:spPr bwMode="auto">
          <a:xfrm>
            <a:off x="5334000" y="1295400"/>
            <a:ext cx="3505200" cy="5270548"/>
          </a:xfrm>
          <a:prstGeom prst="rect">
            <a:avLst/>
          </a:prstGeom>
          <a:noFill/>
          <a:ln w="9525">
            <a:noFill/>
            <a:miter lim="800000"/>
            <a:headEnd/>
            <a:tailEnd/>
          </a:ln>
        </p:spPr>
      </p:pic>
      <p:sp>
        <p:nvSpPr>
          <p:cNvPr id="13" name="Rectangle 12"/>
          <p:cNvSpPr/>
          <p:nvPr/>
        </p:nvSpPr>
        <p:spPr>
          <a:xfrm>
            <a:off x="1517075" y="3352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0198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additive="base">
                                        <p:cTn id="7" dur="500" fill="hold"/>
                                        <p:tgtEl>
                                          <p:spTgt spid="142338"/>
                                        </p:tgtEl>
                                        <p:attrNameLst>
                                          <p:attrName>ppt_x</p:attrName>
                                        </p:attrNameLst>
                                      </p:cBhvr>
                                      <p:tavLst>
                                        <p:tav tm="0">
                                          <p:val>
                                            <p:strVal val="#ppt_x"/>
                                          </p:val>
                                        </p:tav>
                                        <p:tav tm="100000">
                                          <p:val>
                                            <p:strVal val="#ppt_x"/>
                                          </p:val>
                                        </p:tav>
                                      </p:tavLst>
                                    </p:anim>
                                    <p:anim calcmode="lin" valueType="num">
                                      <p:cBhvr additive="base">
                                        <p:cTn id="8" dur="500" fill="hold"/>
                                        <p:tgtEl>
                                          <p:spTgt spid="142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63176">
                                            <p:txEl>
                                              <p:pRg st="0" end="0"/>
                                            </p:txEl>
                                          </p:spTgt>
                                        </p:tgtEl>
                                        <p:attrNameLst>
                                          <p:attrName>style.visibility</p:attrName>
                                        </p:attrNameLst>
                                      </p:cBhvr>
                                      <p:to>
                                        <p:strVal val="visible"/>
                                      </p:to>
                                    </p:set>
                                    <p:animEffect transition="in" filter="dissolve">
                                      <p:cBhvr>
                                        <p:cTn id="12" dur="500"/>
                                        <p:tgtEl>
                                          <p:spTgt spid="263176">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63176">
                                            <p:txEl>
                                              <p:pRg st="1" end="1"/>
                                            </p:txEl>
                                          </p:spTgt>
                                        </p:tgtEl>
                                        <p:attrNameLst>
                                          <p:attrName>style.visibility</p:attrName>
                                        </p:attrNameLst>
                                      </p:cBhvr>
                                      <p:to>
                                        <p:strVal val="visible"/>
                                      </p:to>
                                    </p:set>
                                    <p:animEffect transition="in" filter="dissolve">
                                      <p:cBhvr>
                                        <p:cTn id="16" dur="500"/>
                                        <p:tgtEl>
                                          <p:spTgt spid="263176">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63176">
                                            <p:txEl>
                                              <p:pRg st="2" end="2"/>
                                            </p:txEl>
                                          </p:spTgt>
                                        </p:tgtEl>
                                        <p:attrNameLst>
                                          <p:attrName>style.visibility</p:attrName>
                                        </p:attrNameLst>
                                      </p:cBhvr>
                                      <p:to>
                                        <p:strVal val="visible"/>
                                      </p:to>
                                    </p:set>
                                    <p:animEffect transition="in" filter="dissolve">
                                      <p:cBhvr>
                                        <p:cTn id="20" dur="500"/>
                                        <p:tgtEl>
                                          <p:spTgt spid="263176">
                                            <p:txEl>
                                              <p:pRg st="2" end="2"/>
                                            </p:txEl>
                                          </p:spTgt>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263176">
                                            <p:txEl>
                                              <p:pRg st="3" end="3"/>
                                            </p:txEl>
                                          </p:spTgt>
                                        </p:tgtEl>
                                        <p:attrNameLst>
                                          <p:attrName>style.visibility</p:attrName>
                                        </p:attrNameLst>
                                      </p:cBhvr>
                                      <p:to>
                                        <p:strVal val="visible"/>
                                      </p:to>
                                    </p:set>
                                    <p:animEffect transition="in" filter="dissolve">
                                      <p:cBhvr>
                                        <p:cTn id="24" dur="500"/>
                                        <p:tgtEl>
                                          <p:spTgt spid="26317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42338"/>
                                        </p:tgtEl>
                                      </p:cBhvr>
                                    </p:animEffect>
                                    <p:set>
                                      <p:cBhvr>
                                        <p:cTn id="29" dur="1" fill="hold">
                                          <p:stCondLst>
                                            <p:cond delay="499"/>
                                          </p:stCondLst>
                                        </p:cTn>
                                        <p:tgtEl>
                                          <p:spTgt spid="142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 pump</a:t>
            </a:r>
            <a:endParaRPr lang="en-US" dirty="0"/>
          </a:p>
        </p:txBody>
      </p:sp>
      <p:pic>
        <p:nvPicPr>
          <p:cNvPr id="93186" name="Picture 2" descr="http://www.labpump.co.kr/data/AnimationMem.gif"/>
          <p:cNvPicPr>
            <a:picLocks noChangeAspect="1" noChangeArrowheads="1"/>
          </p:cNvPicPr>
          <p:nvPr/>
        </p:nvPicPr>
        <p:blipFill>
          <a:blip r:embed="rId3" cstate="screen"/>
          <a:srcRect/>
          <a:stretch>
            <a:fillRect/>
          </a:stretch>
        </p:blipFill>
        <p:spPr bwMode="auto">
          <a:xfrm>
            <a:off x="2743200" y="1828800"/>
            <a:ext cx="3124200" cy="4574723"/>
          </a:xfrm>
          <a:prstGeom prst="rect">
            <a:avLst/>
          </a:prstGeom>
          <a:noFill/>
        </p:spPr>
      </p:pic>
      <p:sp>
        <p:nvSpPr>
          <p:cNvPr id="3" name="Down Arrow 2"/>
          <p:cNvSpPr/>
          <p:nvPr/>
        </p:nvSpPr>
        <p:spPr>
          <a:xfrm>
            <a:off x="4719484" y="1295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flipV="1">
            <a:off x="3657600" y="1295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519703"/>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219200" y="5257800"/>
            <a:ext cx="14478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4800600"/>
            <a:ext cx="19050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5334000"/>
            <a:ext cx="16764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5334000"/>
            <a:ext cx="11430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498204"/>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Actuators</a:t>
            </a:r>
          </a:p>
        </p:txBody>
      </p:sp>
      <p:sp>
        <p:nvSpPr>
          <p:cNvPr id="22530" name="Content Placeholder 2"/>
          <p:cNvSpPr>
            <a:spLocks noGrp="1"/>
          </p:cNvSpPr>
          <p:nvPr>
            <p:ph idx="1"/>
          </p:nvPr>
        </p:nvSpPr>
        <p:spPr>
          <a:xfrm>
            <a:off x="399796" y="1676400"/>
            <a:ext cx="7467600" cy="2362199"/>
          </a:xfrm>
        </p:spPr>
        <p:txBody>
          <a:bodyPr/>
          <a:lstStyle/>
          <a:p>
            <a:pPr eaLnBrk="1" hangingPunct="1"/>
            <a:r>
              <a:rPr lang="en-US" sz="2800" dirty="0" smtClean="0"/>
              <a:t>Actuators convert the difference in air pressure to mechanical motion</a:t>
            </a:r>
            <a:endParaRPr lang="en-US" sz="2400" dirty="0" smtClean="0"/>
          </a:p>
          <a:p>
            <a:pPr eaLnBrk="1" hangingPunct="1"/>
            <a:r>
              <a:rPr lang="en-US" sz="2800" dirty="0" smtClean="0"/>
              <a:t>Linear actuators (also known as cylinders)</a:t>
            </a:r>
          </a:p>
          <a:p>
            <a:pPr eaLnBrk="1" hangingPunct="1"/>
            <a:r>
              <a:rPr lang="en-US" sz="2800" dirty="0" smtClean="0"/>
              <a:t>Narrower actuators move more quickly</a:t>
            </a:r>
          </a:p>
        </p:txBody>
      </p:sp>
      <p:pic>
        <p:nvPicPr>
          <p:cNvPr id="5" name="Picture 10" descr="ActuatorPrincipleofOperation"/>
          <p:cNvPicPr>
            <a:picLocks noChangeAspect="1" noChangeArrowheads="1"/>
          </p:cNvPicPr>
          <p:nvPr/>
        </p:nvPicPr>
        <p:blipFill>
          <a:blip r:embed="rId3" cstate="screen"/>
          <a:srcRect/>
          <a:stretch>
            <a:fillRect/>
          </a:stretch>
        </p:blipFill>
        <p:spPr bwMode="auto">
          <a:xfrm>
            <a:off x="609600" y="4038600"/>
            <a:ext cx="7804404" cy="2286000"/>
          </a:xfrm>
          <a:prstGeom prst="rect">
            <a:avLst/>
          </a:prstGeom>
          <a:noFill/>
        </p:spPr>
      </p:pic>
    </p:spTree>
    <p:extLst>
      <p:ext uri="{BB962C8B-B14F-4D97-AF65-F5344CB8AC3E}">
        <p14:creationId xmlns:p14="http://schemas.microsoft.com/office/powerpoint/2010/main" val="143488383"/>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2" y="-187287"/>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105400" y="4431476"/>
            <a:ext cx="914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4240976"/>
            <a:ext cx="914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91094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Solenoid Valves</a:t>
            </a:r>
          </a:p>
        </p:txBody>
      </p:sp>
      <p:sp>
        <p:nvSpPr>
          <p:cNvPr id="2" name="Content Placeholder 2"/>
          <p:cNvSpPr>
            <a:spLocks noGrp="1"/>
          </p:cNvSpPr>
          <p:nvPr>
            <p:ph idx="1"/>
          </p:nvPr>
        </p:nvSpPr>
        <p:spPr>
          <a:xfrm>
            <a:off x="457200" y="1600200"/>
            <a:ext cx="8229600" cy="4525963"/>
          </a:xfrm>
        </p:spPr>
        <p:txBody>
          <a:bodyPr/>
          <a:lstStyle/>
          <a:p>
            <a:pPr eaLnBrk="1" hangingPunct="1"/>
            <a:r>
              <a:rPr lang="en-US" sz="2500" dirty="0" smtClean="0"/>
              <a:t>Controlled by the robot’s CPU</a:t>
            </a:r>
          </a:p>
          <a:p>
            <a:pPr eaLnBrk="1" hangingPunct="1"/>
            <a:r>
              <a:rPr lang="en-US" sz="2500" dirty="0" smtClean="0"/>
              <a:t>Solenoids opens a port to pressure when a voltage is applied</a:t>
            </a:r>
          </a:p>
          <a:p>
            <a:pPr eaLnBrk="1" hangingPunct="1"/>
            <a:r>
              <a:rPr lang="en-US" sz="2500" dirty="0" smtClean="0"/>
              <a:t>Double solenoids controls two ports</a:t>
            </a:r>
          </a:p>
          <a:p>
            <a:pPr lvl="1" eaLnBrk="1" hangingPunct="1"/>
            <a:r>
              <a:rPr lang="en-US" sz="2100" dirty="0" smtClean="0"/>
              <a:t>When one port is open, the other is closed</a:t>
            </a:r>
          </a:p>
          <a:p>
            <a:pPr eaLnBrk="1" hangingPunct="1"/>
            <a:endParaRPr lang="en-US" sz="2500" dirty="0" smtClean="0"/>
          </a:p>
        </p:txBody>
      </p:sp>
      <p:pic>
        <p:nvPicPr>
          <p:cNvPr id="1026" name="Picture 2"/>
          <p:cNvPicPr>
            <a:picLocks noChangeAspect="1" noChangeArrowheads="1"/>
          </p:cNvPicPr>
          <p:nvPr/>
        </p:nvPicPr>
        <p:blipFill>
          <a:blip r:embed="rId3" cstate="screen"/>
          <a:srcRect/>
          <a:stretch>
            <a:fillRect/>
          </a:stretch>
        </p:blipFill>
        <p:spPr bwMode="auto">
          <a:xfrm>
            <a:off x="457200" y="4038600"/>
            <a:ext cx="685800" cy="742049"/>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2156874" y="3892089"/>
            <a:ext cx="2375438" cy="977797"/>
          </a:xfrm>
          <a:prstGeom prst="rect">
            <a:avLst/>
          </a:prstGeom>
          <a:noFill/>
          <a:ln w="9525">
            <a:noFill/>
            <a:miter lim="800000"/>
            <a:headEnd/>
            <a:tailEnd/>
          </a:ln>
        </p:spPr>
      </p:pic>
      <p:sp>
        <p:nvSpPr>
          <p:cNvPr id="6" name="TextBox 5"/>
          <p:cNvSpPr txBox="1"/>
          <p:nvPr/>
        </p:nvSpPr>
        <p:spPr>
          <a:xfrm>
            <a:off x="155575" y="4685220"/>
            <a:ext cx="1524000" cy="646331"/>
          </a:xfrm>
          <a:prstGeom prst="rect">
            <a:avLst/>
          </a:prstGeom>
          <a:noFill/>
        </p:spPr>
        <p:txBody>
          <a:bodyPr wrap="square" rtlCol="0">
            <a:spAutoFit/>
          </a:bodyPr>
          <a:lstStyle/>
          <a:p>
            <a:r>
              <a:rPr lang="en-US" dirty="0" err="1" smtClean="0"/>
              <a:t>Festo</a:t>
            </a:r>
            <a:r>
              <a:rPr lang="en-US" dirty="0" smtClean="0"/>
              <a:t> single solenoid valve</a:t>
            </a:r>
            <a:endParaRPr lang="en-US" dirty="0"/>
          </a:p>
        </p:txBody>
      </p:sp>
      <p:sp>
        <p:nvSpPr>
          <p:cNvPr id="7" name="TextBox 6"/>
          <p:cNvSpPr txBox="1"/>
          <p:nvPr/>
        </p:nvSpPr>
        <p:spPr>
          <a:xfrm>
            <a:off x="3124200" y="4572000"/>
            <a:ext cx="3200400" cy="369332"/>
          </a:xfrm>
          <a:prstGeom prst="rect">
            <a:avLst/>
          </a:prstGeom>
          <a:noFill/>
        </p:spPr>
        <p:txBody>
          <a:bodyPr wrap="square" rtlCol="0">
            <a:spAutoFit/>
          </a:bodyPr>
          <a:lstStyle/>
          <a:p>
            <a:r>
              <a:rPr lang="en-US" dirty="0" err="1" smtClean="0"/>
              <a:t>Festo</a:t>
            </a:r>
            <a:r>
              <a:rPr lang="en-US" dirty="0" smtClean="0"/>
              <a:t> double solenoid valve</a:t>
            </a:r>
            <a:endParaRPr lang="en-US" dirty="0"/>
          </a:p>
        </p:txBody>
      </p:sp>
      <p:pic>
        <p:nvPicPr>
          <p:cNvPr id="1145860" name="Picture 4" descr="Cylinder-Solenoid Valve Anim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5157750"/>
            <a:ext cx="5705475"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61820"/>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2362200" y="609600"/>
            <a:ext cx="1447800"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960828"/>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Tank</a:t>
            </a:r>
          </a:p>
        </p:txBody>
      </p:sp>
      <p:sp>
        <p:nvSpPr>
          <p:cNvPr id="2" name="Content Placeholder 2"/>
          <p:cNvSpPr>
            <a:spLocks noGrp="1"/>
          </p:cNvSpPr>
          <p:nvPr>
            <p:ph idx="1"/>
          </p:nvPr>
        </p:nvSpPr>
        <p:spPr>
          <a:xfrm>
            <a:off x="457200" y="1600200"/>
            <a:ext cx="4191000" cy="4525963"/>
          </a:xfrm>
        </p:spPr>
        <p:txBody>
          <a:bodyPr/>
          <a:lstStyle/>
          <a:p>
            <a:pPr eaLnBrk="1" hangingPunct="1"/>
            <a:r>
              <a:rPr lang="en-US" dirty="0" smtClean="0"/>
              <a:t>Tanks are a reserve of compressed air</a:t>
            </a:r>
          </a:p>
          <a:p>
            <a:pPr eaLnBrk="1" hangingPunct="1"/>
            <a:r>
              <a:rPr lang="en-US" dirty="0" smtClean="0"/>
              <a:t>Maximum of 120 psi for First competitions</a:t>
            </a:r>
          </a:p>
        </p:txBody>
      </p:sp>
      <p:pic>
        <p:nvPicPr>
          <p:cNvPr id="17412" name="Picture 2"/>
          <p:cNvPicPr>
            <a:picLocks noChangeAspect="1" noChangeArrowheads="1"/>
          </p:cNvPicPr>
          <p:nvPr/>
        </p:nvPicPr>
        <p:blipFill>
          <a:blip r:embed="rId3" cstate="screen"/>
          <a:srcRect/>
          <a:stretch>
            <a:fillRect/>
          </a:stretch>
        </p:blipFill>
        <p:spPr bwMode="auto">
          <a:xfrm>
            <a:off x="2590800" y="3806415"/>
            <a:ext cx="4127500" cy="2514600"/>
          </a:xfrm>
          <a:prstGeom prst="rect">
            <a:avLst/>
          </a:prstGeom>
          <a:noFill/>
          <a:ln w="9525">
            <a:noFill/>
            <a:miter lim="800000"/>
            <a:headEnd/>
            <a:tailEnd/>
          </a:ln>
        </p:spPr>
      </p:pic>
    </p:spTree>
    <p:extLst>
      <p:ext uri="{BB962C8B-B14F-4D97-AF65-F5344CB8AC3E}">
        <p14:creationId xmlns:p14="http://schemas.microsoft.com/office/powerpoint/2010/main" val="229646297"/>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334000" y="762000"/>
            <a:ext cx="762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0" y="838200"/>
            <a:ext cx="762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46922"/>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Regulator</a:t>
            </a:r>
          </a:p>
        </p:txBody>
      </p:sp>
      <p:sp>
        <p:nvSpPr>
          <p:cNvPr id="2" name="Content Placeholder 2"/>
          <p:cNvSpPr>
            <a:spLocks noGrp="1"/>
          </p:cNvSpPr>
          <p:nvPr>
            <p:ph idx="1"/>
          </p:nvPr>
        </p:nvSpPr>
        <p:spPr>
          <a:xfrm>
            <a:off x="457200" y="1600200"/>
            <a:ext cx="4267200" cy="4525963"/>
          </a:xfrm>
        </p:spPr>
        <p:txBody>
          <a:bodyPr/>
          <a:lstStyle/>
          <a:p>
            <a:pPr eaLnBrk="1" hangingPunct="1"/>
            <a:r>
              <a:rPr lang="en-US" dirty="0" smtClean="0"/>
              <a:t>Maintains a constant level of pressure.</a:t>
            </a:r>
          </a:p>
          <a:p>
            <a:pPr lvl="1" eaLnBrk="1" hangingPunct="1"/>
            <a:r>
              <a:rPr lang="en-US" dirty="0" smtClean="0"/>
              <a:t>Working air pressure</a:t>
            </a:r>
          </a:p>
          <a:p>
            <a:pPr eaLnBrk="1" hangingPunct="1"/>
            <a:r>
              <a:rPr lang="en-US" dirty="0" smtClean="0"/>
              <a:t>Maximum of 60 psi for FIRST competitions</a:t>
            </a:r>
          </a:p>
        </p:txBody>
      </p:sp>
      <p:pic>
        <p:nvPicPr>
          <p:cNvPr id="19460" name="Picture 2"/>
          <p:cNvPicPr>
            <a:picLocks noChangeAspect="1" noChangeArrowheads="1"/>
          </p:cNvPicPr>
          <p:nvPr/>
        </p:nvPicPr>
        <p:blipFill>
          <a:blip r:embed="rId3" cstate="screen"/>
          <a:srcRect/>
          <a:stretch>
            <a:fillRect/>
          </a:stretch>
        </p:blipFill>
        <p:spPr bwMode="auto">
          <a:xfrm>
            <a:off x="5105400" y="2514600"/>
            <a:ext cx="2514600" cy="2863850"/>
          </a:xfrm>
          <a:prstGeom prst="rect">
            <a:avLst/>
          </a:prstGeom>
          <a:noFill/>
          <a:ln w="9525">
            <a:noFill/>
            <a:miter lim="800000"/>
            <a:headEnd/>
            <a:tailEnd/>
          </a:ln>
        </p:spPr>
      </p:pic>
    </p:spTree>
    <p:extLst>
      <p:ext uri="{BB962C8B-B14F-4D97-AF65-F5344CB8AC3E}">
        <p14:creationId xmlns:p14="http://schemas.microsoft.com/office/powerpoint/2010/main" val="1185607147"/>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7" name="Rectangle 6"/>
          <p:cNvSpPr/>
          <p:nvPr/>
        </p:nvSpPr>
        <p:spPr>
          <a:xfrm>
            <a:off x="2286000" y="1908629"/>
            <a:ext cx="1219200"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896257"/>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2200" y="1029607"/>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17143" y="2933859"/>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1" y="3067209"/>
            <a:ext cx="304800" cy="742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719575"/>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png"/>
          <p:cNvPicPr>
            <a:picLocks noChangeAspect="1"/>
          </p:cNvPicPr>
          <p:nvPr/>
        </p:nvPicPr>
        <p:blipFill>
          <a:blip r:embed="rId3" cstate="print"/>
          <a:stretch>
            <a:fillRect/>
          </a:stretch>
        </p:blipFill>
        <p:spPr>
          <a:xfrm>
            <a:off x="996455" y="1929097"/>
            <a:ext cx="7151089" cy="4927429"/>
          </a:xfrm>
          <a:prstGeom prst="rect">
            <a:avLst/>
          </a:prstGeom>
        </p:spPr>
      </p:pic>
      <p:sp>
        <p:nvSpPr>
          <p:cNvPr id="262145" name="Title 1"/>
          <p:cNvSpPr>
            <a:spLocks noGrp="1"/>
          </p:cNvSpPr>
          <p:nvPr>
            <p:ph type="title"/>
          </p:nvPr>
        </p:nvSpPr>
        <p:spPr/>
        <p:txBody>
          <a:bodyPr/>
          <a:lstStyle/>
          <a:p>
            <a:r>
              <a:rPr lang="en-US" dirty="0" smtClean="0"/>
              <a:t>Ability to Turn</a:t>
            </a:r>
          </a:p>
        </p:txBody>
      </p:sp>
      <p:sp>
        <p:nvSpPr>
          <p:cNvPr id="262146" name="Content Placeholder 6"/>
          <p:cNvSpPr>
            <a:spLocks noGrp="1"/>
          </p:cNvSpPr>
          <p:nvPr>
            <p:ph idx="1"/>
          </p:nvPr>
        </p:nvSpPr>
        <p:spPr>
          <a:xfrm>
            <a:off x="457200" y="1371600"/>
            <a:ext cx="7467600" cy="4525963"/>
          </a:xfrm>
        </p:spPr>
        <p:txBody>
          <a:bodyPr/>
          <a:lstStyle/>
          <a:p>
            <a:r>
              <a:rPr lang="en-US" dirty="0" smtClean="0"/>
              <a:t>Wheels generate force while friction resists </a:t>
            </a:r>
          </a:p>
          <a:p>
            <a:pPr lvl="1"/>
            <a:endParaRPr lang="en-US" dirty="0" smtClean="0"/>
          </a:p>
        </p:txBody>
      </p:sp>
      <p:sp>
        <p:nvSpPr>
          <p:cNvPr id="6" name="TextBox 5"/>
          <p:cNvSpPr txBox="1"/>
          <p:nvPr/>
        </p:nvSpPr>
        <p:spPr>
          <a:xfrm>
            <a:off x="533400" y="352551"/>
            <a:ext cx="7772400" cy="160043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lvl="1" algn="ctr"/>
            <a:r>
              <a:rPr lang="en-US" altLang="ja-JP" sz="4000" dirty="0" smtClean="0">
                <a:ea typeface="ＭＳ Ｐゴシック" pitchFamily="34" charset="-128"/>
              </a:rPr>
              <a:t>Ability to Turn =</a:t>
            </a:r>
          </a:p>
          <a:p>
            <a:pPr marL="0" lvl="1" algn="ctr"/>
            <a:r>
              <a:rPr lang="en-US" altLang="ja-JP" sz="4000" dirty="0" smtClean="0">
                <a:ea typeface="ＭＳ Ｐゴシック" pitchFamily="34" charset="-128"/>
              </a:rPr>
              <a:t>Turning Torque – </a:t>
            </a:r>
            <a:r>
              <a:rPr lang="en-US" altLang="ja-JP" sz="4000" dirty="0" smtClean="0">
                <a:solidFill>
                  <a:srgbClr val="FF0000"/>
                </a:solidFill>
                <a:ea typeface="ＭＳ Ｐゴシック" pitchFamily="34" charset="-128"/>
              </a:rPr>
              <a:t>Resisting Torque</a:t>
            </a:r>
          </a:p>
          <a:p>
            <a:pPr algn="ctr"/>
            <a:endParaRPr lang="en-US" dirty="0"/>
          </a:p>
        </p:txBody>
      </p:sp>
      <p:sp>
        <p:nvSpPr>
          <p:cNvPr id="2" name="Rectangle 1"/>
          <p:cNvSpPr/>
          <p:nvPr/>
        </p:nvSpPr>
        <p:spPr>
          <a:xfrm>
            <a:off x="1752600" y="2133600"/>
            <a:ext cx="3733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33528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09800" y="53340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4008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238500" y="4038600"/>
            <a:ext cx="1066800" cy="1066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0630" t="18754" r="22168" b="24897"/>
          <a:stretch/>
        </p:blipFill>
        <p:spPr>
          <a:xfrm>
            <a:off x="3676650" y="4457700"/>
            <a:ext cx="319088" cy="314326"/>
          </a:xfrm>
          <a:prstGeom prst="rect">
            <a:avLst/>
          </a:prstGeom>
        </p:spPr>
      </p:pic>
    </p:spTree>
    <p:extLst>
      <p:ext uri="{BB962C8B-B14F-4D97-AF65-F5344CB8AC3E}">
        <p14:creationId xmlns:p14="http://schemas.microsoft.com/office/powerpoint/2010/main" val="3718125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9" presetClass="emph" presetSubtype="0" nodeType="withEffect">
                                  <p:stCondLst>
                                    <p:cond delay="0"/>
                                  </p:stCondLst>
                                  <p:childTnLst>
                                    <p:set>
                                      <p:cBhvr rctx="PPT">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Common Valves and Fittings</a:t>
            </a:r>
            <a:endParaRPr lang="en-US" sz="4400" dirty="0"/>
          </a:p>
        </p:txBody>
      </p:sp>
      <p:sp>
        <p:nvSpPr>
          <p:cNvPr id="3" name="Content Placeholder 2"/>
          <p:cNvSpPr>
            <a:spLocks noGrp="1"/>
          </p:cNvSpPr>
          <p:nvPr>
            <p:ph idx="1"/>
          </p:nvPr>
        </p:nvSpPr>
        <p:spPr/>
        <p:txBody>
          <a:bodyPr/>
          <a:lstStyle/>
          <a:p>
            <a:r>
              <a:rPr lang="en-US" dirty="0" smtClean="0"/>
              <a:t>Pressure switch</a:t>
            </a:r>
          </a:p>
          <a:p>
            <a:endParaRPr lang="en-US" dirty="0" smtClean="0"/>
          </a:p>
          <a:p>
            <a:r>
              <a:rPr lang="en-US" dirty="0" smtClean="0"/>
              <a:t>Pressure relief valve</a:t>
            </a:r>
          </a:p>
          <a:p>
            <a:endParaRPr lang="en-US" dirty="0" smtClean="0"/>
          </a:p>
          <a:p>
            <a:r>
              <a:rPr lang="en-US" dirty="0" smtClean="0"/>
              <a:t>Plug valve</a:t>
            </a:r>
          </a:p>
          <a:p>
            <a:endParaRPr lang="en-US" dirty="0" smtClean="0"/>
          </a:p>
          <a:p>
            <a:r>
              <a:rPr lang="en-US" dirty="0" smtClean="0"/>
              <a:t>Flow-rate valve</a:t>
            </a:r>
          </a:p>
        </p:txBody>
      </p:sp>
      <p:pic>
        <p:nvPicPr>
          <p:cNvPr id="4" name="Picture 22" descr="16-004Photo"/>
          <p:cNvPicPr>
            <a:picLocks noChangeAspect="1" noChangeArrowheads="1"/>
          </p:cNvPicPr>
          <p:nvPr/>
        </p:nvPicPr>
        <p:blipFill>
          <a:blip r:embed="rId3" cstate="screen"/>
          <a:srcRect/>
          <a:stretch>
            <a:fillRect/>
          </a:stretch>
        </p:blipFill>
        <p:spPr bwMode="auto">
          <a:xfrm>
            <a:off x="5562600" y="2667000"/>
            <a:ext cx="1706603" cy="838200"/>
          </a:xfrm>
          <a:prstGeom prst="rect">
            <a:avLst/>
          </a:prstGeom>
          <a:noFill/>
        </p:spPr>
      </p:pic>
      <p:pic>
        <p:nvPicPr>
          <p:cNvPr id="6" name="Picture 46" descr="C:\FPEF Docs\FIRST2004\PlugValvephoto.jpg"/>
          <p:cNvPicPr>
            <a:picLocks noChangeAspect="1" noChangeArrowheads="1"/>
          </p:cNvPicPr>
          <p:nvPr/>
        </p:nvPicPr>
        <p:blipFill>
          <a:blip r:embed="rId4" cstate="screen"/>
          <a:srcRect/>
          <a:stretch>
            <a:fillRect/>
          </a:stretch>
        </p:blipFill>
        <p:spPr bwMode="auto">
          <a:xfrm>
            <a:off x="5715000" y="3962400"/>
            <a:ext cx="1527350" cy="914400"/>
          </a:xfrm>
          <a:prstGeom prst="rect">
            <a:avLst/>
          </a:prstGeom>
          <a:noFill/>
        </p:spPr>
      </p:pic>
      <p:pic>
        <p:nvPicPr>
          <p:cNvPr id="7" name="Picture 16"/>
          <p:cNvPicPr>
            <a:picLocks noChangeAspect="1" noChangeArrowheads="1"/>
          </p:cNvPicPr>
          <p:nvPr/>
        </p:nvPicPr>
        <p:blipFill>
          <a:blip r:embed="rId5" cstate="screen">
            <a:lum bright="10000"/>
          </a:blip>
          <a:srcRect/>
          <a:stretch>
            <a:fillRect/>
          </a:stretch>
        </p:blipFill>
        <p:spPr bwMode="auto">
          <a:xfrm>
            <a:off x="5638800" y="5257800"/>
            <a:ext cx="1600200" cy="1143000"/>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screen"/>
          <a:srcRect/>
          <a:stretch>
            <a:fillRect/>
          </a:stretch>
        </p:blipFill>
        <p:spPr bwMode="auto">
          <a:xfrm rot="5400000">
            <a:off x="5814583" y="813954"/>
            <a:ext cx="1296263" cy="1952628"/>
          </a:xfrm>
          <a:prstGeom prst="rect">
            <a:avLst/>
          </a:prstGeom>
          <a:noFill/>
          <a:ln w="9525">
            <a:noFill/>
            <a:miter lim="800000"/>
            <a:headEnd/>
            <a:tailEnd/>
          </a:ln>
        </p:spPr>
      </p:pic>
    </p:spTree>
    <p:extLst>
      <p:ext uri="{BB962C8B-B14F-4D97-AF65-F5344CB8AC3E}">
        <p14:creationId xmlns:p14="http://schemas.microsoft.com/office/powerpoint/2010/main" val="2220679706"/>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Pneumatic Actuator</a:t>
            </a:r>
            <a:endParaRPr lang="en-US" dirty="0"/>
          </a:p>
        </p:txBody>
      </p:sp>
      <p:pic>
        <p:nvPicPr>
          <p:cNvPr id="1144834" name="Picture 2" descr="Pneumatic Cylinder Cut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13" y="3657600"/>
            <a:ext cx="61722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144836" name="Picture 4" descr="Inside a Pneumatic Cyl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438" y="1580347"/>
            <a:ext cx="2229350" cy="182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7512"/>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92</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a:xfrm>
            <a:off x="457200" y="274638"/>
            <a:ext cx="7772400" cy="1143000"/>
          </a:xfrm>
        </p:spPr>
        <p:txBody>
          <a:bodyPr/>
          <a:lstStyle/>
          <a:p>
            <a:pPr eaLnBrk="1" hangingPunct="1"/>
            <a:r>
              <a:rPr lang="en-US" dirty="0" smtClean="0"/>
              <a:t>Finding Linear Force </a:t>
            </a:r>
            <a:r>
              <a:rPr lang="en-US" sz="3600" dirty="0" smtClean="0"/>
              <a:t>(Extending)</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92</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mc:AlternateContent xmlns:mc="http://schemas.openxmlformats.org/markup-compatibility/2006" xmlns:a14="http://schemas.microsoft.com/office/drawing/2010/main">
        <mc:Choice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4" cstate="print"/>
                <a:stretch>
                  <a:fillRect/>
                </a:stretch>
              </a:blipFill>
            </p:spPr>
            <p:txBody>
              <a:bodyPr/>
              <a:lstStyle/>
              <a:p>
                <a:r>
                  <a:rPr lang="en-US">
                    <a:noFill/>
                  </a:rPr>
                  <a:t> </a:t>
                </a:r>
              </a:p>
            </p:txBody>
          </p:sp>
        </mc:Fallback>
      </mc:AlternateContent>
      <p:graphicFrame>
        <p:nvGraphicFramePr>
          <p:cNvPr id="1026" name="Object 2"/>
          <p:cNvGraphicFramePr>
            <a:graphicFrameLocks noChangeAspect="1"/>
          </p:cNvGraphicFramePr>
          <p:nvPr/>
        </p:nvGraphicFramePr>
        <p:xfrm>
          <a:off x="3886200" y="1981200"/>
          <a:ext cx="2071688" cy="371475"/>
        </p:xfrm>
        <a:graphic>
          <a:graphicData uri="http://schemas.openxmlformats.org/presentationml/2006/ole">
            <mc:AlternateContent xmlns:mc="http://schemas.openxmlformats.org/markup-compatibility/2006">
              <mc:Choice xmlns:v="urn:schemas-microsoft-com:vml" Requires="v">
                <p:oleObj spid="_x0000_s1146918" name="Equation" r:id="rId5" imgW="1129810" imgH="203112" progId="Equation.3">
                  <p:embed/>
                </p:oleObj>
              </mc:Choice>
              <mc:Fallback>
                <p:oleObj name="Equation" r:id="rId5" imgW="1129810"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981200"/>
                        <a:ext cx="2071688"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0" y="2590800"/>
          <a:ext cx="2676525" cy="858837"/>
        </p:xfrm>
        <a:graphic>
          <a:graphicData uri="http://schemas.openxmlformats.org/presentationml/2006/ole">
            <mc:AlternateContent xmlns:mc="http://schemas.openxmlformats.org/markup-compatibility/2006">
              <mc:Choice xmlns:v="urn:schemas-microsoft-com:vml" Requires="v">
                <p:oleObj spid="_x0000_s1146919" name="Equation" r:id="rId7" imgW="1459866" imgH="469696" progId="Equation.3">
                  <p:embed/>
                </p:oleObj>
              </mc:Choice>
              <mc:Fallback>
                <p:oleObj name="Equation" r:id="rId7" imgW="1459866" imgH="46969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2590800"/>
                        <a:ext cx="2676525" cy="85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685800" y="1828800"/>
          <a:ext cx="2095500" cy="719137"/>
        </p:xfrm>
        <a:graphic>
          <a:graphicData uri="http://schemas.openxmlformats.org/presentationml/2006/ole">
            <mc:AlternateContent xmlns:mc="http://schemas.openxmlformats.org/markup-compatibility/2006">
              <mc:Choice xmlns:v="urn:schemas-microsoft-com:vml" Requires="v">
                <p:oleObj spid="_x0000_s1146920" name="Equation" r:id="rId9" imgW="1143000" imgH="393700" progId="Equation.3">
                  <p:embed/>
                </p:oleObj>
              </mc:Choice>
              <mc:Fallback>
                <p:oleObj name="Equation" r:id="rId9" imgW="11430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828800"/>
                        <a:ext cx="2095500"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nvGraphicFramePr>
        <p:xfrm>
          <a:off x="685800" y="3048000"/>
          <a:ext cx="2749550" cy="325438"/>
        </p:xfrm>
        <a:graphic>
          <a:graphicData uri="http://schemas.openxmlformats.org/presentationml/2006/ole">
            <mc:AlternateContent xmlns:mc="http://schemas.openxmlformats.org/markup-compatibility/2006">
              <mc:Choice xmlns:v="urn:schemas-microsoft-com:vml" Requires="v">
                <p:oleObj spid="_x0000_s1146921" name="Equation" r:id="rId11" imgW="1497950" imgH="177723" progId="Equation.3">
                  <p:embed/>
                </p:oleObj>
              </mc:Choice>
              <mc:Fallback>
                <p:oleObj name="Equation" r:id="rId11" imgW="1497950" imgH="17772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3048000"/>
                        <a:ext cx="2749550" cy="325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86" name="Object 82"/>
          <p:cNvGraphicFramePr>
            <a:graphicFrameLocks noChangeAspect="1"/>
          </p:cNvGraphicFramePr>
          <p:nvPr/>
        </p:nvGraphicFramePr>
        <p:xfrm>
          <a:off x="3784600" y="3505200"/>
          <a:ext cx="1244600" cy="762000"/>
        </p:xfrm>
        <a:graphic>
          <a:graphicData uri="http://schemas.openxmlformats.org/presentationml/2006/ole">
            <mc:AlternateContent xmlns:mc="http://schemas.openxmlformats.org/markup-compatibility/2006">
              <mc:Choice xmlns:v="urn:schemas-microsoft-com:vml" Requires="v">
                <p:oleObj spid="_x0000_s1146922" name="Equation" r:id="rId13" imgW="685800" imgH="419100" progId="Equation.3">
                  <p:embed/>
                </p:oleObj>
              </mc:Choice>
              <mc:Fallback>
                <p:oleObj name="Equation" r:id="rId13" imgW="685800" imgH="419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4600" y="3505200"/>
                        <a:ext cx="12446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87" name="Object 83"/>
          <p:cNvGraphicFramePr>
            <a:graphicFrameLocks noChangeAspect="1"/>
          </p:cNvGraphicFramePr>
          <p:nvPr>
            <p:extLst>
              <p:ext uri="{D42A27DB-BD31-4B8C-83A1-F6EECF244321}">
                <p14:modId xmlns:p14="http://schemas.microsoft.com/office/powerpoint/2010/main" val="3520950139"/>
              </p:ext>
            </p:extLst>
          </p:nvPr>
        </p:nvGraphicFramePr>
        <p:xfrm>
          <a:off x="2528888" y="4746700"/>
          <a:ext cx="2195512" cy="1044500"/>
        </p:xfrm>
        <a:graphic>
          <a:graphicData uri="http://schemas.openxmlformats.org/presentationml/2006/ole">
            <mc:AlternateContent xmlns:mc="http://schemas.openxmlformats.org/markup-compatibility/2006">
              <mc:Choice xmlns:v="urn:schemas-microsoft-com:vml" Requires="v">
                <p:oleObj spid="_x0000_s1146923" name="Equation" r:id="rId15" imgW="876240" imgH="419040" progId="Equation.3">
                  <p:embed/>
                </p:oleObj>
              </mc:Choice>
              <mc:Fallback>
                <p:oleObj name="Equation" r:id="rId15" imgW="876240" imgH="419040" progId="Equation.3">
                  <p:embed/>
                  <p:pic>
                    <p:nvPicPr>
                      <p:cNvPr id="0" name=""/>
                      <p:cNvPicPr>
                        <a:picLocks noChangeAspect="1" noChangeArrowheads="1"/>
                      </p:cNvPicPr>
                      <p:nvPr/>
                    </p:nvPicPr>
                    <p:blipFill>
                      <a:blip r:embed="rId16"/>
                      <a:srcRect/>
                      <a:stretch>
                        <a:fillRect/>
                      </a:stretch>
                    </p:blipFill>
                    <p:spPr bwMode="auto">
                      <a:xfrm>
                        <a:off x="2528888" y="4746700"/>
                        <a:ext cx="2195512" cy="1044500"/>
                      </a:xfrm>
                      <a:prstGeom prst="rect">
                        <a:avLst/>
                      </a:prstGeom>
                      <a:noFill/>
                      <a:extLst/>
                    </p:spPr>
                  </p:pic>
                </p:oleObj>
              </mc:Fallback>
            </mc:AlternateContent>
          </a:graphicData>
        </a:graphic>
      </p:graphicFrame>
      <p:sp>
        <p:nvSpPr>
          <p:cNvPr id="23" name="Frame 22"/>
          <p:cNvSpPr/>
          <p:nvPr/>
        </p:nvSpPr>
        <p:spPr>
          <a:xfrm>
            <a:off x="1905000" y="4361855"/>
            <a:ext cx="3352800" cy="1734145"/>
          </a:xfrm>
          <a:prstGeom prst="frame">
            <a:avLst>
              <a:gd name="adj1" fmla="val 1951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98418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edge">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67600" cy="1143000"/>
          </a:xfrm>
        </p:spPr>
        <p:txBody>
          <a:bodyPr/>
          <a:lstStyle/>
          <a:p>
            <a:r>
              <a:rPr lang="en-US" dirty="0" smtClean="0"/>
              <a:t>Example Calculation</a:t>
            </a:r>
            <a:endParaRPr lang="en-US" dirty="0"/>
          </a:p>
        </p:txBody>
      </p:sp>
      <p:pic>
        <p:nvPicPr>
          <p:cNvPr id="4" name="Picture 3"/>
          <p:cNvPicPr>
            <a:picLocks noChangeAspect="1"/>
          </p:cNvPicPr>
          <p:nvPr/>
        </p:nvPicPr>
        <p:blipFill>
          <a:blip r:embed="rId3"/>
          <a:stretch>
            <a:fillRect/>
          </a:stretch>
        </p:blipFill>
        <p:spPr>
          <a:xfrm>
            <a:off x="436685" y="2057400"/>
            <a:ext cx="7877175" cy="2686050"/>
          </a:xfrm>
          <a:prstGeom prst="rect">
            <a:avLst/>
          </a:prstGeom>
        </p:spPr>
      </p:pic>
      <p:sp>
        <p:nvSpPr>
          <p:cNvPr id="3" name="Rectangle 2"/>
          <p:cNvSpPr/>
          <p:nvPr/>
        </p:nvSpPr>
        <p:spPr>
          <a:xfrm>
            <a:off x="436684" y="2362200"/>
            <a:ext cx="17291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23141" y="2301359"/>
            <a:ext cx="848459" cy="441841"/>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971800" y="3372072"/>
            <a:ext cx="932121"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0.75 in</a:t>
            </a:r>
            <a:endParaRPr lang="en-US"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514600" y="2057400"/>
            <a:ext cx="3962400" cy="457200"/>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2819400" y="2057400"/>
                <a:ext cx="4965720" cy="1081258"/>
              </a:xfrm>
              <a:prstGeom prst="rect">
                <a:avLst/>
              </a:prstGeom>
              <a:noFill/>
            </p:spPr>
            <p:txBody>
              <a:bodyPr wrap="square" rtlCol="0">
                <a:spAutoFit/>
              </a:bodyPr>
              <a:lstStyle/>
              <a:p>
                <a14:m>
                  <m:oMath xmlns:m="http://schemas.openxmlformats.org/officeDocument/2006/math">
                    <m:r>
                      <a:rPr lang="en-US" sz="2400" b="1" i="1" smtClean="0">
                        <a:latin typeface="Cambria Math" panose="02040503050406030204" pitchFamily="18" charset="0"/>
                      </a:rPr>
                      <m:t>𝐀𝐫𝐞𝐚</m:t>
                    </m:r>
                    <m:r>
                      <a:rPr lang="en-US" sz="2400" b="1">
                        <a:latin typeface="Cambria Math" panose="02040503050406030204" pitchFamily="18" charset="0"/>
                      </a:rPr>
                      <m:t>=</m:t>
                    </m:r>
                    <m:r>
                      <a:rPr lang="el-GR" sz="2400" b="1" i="1">
                        <a:latin typeface="Cambria Math" panose="02040503050406030204" pitchFamily="18" charset="0"/>
                      </a:rPr>
                      <m:t>𝛑</m:t>
                    </m:r>
                    <m:sSup>
                      <m:sSupPr>
                        <m:ctrlPr>
                          <a:rPr lang="en-US" sz="2400" b="1" i="1">
                            <a:latin typeface="Cambria Math"/>
                          </a:rPr>
                        </m:ctrlPr>
                      </m:sSupPr>
                      <m:e>
                        <m:r>
                          <a:rPr lang="en-US" sz="2400" b="1" i="1">
                            <a:latin typeface="Cambria Math" panose="02040503050406030204" pitchFamily="18" charset="0"/>
                          </a:rPr>
                          <m:t>𝒓</m:t>
                        </m:r>
                      </m:e>
                      <m:sup>
                        <m:r>
                          <a:rPr lang="en-US" sz="2400" b="1" i="1">
                            <a:latin typeface="Cambria Math" panose="02040503050406030204" pitchFamily="18" charset="0"/>
                          </a:rPr>
                          <m:t>𝟐</m:t>
                        </m:r>
                      </m:sup>
                    </m:sSup>
                  </m:oMath>
                </a14:m>
                <a:r>
                  <a:rPr lang="en-US" sz="2400" b="1" dirty="0">
                    <a:latin typeface="Tempus Sans ITC" panose="04020404030D07020202" pitchFamily="82"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 </a:t>
                </a:r>
                <a14:m>
                  <m:oMath xmlns:m="http://schemas.openxmlformats.org/officeDocument/2006/math">
                    <m:r>
                      <a:rPr lang="el-GR" sz="2400" b="1" i="1">
                        <a:latin typeface="Cambria Math" panose="02040503050406030204" pitchFamily="18" charset="0"/>
                      </a:rPr>
                      <m:t>𝛑</m:t>
                    </m:r>
                    <m:sSup>
                      <m:sSupPr>
                        <m:ctrlPr>
                          <a:rPr lang="en-US" sz="2400" b="1" i="1">
                            <a:latin typeface="Cambria Math"/>
                          </a:rPr>
                        </m:ctrlPr>
                      </m:sSupPr>
                      <m:e>
                        <m:r>
                          <m:rPr>
                            <m:nor/>
                          </m:rPr>
                          <a:rPr lang="en-US" sz="2400" b="1" dirty="0">
                            <a:latin typeface="Times New Roman" panose="02020603050405020304" pitchFamily="18" charset="0"/>
                            <a:cs typeface="Times New Roman" panose="02020603050405020304" pitchFamily="18" charset="0"/>
                          </a:rPr>
                          <m:t>(</m:t>
                        </m:r>
                        <m:f>
                          <m:fPr>
                            <m:ctrlPr>
                              <a:rPr lang="en-US" sz="2400" b="1" i="1" dirty="0" smtClean="0">
                                <a:latin typeface="Cambria Math"/>
                                <a:cs typeface="Times New Roman" panose="02020603050405020304" pitchFamily="18" charset="0"/>
                              </a:rPr>
                            </m:ctrlPr>
                          </m:fPr>
                          <m:num>
                            <m:r>
                              <a:rPr lang="en-US" sz="2400" b="1" i="1" dirty="0" smtClean="0">
                                <a:latin typeface="Cambria Math"/>
                                <a:cs typeface="Times New Roman" panose="02020603050405020304" pitchFamily="18" charset="0"/>
                              </a:rPr>
                              <m:t>𝟎</m:t>
                            </m:r>
                            <m:r>
                              <a:rPr lang="en-US" sz="2400" b="1" i="1" dirty="0" smtClean="0">
                                <a:latin typeface="Cambria Math"/>
                                <a:cs typeface="Times New Roman" panose="02020603050405020304" pitchFamily="18" charset="0"/>
                              </a:rPr>
                              <m:t>.</m:t>
                            </m:r>
                            <m:r>
                              <a:rPr lang="en-US" sz="2400" b="1" i="1" dirty="0" smtClean="0">
                                <a:latin typeface="Cambria Math"/>
                                <a:cs typeface="Times New Roman" panose="02020603050405020304" pitchFamily="18" charset="0"/>
                              </a:rPr>
                              <m:t>𝟕𝟓</m:t>
                            </m:r>
                          </m:num>
                          <m:den>
                            <m:r>
                              <a:rPr lang="en-US" sz="2400" b="1" i="1" dirty="0" smtClean="0">
                                <a:latin typeface="Cambria Math"/>
                                <a:cs typeface="Times New Roman" panose="02020603050405020304" pitchFamily="18" charset="0"/>
                              </a:rPr>
                              <m:t>𝟐</m:t>
                            </m:r>
                          </m:den>
                        </m:f>
                        <m:r>
                          <m:rPr>
                            <m:nor/>
                          </m:rPr>
                          <a:rPr lang="en-US" sz="2400" b="1" dirty="0">
                            <a:latin typeface="Times New Roman" panose="02020603050405020304" pitchFamily="18" charset="0"/>
                            <a:cs typeface="Times New Roman" panose="02020603050405020304" pitchFamily="18" charset="0"/>
                          </a:rPr>
                          <m:t> </m:t>
                        </m:r>
                        <m:r>
                          <m:rPr>
                            <m:nor/>
                          </m:rPr>
                          <a:rPr lang="en-US" sz="2400" b="1" dirty="0">
                            <a:latin typeface="Times New Roman" panose="02020603050405020304" pitchFamily="18" charset="0"/>
                            <a:cs typeface="Times New Roman" panose="02020603050405020304" pitchFamily="18" charset="0"/>
                          </a:rPr>
                          <m:t>in</m:t>
                        </m:r>
                        <m:r>
                          <m:rPr>
                            <m:nor/>
                          </m:rPr>
                          <a:rPr lang="en-US" sz="2400" b="1" dirty="0">
                            <a:latin typeface="Times New Roman" panose="02020603050405020304" pitchFamily="18" charset="0"/>
                            <a:cs typeface="Times New Roman" panose="02020603050405020304" pitchFamily="18" charset="0"/>
                          </a:rPr>
                          <m:t>)</m:t>
                        </m:r>
                      </m:e>
                      <m:sup>
                        <m:r>
                          <a:rPr lang="en-US" sz="2400" b="1" i="1">
                            <a:latin typeface="Cambria Math" panose="02040503050406030204" pitchFamily="18" charset="0"/>
                          </a:rPr>
                          <m:t>𝟐</m:t>
                        </m:r>
                      </m:sup>
                    </m:sSup>
                  </m:oMath>
                </a14:m>
                <a:r>
                  <a:rPr lang="en-US" sz="2400" b="1" dirty="0">
                    <a:latin typeface="Tempus Sans ITC" panose="04020404030D07020202" pitchFamily="82"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0.44sq-in</a:t>
                </a:r>
                <a:endParaRPr lang="en-US" sz="2400" b="1" dirty="0">
                  <a:latin typeface="Times New Roman" panose="02020603050405020304" pitchFamily="18" charset="0"/>
                  <a:cs typeface="Times New Roman" panose="02020603050405020304" pitchFamily="18" charset="0"/>
                </a:endParaRPr>
              </a:p>
              <a:p>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819400" y="2057400"/>
                <a:ext cx="4965720" cy="1081258"/>
              </a:xfrm>
              <a:prstGeom prst="rect">
                <a:avLst/>
              </a:prstGeom>
              <a:blipFill rotWithShape="1">
                <a:blip r:embed="rId4"/>
                <a:stretch>
                  <a:fillRect/>
                </a:stretch>
              </a:blipFill>
            </p:spPr>
            <p:txBody>
              <a:bodyPr/>
              <a:lstStyle/>
              <a:p>
                <a:r>
                  <a:rPr lang="en-US">
                    <a:noFill/>
                  </a:rPr>
                  <a:t> </a:t>
                </a:r>
              </a:p>
            </p:txBody>
          </p:sp>
        </mc:Fallback>
      </mc:AlternateContent>
      <p:sp>
        <p:nvSpPr>
          <p:cNvPr id="13" name="TextBox 12"/>
          <p:cNvSpPr txBox="1"/>
          <p:nvPr/>
        </p:nvSpPr>
        <p:spPr>
          <a:xfrm>
            <a:off x="1345019" y="1444248"/>
            <a:ext cx="4953000" cy="400050"/>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1259682" y="4374410"/>
            <a:ext cx="4953000" cy="642803"/>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1345018" y="4465136"/>
            <a:ext cx="5131982"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Force = 40 </a:t>
            </a:r>
            <a:r>
              <a:rPr lang="en-US" sz="2400" b="1" dirty="0">
                <a:latin typeface="Times New Roman" panose="02020603050405020304" pitchFamily="18" charset="0"/>
                <a:cs typeface="Times New Roman" panose="02020603050405020304" pitchFamily="18" charset="0"/>
              </a:rPr>
              <a:t>psi X </a:t>
            </a:r>
            <a:r>
              <a:rPr lang="en-US" sz="2400" b="1" dirty="0" smtClean="0">
                <a:latin typeface="Times New Roman" panose="02020603050405020304" pitchFamily="18" charset="0"/>
                <a:cs typeface="Times New Roman" panose="02020603050405020304" pitchFamily="18" charset="0"/>
              </a:rPr>
              <a:t>0.44 </a:t>
            </a:r>
            <a:r>
              <a:rPr lang="en-US" sz="2400" b="1" dirty="0" err="1">
                <a:latin typeface="Times New Roman" panose="02020603050405020304" pitchFamily="18" charset="0"/>
                <a:cs typeface="Times New Roman" panose="02020603050405020304" pitchFamily="18" charset="0"/>
              </a:rPr>
              <a:t>sq</a:t>
            </a:r>
            <a:r>
              <a:rPr lang="en-US" sz="2400" b="1" dirty="0">
                <a:latin typeface="Times New Roman" panose="02020603050405020304" pitchFamily="18" charset="0"/>
                <a:cs typeface="Times New Roman" panose="02020603050405020304" pitchFamily="18" charset="0"/>
              </a:rPr>
              <a:t>-in = </a:t>
            </a:r>
            <a:r>
              <a:rPr lang="en-US" sz="2400" b="1" dirty="0" smtClean="0">
                <a:latin typeface="Times New Roman" panose="02020603050405020304" pitchFamily="18" charset="0"/>
                <a:cs typeface="Times New Roman" panose="02020603050405020304" pitchFamily="18" charset="0"/>
              </a:rPr>
              <a:t>17.6 </a:t>
            </a:r>
            <a:r>
              <a:rPr lang="en-US" sz="2400" b="1" dirty="0">
                <a:latin typeface="Times New Roman" panose="02020603050405020304" pitchFamily="18" charset="0"/>
                <a:cs typeface="Times New Roman" panose="02020603050405020304" pitchFamily="18" charset="0"/>
              </a:rPr>
              <a:t>lbs</a:t>
            </a:r>
          </a:p>
          <a:p>
            <a:endParaRPr lang="en-US" sz="2400" dirty="0"/>
          </a:p>
        </p:txBody>
      </p:sp>
      <p:sp>
        <p:nvSpPr>
          <p:cNvPr id="18" name="TextBox 17"/>
          <p:cNvSpPr txBox="1"/>
          <p:nvPr/>
        </p:nvSpPr>
        <p:spPr>
          <a:xfrm>
            <a:off x="7217420" y="3200401"/>
            <a:ext cx="1164580"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17.6 lbs</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66800" y="1666815"/>
            <a:ext cx="1072730"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40 psi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140125"/>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lstStyle/>
          <a:p>
            <a:r>
              <a:rPr lang="en-US" dirty="0" smtClean="0"/>
              <a:t>Forces of Different Bore(Diameter) Cylinders at 40 psi and 60 psi</a:t>
            </a:r>
            <a:endParaRPr lang="en-US" dirty="0"/>
          </a:p>
        </p:txBody>
      </p:sp>
      <p:sp>
        <p:nvSpPr>
          <p:cNvPr id="4" name="TextBox 3"/>
          <p:cNvSpPr txBox="1"/>
          <p:nvPr/>
        </p:nvSpPr>
        <p:spPr>
          <a:xfrm>
            <a:off x="2743200" y="6096000"/>
            <a:ext cx="3657600" cy="369332"/>
          </a:xfrm>
          <a:prstGeom prst="rect">
            <a:avLst/>
          </a:prstGeom>
          <a:noFill/>
        </p:spPr>
        <p:txBody>
          <a:bodyPr wrap="square" rtlCol="0">
            <a:spAutoFit/>
          </a:bodyPr>
          <a:lstStyle/>
          <a:p>
            <a:r>
              <a:rPr lang="en-US" dirty="0" smtClean="0"/>
              <a:t>From FIRST pneumatics manual</a:t>
            </a:r>
            <a:endParaRPr lang="en-US" dirty="0"/>
          </a:p>
        </p:txBody>
      </p:sp>
      <p:graphicFrame>
        <p:nvGraphicFramePr>
          <p:cNvPr id="6" name="Table 5"/>
          <p:cNvGraphicFramePr>
            <a:graphicFrameLocks noGrp="1"/>
          </p:cNvGraphicFramePr>
          <p:nvPr/>
        </p:nvGraphicFramePr>
        <p:xfrm>
          <a:off x="685800" y="1981200"/>
          <a:ext cx="7772400" cy="3749040"/>
        </p:xfrm>
        <a:graphic>
          <a:graphicData uri="http://schemas.openxmlformats.org/drawingml/2006/table">
            <a:tbl>
              <a:tblPr firstRow="1" bandRow="1">
                <a:tableStyleId>{7E9639D4-E3E2-4D34-9284-5A2195B3D0D7}</a:tableStyleId>
              </a:tblPr>
              <a:tblGrid>
                <a:gridCol w="1295400"/>
                <a:gridCol w="2057400"/>
                <a:gridCol w="1295400"/>
                <a:gridCol w="1447800"/>
                <a:gridCol w="1676400"/>
              </a:tblGrid>
              <a:tr h="822960">
                <a:tc gridSpan="2">
                  <a:txBody>
                    <a:bodyPr/>
                    <a:lstStyle/>
                    <a:p>
                      <a:r>
                        <a:rPr lang="en-US" sz="3200" dirty="0" smtClean="0"/>
                        <a:t>Bore (inches)</a:t>
                      </a:r>
                      <a:endParaRPr lang="en-US" sz="3200" b="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3200" dirty="0" smtClean="0"/>
                        <a:t>0.75</a:t>
                      </a:r>
                      <a:endParaRPr lang="en-US" sz="3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dirty="0" smtClean="0"/>
                        <a:t>1.50</a:t>
                      </a:r>
                      <a:endParaRPr lang="en-US" sz="3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dirty="0" smtClean="0"/>
                        <a:t>2.00</a:t>
                      </a:r>
                      <a:endParaRPr lang="en-US" sz="3200" b="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731520">
                <a:tc rowSpan="2">
                  <a:txBody>
                    <a:bodyPr/>
                    <a:lstStyle/>
                    <a:p>
                      <a:pPr algn="ctr"/>
                      <a:r>
                        <a:rPr lang="en-US" sz="3200" dirty="0" smtClean="0"/>
                        <a:t>40 psi </a:t>
                      </a:r>
                      <a:endParaRPr lang="en-US" sz="3200"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Extending</a:t>
                      </a:r>
                      <a:endParaRPr lang="en-US" sz="32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18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71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126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vMerge="1">
                  <a:txBody>
                    <a:bodyPr/>
                    <a:lstStyle/>
                    <a:p>
                      <a:endParaRPr lang="en-US" sz="3200"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Retracting</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16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65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113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rowSpan="2">
                  <a:txBody>
                    <a:bodyPr/>
                    <a:lstStyle/>
                    <a:p>
                      <a:pPr algn="ctr"/>
                      <a:r>
                        <a:rPr lang="en-US" sz="3200" dirty="0" smtClean="0"/>
                        <a:t>60 psi</a:t>
                      </a:r>
                      <a:endParaRPr lang="en-US" sz="3200"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smtClean="0"/>
                        <a:t>Extending</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26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106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188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vMerge="1">
                  <a:txBody>
                    <a:bodyPr/>
                    <a:lstStyle/>
                    <a:p>
                      <a:endParaRPr lang="en-US" sz="3200"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smtClean="0"/>
                        <a:t>Retracting</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smtClean="0"/>
                        <a:t>24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smtClean="0"/>
                        <a:t>97</a:t>
                      </a:r>
                      <a:r>
                        <a:rPr lang="en-US" sz="3200" baseline="0" dirty="0" smtClean="0"/>
                        <a:t>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smtClean="0"/>
                        <a:t>170 </a:t>
                      </a:r>
                      <a:r>
                        <a:rPr lang="en-US" sz="3200" dirty="0" err="1" smtClean="0"/>
                        <a:t>lbf</a:t>
                      </a:r>
                      <a:endParaRPr lang="en-US" sz="32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404483194"/>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95</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p:txBody>
          <a:bodyPr/>
          <a:lstStyle/>
          <a:p>
            <a:pPr eaLnBrk="1" hangingPunct="1"/>
            <a:r>
              <a:rPr lang="en-US" dirty="0" smtClean="0"/>
              <a:t>Finding Retracting Force</a:t>
            </a:r>
          </a:p>
        </p:txBody>
      </p:sp>
      <p:sp>
        <p:nvSpPr>
          <p:cNvPr id="2054" name="Text Box 10"/>
          <p:cNvSpPr txBox="1">
            <a:spLocks noChangeArrowheads="1"/>
          </p:cNvSpPr>
          <p:nvPr/>
        </p:nvSpPr>
        <p:spPr bwMode="auto">
          <a:xfrm>
            <a:off x="2967262" y="6633642"/>
            <a:ext cx="167432"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95</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2205633"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3098602"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3098602"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2643188"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2366367"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2366367"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6" name="Oval 18"/>
          <p:cNvSpPr>
            <a:spLocks/>
          </p:cNvSpPr>
          <p:nvPr/>
        </p:nvSpPr>
        <p:spPr bwMode="auto">
          <a:xfrm>
            <a:off x="2366367" y="5804297"/>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7" name="Oval 19"/>
          <p:cNvSpPr>
            <a:spLocks/>
          </p:cNvSpPr>
          <p:nvPr/>
        </p:nvSpPr>
        <p:spPr bwMode="auto">
          <a:xfrm>
            <a:off x="2643188" y="6072188"/>
            <a:ext cx="160734" cy="160734"/>
          </a:xfrm>
          <a:prstGeom prst="ellipse">
            <a:avLst/>
          </a:prstGeom>
          <a:solidFill>
            <a:srgbClr val="558E28"/>
          </a:solidFill>
          <a:ln w="25400">
            <a:solidFill>
              <a:srgbClr val="558E28"/>
            </a:solidFill>
            <a:miter lim="800000"/>
            <a:headEnd/>
            <a:tailEnd/>
          </a:ln>
        </p:spPr>
        <p:txBody>
          <a:bodyPr lIns="0" tIns="0" rIns="0" bIns="0"/>
          <a:lstStyle/>
          <a:p>
            <a:endParaRPr lang="en-US"/>
          </a:p>
        </p:txBody>
      </p:sp>
      <p:sp>
        <p:nvSpPr>
          <p:cNvPr id="2068" name="AutoShape 20"/>
          <p:cNvSpPr>
            <a:spLocks/>
          </p:cNvSpPr>
          <p:nvPr/>
        </p:nvSpPr>
        <p:spPr bwMode="auto">
          <a:xfrm>
            <a:off x="2375297"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0" name="Freeform 22"/>
          <p:cNvSpPr>
            <a:spLocks/>
          </p:cNvSpPr>
          <p:nvPr/>
        </p:nvSpPr>
        <p:spPr bwMode="auto">
          <a:xfrm flipH="1">
            <a:off x="2044898" y="5625704"/>
            <a:ext cx="696516" cy="515689"/>
          </a:xfrm>
          <a:custGeom>
            <a:avLst/>
            <a:gdLst>
              <a:gd name="T0" fmla="*/ 0 w 21600"/>
              <a:gd name="T1" fmla="*/ 733425 h 11826"/>
              <a:gd name="T2" fmla="*/ 990600 w 21600"/>
              <a:gd name="T3" fmla="*/ 335455 h 11826"/>
              <a:gd name="T4" fmla="*/ 0 60000 65536"/>
              <a:gd name="T5" fmla="*/ 0 60000 65536"/>
              <a:gd name="T6" fmla="*/ 0 w 21600"/>
              <a:gd name="T7" fmla="*/ 0 h 11826"/>
              <a:gd name="T8" fmla="*/ 21600 w 21600"/>
              <a:gd name="T9" fmla="*/ 11826 h 11826"/>
            </a:gdLst>
            <a:ahLst/>
            <a:cxnLst>
              <a:cxn ang="T4">
                <a:pos x="T0" y="T1"/>
              </a:cxn>
              <a:cxn ang="T5">
                <a:pos x="T2" y="T3"/>
              </a:cxn>
            </a:cxnLst>
            <a:rect l="T6" t="T7" r="T8" b="T9"/>
            <a:pathLst>
              <a:path w="21600" h="11826">
                <a:moveTo>
                  <a:pt x="0" y="11826"/>
                </a:moveTo>
                <a:cubicBezTo>
                  <a:pt x="0" y="11826"/>
                  <a:pt x="12525" y="-9774"/>
                  <a:pt x="21600" y="5409"/>
                </a:cubicBez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3" name="AutoShape 25"/>
          <p:cNvSpPr>
            <a:spLocks/>
          </p:cNvSpPr>
          <p:nvPr/>
        </p:nvSpPr>
        <p:spPr bwMode="auto">
          <a:xfrm rot="-5400000">
            <a:off x="2464594" y="5045274"/>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p:graphicFrame>
        <p:nvGraphicFramePr>
          <p:cNvPr id="48146" name="Object 18"/>
          <p:cNvGraphicFramePr>
            <a:graphicFrameLocks noChangeAspect="1"/>
          </p:cNvGraphicFramePr>
          <p:nvPr>
            <p:extLst>
              <p:ext uri="{D42A27DB-BD31-4B8C-83A1-F6EECF244321}">
                <p14:modId xmlns:p14="http://schemas.microsoft.com/office/powerpoint/2010/main" val="1316631327"/>
              </p:ext>
            </p:extLst>
          </p:nvPr>
        </p:nvGraphicFramePr>
        <p:xfrm>
          <a:off x="5092700" y="2819400"/>
          <a:ext cx="2990850" cy="1222375"/>
        </p:xfrm>
        <a:graphic>
          <a:graphicData uri="http://schemas.openxmlformats.org/presentationml/2006/ole">
            <mc:AlternateContent xmlns:mc="http://schemas.openxmlformats.org/markup-compatibility/2006">
              <mc:Choice xmlns:v="urn:schemas-microsoft-com:vml" Requires="v">
                <p:oleObj spid="_x0000_s1147912" name="Equation" r:id="rId4" imgW="1168200" imgH="419040" progId="Equation.3">
                  <p:embed/>
                </p:oleObj>
              </mc:Choice>
              <mc:Fallback>
                <p:oleObj name="Equation" r:id="rId4" imgW="1168200" imgH="419040" progId="Equation.3">
                  <p:embed/>
                  <p:pic>
                    <p:nvPicPr>
                      <p:cNvPr id="0" name=""/>
                      <p:cNvPicPr>
                        <a:picLocks noChangeAspect="1" noChangeArrowheads="1"/>
                      </p:cNvPicPr>
                      <p:nvPr/>
                    </p:nvPicPr>
                    <p:blipFill>
                      <a:blip r:embed="rId5"/>
                      <a:srcRect/>
                      <a:stretch>
                        <a:fillRect/>
                      </a:stretch>
                    </p:blipFill>
                    <p:spPr bwMode="auto">
                      <a:xfrm>
                        <a:off x="5092700" y="2819400"/>
                        <a:ext cx="2990850" cy="1222375"/>
                      </a:xfrm>
                      <a:prstGeom prst="rect">
                        <a:avLst/>
                      </a:prstGeom>
                      <a:noFill/>
                      <a:extLst/>
                    </p:spPr>
                  </p:pic>
                </p:oleObj>
              </mc:Fallback>
            </mc:AlternateContent>
          </a:graphicData>
        </a:graphic>
      </p:graphicFrame>
      <p:sp>
        <p:nvSpPr>
          <p:cNvPr id="48" name="Frame 47"/>
          <p:cNvSpPr/>
          <p:nvPr/>
        </p:nvSpPr>
        <p:spPr>
          <a:xfrm>
            <a:off x="4572000" y="2393156"/>
            <a:ext cx="3962400" cy="2102644"/>
          </a:xfrm>
          <a:prstGeom prst="frame">
            <a:avLst>
              <a:gd name="adj1" fmla="val 1651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2" name="TextBox 61"/>
          <p:cNvSpPr txBox="1"/>
          <p:nvPr/>
        </p:nvSpPr>
        <p:spPr>
          <a:xfrm>
            <a:off x="2578298" y="1524000"/>
            <a:ext cx="381000" cy="381000"/>
          </a:xfrm>
          <a:prstGeom prst="rect">
            <a:avLst/>
          </a:prstGeom>
          <a:noFill/>
        </p:spPr>
        <p:txBody>
          <a:bodyPr wrap="square" rtlCol="0">
            <a:spAutoFit/>
          </a:bodyPr>
          <a:lstStyle/>
          <a:p>
            <a:r>
              <a:rPr lang="en-US" dirty="0" smtClean="0">
                <a:latin typeface="David" pitchFamily="34" charset="-79"/>
                <a:cs typeface="David" pitchFamily="34" charset="-79"/>
              </a:rPr>
              <a:t>D</a:t>
            </a:r>
          </a:p>
        </p:txBody>
      </p:sp>
    </p:spTree>
    <p:extLst>
      <p:ext uri="{BB962C8B-B14F-4D97-AF65-F5344CB8AC3E}">
        <p14:creationId xmlns:p14="http://schemas.microsoft.com/office/powerpoint/2010/main" val="2678551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7"/>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 0 L 0 -0.10156 " pathEditMode="relative" ptsTypes="AA">
                                      <p:cBhvr>
                                        <p:cTn id="12" dur="1000" fill="hold"/>
                                        <p:tgtEl>
                                          <p:spTgt spid="2063"/>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10156 " pathEditMode="relative" ptsTypes="AA">
                                      <p:cBhvr>
                                        <p:cTn id="14" dur="1000" fill="hold"/>
                                        <p:tgtEl>
                                          <p:spTgt spid="2064"/>
                                        </p:tgtEl>
                                        <p:attrNameLst>
                                          <p:attrName>ppt_x</p:attrName>
                                          <p:attrName>ppt_y</p:attrName>
                                        </p:attrNameLst>
                                      </p:cBhvr>
                                    </p:animMotion>
                                  </p:childTnLst>
                                </p:cTn>
                              </p:par>
                              <p:par>
                                <p:cTn id="15" presetID="1" presetClass="entr" presetSubtype="0" fill="hold" grpId="0" nodeType="withEffect">
                                  <p:stCondLst>
                                    <p:cond delay="0"/>
                                  </p:stCondLst>
                                  <p:childTnLst>
                                    <p:set>
                                      <p:cBhvr>
                                        <p:cTn id="16" dur="1" fill="hold">
                                          <p:stCondLst>
                                            <p:cond delay="0"/>
                                          </p:stCondLst>
                                        </p:cTn>
                                        <p:tgtEl>
                                          <p:spTgt spid="20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1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edge">
                                      <p:cBhvr>
                                        <p:cTn id="25"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nimBg="1"/>
      <p:bldP spid="2064" grpId="0" animBg="1"/>
      <p:bldP spid="2066" grpId="0" animBg="1"/>
      <p:bldP spid="2067" grpId="0" animBg="1"/>
      <p:bldP spid="2070" grpId="0" animBg="1"/>
      <p:bldP spid="2073" grpId="0" animBg="1"/>
      <p:bldP spid="4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lstStyle/>
          <a:p>
            <a:r>
              <a:rPr lang="en-US" dirty="0" smtClean="0"/>
              <a:t>Overview of Pneumatics System</a:t>
            </a:r>
            <a:endParaRPr lang="en-US" dirty="0"/>
          </a:p>
        </p:txBody>
      </p:sp>
      <p:pic>
        <p:nvPicPr>
          <p:cNvPr id="12" name="Picture 2"/>
          <p:cNvPicPr>
            <a:picLocks noChangeAspect="1" noChangeArrowheads="1"/>
          </p:cNvPicPr>
          <p:nvPr/>
        </p:nvPicPr>
        <p:blipFill>
          <a:blip r:embed="rId3" cstate="screen"/>
          <a:srcRect/>
          <a:stretch>
            <a:fillRect/>
          </a:stretch>
        </p:blipFill>
        <p:spPr bwMode="auto">
          <a:xfrm rot="5400000">
            <a:off x="1758791" y="298609"/>
            <a:ext cx="5169218" cy="6858001"/>
          </a:xfrm>
          <a:prstGeom prst="rect">
            <a:avLst/>
          </a:prstGeom>
          <a:noFill/>
          <a:ln w="9525">
            <a:noFill/>
            <a:miter lim="800000"/>
            <a:headEnd/>
            <a:tailEnd/>
          </a:ln>
          <a:effectLst/>
        </p:spPr>
      </p:pic>
    </p:spTree>
    <p:extLst>
      <p:ext uri="{BB962C8B-B14F-4D97-AF65-F5344CB8AC3E}">
        <p14:creationId xmlns:p14="http://schemas.microsoft.com/office/powerpoint/2010/main" val="1523945288"/>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4" y="1676400"/>
            <a:ext cx="6480048" cy="2301240"/>
          </a:xfrm>
        </p:spPr>
        <p:txBody>
          <a:bodyPr>
            <a:normAutofit/>
          </a:bodyPr>
          <a:lstStyle/>
          <a:p>
            <a:pPr eaLnBrk="1" fontAlgn="auto" hangingPunct="1">
              <a:spcAft>
                <a:spcPts val="0"/>
              </a:spcAft>
              <a:defRPr/>
            </a:pPr>
            <a:r>
              <a:rPr dirty="0" smtClean="0"/>
              <a:t>Introduction to</a:t>
            </a:r>
            <a:br>
              <a:rPr dirty="0" smtClean="0"/>
            </a:br>
            <a:r>
              <a:rPr dirty="0" smtClean="0"/>
              <a:t>Robot Subsystems</a:t>
            </a:r>
            <a:endParaRPr dirty="0"/>
          </a:p>
        </p:txBody>
      </p:sp>
      <p:sp>
        <p:nvSpPr>
          <p:cNvPr id="10243" name="Subtitle 2"/>
          <p:cNvSpPr>
            <a:spLocks noGrp="1"/>
          </p:cNvSpPr>
          <p:nvPr>
            <p:ph type="subTitle" idx="1"/>
          </p:nvPr>
        </p:nvSpPr>
        <p:spPr>
          <a:xfrm>
            <a:off x="433388" y="3124200"/>
            <a:ext cx="6480175" cy="2819400"/>
          </a:xfrm>
        </p:spPr>
        <p:txBody>
          <a:bodyPr>
            <a:normAutofit/>
          </a:bodyPr>
          <a:lstStyle/>
          <a:p>
            <a:pPr eaLnBrk="1" hangingPunct="1"/>
            <a:r>
              <a:rPr lang="en-US" b="1" dirty="0" smtClean="0"/>
              <a:t>Presented By:</a:t>
            </a:r>
          </a:p>
          <a:p>
            <a:pPr eaLnBrk="1" hangingPunct="1"/>
            <a:r>
              <a:rPr lang="en-US" b="1" dirty="0" smtClean="0"/>
              <a:t>Funky Monkeys, Team 846</a:t>
            </a:r>
          </a:p>
          <a:p>
            <a:pPr eaLnBrk="1" hangingPunct="1"/>
            <a:r>
              <a:rPr lang="en-US" dirty="0" smtClean="0"/>
              <a:t>Available online at </a:t>
            </a:r>
            <a:r>
              <a:rPr lang="en-US" dirty="0" smtClean="0">
                <a:hlinkClick r:id="rId3"/>
              </a:rPr>
              <a:t>lynbrookrobotics.com</a:t>
            </a:r>
            <a:endParaRPr lang="en-US" dirty="0" smtClean="0"/>
          </a:p>
          <a:p>
            <a:pPr eaLnBrk="1" hangingPunct="1"/>
            <a:r>
              <a:rPr lang="en-US" dirty="0" smtClean="0"/>
              <a:t>Resources &gt; Workshops &gt; </a:t>
            </a:r>
            <a:r>
              <a:rPr lang="en-US" smtClean="0"/>
              <a:t>WRRF Workshops</a:t>
            </a:r>
            <a:endParaRPr lang="en-US" dirty="0" smtClean="0"/>
          </a:p>
        </p:txBody>
      </p:sp>
    </p:spTree>
    <p:extLst>
      <p:ext uri="{BB962C8B-B14F-4D97-AF65-F5344CB8AC3E}">
        <p14:creationId xmlns:p14="http://schemas.microsoft.com/office/powerpoint/2010/main" val="3354302582"/>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Technic">
  <a:themeElements>
    <a:clrScheme name="Custom 1">
      <a:dk1>
        <a:srgbClr val="FFFFFF"/>
      </a:dk1>
      <a:lt1>
        <a:srgbClr val="000000"/>
      </a:lt1>
      <a:dk2>
        <a:srgbClr val="FFFFFF"/>
      </a:dk2>
      <a:lt2>
        <a:srgbClr val="A5A5A5"/>
      </a:lt2>
      <a:accent1>
        <a:srgbClr val="E2A200"/>
      </a:accent1>
      <a:accent2>
        <a:srgbClr val="AD1F1F"/>
      </a:accent2>
      <a:accent3>
        <a:srgbClr val="B58B80"/>
      </a:accent3>
      <a:accent4>
        <a:srgbClr val="C3986D"/>
      </a:accent4>
      <a:accent5>
        <a:srgbClr val="A19574"/>
      </a:accent5>
      <a:accent6>
        <a:srgbClr val="C17529"/>
      </a:accent6>
      <a:hlink>
        <a:srgbClr val="AD1F1F"/>
      </a:hlink>
      <a:folHlink>
        <a:srgbClr val="FFC42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2043</TotalTime>
  <Words>3757</Words>
  <Application>Microsoft Office PowerPoint</Application>
  <PresentationFormat>On-screen Show (4:3)</PresentationFormat>
  <Paragraphs>896</Paragraphs>
  <Slides>97</Slides>
  <Notes>82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Technic</vt:lpstr>
      <vt:lpstr>Equation</vt:lpstr>
      <vt:lpstr>Introduction to Robot Subsystems</vt:lpstr>
      <vt:lpstr>Choosing The Right Drivetrain</vt:lpstr>
      <vt:lpstr>What is a Drivetrain?</vt:lpstr>
      <vt:lpstr>Drivetrain Requirements</vt:lpstr>
      <vt:lpstr>Ackerman Steering</vt:lpstr>
      <vt:lpstr>Differential/Tank Steering</vt:lpstr>
      <vt:lpstr>Four Wheels Differential Steering</vt:lpstr>
      <vt:lpstr>Terminology: </vt:lpstr>
      <vt:lpstr>Ability to Turn</vt:lpstr>
      <vt:lpstr>Maximum Tractive Force Per Wheel (FTMax)</vt:lpstr>
      <vt:lpstr>Max Turning Torque (TTMax)</vt:lpstr>
      <vt:lpstr>Maximum Resisting Torque (TResisting)</vt:lpstr>
      <vt:lpstr>Turning Torque v. Resisting Torque</vt:lpstr>
      <vt:lpstr> 4 Wheel Layout</vt:lpstr>
      <vt:lpstr>2 Wheels, 2 Omniwheels</vt:lpstr>
      <vt:lpstr>2 Wheels, 2 Omniwheels</vt:lpstr>
      <vt:lpstr>6 Wheel Layout</vt:lpstr>
      <vt:lpstr>Turning Torque v. Resisting Torque</vt:lpstr>
      <vt:lpstr> Six Wheels Dropped Center</vt:lpstr>
      <vt:lpstr>Swerve Drive</vt:lpstr>
      <vt:lpstr>PowerPoint Presentation</vt:lpstr>
      <vt:lpstr>Mecanum Wheels</vt:lpstr>
      <vt:lpstr>How it works: Forward movement</vt:lpstr>
      <vt:lpstr>How it works: Sideways movement</vt:lpstr>
      <vt:lpstr>Mecanum Drive</vt:lpstr>
      <vt:lpstr>Conclusion</vt:lpstr>
      <vt:lpstr>Videos</vt:lpstr>
      <vt:lpstr>Electrical Subsystem</vt:lpstr>
      <vt:lpstr>FIRST Power Distribution Diagram</vt:lpstr>
      <vt:lpstr>Power Distribution Diagram</vt:lpstr>
      <vt:lpstr>Battery</vt:lpstr>
      <vt:lpstr>Robot Power Switch</vt:lpstr>
      <vt:lpstr>PowerPoint Presentation</vt:lpstr>
      <vt:lpstr>PowerPoint Presentation</vt:lpstr>
      <vt:lpstr>Power Distribution Diagram</vt:lpstr>
      <vt:lpstr>American Wire Gauge</vt:lpstr>
      <vt:lpstr>PowerPoint Presentation</vt:lpstr>
      <vt:lpstr>Motors (FRC 2013)</vt:lpstr>
      <vt:lpstr>Robot Controller CompactRIO National Instruments Embedded Controller</vt:lpstr>
      <vt:lpstr>PROBLEM!</vt:lpstr>
      <vt:lpstr>PowerPoint Presentation</vt:lpstr>
      <vt:lpstr>Spike Relays</vt:lpstr>
      <vt:lpstr>How an H-Bridge Works </vt:lpstr>
      <vt:lpstr>Electronic Speed Controller (ESC)</vt:lpstr>
      <vt:lpstr>Speed Controller Comparison</vt:lpstr>
      <vt:lpstr>Pulse Width Modulation (PWM)</vt:lpstr>
      <vt:lpstr>Variable Power Delivery </vt:lpstr>
      <vt:lpstr>Speed Controller Communications using PWM</vt:lpstr>
      <vt:lpstr>Speed Controller Communications</vt:lpstr>
      <vt:lpstr>CAN-Bus</vt:lpstr>
      <vt:lpstr>How does the CAN-bus simplify wiring?</vt:lpstr>
      <vt:lpstr>CAN-Bus Wiring</vt:lpstr>
      <vt:lpstr>Power Distribution Diagram</vt:lpstr>
      <vt:lpstr>Sensors and Electronics</vt:lpstr>
      <vt:lpstr>Why use sensors?</vt:lpstr>
      <vt:lpstr>Sensors</vt:lpstr>
      <vt:lpstr>Limit switch</vt:lpstr>
      <vt:lpstr>Hall effect sensor</vt:lpstr>
      <vt:lpstr>Potentiometers (Pots)</vt:lpstr>
      <vt:lpstr>Potentiometers (Pots)</vt:lpstr>
      <vt:lpstr>Types of Potentiometers (pots)</vt:lpstr>
      <vt:lpstr>Pots: Uses</vt:lpstr>
      <vt:lpstr>Multi-turn Pots</vt:lpstr>
      <vt:lpstr>Quadrature Optical Encoders</vt:lpstr>
      <vt:lpstr>Quadrature Optical Encoders</vt:lpstr>
      <vt:lpstr>Quadrature Optical Encoders</vt:lpstr>
      <vt:lpstr>Quadrature Optical Encoders</vt:lpstr>
      <vt:lpstr>Other Encoders</vt:lpstr>
      <vt:lpstr>Sensing Distance: Ultrasonic Sensors</vt:lpstr>
      <vt:lpstr>Infrared Proximity Sensors</vt:lpstr>
      <vt:lpstr>Accelerometer</vt:lpstr>
      <vt:lpstr>Yaw Rate Sensor</vt:lpstr>
      <vt:lpstr>Camera</vt:lpstr>
      <vt:lpstr>Kinect Camera</vt:lpstr>
      <vt:lpstr>Conclusion</vt:lpstr>
      <vt:lpstr>Pneumatics </vt:lpstr>
      <vt:lpstr>Pneumatics - Definition</vt:lpstr>
      <vt:lpstr>Overview of Pneumatics System</vt:lpstr>
      <vt:lpstr>Compressor</vt:lpstr>
      <vt:lpstr>Diaphragm pump</vt:lpstr>
      <vt:lpstr>PowerPoint Presentation</vt:lpstr>
      <vt:lpstr>Actuators</vt:lpstr>
      <vt:lpstr>PowerPoint Presentation</vt:lpstr>
      <vt:lpstr>Solenoid Valves</vt:lpstr>
      <vt:lpstr>PowerPoint Presentation</vt:lpstr>
      <vt:lpstr>Tank</vt:lpstr>
      <vt:lpstr>PowerPoint Presentation</vt:lpstr>
      <vt:lpstr>Regulator</vt:lpstr>
      <vt:lpstr>PowerPoint Presentation</vt:lpstr>
      <vt:lpstr>Common Valves and Fittings</vt:lpstr>
      <vt:lpstr>Inside Pneumatic Actuator</vt:lpstr>
      <vt:lpstr>Finding Linear Force (Extending)</vt:lpstr>
      <vt:lpstr>Example Calculation</vt:lpstr>
      <vt:lpstr>Forces of Different Bore(Diameter) Cylinders at 40 psi and 60 psi</vt:lpstr>
      <vt:lpstr>Finding Retracting Force</vt:lpstr>
      <vt:lpstr>Overview of Pneumatics System</vt:lpstr>
      <vt:lpstr>Introduction to Robot Subsystems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the Right DriveTrain</dc:title>
  <dc:creator>Monkey</dc:creator>
  <cp:lastModifiedBy>Manoj</cp:lastModifiedBy>
  <cp:revision>243</cp:revision>
  <dcterms:created xsi:type="dcterms:W3CDTF">2011-11-22T00:11:19Z</dcterms:created>
  <dcterms:modified xsi:type="dcterms:W3CDTF">2013-12-14T09:03:00Z</dcterms:modified>
</cp:coreProperties>
</file>