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omments/comment4.xml" ContentType="application/vnd.openxmlformats-officedocument.presentationml.comments+xml"/>
  <Override PartName="/ppt/notesSlides/notesSlide19.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comments/comment5.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comments/comment6.xml" ContentType="application/vnd.openxmlformats-officedocument.presentationml.comments+xml"/>
  <Override PartName="/ppt/notesSlides/notesSlide22.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2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omments/comment7.xml" ContentType="application/vnd.openxmlformats-officedocument.presentationml.comments+xml"/>
  <Override PartName="/ppt/notesSlides/notesSlide2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8.xml" ContentType="application/vnd.openxmlformats-officedocument.presentationml.comments+xml"/>
  <Override PartName="/ppt/notesSlides/notesSlide28.xml" ContentType="application/vnd.openxmlformats-officedocument.presentationml.notesSlide+xml"/>
  <Override PartName="/ppt/embeddings/oleObject20.bin" ContentType="application/vnd.openxmlformats-officedocument.oleObject"/>
  <Override PartName="/ppt/notesSlides/notesSlide29.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30.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embeddings/oleObject27.bin" ContentType="application/vnd.openxmlformats-officedocument.oleObject"/>
  <Override PartName="/ppt/comments/comment9.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35.xml" ContentType="application/vnd.openxmlformats-officedocument.presentationml.notesSlide+xml"/>
  <Override PartName="/ppt/embeddings/oleObject28.bin" ContentType="application/vnd.openxmlformats-officedocument.oleObject"/>
  <Override PartName="/ppt/notesSlides/notesSlide36.xml" ContentType="application/vnd.openxmlformats-officedocument.presentationml.notesSlide+xml"/>
  <Override PartName="/ppt/embeddings/oleObject29.bin" ContentType="application/vnd.openxmlformats-officedocument.oleObject"/>
  <Override PartName="/ppt/notesSlides/notesSlide3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40.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41.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notesSlides/notesSlide42.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charts/chart12.xml" ContentType="application/vnd.openxmlformats-officedocument.drawingml.chart+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0.xml" ContentType="application/vnd.openxmlformats-officedocument.presentationml.comments+xml"/>
  <Override PartName="/ppt/notesSlides/notesSlide45.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comments/comment11.xml" ContentType="application/vnd.openxmlformats-officedocument.presentationml.comments+xml"/>
  <Override PartName="/ppt/notesSlides/notesSlide46.xml" ContentType="application/vnd.openxmlformats-officedocument.presentationml.notesSlide+xml"/>
  <Override PartName="/ppt/comments/comment12.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44.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13.xml" ContentType="application/vnd.openxmlformats-officedocument.presentationml.comments+xml"/>
  <Override PartName="/ppt/notesSlides/notesSlide57.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comments/comment14.xml" ContentType="application/vnd.openxmlformats-officedocument.presentationml.comments+xml"/>
  <Override PartName="/ppt/notesSlides/notesSlide58.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comments/comment15.xml" ContentType="application/vnd.openxmlformats-officedocument.presentationml.comments+xml"/>
  <Override PartName="/ppt/notesSlides/notesSlide59.xml" ContentType="application/vnd.openxmlformats-officedocument.presentationml.notesSlide+xml"/>
  <Override PartName="/ppt/embeddings/oleObject53.bin" ContentType="application/vnd.openxmlformats-officedocument.oleObject"/>
  <Override PartName="/ppt/comments/comment16.xml" ContentType="application/vnd.openxmlformats-officedocument.presentationml.comments+xml"/>
  <Override PartName="/ppt/notesSlides/notesSlide60.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comments/comment1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66"/>
  </p:notesMasterIdLst>
  <p:handoutMasterIdLst>
    <p:handoutMasterId r:id="rId67"/>
  </p:handoutMasterIdLst>
  <p:sldIdLst>
    <p:sldId id="256" r:id="rId2"/>
    <p:sldId id="334" r:id="rId3"/>
    <p:sldId id="259" r:id="rId4"/>
    <p:sldId id="262" r:id="rId5"/>
    <p:sldId id="263" r:id="rId6"/>
    <p:sldId id="341" r:id="rId7"/>
    <p:sldId id="340" r:id="rId8"/>
    <p:sldId id="308" r:id="rId9"/>
    <p:sldId id="310" r:id="rId10"/>
    <p:sldId id="309" r:id="rId11"/>
    <p:sldId id="332" r:id="rId12"/>
    <p:sldId id="357" r:id="rId13"/>
    <p:sldId id="336" r:id="rId14"/>
    <p:sldId id="270" r:id="rId15"/>
    <p:sldId id="358" r:id="rId16"/>
    <p:sldId id="268" r:id="rId17"/>
    <p:sldId id="355" r:id="rId18"/>
    <p:sldId id="347" r:id="rId19"/>
    <p:sldId id="318" r:id="rId20"/>
    <p:sldId id="304" r:id="rId21"/>
    <p:sldId id="305" r:id="rId22"/>
    <p:sldId id="333" r:id="rId23"/>
    <p:sldId id="275" r:id="rId24"/>
    <p:sldId id="323" r:id="rId25"/>
    <p:sldId id="320" r:id="rId26"/>
    <p:sldId id="349" r:id="rId27"/>
    <p:sldId id="354" r:id="rId28"/>
    <p:sldId id="330" r:id="rId29"/>
    <p:sldId id="277" r:id="rId30"/>
    <p:sldId id="279" r:id="rId31"/>
    <p:sldId id="276" r:id="rId32"/>
    <p:sldId id="329" r:id="rId33"/>
    <p:sldId id="346" r:id="rId34"/>
    <p:sldId id="326" r:id="rId35"/>
    <p:sldId id="317" r:id="rId36"/>
    <p:sldId id="280" r:id="rId37"/>
    <p:sldId id="282" r:id="rId38"/>
    <p:sldId id="319" r:id="rId39"/>
    <p:sldId id="331" r:id="rId40"/>
    <p:sldId id="321" r:id="rId41"/>
    <p:sldId id="322" r:id="rId42"/>
    <p:sldId id="345" r:id="rId43"/>
    <p:sldId id="353" r:id="rId44"/>
    <p:sldId id="350" r:id="rId45"/>
    <p:sldId id="351" r:id="rId46"/>
    <p:sldId id="352" r:id="rId47"/>
    <p:sldId id="306" r:id="rId48"/>
    <p:sldId id="271" r:id="rId49"/>
    <p:sldId id="312" r:id="rId50"/>
    <p:sldId id="272" r:id="rId51"/>
    <p:sldId id="274" r:id="rId52"/>
    <p:sldId id="294" r:id="rId53"/>
    <p:sldId id="296" r:id="rId54"/>
    <p:sldId id="295" r:id="rId55"/>
    <p:sldId id="356" r:id="rId56"/>
    <p:sldId id="298" r:id="rId57"/>
    <p:sldId id="299" r:id="rId58"/>
    <p:sldId id="300" r:id="rId59"/>
    <p:sldId id="307" r:id="rId60"/>
    <p:sldId id="335" r:id="rId61"/>
    <p:sldId id="314" r:id="rId62"/>
    <p:sldId id="315" r:id="rId63"/>
    <p:sldId id="313" r:id="rId64"/>
    <p:sldId id="311" r:id="rId6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27384555-0CDA-534A-BD6B-5A83D7359DE1}">
          <p14:sldIdLst>
            <p14:sldId id="256"/>
            <p14:sldId id="334"/>
            <p14:sldId id="259"/>
            <p14:sldId id="262"/>
          </p14:sldIdLst>
        </p14:section>
        <p14:section name="Motor Selection" id="{4788095C-84A5-BA44-83C4-1180700EB47A}">
          <p14:sldIdLst>
            <p14:sldId id="263"/>
            <p14:sldId id="341"/>
            <p14:sldId id="340"/>
          </p14:sldIdLst>
        </p14:section>
        <p14:section name="Motor Specs" id="{DBE2F26A-D4BA-A749-9E6F-32A1CD197142}">
          <p14:sldIdLst>
            <p14:sldId id="308"/>
            <p14:sldId id="310"/>
            <p14:sldId id="309"/>
            <p14:sldId id="332"/>
            <p14:sldId id="357"/>
            <p14:sldId id="336"/>
            <p14:sldId id="270"/>
            <p14:sldId id="358"/>
          </p14:sldIdLst>
        </p14:section>
        <p14:section name="Design Specification" id="{4D6CECA3-3F01-9F43-813C-B95A627B9EF4}">
          <p14:sldIdLst>
            <p14:sldId id="268"/>
            <p14:sldId id="355"/>
            <p14:sldId id="347"/>
            <p14:sldId id="318"/>
          </p14:sldIdLst>
        </p14:section>
        <p14:section name="Torque and Power" id="{B4B14E31-191C-ED4E-998B-622786793A1F}">
          <p14:sldIdLst>
            <p14:sldId id="304"/>
            <p14:sldId id="305"/>
            <p14:sldId id="333"/>
            <p14:sldId id="275"/>
            <p14:sldId id="323"/>
            <p14:sldId id="320"/>
          </p14:sldIdLst>
        </p14:section>
        <p14:section name="Normalization" id="{DE9CAE3F-516F-A446-B578-EBC2DC4D4EF8}">
          <p14:sldIdLst>
            <p14:sldId id="349"/>
            <p14:sldId id="354"/>
            <p14:sldId id="330"/>
            <p14:sldId id="277"/>
            <p14:sldId id="279"/>
            <p14:sldId id="276"/>
            <p14:sldId id="329"/>
            <p14:sldId id="346"/>
            <p14:sldId id="326"/>
            <p14:sldId id="317"/>
            <p14:sldId id="280"/>
          </p14:sldIdLst>
        </p14:section>
        <p14:section name="Power and Efficiency" id="{210BCC8B-2A00-6444-96A2-3537E5837671}">
          <p14:sldIdLst>
            <p14:sldId id="282"/>
            <p14:sldId id="319"/>
            <p14:sldId id="331"/>
            <p14:sldId id="321"/>
            <p14:sldId id="322"/>
            <p14:sldId id="345"/>
            <p14:sldId id="353"/>
            <p14:sldId id="350"/>
            <p14:sldId id="351"/>
            <p14:sldId id="352"/>
            <p14:sldId id="306"/>
          </p14:sldIdLst>
        </p14:section>
        <p14:section name="Gear Box Losses" id="{A32E12CD-D1A7-5D47-9B5B-B2A33869D6D8}">
          <p14:sldIdLst>
            <p14:sldId id="271"/>
            <p14:sldId id="312"/>
            <p14:sldId id="272"/>
            <p14:sldId id="274"/>
          </p14:sldIdLst>
        </p14:section>
        <p14:section name="Final Calculations" id="{0BEB5286-913B-C74A-B5BC-2F7CAB9E3EB6}">
          <p14:sldIdLst>
            <p14:sldId id="294"/>
            <p14:sldId id="296"/>
            <p14:sldId id="295"/>
            <p14:sldId id="356"/>
            <p14:sldId id="298"/>
            <p14:sldId id="299"/>
            <p14:sldId id="300"/>
            <p14:sldId id="307"/>
            <p14:sldId id="335"/>
            <p14:sldId id="314"/>
            <p14:sldId id="315"/>
            <p14:sldId id="313"/>
            <p14:sldId id="31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Giandomenico" initials="DG" lastIdx="28" clrIdx="0"/>
  <p:cmAuthor id="1" name="David" initials="D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9F4"/>
    <a:srgbClr val="DFE0FD"/>
    <a:srgbClr val="CACBE3"/>
    <a:srgbClr val="52FF58"/>
    <a:srgbClr val="FF9999"/>
    <a:srgbClr val="6699FF"/>
    <a:srgbClr val="3399FF"/>
    <a:srgbClr val="000080"/>
    <a:srgbClr val="CC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3" autoAdjust="0"/>
    <p:restoredTop sz="94624" autoAdjust="0"/>
  </p:normalViewPr>
  <p:slideViewPr>
    <p:cSldViewPr showGuides="1">
      <p:cViewPr>
        <p:scale>
          <a:sx n="76" d="100"/>
          <a:sy n="76" d="100"/>
        </p:scale>
        <p:origin x="-1880" y="-616"/>
      </p:cViewPr>
      <p:guideLst>
        <p:guide orient="horz" pos="4319"/>
        <p:guide/>
      </p:guideLst>
    </p:cSldViewPr>
  </p:slideViewPr>
  <p:outlineViewPr>
    <p:cViewPr>
      <p:scale>
        <a:sx n="33" d="100"/>
        <a:sy n="33" d="100"/>
      </p:scale>
      <p:origin x="0" y="10424"/>
    </p:cViewPr>
  </p:outlineViewPr>
  <p:notesTextViewPr>
    <p:cViewPr>
      <p:scale>
        <a:sx n="100" d="100"/>
        <a:sy n="100" d="100"/>
      </p:scale>
      <p:origin x="0" y="0"/>
    </p:cViewPr>
  </p:notesTextViewPr>
  <p:sorterViewPr>
    <p:cViewPr>
      <p:scale>
        <a:sx n="63" d="100"/>
        <a:sy n="63" d="100"/>
      </p:scale>
      <p:origin x="0" y="9840"/>
    </p:cViewPr>
  </p:sorterViewPr>
  <p:notesViewPr>
    <p:cSldViewPr showGuides="1">
      <p:cViewPr varScale="1">
        <p:scale>
          <a:sx n="81" d="100"/>
          <a:sy n="81" d="100"/>
        </p:scale>
        <p:origin x="-188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commentAuthors" Target="commentAuthor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dg:Robotics:WRRF2011-Motors:FIRST_MOTOR_CALC%2008a.xls" TargetMode="External"/><Relationship Id="rId3"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Macintosh%20HD:Users:dg:Robotics:WRRF2011-Motors:FIRST_MOTOR_CALC%2008a2.xls" TargetMode="External"/><Relationship Id="rId3"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Macintosh%20HD:Users:dg:Robotics:WRRF2011-Motors:FIRST_MOTOR_CALC%2008a2.xls" TargetMode="External"/><Relationship Id="rId3"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dg:Robotics:WRRF:WRRF2013:winch%20design%20example%2013.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dg:Robotics:WRRF2011-Motors:FIRST_MOTOR_CALC%2008a.xls"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dg:Robotics:WRRF2011-Motors:FIRST_MOTOR_CALC%2008a2.xls"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dg:Robotics:WRRF2011-Motors:FIRST_MOTOR_CALC%2008a.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dg:Robotics:WRRF2011-Motors:FIRST_MOTOR_CALC%2008a.xls"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dg:Robotics:WRRF2011-Motors:FIRST_MOTOR_CALC%2008a.xls" TargetMode="External"/><Relationship Id="rId3"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dg:Robotics:WRRF2011-Motors:FIRST_MOTOR_CALC%2008a2.xls" TargetMode="External"/><Relationship Id="rId3"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dg:Robotics:WRRF2011-Motors:FIRST_MOTOR_CALC%2008a2.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dg:Robotics:WRRF2011-Motors:FIRST_MOTOR_CALC%2008a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Speed vs Torque</a:t>
            </a:r>
          </a:p>
        </c:rich>
      </c:tx>
      <c:layout>
        <c:manualLayout>
          <c:xMode val="edge"/>
          <c:yMode val="edge"/>
          <c:x val="0.394595115333503"/>
          <c:y val="0.0370370788993314"/>
        </c:manualLayout>
      </c:layout>
      <c:overlay val="0"/>
      <c:spPr>
        <a:noFill/>
        <a:ln w="25400">
          <a:noFill/>
        </a:ln>
      </c:spPr>
    </c:title>
    <c:autoTitleDeleted val="0"/>
    <c:plotArea>
      <c:layout>
        <c:manualLayout>
          <c:layoutTarget val="inner"/>
          <c:xMode val="edge"/>
          <c:yMode val="edge"/>
          <c:x val="0.167567788703268"/>
          <c:y val="0.203703933946323"/>
          <c:w val="0.775676699319968"/>
          <c:h val="0.574074722939637"/>
        </c:manualLayout>
      </c:layout>
      <c:scatterChart>
        <c:scatterStyle val="smoothMarker"/>
        <c:varyColors val="0"/>
        <c:ser>
          <c:idx val="1"/>
          <c:order val="1"/>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3461.666666666649</c:v>
                </c:pt>
                <c:pt idx="26">
                  <c:v>2769.33333333334</c:v>
                </c:pt>
                <c:pt idx="27">
                  <c:v>2077.0</c:v>
                </c:pt>
                <c:pt idx="28">
                  <c:v>1384.666666666666</c:v>
                </c:pt>
                <c:pt idx="29">
                  <c:v>692.3333333333331</c:v>
                </c:pt>
                <c:pt idx="30">
                  <c:v>0.0</c:v>
                </c:pt>
              </c:numCache>
            </c:numRef>
          </c:yVal>
          <c:smooth val="1"/>
        </c:ser>
        <c:ser>
          <c:idx val="0"/>
          <c:order val="0"/>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3461.666666666649</c:v>
                </c:pt>
                <c:pt idx="26">
                  <c:v>2769.33333333334</c:v>
                </c:pt>
                <c:pt idx="27">
                  <c:v>2077.0</c:v>
                </c:pt>
                <c:pt idx="28">
                  <c:v>1384.666666666666</c:v>
                </c:pt>
                <c:pt idx="29">
                  <c:v>692.3333333333331</c:v>
                </c:pt>
                <c:pt idx="30">
                  <c:v>0.0</c:v>
                </c:pt>
              </c:numCache>
            </c:numRef>
          </c:yVal>
          <c:smooth val="1"/>
        </c:ser>
        <c:dLbls>
          <c:showLegendKey val="0"/>
          <c:showVal val="0"/>
          <c:showCatName val="0"/>
          <c:showSerName val="0"/>
          <c:showPercent val="0"/>
          <c:showBubbleSize val="0"/>
        </c:dLbls>
        <c:axId val="2085260760"/>
        <c:axId val="2085252232"/>
      </c:scatterChart>
      <c:valAx>
        <c:axId val="2085260760"/>
        <c:scaling>
          <c:orientation val="minMax"/>
        </c:scaling>
        <c:delete val="0"/>
        <c:axPos val="b"/>
        <c:title>
          <c:tx>
            <c:rich>
              <a:bodyPr/>
              <a:lstStyle/>
              <a:p>
                <a:pPr>
                  <a:defRPr/>
                </a:pPr>
                <a:r>
                  <a:rPr lang="en-US"/>
                  <a:t>Torque (N-m)</a:t>
                </a:r>
              </a:p>
            </c:rich>
          </c:tx>
          <c:layout>
            <c:manualLayout>
              <c:xMode val="edge"/>
              <c:yMode val="edge"/>
              <c:x val="0.470270890876915"/>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085252232"/>
        <c:crosses val="autoZero"/>
        <c:crossBetween val="midCat"/>
      </c:valAx>
      <c:valAx>
        <c:axId val="2085252232"/>
        <c:scaling>
          <c:orientation val="minMax"/>
        </c:scaling>
        <c:delete val="0"/>
        <c:axPos val="l"/>
        <c:majorGridlines>
          <c:spPr>
            <a:ln w="3175">
              <a:solidFill>
                <a:srgbClr val="000000"/>
              </a:solidFill>
              <a:prstDash val="solid"/>
            </a:ln>
          </c:spPr>
        </c:majorGridlines>
        <c:title>
          <c:tx>
            <c:rich>
              <a:bodyPr/>
              <a:lstStyle/>
              <a:p>
                <a:pPr>
                  <a:defRPr/>
                </a:pPr>
                <a:r>
                  <a:rPr lang="en-US" dirty="0"/>
                  <a:t>Speed (RPM)</a:t>
                </a:r>
              </a:p>
            </c:rich>
          </c:tx>
          <c:layout>
            <c:manualLayout>
              <c:xMode val="edge"/>
              <c:yMode val="edge"/>
              <c:x val="0.0136298083707279"/>
              <c:y val="0.3533622219359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5260760"/>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Efficiency vs Torque</a:t>
            </a:r>
          </a:p>
        </c:rich>
      </c:tx>
      <c:layout>
        <c:manualLayout>
          <c:xMode val="edge"/>
          <c:yMode val="edge"/>
          <c:x val="0.394595109821799"/>
          <c:y val="0.0370371946749899"/>
        </c:manualLayout>
      </c:layout>
      <c:overlay val="0"/>
      <c:spPr>
        <a:noFill/>
        <a:ln w="25400">
          <a:noFill/>
        </a:ln>
      </c:spPr>
    </c:title>
    <c:autoTitleDeleted val="0"/>
    <c:plotArea>
      <c:layout>
        <c:manualLayout>
          <c:layoutTarget val="inner"/>
          <c:xMode val="edge"/>
          <c:yMode val="edge"/>
          <c:x val="0.156756963625638"/>
          <c:y val="0.208333568808739"/>
          <c:w val="0.786487524397599"/>
          <c:h val="0.555556183489972"/>
        </c:manualLayout>
      </c:layout>
      <c:scatterChart>
        <c:scatterStyle val="smoothMarker"/>
        <c:varyColors val="0"/>
        <c:ser>
          <c:idx val="1"/>
          <c:order val="1"/>
          <c:tx>
            <c:strRef>
              <c:f>"Speed"</c:f>
            </c:strRef>
          </c:tx>
          <c:spPr>
            <a:ln w="25400">
              <a:solidFill>
                <a:srgbClr val="000000"/>
              </a:solidFill>
              <a:prstDash val="solid"/>
            </a:ln>
          </c:spPr>
          <c:marker>
            <c:symbol val="none"/>
          </c:marker>
          <c:xVal>
            <c:numRef>
              <c:f>'FIRST_MOTOR_CALC 08a.xls'!Torque</c:f>
            </c:numRef>
          </c:xVal>
          <c:yVal>
            <c:numRef>
              <c:f>'FIRST_MOTOR_CALC 08a.xls'!Efficiency</c:f>
            </c:numRef>
          </c:yVal>
          <c:smooth val="1"/>
        </c:ser>
        <c:ser>
          <c:idx val="0"/>
          <c:order val="0"/>
          <c:tx>
            <c:v>Speed</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08a2.xls'!Efficiency</c:f>
              <c:numCache>
                <c:formatCode>0%</c:formatCode>
                <c:ptCount val="31"/>
                <c:pt idx="0">
                  <c:v>0.0</c:v>
                </c:pt>
                <c:pt idx="1">
                  <c:v>0.699845153432361</c:v>
                </c:pt>
                <c:pt idx="2">
                  <c:v>0.744400698395823</c:v>
                </c:pt>
                <c:pt idx="3">
                  <c:v>0.742990676298165</c:v>
                </c:pt>
                <c:pt idx="4">
                  <c:v>0.728243235634449</c:v>
                </c:pt>
                <c:pt idx="5">
                  <c:v>0.707814303520308</c:v>
                </c:pt>
                <c:pt idx="6">
                  <c:v>0.684441371625339</c:v>
                </c:pt>
                <c:pt idx="7">
                  <c:v>0.659346640240476</c:v>
                </c:pt>
                <c:pt idx="8">
                  <c:v>0.633158021257527</c:v>
                </c:pt>
                <c:pt idx="9">
                  <c:v>0.606231199934977</c:v>
                </c:pt>
                <c:pt idx="10">
                  <c:v>0.578782735991201</c:v>
                </c:pt>
                <c:pt idx="11">
                  <c:v>0.550952027655143</c:v>
                </c:pt>
                <c:pt idx="12">
                  <c:v>0.522832867173848</c:v>
                </c:pt>
                <c:pt idx="13">
                  <c:v>0.494490681440662</c:v>
                </c:pt>
                <c:pt idx="14">
                  <c:v>0.465972501323821</c:v>
                </c:pt>
                <c:pt idx="15">
                  <c:v>0.437313002533863</c:v>
                </c:pt>
                <c:pt idx="16">
                  <c:v>0.408538312760606</c:v>
                </c:pt>
                <c:pt idx="17">
                  <c:v>0.379668492767551</c:v>
                </c:pt>
                <c:pt idx="18">
                  <c:v>0.350719200723826</c:v>
                </c:pt>
                <c:pt idx="19">
                  <c:v>0.321702837144155</c:v>
                </c:pt>
                <c:pt idx="20">
                  <c:v>0.292629350190039</c:v>
                </c:pt>
                <c:pt idx="21">
                  <c:v>0.263506813338009</c:v>
                </c:pt>
                <c:pt idx="22">
                  <c:v>0.234341847106159</c:v>
                </c:pt>
                <c:pt idx="23">
                  <c:v>0.205139931837008</c:v>
                </c:pt>
                <c:pt idx="24">
                  <c:v>0.175905643015125</c:v>
                </c:pt>
                <c:pt idx="25">
                  <c:v>0.146642830615181</c:v>
                </c:pt>
                <c:pt idx="26">
                  <c:v>0.117354757419133</c:v>
                </c:pt>
                <c:pt idx="27">
                  <c:v>0.0880442068517542</c:v>
                </c:pt>
                <c:pt idx="28">
                  <c:v>0.0587135678938104</c:v>
                </c:pt>
                <c:pt idx="29">
                  <c:v>0.0293649025630437</c:v>
                </c:pt>
                <c:pt idx="30">
                  <c:v>0.0</c:v>
                </c:pt>
              </c:numCache>
            </c:numRef>
          </c:yVal>
          <c:smooth val="1"/>
        </c:ser>
        <c:dLbls>
          <c:showLegendKey val="0"/>
          <c:showVal val="0"/>
          <c:showCatName val="0"/>
          <c:showSerName val="0"/>
          <c:showPercent val="0"/>
          <c:showBubbleSize val="0"/>
        </c:dLbls>
        <c:axId val="2086769288"/>
        <c:axId val="2086751784"/>
      </c:scatterChart>
      <c:valAx>
        <c:axId val="2086769288"/>
        <c:scaling>
          <c:orientation val="minMax"/>
        </c:scaling>
        <c:delete val="0"/>
        <c:axPos val="b"/>
        <c:title>
          <c:tx>
            <c:rich>
              <a:bodyPr/>
              <a:lstStyle/>
              <a:p>
                <a:pPr>
                  <a:defRPr/>
                </a:pPr>
                <a:r>
                  <a:rPr lang="en-US"/>
                  <a:t>Torque (N-m)</a:t>
                </a:r>
              </a:p>
            </c:rich>
          </c:tx>
          <c:layout>
            <c:manualLayout>
              <c:xMode val="edge"/>
              <c:yMode val="edge"/>
              <c:x val="0.464865451029148"/>
              <c:y val="0.86574164715897"/>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86751784"/>
        <c:crosses val="autoZero"/>
        <c:crossBetween val="midCat"/>
      </c:valAx>
      <c:valAx>
        <c:axId val="2086751784"/>
        <c:scaling>
          <c:orientation val="minMax"/>
        </c:scaling>
        <c:delete val="0"/>
        <c:axPos val="l"/>
        <c:majorGridlines>
          <c:spPr>
            <a:ln w="3175">
              <a:solidFill>
                <a:srgbClr val="000000"/>
              </a:solidFill>
              <a:prstDash val="solid"/>
            </a:ln>
          </c:spPr>
        </c:majorGridlines>
        <c:title>
          <c:tx>
            <c:rich>
              <a:bodyPr/>
              <a:lstStyle/>
              <a:p>
                <a:pPr>
                  <a:defRPr/>
                </a:pPr>
                <a:r>
                  <a:rPr lang="en-US"/>
                  <a:t>Efficiency</a:t>
                </a:r>
              </a:p>
            </c:rich>
          </c:tx>
          <c:layout>
            <c:manualLayout>
              <c:xMode val="edge"/>
              <c:yMode val="edge"/>
              <c:x val="0.0351352396739881"/>
              <c:y val="0.37500035468539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6769288"/>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Efficiency vs Normalized Torque</a:t>
            </a:r>
          </a:p>
        </c:rich>
      </c:tx>
      <c:layout>
        <c:manualLayout>
          <c:xMode val="edge"/>
          <c:yMode val="edge"/>
          <c:x val="0.394595109821799"/>
          <c:y val="0.0370371946749899"/>
        </c:manualLayout>
      </c:layout>
      <c:overlay val="0"/>
      <c:spPr>
        <a:noFill/>
        <a:ln w="25400">
          <a:noFill/>
        </a:ln>
      </c:spPr>
    </c:title>
    <c:autoTitleDeleted val="0"/>
    <c:plotArea>
      <c:layout>
        <c:manualLayout>
          <c:layoutTarget val="inner"/>
          <c:xMode val="edge"/>
          <c:yMode val="edge"/>
          <c:x val="0.156756963625638"/>
          <c:y val="0.208333568808739"/>
          <c:w val="0.786487524397599"/>
          <c:h val="0.555556183489972"/>
        </c:manualLayout>
      </c:layout>
      <c:scatterChart>
        <c:scatterStyle val="smoothMarker"/>
        <c:varyColors val="0"/>
        <c:ser>
          <c:idx val="1"/>
          <c:order val="1"/>
          <c:tx>
            <c:strRef>
              <c:f>"Speed"</c:f>
            </c:strRef>
          </c:tx>
          <c:spPr>
            <a:ln w="25400">
              <a:solidFill>
                <a:srgbClr val="000000"/>
              </a:solidFill>
              <a:prstDash val="solid"/>
            </a:ln>
          </c:spPr>
          <c:marker>
            <c:symbol val="none"/>
          </c:marker>
          <c:xVal>
            <c:numRef>
              <c:f>PlotData!$M$3:$M$33</c:f>
            </c:numRef>
          </c:xVal>
          <c:yVal>
            <c:numRef>
              <c:f>[0]!Efficiency</c:f>
            </c:numRef>
          </c:yVal>
          <c:smooth val="1"/>
        </c:ser>
        <c:ser>
          <c:idx val="0"/>
          <c:order val="0"/>
          <c:tx>
            <c:v>Speed</c:v>
          </c:tx>
          <c:spPr>
            <a:ln w="25400">
              <a:solidFill>
                <a:srgbClr val="000000"/>
              </a:solidFill>
              <a:prstDash val="solid"/>
            </a:ln>
          </c:spPr>
          <c:marker>
            <c:symbol val="none"/>
          </c:marker>
          <c:xVal>
            <c:numRef>
              <c:f>'[FIRST_MOTOR_CALC 08a2.xls]PlotData'!$M$3:$M$33</c:f>
              <c:numCache>
                <c:formatCode>0%</c:formatCode>
                <c:ptCount val="31"/>
                <c:pt idx="0">
                  <c:v>0.0</c:v>
                </c:pt>
                <c:pt idx="1">
                  <c:v>0.0333333333333333</c:v>
                </c:pt>
                <c:pt idx="2">
                  <c:v>0.0666666666666666</c:v>
                </c:pt>
                <c:pt idx="3">
                  <c:v>0.1</c:v>
                </c:pt>
                <c:pt idx="4">
                  <c:v>0.133333333333333</c:v>
                </c:pt>
                <c:pt idx="5">
                  <c:v>0.166666666666667</c:v>
                </c:pt>
                <c:pt idx="6">
                  <c:v>0.2</c:v>
                </c:pt>
                <c:pt idx="7">
                  <c:v>0.233333333333333</c:v>
                </c:pt>
                <c:pt idx="8">
                  <c:v>0.266666666666667</c:v>
                </c:pt>
                <c:pt idx="9">
                  <c:v>0.3</c:v>
                </c:pt>
                <c:pt idx="10">
                  <c:v>0.333333333333333</c:v>
                </c:pt>
                <c:pt idx="11">
                  <c:v>0.366666666666667</c:v>
                </c:pt>
                <c:pt idx="12">
                  <c:v>0.4</c:v>
                </c:pt>
                <c:pt idx="13">
                  <c:v>0.433333333333333</c:v>
                </c:pt>
                <c:pt idx="14">
                  <c:v>0.466666666666667</c:v>
                </c:pt>
                <c:pt idx="15">
                  <c:v>0.5</c:v>
                </c:pt>
                <c:pt idx="16">
                  <c:v>0.533333333333333</c:v>
                </c:pt>
                <c:pt idx="17">
                  <c:v>0.566666666666667</c:v>
                </c:pt>
                <c:pt idx="18">
                  <c:v>0.6</c:v>
                </c:pt>
                <c:pt idx="19">
                  <c:v>0.633333333333333</c:v>
                </c:pt>
                <c:pt idx="20">
                  <c:v>0.666666666666667</c:v>
                </c:pt>
                <c:pt idx="21">
                  <c:v>0.7</c:v>
                </c:pt>
                <c:pt idx="22">
                  <c:v>0.733333333333333</c:v>
                </c:pt>
                <c:pt idx="23">
                  <c:v>0.766666666666667</c:v>
                </c:pt>
                <c:pt idx="24">
                  <c:v>0.8</c:v>
                </c:pt>
                <c:pt idx="25">
                  <c:v>0.833333333333333</c:v>
                </c:pt>
                <c:pt idx="26">
                  <c:v>0.866666666666667</c:v>
                </c:pt>
                <c:pt idx="27">
                  <c:v>0.9</c:v>
                </c:pt>
                <c:pt idx="28">
                  <c:v>0.933333333333333</c:v>
                </c:pt>
                <c:pt idx="29">
                  <c:v>0.966666666666667</c:v>
                </c:pt>
                <c:pt idx="30">
                  <c:v>1.0</c:v>
                </c:pt>
              </c:numCache>
            </c:numRef>
          </c:xVal>
          <c:yVal>
            <c:numRef>
              <c:f>'[FIRST_MOTOR_CALC 08a2.xls]PlotData'!$H$3:$H$33</c:f>
              <c:numCache>
                <c:formatCode>0%</c:formatCode>
                <c:ptCount val="31"/>
                <c:pt idx="0">
                  <c:v>0.0</c:v>
                </c:pt>
                <c:pt idx="1">
                  <c:v>0.699845153432361</c:v>
                </c:pt>
                <c:pt idx="2">
                  <c:v>0.744400698395823</c:v>
                </c:pt>
                <c:pt idx="3">
                  <c:v>0.742990676298165</c:v>
                </c:pt>
                <c:pt idx="4">
                  <c:v>0.728243235634449</c:v>
                </c:pt>
                <c:pt idx="5">
                  <c:v>0.707814303520308</c:v>
                </c:pt>
                <c:pt idx="6">
                  <c:v>0.684441371625339</c:v>
                </c:pt>
                <c:pt idx="7">
                  <c:v>0.659346640240476</c:v>
                </c:pt>
                <c:pt idx="8">
                  <c:v>0.633158021257527</c:v>
                </c:pt>
                <c:pt idx="9">
                  <c:v>0.606231199934977</c:v>
                </c:pt>
                <c:pt idx="10">
                  <c:v>0.578782735991201</c:v>
                </c:pt>
                <c:pt idx="11">
                  <c:v>0.550952027655143</c:v>
                </c:pt>
                <c:pt idx="12">
                  <c:v>0.522832867173848</c:v>
                </c:pt>
                <c:pt idx="13">
                  <c:v>0.494490681440662</c:v>
                </c:pt>
                <c:pt idx="14">
                  <c:v>0.465972501323821</c:v>
                </c:pt>
                <c:pt idx="15">
                  <c:v>0.437313002533863</c:v>
                </c:pt>
                <c:pt idx="16">
                  <c:v>0.408538312760606</c:v>
                </c:pt>
                <c:pt idx="17">
                  <c:v>0.379668492767551</c:v>
                </c:pt>
                <c:pt idx="18">
                  <c:v>0.350719200723826</c:v>
                </c:pt>
                <c:pt idx="19">
                  <c:v>0.321702837144155</c:v>
                </c:pt>
                <c:pt idx="20">
                  <c:v>0.292629350190039</c:v>
                </c:pt>
                <c:pt idx="21">
                  <c:v>0.263506813338009</c:v>
                </c:pt>
                <c:pt idx="22">
                  <c:v>0.234341847106159</c:v>
                </c:pt>
                <c:pt idx="23">
                  <c:v>0.205139931837008</c:v>
                </c:pt>
                <c:pt idx="24">
                  <c:v>0.175905643015125</c:v>
                </c:pt>
                <c:pt idx="25">
                  <c:v>0.146642830615181</c:v>
                </c:pt>
                <c:pt idx="26">
                  <c:v>0.117354757419133</c:v>
                </c:pt>
                <c:pt idx="27">
                  <c:v>0.0880442068517542</c:v>
                </c:pt>
                <c:pt idx="28">
                  <c:v>0.0587135678938104</c:v>
                </c:pt>
                <c:pt idx="29">
                  <c:v>0.0293649025630437</c:v>
                </c:pt>
                <c:pt idx="30">
                  <c:v>0.0</c:v>
                </c:pt>
              </c:numCache>
            </c:numRef>
          </c:yVal>
          <c:smooth val="1"/>
        </c:ser>
        <c:dLbls>
          <c:showLegendKey val="0"/>
          <c:showVal val="0"/>
          <c:showCatName val="0"/>
          <c:showSerName val="0"/>
          <c:showPercent val="0"/>
          <c:showBubbleSize val="0"/>
        </c:dLbls>
        <c:axId val="2107972200"/>
        <c:axId val="2108299288"/>
      </c:scatterChart>
      <c:valAx>
        <c:axId val="2107972200"/>
        <c:scaling>
          <c:orientation val="minMax"/>
          <c:max val="1.0"/>
        </c:scaling>
        <c:delete val="0"/>
        <c:axPos val="b"/>
        <c:title>
          <c:tx>
            <c:rich>
              <a:bodyPr/>
              <a:lstStyle/>
              <a:p>
                <a:pPr>
                  <a:defRPr/>
                </a:pPr>
                <a:r>
                  <a:rPr lang="en-US"/>
                  <a:t>Torque (% Stall</a:t>
                </a:r>
                <a:r>
                  <a:rPr lang="en-US" baseline="0"/>
                  <a:t> </a:t>
                </a:r>
                <a:r>
                  <a:rPr lang="en-US"/>
                  <a:t>Torque)</a:t>
                </a:r>
              </a:p>
            </c:rich>
          </c:tx>
          <c:layout>
            <c:manualLayout>
              <c:xMode val="edge"/>
              <c:yMode val="edge"/>
              <c:x val="0.356133305705208"/>
              <c:y val="0.87174765316497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108299288"/>
        <c:crosses val="autoZero"/>
        <c:crossBetween val="midCat"/>
        <c:majorUnit val="0.1"/>
      </c:valAx>
      <c:valAx>
        <c:axId val="2108299288"/>
        <c:scaling>
          <c:orientation val="minMax"/>
        </c:scaling>
        <c:delete val="0"/>
        <c:axPos val="l"/>
        <c:majorGridlines>
          <c:spPr>
            <a:ln w="3175">
              <a:solidFill>
                <a:srgbClr val="000000"/>
              </a:solidFill>
              <a:prstDash val="solid"/>
            </a:ln>
          </c:spPr>
        </c:majorGridlines>
        <c:title>
          <c:tx>
            <c:rich>
              <a:bodyPr/>
              <a:lstStyle/>
              <a:p>
                <a:pPr>
                  <a:defRPr/>
                </a:pPr>
                <a:r>
                  <a:rPr lang="en-US"/>
                  <a:t>Efficiency</a:t>
                </a:r>
              </a:p>
            </c:rich>
          </c:tx>
          <c:layout>
            <c:manualLayout>
              <c:xMode val="edge"/>
              <c:yMode val="edge"/>
              <c:x val="0.0351352396739881"/>
              <c:y val="0.37500035468539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07972200"/>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1"/>
          <c:order val="1"/>
          <c:tx>
            <c:strRef>
              <c:f>Sheet2!$C$5</c:f>
              <c:strCache>
                <c:ptCount val="1"/>
                <c:pt idx="0">
                  <c:v>Operating Point</c:v>
                </c:pt>
              </c:strCache>
            </c:strRef>
          </c:tx>
          <c:spPr>
            <a:ln w="12700" cmpd="sng"/>
          </c:spPr>
          <c:marker>
            <c:symbol val="none"/>
          </c:marker>
          <c:xVal>
            <c:numRef>
              <c:f>Sheet2!$B$6:$B$30</c:f>
              <c:numCache>
                <c:formatCode>0.0%</c:formatCode>
                <c:ptCount val="25"/>
                <c:pt idx="0">
                  <c:v>0.0</c:v>
                </c:pt>
                <c:pt idx="1">
                  <c:v>0.001</c:v>
                </c:pt>
                <c:pt idx="2">
                  <c:v>0.002</c:v>
                </c:pt>
                <c:pt idx="3">
                  <c:v>0.003</c:v>
                </c:pt>
                <c:pt idx="4">
                  <c:v>0.004</c:v>
                </c:pt>
                <c:pt idx="5">
                  <c:v>0.005</c:v>
                </c:pt>
                <c:pt idx="6">
                  <c:v>0.01</c:v>
                </c:pt>
                <c:pt idx="7">
                  <c:v>0.015</c:v>
                </c:pt>
                <c:pt idx="8">
                  <c:v>0.02</c:v>
                </c:pt>
                <c:pt idx="9">
                  <c:v>0.025</c:v>
                </c:pt>
                <c:pt idx="10">
                  <c:v>0.03</c:v>
                </c:pt>
                <c:pt idx="11">
                  <c:v>0.035</c:v>
                </c:pt>
                <c:pt idx="12">
                  <c:v>0.04</c:v>
                </c:pt>
                <c:pt idx="13">
                  <c:v>0.045</c:v>
                </c:pt>
                <c:pt idx="14">
                  <c:v>0.05</c:v>
                </c:pt>
                <c:pt idx="15">
                  <c:v>0.055</c:v>
                </c:pt>
                <c:pt idx="16">
                  <c:v>0.06</c:v>
                </c:pt>
                <c:pt idx="17">
                  <c:v>0.065</c:v>
                </c:pt>
                <c:pt idx="18">
                  <c:v>0.07</c:v>
                </c:pt>
                <c:pt idx="19">
                  <c:v>0.075</c:v>
                </c:pt>
                <c:pt idx="20">
                  <c:v>0.08</c:v>
                </c:pt>
                <c:pt idx="21">
                  <c:v>0.085</c:v>
                </c:pt>
                <c:pt idx="22">
                  <c:v>0.09</c:v>
                </c:pt>
                <c:pt idx="23">
                  <c:v>0.095</c:v>
                </c:pt>
                <c:pt idx="24">
                  <c:v>0.1</c:v>
                </c:pt>
              </c:numCache>
            </c:numRef>
          </c:xVal>
          <c:yVal>
            <c:numRef>
              <c:f>Sheet2!$C$6:$C$30</c:f>
              <c:numCache>
                <c:formatCode>0.0%</c:formatCode>
                <c:ptCount val="25"/>
                <c:pt idx="0">
                  <c:v>1.0</c:v>
                </c:pt>
                <c:pt idx="1">
                  <c:v>0.969346569968284</c:v>
                </c:pt>
                <c:pt idx="2">
                  <c:v>0.95719302650301</c:v>
                </c:pt>
                <c:pt idx="3">
                  <c:v>0.948071960129873</c:v>
                </c:pt>
                <c:pt idx="4">
                  <c:v>0.940516512848024</c:v>
                </c:pt>
                <c:pt idx="5">
                  <c:v>0.933959117468689</c:v>
                </c:pt>
                <c:pt idx="6">
                  <c:v>0.909090909090909</c:v>
                </c:pt>
                <c:pt idx="7">
                  <c:v>0.890888845544001</c:v>
                </c:pt>
                <c:pt idx="8">
                  <c:v>0.876100656900705</c:v>
                </c:pt>
                <c:pt idx="9">
                  <c:v>0.863472940504186</c:v>
                </c:pt>
                <c:pt idx="10">
                  <c:v>0.85236589612692</c:v>
                </c:pt>
                <c:pt idx="11">
                  <c:v>0.842401171669744</c:v>
                </c:pt>
                <c:pt idx="12">
                  <c:v>0.833333333333333</c:v>
                </c:pt>
                <c:pt idx="13">
                  <c:v>0.824992634182236</c:v>
                </c:pt>
                <c:pt idx="14">
                  <c:v>0.817256002368443</c:v>
                </c:pt>
                <c:pt idx="15">
                  <c:v>0.810030912178654</c:v>
                </c:pt>
                <c:pt idx="16">
                  <c:v>0.803245772044343</c:v>
                </c:pt>
                <c:pt idx="17">
                  <c:v>0.796843876278461</c:v>
                </c:pt>
                <c:pt idx="18">
                  <c:v>0.790779428917786</c:v>
                </c:pt>
                <c:pt idx="19">
                  <c:v>0.785014833780991</c:v>
                </c:pt>
                <c:pt idx="20">
                  <c:v>0.779518790788458</c:v>
                </c:pt>
                <c:pt idx="21">
                  <c:v>0.774264923778945</c:v>
                </c:pt>
                <c:pt idx="22">
                  <c:v>0.769230769230769</c:v>
                </c:pt>
                <c:pt idx="23">
                  <c:v>0.764397016410554</c:v>
                </c:pt>
                <c:pt idx="24">
                  <c:v>0.759746926647958</c:v>
                </c:pt>
              </c:numCache>
            </c:numRef>
          </c:yVal>
          <c:smooth val="1"/>
        </c:ser>
        <c:ser>
          <c:idx val="0"/>
          <c:order val="0"/>
          <c:tx>
            <c:strRef>
              <c:f>Sheet2!$C$5</c:f>
              <c:strCache>
                <c:ptCount val="1"/>
                <c:pt idx="0">
                  <c:v>Operating Point</c:v>
                </c:pt>
              </c:strCache>
            </c:strRef>
          </c:tx>
          <c:spPr>
            <a:ln w="12700" cmpd="sng"/>
          </c:spPr>
          <c:marker>
            <c:symbol val="none"/>
          </c:marker>
          <c:xVal>
            <c:numRef>
              <c:f>Sheet2!$B$6:$B$30</c:f>
              <c:numCache>
                <c:formatCode>0.0%</c:formatCode>
                <c:ptCount val="25"/>
                <c:pt idx="0">
                  <c:v>0.0</c:v>
                </c:pt>
                <c:pt idx="1">
                  <c:v>0.001</c:v>
                </c:pt>
                <c:pt idx="2">
                  <c:v>0.002</c:v>
                </c:pt>
                <c:pt idx="3">
                  <c:v>0.003</c:v>
                </c:pt>
                <c:pt idx="4">
                  <c:v>0.004</c:v>
                </c:pt>
                <c:pt idx="5">
                  <c:v>0.005</c:v>
                </c:pt>
                <c:pt idx="6">
                  <c:v>0.01</c:v>
                </c:pt>
                <c:pt idx="7">
                  <c:v>0.015</c:v>
                </c:pt>
                <c:pt idx="8">
                  <c:v>0.02</c:v>
                </c:pt>
                <c:pt idx="9">
                  <c:v>0.025</c:v>
                </c:pt>
                <c:pt idx="10">
                  <c:v>0.03</c:v>
                </c:pt>
                <c:pt idx="11">
                  <c:v>0.035</c:v>
                </c:pt>
                <c:pt idx="12">
                  <c:v>0.04</c:v>
                </c:pt>
                <c:pt idx="13">
                  <c:v>0.045</c:v>
                </c:pt>
                <c:pt idx="14">
                  <c:v>0.05</c:v>
                </c:pt>
                <c:pt idx="15">
                  <c:v>0.055</c:v>
                </c:pt>
                <c:pt idx="16">
                  <c:v>0.06</c:v>
                </c:pt>
                <c:pt idx="17">
                  <c:v>0.065</c:v>
                </c:pt>
                <c:pt idx="18">
                  <c:v>0.07</c:v>
                </c:pt>
                <c:pt idx="19">
                  <c:v>0.075</c:v>
                </c:pt>
                <c:pt idx="20">
                  <c:v>0.08</c:v>
                </c:pt>
                <c:pt idx="21">
                  <c:v>0.085</c:v>
                </c:pt>
                <c:pt idx="22">
                  <c:v>0.09</c:v>
                </c:pt>
                <c:pt idx="23">
                  <c:v>0.095</c:v>
                </c:pt>
                <c:pt idx="24">
                  <c:v>0.1</c:v>
                </c:pt>
              </c:numCache>
            </c:numRef>
          </c:xVal>
          <c:yVal>
            <c:numRef>
              <c:f>Sheet2!$C$6:$C$30</c:f>
              <c:numCache>
                <c:formatCode>0.0%</c:formatCode>
                <c:ptCount val="25"/>
                <c:pt idx="0">
                  <c:v>1.0</c:v>
                </c:pt>
                <c:pt idx="1">
                  <c:v>0.969346569968284</c:v>
                </c:pt>
                <c:pt idx="2">
                  <c:v>0.95719302650301</c:v>
                </c:pt>
                <c:pt idx="3">
                  <c:v>0.948071960129873</c:v>
                </c:pt>
                <c:pt idx="4">
                  <c:v>0.940516512848024</c:v>
                </c:pt>
                <c:pt idx="5">
                  <c:v>0.933959117468689</c:v>
                </c:pt>
                <c:pt idx="6">
                  <c:v>0.909090909090909</c:v>
                </c:pt>
                <c:pt idx="7">
                  <c:v>0.890888845544001</c:v>
                </c:pt>
                <c:pt idx="8">
                  <c:v>0.876100656900705</c:v>
                </c:pt>
                <c:pt idx="9">
                  <c:v>0.863472940504186</c:v>
                </c:pt>
                <c:pt idx="10">
                  <c:v>0.85236589612692</c:v>
                </c:pt>
                <c:pt idx="11">
                  <c:v>0.842401171669744</c:v>
                </c:pt>
                <c:pt idx="12">
                  <c:v>0.833333333333333</c:v>
                </c:pt>
                <c:pt idx="13">
                  <c:v>0.824992634182236</c:v>
                </c:pt>
                <c:pt idx="14">
                  <c:v>0.817256002368443</c:v>
                </c:pt>
                <c:pt idx="15">
                  <c:v>0.810030912178654</c:v>
                </c:pt>
                <c:pt idx="16">
                  <c:v>0.803245772044343</c:v>
                </c:pt>
                <c:pt idx="17">
                  <c:v>0.796843876278461</c:v>
                </c:pt>
                <c:pt idx="18">
                  <c:v>0.790779428917786</c:v>
                </c:pt>
                <c:pt idx="19">
                  <c:v>0.785014833780991</c:v>
                </c:pt>
                <c:pt idx="20">
                  <c:v>0.779518790788458</c:v>
                </c:pt>
                <c:pt idx="21">
                  <c:v>0.774264923778945</c:v>
                </c:pt>
                <c:pt idx="22">
                  <c:v>0.769230769230769</c:v>
                </c:pt>
                <c:pt idx="23">
                  <c:v>0.764397016410554</c:v>
                </c:pt>
                <c:pt idx="24">
                  <c:v>0.759746926647958</c:v>
                </c:pt>
              </c:numCache>
            </c:numRef>
          </c:yVal>
          <c:smooth val="1"/>
        </c:ser>
        <c:dLbls>
          <c:showLegendKey val="0"/>
          <c:showVal val="0"/>
          <c:showCatName val="0"/>
          <c:showSerName val="0"/>
          <c:showPercent val="0"/>
          <c:showBubbleSize val="0"/>
        </c:dLbls>
        <c:axId val="2108653560"/>
        <c:axId val="2108640152"/>
      </c:scatterChart>
      <c:valAx>
        <c:axId val="2108653560"/>
        <c:scaling>
          <c:orientation val="minMax"/>
          <c:max val="0.1"/>
        </c:scaling>
        <c:delete val="0"/>
        <c:axPos val="b"/>
        <c:title>
          <c:tx>
            <c:rich>
              <a:bodyPr/>
              <a:lstStyle/>
              <a:p>
                <a:pPr>
                  <a:defRPr/>
                </a:pPr>
                <a:r>
                  <a:rPr lang="en-US" sz="1600" b="0"/>
                  <a:t>I</a:t>
                </a:r>
                <a:r>
                  <a:rPr lang="en-US" sz="1600" b="0" baseline="-25000"/>
                  <a:t>o </a:t>
                </a:r>
                <a:r>
                  <a:rPr lang="en-US" sz="1600" b="0"/>
                  <a:t>/ I</a:t>
                </a:r>
                <a:r>
                  <a:rPr lang="en-US" sz="1600" b="0" baseline="-25000"/>
                  <a:t>s</a:t>
                </a:r>
              </a:p>
            </c:rich>
          </c:tx>
          <c:overlay val="0"/>
        </c:title>
        <c:numFmt formatCode="0%" sourceLinked="0"/>
        <c:majorTickMark val="out"/>
        <c:minorTickMark val="none"/>
        <c:tickLblPos val="nextTo"/>
        <c:crossAx val="2108640152"/>
        <c:crosses val="autoZero"/>
        <c:crossBetween val="midCat"/>
      </c:valAx>
      <c:valAx>
        <c:axId val="2108640152"/>
        <c:scaling>
          <c:orientation val="minMax"/>
          <c:max val="1.0"/>
          <c:min val="0.5"/>
        </c:scaling>
        <c:delete val="0"/>
        <c:axPos val="l"/>
        <c:majorGridlines/>
        <c:title>
          <c:tx>
            <c:rich>
              <a:bodyPr rot="-5400000" vert="horz"/>
              <a:lstStyle/>
              <a:p>
                <a:pPr>
                  <a:defRPr/>
                </a:pPr>
                <a:r>
                  <a:rPr lang="en-US" sz="1400" b="0"/>
                  <a:t>Best Operating Point</a:t>
                </a:r>
              </a:p>
            </c:rich>
          </c:tx>
          <c:overlay val="0"/>
        </c:title>
        <c:numFmt formatCode="0%" sourceLinked="0"/>
        <c:majorTickMark val="out"/>
        <c:minorTickMark val="none"/>
        <c:tickLblPos val="nextTo"/>
        <c:crossAx val="2108653560"/>
        <c:crosses val="autoZero"/>
        <c:crossBetween val="midCat"/>
      </c:valAx>
    </c:plotArea>
    <c:plotVisOnly val="1"/>
    <c:dispBlanksAs val="gap"/>
    <c:showDLblsOverMax val="0"/>
  </c:chart>
  <c:spPr>
    <a:solidFill>
      <a:schemeClr val="bg1"/>
    </a:solidFill>
    <a:ln>
      <a:solidFill>
        <a:schemeClr val="tx1"/>
      </a:solidFill>
    </a:ln>
    <a:effectLst>
      <a:outerShdw blurRad="50800" dist="38100" dir="2700000" algn="tl" rotWithShape="0">
        <a:srgbClr val="000000">
          <a:alpha val="43000"/>
        </a:srgb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Speed vs Torque</a:t>
            </a:r>
          </a:p>
        </c:rich>
      </c:tx>
      <c:layout>
        <c:manualLayout>
          <c:xMode val="edge"/>
          <c:yMode val="edge"/>
          <c:x val="0.394595115333503"/>
          <c:y val="0.0370370788993314"/>
        </c:manualLayout>
      </c:layout>
      <c:overlay val="0"/>
      <c:spPr>
        <a:noFill/>
        <a:ln w="25400">
          <a:noFill/>
        </a:ln>
      </c:spPr>
    </c:title>
    <c:autoTitleDeleted val="0"/>
    <c:plotArea>
      <c:layout>
        <c:manualLayout>
          <c:layoutTarget val="inner"/>
          <c:xMode val="edge"/>
          <c:yMode val="edge"/>
          <c:x val="0.167567788703268"/>
          <c:y val="0.203703933946323"/>
          <c:w val="0.775676699319968"/>
          <c:h val="0.574074722939637"/>
        </c:manualLayout>
      </c:layout>
      <c:scatterChart>
        <c:scatterStyle val="smoothMarker"/>
        <c:varyColors val="0"/>
        <c:ser>
          <c:idx val="1"/>
          <c:order val="1"/>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3461.666666666649</c:v>
                </c:pt>
                <c:pt idx="26">
                  <c:v>2769.33333333334</c:v>
                </c:pt>
                <c:pt idx="27">
                  <c:v>2077.0</c:v>
                </c:pt>
                <c:pt idx="28">
                  <c:v>1384.666666666666</c:v>
                </c:pt>
                <c:pt idx="29">
                  <c:v>692.3333333333331</c:v>
                </c:pt>
                <c:pt idx="30">
                  <c:v>0.0</c:v>
                </c:pt>
              </c:numCache>
            </c:numRef>
          </c:yVal>
          <c:smooth val="1"/>
        </c:ser>
        <c:ser>
          <c:idx val="0"/>
          <c:order val="0"/>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08a.xls'!Speed</c:f>
              <c:numCache>
                <c:formatCode>0.0</c:formatCode>
                <c:ptCount val="31"/>
                <c:pt idx="0">
                  <c:v>20770.0</c:v>
                </c:pt>
                <c:pt idx="1">
                  <c:v>20077.66666666667</c:v>
                </c:pt>
                <c:pt idx="2">
                  <c:v>19385.33333333331</c:v>
                </c:pt>
                <c:pt idx="3">
                  <c:v>18693.0</c:v>
                </c:pt>
                <c:pt idx="4">
                  <c:v>18000.66666666667</c:v>
                </c:pt>
                <c:pt idx="5">
                  <c:v>17308.33333333334</c:v>
                </c:pt>
                <c:pt idx="6">
                  <c:v>16616.0</c:v>
                </c:pt>
                <c:pt idx="7">
                  <c:v>15923.66666666667</c:v>
                </c:pt>
                <c:pt idx="8">
                  <c:v>15231.33333333333</c:v>
                </c:pt>
                <c:pt idx="9">
                  <c:v>14539.0</c:v>
                </c:pt>
                <c:pt idx="10">
                  <c:v>13846.66666666667</c:v>
                </c:pt>
                <c:pt idx="11">
                  <c:v>13154.33333333333</c:v>
                </c:pt>
                <c:pt idx="12">
                  <c:v>12462.0</c:v>
                </c:pt>
                <c:pt idx="13">
                  <c:v>11769.66666666667</c:v>
                </c:pt>
                <c:pt idx="14">
                  <c:v>11077.33333333333</c:v>
                </c:pt>
                <c:pt idx="15">
                  <c:v>10385.0</c:v>
                </c:pt>
                <c:pt idx="16">
                  <c:v>9692.666666666661</c:v>
                </c:pt>
                <c:pt idx="17">
                  <c:v>9000.333333333327</c:v>
                </c:pt>
                <c:pt idx="18">
                  <c:v>8308.0</c:v>
                </c:pt>
                <c:pt idx="19">
                  <c:v>7615.66666666667</c:v>
                </c:pt>
                <c:pt idx="20">
                  <c:v>6923.333333333328</c:v>
                </c:pt>
                <c:pt idx="21">
                  <c:v>6231.000000000001</c:v>
                </c:pt>
                <c:pt idx="22">
                  <c:v>5538.66666666667</c:v>
                </c:pt>
                <c:pt idx="23">
                  <c:v>4846.333333333328</c:v>
                </c:pt>
                <c:pt idx="24">
                  <c:v>4154.0</c:v>
                </c:pt>
                <c:pt idx="25">
                  <c:v>3461.666666666649</c:v>
                </c:pt>
                <c:pt idx="26">
                  <c:v>2769.33333333334</c:v>
                </c:pt>
                <c:pt idx="27">
                  <c:v>2077.0</c:v>
                </c:pt>
                <c:pt idx="28">
                  <c:v>1384.666666666666</c:v>
                </c:pt>
                <c:pt idx="29">
                  <c:v>692.3333333333331</c:v>
                </c:pt>
                <c:pt idx="30">
                  <c:v>0.0</c:v>
                </c:pt>
              </c:numCache>
            </c:numRef>
          </c:yVal>
          <c:smooth val="1"/>
        </c:ser>
        <c:dLbls>
          <c:showLegendKey val="0"/>
          <c:showVal val="0"/>
          <c:showCatName val="0"/>
          <c:showSerName val="0"/>
          <c:showPercent val="0"/>
          <c:showBubbleSize val="0"/>
        </c:dLbls>
        <c:axId val="2087422680"/>
        <c:axId val="2087415288"/>
      </c:scatterChart>
      <c:valAx>
        <c:axId val="2087422680"/>
        <c:scaling>
          <c:orientation val="minMax"/>
        </c:scaling>
        <c:delete val="0"/>
        <c:axPos val="b"/>
        <c:title>
          <c:tx>
            <c:rich>
              <a:bodyPr/>
              <a:lstStyle/>
              <a:p>
                <a:pPr>
                  <a:defRPr/>
                </a:pPr>
                <a:r>
                  <a:rPr lang="en-US"/>
                  <a:t>Torque (N-m)</a:t>
                </a:r>
              </a:p>
            </c:rich>
          </c:tx>
          <c:layout>
            <c:manualLayout>
              <c:xMode val="edge"/>
              <c:yMode val="edge"/>
              <c:x val="0.470270890876915"/>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087415288"/>
        <c:crosses val="autoZero"/>
        <c:crossBetween val="midCat"/>
      </c:valAx>
      <c:valAx>
        <c:axId val="2087415288"/>
        <c:scaling>
          <c:orientation val="minMax"/>
        </c:scaling>
        <c:delete val="0"/>
        <c:axPos val="l"/>
        <c:majorGridlines>
          <c:spPr>
            <a:ln w="3175">
              <a:solidFill>
                <a:srgbClr val="000000"/>
              </a:solidFill>
              <a:prstDash val="solid"/>
            </a:ln>
          </c:spPr>
        </c:majorGridlines>
        <c:title>
          <c:tx>
            <c:rich>
              <a:bodyPr/>
              <a:lstStyle/>
              <a:p>
                <a:pPr>
                  <a:defRPr/>
                </a:pPr>
                <a:r>
                  <a:rPr lang="en-US" dirty="0"/>
                  <a:t>Speed (RPM)</a:t>
                </a:r>
              </a:p>
            </c:rich>
          </c:tx>
          <c:layout>
            <c:manualLayout>
              <c:xMode val="edge"/>
              <c:yMode val="edge"/>
              <c:x val="0.0136298083707279"/>
              <c:y val="0.3533622219359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7422680"/>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Output Power vs Torque</a:t>
            </a:r>
          </a:p>
        </c:rich>
      </c:tx>
      <c:layout>
        <c:manualLayout>
          <c:xMode val="edge"/>
          <c:yMode val="edge"/>
          <c:x val="0.345946314769579"/>
          <c:y val="0.0370370803056146"/>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1"/>
          <c:order val="1"/>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37.31574358101323</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37.31574358101323</c:v>
                </c:pt>
                <c:pt idx="30">
                  <c:v>0.0</c:v>
                </c:pt>
              </c:numCache>
            </c:numRef>
          </c:yVal>
          <c:smooth val="1"/>
        </c:ser>
        <c:ser>
          <c:idx val="0"/>
          <c:order val="0"/>
          <c:tx>
            <c:v>Speed</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37.31574358101323</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37.31574358101323</c:v>
                </c:pt>
                <c:pt idx="30">
                  <c:v>0.0</c:v>
                </c:pt>
              </c:numCache>
            </c:numRef>
          </c:yVal>
          <c:smooth val="1"/>
        </c:ser>
        <c:dLbls>
          <c:showLegendKey val="0"/>
          <c:showVal val="0"/>
          <c:showCatName val="0"/>
          <c:showSerName val="0"/>
          <c:showPercent val="0"/>
          <c:showBubbleSize val="0"/>
        </c:dLbls>
        <c:axId val="2081885384"/>
        <c:axId val="2081777864"/>
      </c:scatterChart>
      <c:valAx>
        <c:axId val="2081885384"/>
        <c:scaling>
          <c:orientation val="minMax"/>
        </c:scaling>
        <c:delete val="0"/>
        <c:axPos val="b"/>
        <c:title>
          <c:tx>
            <c:rich>
              <a:bodyPr/>
              <a:lstStyle/>
              <a:p>
                <a:pPr>
                  <a:defRPr/>
                </a:pPr>
                <a:r>
                  <a:rPr lang="en-US"/>
                  <a:t>Torque (N-m)</a:t>
                </a:r>
              </a:p>
            </c:rich>
          </c:tx>
          <c:layout>
            <c:manualLayout>
              <c:xMode val="edge"/>
              <c:yMode val="edge"/>
              <c:x val="0.459460145471417"/>
              <c:y val="0.86574172293745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81777864"/>
        <c:crosses val="autoZero"/>
        <c:crossBetween val="midCat"/>
      </c:valAx>
      <c:valAx>
        <c:axId val="2081777864"/>
        <c:scaling>
          <c:orientation val="minMax"/>
        </c:scaling>
        <c:delete val="0"/>
        <c:axPos val="l"/>
        <c:majorGridlines>
          <c:spPr>
            <a:ln w="3175">
              <a:solidFill>
                <a:srgbClr val="000000"/>
              </a:solidFill>
              <a:prstDash val="solid"/>
            </a:ln>
          </c:spPr>
        </c:majorGridlines>
        <c:title>
          <c:tx>
            <c:rich>
              <a:bodyPr/>
              <a:lstStyle/>
              <a:p>
                <a:pPr>
                  <a:defRPr/>
                </a:pPr>
                <a:r>
                  <a:rPr lang="en-US"/>
                  <a:t>Mechanical Power (Watts)</a:t>
                </a:r>
              </a:p>
            </c:rich>
          </c:tx>
          <c:layout>
            <c:manualLayout>
              <c:xMode val="edge"/>
              <c:yMode val="edge"/>
              <c:x val="0.0351351683292621"/>
              <c:y val="0.24074090516133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1885384"/>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Output Power </a:t>
            </a:r>
            <a:r>
              <a:rPr lang="en-US" sz="2400" dirty="0" err="1"/>
              <a:t>vs</a:t>
            </a:r>
            <a:r>
              <a:rPr lang="en-US" sz="2400" dirty="0"/>
              <a:t> % Stall Torque</a:t>
            </a:r>
          </a:p>
        </c:rich>
      </c:tx>
      <c:layout>
        <c:manualLayout>
          <c:xMode val="edge"/>
          <c:yMode val="edge"/>
          <c:x val="0.297297689634831"/>
          <c:y val="0.0370370788993314"/>
        </c:manualLayout>
      </c:layout>
      <c:overlay val="0"/>
      <c:spPr>
        <a:noFill/>
        <a:ln w="25400">
          <a:noFill/>
        </a:ln>
      </c:spPr>
    </c:title>
    <c:autoTitleDeleted val="0"/>
    <c:plotArea>
      <c:layout>
        <c:manualLayout>
          <c:layoutTarget val="inner"/>
          <c:xMode val="edge"/>
          <c:yMode val="edge"/>
          <c:x val="0.167567788703268"/>
          <c:y val="0.208333568808739"/>
          <c:w val="0.767568580511746"/>
          <c:h val="0.555556183489972"/>
        </c:manualLayout>
      </c:layout>
      <c:scatterChart>
        <c:scatterStyle val="smoothMarker"/>
        <c:varyColors val="0"/>
        <c:ser>
          <c:idx val="0"/>
          <c:order val="0"/>
          <c:tx>
            <c:v>Normalized Output Power</c:v>
          </c:tx>
          <c:spPr>
            <a:ln w="25400">
              <a:solidFill>
                <a:srgbClr val="000000"/>
              </a:solidFill>
              <a:prstDash val="solid"/>
            </a:ln>
          </c:spPr>
          <c:marker>
            <c:symbol val="none"/>
          </c:marker>
          <c:xVal>
            <c:numRef>
              <c:f>PlotData!$M$3:$M$33</c:f>
              <c:numCache>
                <c:formatCode>0%</c:formatCode>
                <c:ptCount val="31"/>
                <c:pt idx="0">
                  <c:v>0.0</c:v>
                </c:pt>
                <c:pt idx="1">
                  <c:v>0.0333333333333333</c:v>
                </c:pt>
                <c:pt idx="2">
                  <c:v>0.0666666666666666</c:v>
                </c:pt>
                <c:pt idx="3">
                  <c:v>0.1</c:v>
                </c:pt>
                <c:pt idx="4">
                  <c:v>0.133333333333333</c:v>
                </c:pt>
                <c:pt idx="5">
                  <c:v>0.166666666666667</c:v>
                </c:pt>
                <c:pt idx="6">
                  <c:v>0.2</c:v>
                </c:pt>
                <c:pt idx="7">
                  <c:v>0.233333333333333</c:v>
                </c:pt>
                <c:pt idx="8">
                  <c:v>0.266666666666667</c:v>
                </c:pt>
                <c:pt idx="9">
                  <c:v>0.3</c:v>
                </c:pt>
                <c:pt idx="10">
                  <c:v>0.333333333333333</c:v>
                </c:pt>
                <c:pt idx="11">
                  <c:v>0.366666666666667</c:v>
                </c:pt>
                <c:pt idx="12">
                  <c:v>0.4</c:v>
                </c:pt>
                <c:pt idx="13">
                  <c:v>0.433333333333333</c:v>
                </c:pt>
                <c:pt idx="14">
                  <c:v>0.466666666666667</c:v>
                </c:pt>
                <c:pt idx="15">
                  <c:v>0.5</c:v>
                </c:pt>
                <c:pt idx="16">
                  <c:v>0.533333333333333</c:v>
                </c:pt>
                <c:pt idx="17">
                  <c:v>0.566666666666667</c:v>
                </c:pt>
                <c:pt idx="18">
                  <c:v>0.6</c:v>
                </c:pt>
                <c:pt idx="19">
                  <c:v>0.633333333333333</c:v>
                </c:pt>
                <c:pt idx="20">
                  <c:v>0.666666666666667</c:v>
                </c:pt>
                <c:pt idx="21">
                  <c:v>0.7</c:v>
                </c:pt>
                <c:pt idx="22">
                  <c:v>0.733333333333333</c:v>
                </c:pt>
                <c:pt idx="23">
                  <c:v>0.766666666666667</c:v>
                </c:pt>
                <c:pt idx="24">
                  <c:v>0.8</c:v>
                </c:pt>
                <c:pt idx="25">
                  <c:v>0.833333333333333</c:v>
                </c:pt>
                <c:pt idx="26">
                  <c:v>0.866666666666667</c:v>
                </c:pt>
                <c:pt idx="27">
                  <c:v>0.9</c:v>
                </c:pt>
                <c:pt idx="28">
                  <c:v>0.933333333333333</c:v>
                </c:pt>
                <c:pt idx="29">
                  <c:v>0.966666666666667</c:v>
                </c:pt>
                <c:pt idx="30">
                  <c:v>1.0</c:v>
                </c:pt>
              </c:numCache>
            </c:numRef>
          </c:xVal>
          <c:yVal>
            <c:numRef>
              <c:f>PlotData!$N$3:$N$33</c:f>
              <c:numCache>
                <c:formatCode>0%</c:formatCode>
                <c:ptCount val="31"/>
                <c:pt idx="0">
                  <c:v>0.0</c:v>
                </c:pt>
                <c:pt idx="1">
                  <c:v>0.128888888888889</c:v>
                </c:pt>
                <c:pt idx="2">
                  <c:v>0.248888888888889</c:v>
                </c:pt>
                <c:pt idx="3">
                  <c:v>0.36</c:v>
                </c:pt>
                <c:pt idx="4">
                  <c:v>0.462222222222222</c:v>
                </c:pt>
                <c:pt idx="5">
                  <c:v>0.555555555555555</c:v>
                </c:pt>
                <c:pt idx="6">
                  <c:v>0.64</c:v>
                </c:pt>
                <c:pt idx="7">
                  <c:v>0.715555555555556</c:v>
                </c:pt>
                <c:pt idx="8">
                  <c:v>0.782222222222222</c:v>
                </c:pt>
                <c:pt idx="9">
                  <c:v>0.84</c:v>
                </c:pt>
                <c:pt idx="10">
                  <c:v>0.888888888888889</c:v>
                </c:pt>
                <c:pt idx="11">
                  <c:v>0.928888888888889</c:v>
                </c:pt>
                <c:pt idx="12">
                  <c:v>0.96</c:v>
                </c:pt>
                <c:pt idx="13">
                  <c:v>0.982222222222222</c:v>
                </c:pt>
                <c:pt idx="14">
                  <c:v>0.995555555555555</c:v>
                </c:pt>
                <c:pt idx="15">
                  <c:v>1.0</c:v>
                </c:pt>
                <c:pt idx="16">
                  <c:v>0.995555555555555</c:v>
                </c:pt>
                <c:pt idx="17">
                  <c:v>0.982222222222222</c:v>
                </c:pt>
                <c:pt idx="18">
                  <c:v>0.96</c:v>
                </c:pt>
                <c:pt idx="19">
                  <c:v>0.928888888888889</c:v>
                </c:pt>
                <c:pt idx="20">
                  <c:v>0.888888888888889</c:v>
                </c:pt>
                <c:pt idx="21">
                  <c:v>0.84</c:v>
                </c:pt>
                <c:pt idx="22">
                  <c:v>0.782222222222222</c:v>
                </c:pt>
                <c:pt idx="23">
                  <c:v>0.715555555555555</c:v>
                </c:pt>
                <c:pt idx="24">
                  <c:v>0.64</c:v>
                </c:pt>
                <c:pt idx="25">
                  <c:v>0.555555555555555</c:v>
                </c:pt>
                <c:pt idx="26">
                  <c:v>0.462222222222222</c:v>
                </c:pt>
                <c:pt idx="27">
                  <c:v>0.36</c:v>
                </c:pt>
                <c:pt idx="28">
                  <c:v>0.248888888888889</c:v>
                </c:pt>
                <c:pt idx="29">
                  <c:v>0.128888888888889</c:v>
                </c:pt>
                <c:pt idx="30">
                  <c:v>0.0</c:v>
                </c:pt>
              </c:numCache>
            </c:numRef>
          </c:yVal>
          <c:smooth val="1"/>
        </c:ser>
        <c:dLbls>
          <c:showLegendKey val="0"/>
          <c:showVal val="0"/>
          <c:showCatName val="0"/>
          <c:showSerName val="0"/>
          <c:showPercent val="0"/>
          <c:showBubbleSize val="0"/>
        </c:dLbls>
        <c:axId val="2082431928"/>
        <c:axId val="-2130584984"/>
      </c:scatterChart>
      <c:valAx>
        <c:axId val="2082431928"/>
        <c:scaling>
          <c:orientation val="minMax"/>
          <c:max val="1.0"/>
        </c:scaling>
        <c:delete val="0"/>
        <c:axPos val="b"/>
        <c:title>
          <c:tx>
            <c:rich>
              <a:bodyPr/>
              <a:lstStyle/>
              <a:p>
                <a:pPr>
                  <a:defRPr/>
                </a:pPr>
                <a:r>
                  <a:rPr lang="en-US"/>
                  <a:t>Torque (% Stall Torque)</a:t>
                </a:r>
              </a:p>
            </c:rich>
          </c:tx>
          <c:layout>
            <c:manualLayout>
              <c:xMode val="edge"/>
              <c:yMode val="edge"/>
              <c:x val="0.408108646680541"/>
              <c:y val="0.86574171927187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30584984"/>
        <c:crosses val="autoZero"/>
        <c:crossBetween val="midCat"/>
        <c:majorUnit val="0.1"/>
        <c:minorUnit val="0.05"/>
      </c:valAx>
      <c:valAx>
        <c:axId val="-2130584984"/>
        <c:scaling>
          <c:orientation val="minMax"/>
        </c:scaling>
        <c:delete val="0"/>
        <c:axPos val="l"/>
        <c:majorGridlines>
          <c:spPr>
            <a:ln w="3175">
              <a:solidFill>
                <a:srgbClr val="000000"/>
              </a:solidFill>
              <a:prstDash val="solid"/>
            </a:ln>
          </c:spPr>
        </c:majorGridlines>
        <c:title>
          <c:tx>
            <c:rich>
              <a:bodyPr/>
              <a:lstStyle/>
              <a:p>
                <a:pPr>
                  <a:defRPr/>
                </a:pPr>
                <a:r>
                  <a:rPr lang="en-US"/>
                  <a:t>Power Out (% Max Power)</a:t>
                </a:r>
              </a:p>
            </c:rich>
          </c:tx>
          <c:layout>
            <c:manualLayout>
              <c:xMode val="edge"/>
              <c:yMode val="edge"/>
              <c:x val="0.0351351815022982"/>
              <c:y val="0.23611137798323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2431928"/>
        <c:crosses val="autoZero"/>
        <c:crossBetween val="midCat"/>
        <c:minorUnit val="0.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Output Power vs Torque</a:t>
            </a:r>
          </a:p>
        </c:rich>
      </c:tx>
      <c:layout>
        <c:manualLayout>
          <c:xMode val="edge"/>
          <c:yMode val="edge"/>
          <c:x val="0.345946402484167"/>
          <c:y val="0.0370370788993314"/>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0"/>
          <c:order val="0"/>
          <c:tx>
            <c:v>Speed</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08a.xls'!MechanicalPower</c:f>
              <c:numCache>
                <c:formatCode>0.0</c:formatCode>
                <c:ptCount val="31"/>
                <c:pt idx="0">
                  <c:v>0.0</c:v>
                </c:pt>
                <c:pt idx="1">
                  <c:v>37.31574358101323</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37.31574358101323</c:v>
                </c:pt>
                <c:pt idx="30">
                  <c:v>0.0</c:v>
                </c:pt>
              </c:numCache>
            </c:numRef>
          </c:yVal>
          <c:smooth val="1"/>
        </c:ser>
        <c:dLbls>
          <c:showLegendKey val="0"/>
          <c:showVal val="0"/>
          <c:showCatName val="0"/>
          <c:showSerName val="0"/>
          <c:showPercent val="0"/>
          <c:showBubbleSize val="0"/>
        </c:dLbls>
        <c:axId val="2087226760"/>
        <c:axId val="2087220504"/>
      </c:scatterChart>
      <c:valAx>
        <c:axId val="2087226760"/>
        <c:scaling>
          <c:orientation val="minMax"/>
        </c:scaling>
        <c:delete val="0"/>
        <c:axPos val="b"/>
        <c:title>
          <c:tx>
            <c:rich>
              <a:bodyPr/>
              <a:lstStyle/>
              <a:p>
                <a:pPr>
                  <a:defRPr/>
                </a:pPr>
                <a:r>
                  <a:rPr lang="en-US"/>
                  <a:t>Torque (N-m)</a:t>
                </a:r>
              </a:p>
            </c:rich>
          </c:tx>
          <c:layout>
            <c:manualLayout>
              <c:xMode val="edge"/>
              <c:yMode val="edge"/>
              <c:x val="0.459460065799284"/>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087220504"/>
        <c:crosses val="autoZero"/>
        <c:crossBetween val="midCat"/>
      </c:valAx>
      <c:valAx>
        <c:axId val="2087220504"/>
        <c:scaling>
          <c:orientation val="minMax"/>
        </c:scaling>
        <c:delete val="0"/>
        <c:axPos val="l"/>
        <c:majorGridlines>
          <c:spPr>
            <a:ln w="3175">
              <a:solidFill>
                <a:srgbClr val="000000"/>
              </a:solidFill>
              <a:prstDash val="solid"/>
            </a:ln>
          </c:spPr>
        </c:majorGridlines>
        <c:title>
          <c:tx>
            <c:rich>
              <a:bodyPr/>
              <a:lstStyle/>
              <a:p>
                <a:pPr>
                  <a:defRPr/>
                </a:pPr>
                <a:r>
                  <a:rPr lang="en-US"/>
                  <a:t>Mechanical Power (Watts)</a:t>
                </a:r>
              </a:p>
            </c:rich>
          </c:tx>
          <c:layout>
            <c:manualLayout>
              <c:xMode val="edge"/>
              <c:yMode val="edge"/>
              <c:x val="0.0351351815022982"/>
              <c:y val="0.24074101284565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7226760"/>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Input Power vs Torque</a:t>
            </a:r>
          </a:p>
        </c:rich>
      </c:tx>
      <c:layout>
        <c:manualLayout>
          <c:xMode val="edge"/>
          <c:yMode val="edge"/>
          <c:x val="0.305248520003693"/>
          <c:y val="0.0399782306623437"/>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0"/>
          <c:order val="0"/>
          <c:tx>
            <c:v>Electrical Power In (Watts)</c:v>
          </c:tx>
          <c:spPr>
            <a:ln w="25400">
              <a:solidFill>
                <a:srgbClr val="000000"/>
              </a:solidFill>
              <a:prstDash val="solid"/>
            </a:ln>
          </c:spPr>
          <c:marker>
            <c:symbol val="none"/>
          </c:marker>
          <c:xVal>
            <c:numRef>
              <c:f>'FIRST_MOTOR_CALC 08a.xls'!Torque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08a.xls'!ElectricalPower</c:f>
              <c:numCache>
                <c:formatCode>0.0</c:formatCode>
                <c:ptCount val="31"/>
                <c:pt idx="0">
                  <c:v>32.40000000000001</c:v>
                </c:pt>
                <c:pt idx="1">
                  <c:v>85.6</c:v>
                </c:pt>
                <c:pt idx="2">
                  <c:v>138.8</c:v>
                </c:pt>
                <c:pt idx="3">
                  <c:v>192.0</c:v>
                </c:pt>
                <c:pt idx="4">
                  <c:v>245.2</c:v>
                </c:pt>
                <c:pt idx="5">
                  <c:v>298.3999999999999</c:v>
                </c:pt>
                <c:pt idx="6">
                  <c:v>351.5999999999999</c:v>
                </c:pt>
                <c:pt idx="7">
                  <c:v>404.8000000000001</c:v>
                </c:pt>
                <c:pt idx="8">
                  <c:v>458.0</c:v>
                </c:pt>
                <c:pt idx="9">
                  <c:v>511.2000000000001</c:v>
                </c:pt>
                <c:pt idx="10">
                  <c:v>564.3999999999999</c:v>
                </c:pt>
                <c:pt idx="11">
                  <c:v>617.6000000000001</c:v>
                </c:pt>
                <c:pt idx="12">
                  <c:v>670.8000000000001</c:v>
                </c:pt>
                <c:pt idx="13">
                  <c:v>724.0</c:v>
                </c:pt>
                <c:pt idx="14">
                  <c:v>777.2</c:v>
                </c:pt>
                <c:pt idx="15">
                  <c:v>830.4000000000001</c:v>
                </c:pt>
                <c:pt idx="16">
                  <c:v>883.6000000000001</c:v>
                </c:pt>
                <c:pt idx="17">
                  <c:v>936.8</c:v>
                </c:pt>
                <c:pt idx="18">
                  <c:v>990.0</c:v>
                </c:pt>
                <c:pt idx="19">
                  <c:v>1043.2</c:v>
                </c:pt>
                <c:pt idx="20">
                  <c:v>1096.4</c:v>
                </c:pt>
                <c:pt idx="21">
                  <c:v>1149.6</c:v>
                </c:pt>
                <c:pt idx="22">
                  <c:v>1202.8</c:v>
                </c:pt>
                <c:pt idx="23">
                  <c:v>1256.0</c:v>
                </c:pt>
                <c:pt idx="24">
                  <c:v>1309.2</c:v>
                </c:pt>
                <c:pt idx="25">
                  <c:v>1362.4</c:v>
                </c:pt>
                <c:pt idx="26">
                  <c:v>1415.6</c:v>
                </c:pt>
                <c:pt idx="27">
                  <c:v>1468.8</c:v>
                </c:pt>
                <c:pt idx="28">
                  <c:v>1522.0</c:v>
                </c:pt>
                <c:pt idx="29">
                  <c:v>1575.2</c:v>
                </c:pt>
                <c:pt idx="30">
                  <c:v>1628.4</c:v>
                </c:pt>
              </c:numCache>
            </c:numRef>
          </c:yVal>
          <c:smooth val="1"/>
        </c:ser>
        <c:dLbls>
          <c:showLegendKey val="0"/>
          <c:showVal val="0"/>
          <c:showCatName val="0"/>
          <c:showSerName val="0"/>
          <c:showPercent val="0"/>
          <c:showBubbleSize val="0"/>
        </c:dLbls>
        <c:axId val="2081972120"/>
        <c:axId val="2082015912"/>
      </c:scatterChart>
      <c:valAx>
        <c:axId val="2081972120"/>
        <c:scaling>
          <c:orientation val="minMax"/>
        </c:scaling>
        <c:delete val="0"/>
        <c:axPos val="b"/>
        <c:title>
          <c:tx>
            <c:rich>
              <a:bodyPr/>
              <a:lstStyle/>
              <a:p>
                <a:pPr>
                  <a:defRPr/>
                </a:pPr>
                <a:r>
                  <a:rPr lang="en-US"/>
                  <a:t>Torque (N-m)</a:t>
                </a:r>
              </a:p>
            </c:rich>
          </c:tx>
          <c:layout>
            <c:manualLayout>
              <c:xMode val="edge"/>
              <c:yMode val="edge"/>
              <c:x val="0.459460065799284"/>
              <c:y val="0.86574171927187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a:pPr>
            <a:endParaRPr lang="en-US"/>
          </a:p>
        </c:txPr>
        <c:crossAx val="2082015912"/>
        <c:crosses val="autoZero"/>
        <c:crossBetween val="midCat"/>
      </c:valAx>
      <c:valAx>
        <c:axId val="2082015912"/>
        <c:scaling>
          <c:orientation val="minMax"/>
        </c:scaling>
        <c:delete val="0"/>
        <c:axPos val="l"/>
        <c:majorGridlines>
          <c:spPr>
            <a:ln w="3175">
              <a:solidFill>
                <a:srgbClr val="000000"/>
              </a:solidFill>
              <a:prstDash val="solid"/>
            </a:ln>
          </c:spPr>
        </c:majorGridlines>
        <c:title>
          <c:tx>
            <c:rich>
              <a:bodyPr/>
              <a:lstStyle/>
              <a:p>
                <a:pPr>
                  <a:defRPr/>
                </a:pPr>
                <a:r>
                  <a:rPr lang="en-US" dirty="0"/>
                  <a:t>Input Electrical Power (Watts)</a:t>
                </a:r>
              </a:p>
            </c:rich>
          </c:tx>
          <c:layout>
            <c:manualLayout>
              <c:xMode val="edge"/>
              <c:yMode val="edge"/>
              <c:x val="0.0248334112723473"/>
              <c:y val="0.21421584066697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1972120"/>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Input Power vs Torque</a:t>
            </a:r>
          </a:p>
        </c:rich>
      </c:tx>
      <c:layout>
        <c:manualLayout>
          <c:xMode val="edge"/>
          <c:yMode val="edge"/>
          <c:x val="0.356757177260059"/>
          <c:y val="0.0370370541917554"/>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1"/>
          <c:order val="1"/>
          <c:tx>
            <c:strRef>
              <c:f>"Electrical Power In (Watts)"</c:f>
            </c:strRef>
          </c:tx>
          <c:spPr>
            <a:ln w="25400">
              <a:solidFill>
                <a:srgbClr val="000000"/>
              </a:solidFill>
              <a:prstDash val="solid"/>
            </a:ln>
          </c:spPr>
          <c:marker>
            <c:symbol val="none"/>
          </c:marker>
          <c:xVal>
            <c:numRef>
              <c:f>'FIRST_MOTOR_CALC 08a.xls'!Torque</c:f>
            </c:numRef>
          </c:xVal>
          <c:yVal>
            <c:numRef>
              <c:f>'FIRST_MOTOR_CALC 08a.xls'!ElectricalPower</c:f>
            </c:numRef>
          </c:yVal>
          <c:smooth val="1"/>
        </c:ser>
        <c:ser>
          <c:idx val="0"/>
          <c:order val="0"/>
          <c:tx>
            <c:v>Electrical Power In (Watts)</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08a2.xls'!ElectricalPower</c:f>
              <c:numCache>
                <c:formatCode>0.0</c:formatCode>
                <c:ptCount val="31"/>
                <c:pt idx="0">
                  <c:v>9.84</c:v>
                </c:pt>
                <c:pt idx="1">
                  <c:v>53.32</c:v>
                </c:pt>
                <c:pt idx="2">
                  <c:v>96.8</c:v>
                </c:pt>
                <c:pt idx="3">
                  <c:v>140.28</c:v>
                </c:pt>
                <c:pt idx="4">
                  <c:v>183.76</c:v>
                </c:pt>
                <c:pt idx="5">
                  <c:v>227.24</c:v>
                </c:pt>
                <c:pt idx="6">
                  <c:v>270.7199999999999</c:v>
                </c:pt>
                <c:pt idx="7">
                  <c:v>314.2000000000001</c:v>
                </c:pt>
                <c:pt idx="8">
                  <c:v>357.6799999999999</c:v>
                </c:pt>
                <c:pt idx="9">
                  <c:v>401.1600000000001</c:v>
                </c:pt>
                <c:pt idx="10">
                  <c:v>444.6399999999999</c:v>
                </c:pt>
                <c:pt idx="11">
                  <c:v>488.12</c:v>
                </c:pt>
                <c:pt idx="12">
                  <c:v>531.6</c:v>
                </c:pt>
                <c:pt idx="13">
                  <c:v>575.08</c:v>
                </c:pt>
                <c:pt idx="14">
                  <c:v>618.5599999999994</c:v>
                </c:pt>
                <c:pt idx="15">
                  <c:v>662.04</c:v>
                </c:pt>
                <c:pt idx="16">
                  <c:v>705.52</c:v>
                </c:pt>
                <c:pt idx="17">
                  <c:v>749.0</c:v>
                </c:pt>
                <c:pt idx="18">
                  <c:v>792.48</c:v>
                </c:pt>
                <c:pt idx="19">
                  <c:v>835.9599999999994</c:v>
                </c:pt>
                <c:pt idx="20">
                  <c:v>879.4399999999994</c:v>
                </c:pt>
                <c:pt idx="21">
                  <c:v>922.92</c:v>
                </c:pt>
                <c:pt idx="22">
                  <c:v>966.3999999999999</c:v>
                </c:pt>
                <c:pt idx="23">
                  <c:v>1009.88</c:v>
                </c:pt>
                <c:pt idx="24">
                  <c:v>1053.36</c:v>
                </c:pt>
                <c:pt idx="25">
                  <c:v>1096.84</c:v>
                </c:pt>
                <c:pt idx="26">
                  <c:v>1140.32</c:v>
                </c:pt>
                <c:pt idx="27">
                  <c:v>1183.8</c:v>
                </c:pt>
                <c:pt idx="28">
                  <c:v>1227.28</c:v>
                </c:pt>
                <c:pt idx="29">
                  <c:v>1270.76</c:v>
                </c:pt>
                <c:pt idx="30">
                  <c:v>1314.24</c:v>
                </c:pt>
              </c:numCache>
            </c:numRef>
          </c:yVal>
          <c:smooth val="1"/>
        </c:ser>
        <c:dLbls>
          <c:showLegendKey val="0"/>
          <c:showVal val="0"/>
          <c:showCatName val="0"/>
          <c:showSerName val="0"/>
          <c:showPercent val="0"/>
          <c:showBubbleSize val="0"/>
        </c:dLbls>
        <c:axId val="2087080872"/>
        <c:axId val="2087074040"/>
      </c:scatterChart>
      <c:valAx>
        <c:axId val="2087080872"/>
        <c:scaling>
          <c:orientation val="minMax"/>
        </c:scaling>
        <c:delete val="0"/>
        <c:axPos val="b"/>
        <c:title>
          <c:tx>
            <c:rich>
              <a:bodyPr/>
              <a:lstStyle/>
              <a:p>
                <a:pPr>
                  <a:defRPr/>
                </a:pPr>
                <a:r>
                  <a:rPr lang="en-US"/>
                  <a:t>Torque (N-m)</a:t>
                </a:r>
              </a:p>
            </c:rich>
          </c:tx>
          <c:layout>
            <c:manualLayout>
              <c:xMode val="edge"/>
              <c:yMode val="edge"/>
              <c:x val="0.459460048164083"/>
              <c:y val="0.865741778601204"/>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87074040"/>
        <c:crosses val="autoZero"/>
        <c:crossBetween val="midCat"/>
      </c:valAx>
      <c:valAx>
        <c:axId val="2087074040"/>
        <c:scaling>
          <c:orientation val="minMax"/>
        </c:scaling>
        <c:delete val="0"/>
        <c:axPos val="l"/>
        <c:majorGridlines>
          <c:spPr>
            <a:ln w="3175">
              <a:solidFill>
                <a:srgbClr val="000000"/>
              </a:solidFill>
              <a:prstDash val="solid"/>
            </a:ln>
          </c:spPr>
        </c:majorGridlines>
        <c:title>
          <c:tx>
            <c:rich>
              <a:bodyPr/>
              <a:lstStyle/>
              <a:p>
                <a:pPr>
                  <a:defRPr/>
                </a:pPr>
                <a:r>
                  <a:rPr lang="en-US"/>
                  <a:t>Input Electrical Power (Watts)</a:t>
                </a:r>
              </a:p>
            </c:rich>
          </c:tx>
          <c:layout>
            <c:manualLayout>
              <c:xMode val="edge"/>
              <c:yMode val="edge"/>
              <c:x val="0.0351351570744379"/>
              <c:y val="0.20833348772579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7080872"/>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Output Power vs Torque</a:t>
            </a:r>
          </a:p>
        </c:rich>
      </c:tx>
      <c:layout>
        <c:manualLayout>
          <c:xMode val="edge"/>
          <c:yMode val="edge"/>
          <c:x val="0.345946314769579"/>
          <c:y val="0.0370370803056146"/>
        </c:manualLayout>
      </c:layout>
      <c:overlay val="0"/>
      <c:spPr>
        <a:noFill/>
        <a:ln w="25400">
          <a:noFill/>
        </a:ln>
      </c:spPr>
    </c:title>
    <c:autoTitleDeleted val="0"/>
    <c:plotArea>
      <c:layout>
        <c:manualLayout>
          <c:layoutTarget val="inner"/>
          <c:xMode val="edge"/>
          <c:yMode val="edge"/>
          <c:x val="0.145946138548008"/>
          <c:y val="0.208333568808739"/>
          <c:w val="0.797298349475229"/>
          <c:h val="0.555556183489972"/>
        </c:manualLayout>
      </c:layout>
      <c:scatterChart>
        <c:scatterStyle val="smoothMarker"/>
        <c:varyColors val="0"/>
        <c:ser>
          <c:idx val="1"/>
          <c:order val="1"/>
          <c:tx>
            <c:strRef>
              <c:f>"Speed"</c:f>
            </c:strRef>
          </c:tx>
          <c:spPr>
            <a:ln w="25400">
              <a:solidFill>
                <a:srgbClr val="000000"/>
              </a:solidFill>
              <a:prstDash val="solid"/>
            </a:ln>
          </c:spPr>
          <c:marker>
            <c:symbol val="none"/>
          </c:marker>
          <c:xVal>
            <c:numRef>
              <c:f>'FIRST_MOTOR_CALC 08a.xls'!Torque</c:f>
            </c:numRef>
          </c:xVal>
          <c:yVal>
            <c:numRef>
              <c:f>'FIRST_MOTOR_CALC 08a.xls'!MechanicalPower</c:f>
            </c:numRef>
          </c:yVal>
          <c:smooth val="1"/>
        </c:ser>
        <c:ser>
          <c:idx val="0"/>
          <c:order val="0"/>
          <c:tx>
            <c:v>Speed</c:v>
          </c:tx>
          <c:spPr>
            <a:ln w="25400">
              <a:solidFill>
                <a:srgbClr val="0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37.31574358101322</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37.31574358101322</c:v>
                </c:pt>
                <c:pt idx="30">
                  <c:v>0.0</c:v>
                </c:pt>
              </c:numCache>
            </c:numRef>
          </c:yVal>
          <c:smooth val="1"/>
        </c:ser>
        <c:dLbls>
          <c:showLegendKey val="0"/>
          <c:showVal val="0"/>
          <c:showCatName val="0"/>
          <c:showSerName val="0"/>
          <c:showPercent val="0"/>
          <c:showBubbleSize val="0"/>
        </c:dLbls>
        <c:axId val="2086917096"/>
        <c:axId val="2086908232"/>
      </c:scatterChart>
      <c:valAx>
        <c:axId val="2086917096"/>
        <c:scaling>
          <c:orientation val="minMax"/>
        </c:scaling>
        <c:delete val="0"/>
        <c:axPos val="b"/>
        <c:title>
          <c:tx>
            <c:rich>
              <a:bodyPr/>
              <a:lstStyle/>
              <a:p>
                <a:pPr>
                  <a:defRPr/>
                </a:pPr>
                <a:r>
                  <a:rPr lang="en-US"/>
                  <a:t>Torque (N-m)</a:t>
                </a:r>
              </a:p>
            </c:rich>
          </c:tx>
          <c:layout>
            <c:manualLayout>
              <c:xMode val="edge"/>
              <c:yMode val="edge"/>
              <c:x val="0.459460145471417"/>
              <c:y val="0.865741722937452"/>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086908232"/>
        <c:crosses val="autoZero"/>
        <c:crossBetween val="midCat"/>
      </c:valAx>
      <c:valAx>
        <c:axId val="2086908232"/>
        <c:scaling>
          <c:orientation val="minMax"/>
        </c:scaling>
        <c:delete val="0"/>
        <c:axPos val="l"/>
        <c:majorGridlines>
          <c:spPr>
            <a:ln w="3175">
              <a:solidFill>
                <a:srgbClr val="000000"/>
              </a:solidFill>
              <a:prstDash val="solid"/>
            </a:ln>
          </c:spPr>
        </c:majorGridlines>
        <c:title>
          <c:tx>
            <c:rich>
              <a:bodyPr/>
              <a:lstStyle/>
              <a:p>
                <a:pPr>
                  <a:defRPr/>
                </a:pPr>
                <a:r>
                  <a:rPr lang="en-US"/>
                  <a:t>Mechanical Power (Watts)</a:t>
                </a:r>
              </a:p>
            </c:rich>
          </c:tx>
          <c:layout>
            <c:manualLayout>
              <c:xMode val="edge"/>
              <c:yMode val="edge"/>
              <c:x val="0.0351351683292621"/>
              <c:y val="0.24074090516133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086917096"/>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Electrical Power In &amp; Mechanical Power Out vs Torque</a:t>
            </a:r>
          </a:p>
        </c:rich>
      </c:tx>
      <c:layout>
        <c:manualLayout>
          <c:xMode val="edge"/>
          <c:yMode val="edge"/>
          <c:x val="0.153638753851421"/>
          <c:y val="0.037037019626278"/>
        </c:manualLayout>
      </c:layout>
      <c:overlay val="0"/>
      <c:spPr>
        <a:noFill/>
        <a:ln w="25400">
          <a:noFill/>
        </a:ln>
      </c:spPr>
    </c:title>
    <c:autoTitleDeleted val="0"/>
    <c:plotArea>
      <c:layout>
        <c:manualLayout>
          <c:layoutTarget val="inner"/>
          <c:xMode val="edge"/>
          <c:yMode val="edge"/>
          <c:x val="0.177897398522984"/>
          <c:y val="0.208333568808739"/>
          <c:w val="0.765497896674657"/>
          <c:h val="0.555556183489972"/>
        </c:manualLayout>
      </c:layout>
      <c:scatterChart>
        <c:scatterStyle val="smoothMarker"/>
        <c:varyColors val="0"/>
        <c:ser>
          <c:idx val="2"/>
          <c:order val="2"/>
          <c:tx>
            <c:strRef>
              <c:f>"Speed"</c:f>
            </c:strRef>
          </c:tx>
          <c:spPr>
            <a:ln w="25400">
              <a:solidFill>
                <a:srgbClr val="900000"/>
              </a:solidFill>
              <a:prstDash val="solid"/>
            </a:ln>
          </c:spPr>
          <c:marker>
            <c:symbol val="none"/>
          </c:marker>
          <c:xVal>
            <c:numRef>
              <c:f>'FIRST_MOTOR_CALC 08a.xls'!Torque</c:f>
            </c:numRef>
          </c:xVal>
          <c:yVal>
            <c:numRef>
              <c:f>'FIRST_MOTOR_CALC 08a.xls'!MechanicalPower</c:f>
            </c:numRef>
          </c:yVal>
          <c:smooth val="1"/>
        </c:ser>
        <c:ser>
          <c:idx val="3"/>
          <c:order val="3"/>
          <c:spPr>
            <a:ln w="25400">
              <a:solidFill>
                <a:srgbClr val="0000D4"/>
              </a:solidFill>
              <a:prstDash val="solid"/>
            </a:ln>
          </c:spPr>
          <c:marker>
            <c:symbol val="none"/>
          </c:marker>
          <c:xVal>
            <c:numRef>
              <c:f>'FIRST_MOTOR_CALC 08a.xls'!Torque</c:f>
            </c:numRef>
          </c:xVal>
          <c:yVal>
            <c:numRef>
              <c:f>'FIRST_MOTOR_CALC 08a.xls'!ElectricalPower</c:f>
            </c:numRef>
          </c:yVal>
          <c:smooth val="1"/>
        </c:ser>
        <c:ser>
          <c:idx val="0"/>
          <c:order val="0"/>
          <c:tx>
            <c:v>Speed</c:v>
          </c:tx>
          <c:spPr>
            <a:ln w="25400">
              <a:solidFill>
                <a:srgbClr val="900000"/>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08a2.xls'!MechanicalPower</c:f>
              <c:numCache>
                <c:formatCode>0.0</c:formatCode>
                <c:ptCount val="31"/>
                <c:pt idx="0">
                  <c:v>0.0</c:v>
                </c:pt>
                <c:pt idx="1">
                  <c:v>37.31574358101322</c:v>
                </c:pt>
                <c:pt idx="2">
                  <c:v>72.05798760471567</c:v>
                </c:pt>
                <c:pt idx="3">
                  <c:v>104.2267320711066</c:v>
                </c:pt>
                <c:pt idx="4">
                  <c:v>133.8219769801863</c:v>
                </c:pt>
                <c:pt idx="5">
                  <c:v>160.8437223319547</c:v>
                </c:pt>
                <c:pt idx="6">
                  <c:v>185.2919681264117</c:v>
                </c:pt>
                <c:pt idx="7">
                  <c:v>207.1667143635577</c:v>
                </c:pt>
                <c:pt idx="8">
                  <c:v>226.4679610433922</c:v>
                </c:pt>
                <c:pt idx="9">
                  <c:v>243.1957081659155</c:v>
                </c:pt>
                <c:pt idx="10">
                  <c:v>257.3499557311275</c:v>
                </c:pt>
                <c:pt idx="11">
                  <c:v>268.9307037390282</c:v>
                </c:pt>
                <c:pt idx="12">
                  <c:v>277.9379521896176</c:v>
                </c:pt>
                <c:pt idx="13">
                  <c:v>284.3717010828959</c:v>
                </c:pt>
                <c:pt idx="14">
                  <c:v>288.2319504188619</c:v>
                </c:pt>
                <c:pt idx="15">
                  <c:v>289.5187001975184</c:v>
                </c:pt>
                <c:pt idx="16">
                  <c:v>288.2319504188619</c:v>
                </c:pt>
                <c:pt idx="17">
                  <c:v>284.3717010828959</c:v>
                </c:pt>
                <c:pt idx="18">
                  <c:v>277.9379521896176</c:v>
                </c:pt>
                <c:pt idx="19">
                  <c:v>268.9307037390282</c:v>
                </c:pt>
                <c:pt idx="20">
                  <c:v>257.3499557311275</c:v>
                </c:pt>
                <c:pt idx="21">
                  <c:v>243.1957081659155</c:v>
                </c:pt>
                <c:pt idx="22">
                  <c:v>226.4679610433922</c:v>
                </c:pt>
                <c:pt idx="23">
                  <c:v>207.1667143635576</c:v>
                </c:pt>
                <c:pt idx="24">
                  <c:v>185.2919681264117</c:v>
                </c:pt>
                <c:pt idx="25">
                  <c:v>160.8437223319546</c:v>
                </c:pt>
                <c:pt idx="26">
                  <c:v>133.8219769801863</c:v>
                </c:pt>
                <c:pt idx="27">
                  <c:v>104.2267320711066</c:v>
                </c:pt>
                <c:pt idx="28">
                  <c:v>72.05798760471567</c:v>
                </c:pt>
                <c:pt idx="29">
                  <c:v>37.31574358101322</c:v>
                </c:pt>
                <c:pt idx="30">
                  <c:v>0.0</c:v>
                </c:pt>
              </c:numCache>
            </c:numRef>
          </c:yVal>
          <c:smooth val="1"/>
        </c:ser>
        <c:ser>
          <c:idx val="1"/>
          <c:order val="1"/>
          <c:spPr>
            <a:ln w="25400">
              <a:solidFill>
                <a:srgbClr val="0000D4"/>
              </a:solidFill>
              <a:prstDash val="solid"/>
            </a:ln>
          </c:spPr>
          <c:marker>
            <c:symbol val="none"/>
          </c:marker>
          <c:xVal>
            <c:numRef>
              <c:f>'FIRST_MOTOR_CALC 08a2.xls'!Torque</c:f>
              <c:numCache>
                <c:formatCode>0.00</c:formatCode>
                <c:ptCount val="31"/>
                <c:pt idx="0">
                  <c:v>0.0</c:v>
                </c:pt>
                <c:pt idx="1">
                  <c:v>0.017748033607694</c:v>
                </c:pt>
                <c:pt idx="2">
                  <c:v>0.035496067215388</c:v>
                </c:pt>
                <c:pt idx="3">
                  <c:v>0.053244100823082</c:v>
                </c:pt>
                <c:pt idx="4">
                  <c:v>0.070992134430776</c:v>
                </c:pt>
                <c:pt idx="5">
                  <c:v>0.08874016803847</c:v>
                </c:pt>
                <c:pt idx="6">
                  <c:v>0.106488201646164</c:v>
                </c:pt>
                <c:pt idx="7">
                  <c:v>0.124236235253858</c:v>
                </c:pt>
                <c:pt idx="8">
                  <c:v>0.141984268861552</c:v>
                </c:pt>
                <c:pt idx="9">
                  <c:v>0.159732302469246</c:v>
                </c:pt>
                <c:pt idx="10">
                  <c:v>0.17748033607694</c:v>
                </c:pt>
                <c:pt idx="11">
                  <c:v>0.195228369684634</c:v>
                </c:pt>
                <c:pt idx="12">
                  <c:v>0.212976403292328</c:v>
                </c:pt>
                <c:pt idx="13">
                  <c:v>0.230724436900022</c:v>
                </c:pt>
                <c:pt idx="14">
                  <c:v>0.248472470507716</c:v>
                </c:pt>
                <c:pt idx="15">
                  <c:v>0.26622050411541</c:v>
                </c:pt>
                <c:pt idx="16">
                  <c:v>0.283968537723104</c:v>
                </c:pt>
                <c:pt idx="17">
                  <c:v>0.301716571330798</c:v>
                </c:pt>
                <c:pt idx="18">
                  <c:v>0.319464604938492</c:v>
                </c:pt>
                <c:pt idx="19">
                  <c:v>0.337212638546186</c:v>
                </c:pt>
                <c:pt idx="20">
                  <c:v>0.35496067215388</c:v>
                </c:pt>
                <c:pt idx="21">
                  <c:v>0.372708705761574</c:v>
                </c:pt>
                <c:pt idx="22">
                  <c:v>0.390456739369268</c:v>
                </c:pt>
                <c:pt idx="23">
                  <c:v>0.408204772976962</c:v>
                </c:pt>
                <c:pt idx="24">
                  <c:v>0.425952806584656</c:v>
                </c:pt>
                <c:pt idx="25">
                  <c:v>0.44370084019235</c:v>
                </c:pt>
                <c:pt idx="26">
                  <c:v>0.461448873800044</c:v>
                </c:pt>
                <c:pt idx="27">
                  <c:v>0.479196907407738</c:v>
                </c:pt>
                <c:pt idx="28">
                  <c:v>0.496944941015432</c:v>
                </c:pt>
                <c:pt idx="29">
                  <c:v>0.514692974623126</c:v>
                </c:pt>
                <c:pt idx="30">
                  <c:v>0.53244100823082</c:v>
                </c:pt>
              </c:numCache>
            </c:numRef>
          </c:xVal>
          <c:yVal>
            <c:numRef>
              <c:f>'FIRST_MOTOR_CALC 08a2.xls'!ElectricalPower</c:f>
              <c:numCache>
                <c:formatCode>0.0</c:formatCode>
                <c:ptCount val="31"/>
                <c:pt idx="0">
                  <c:v>9.84</c:v>
                </c:pt>
                <c:pt idx="1">
                  <c:v>53.32</c:v>
                </c:pt>
                <c:pt idx="2">
                  <c:v>96.8</c:v>
                </c:pt>
                <c:pt idx="3">
                  <c:v>140.28</c:v>
                </c:pt>
                <c:pt idx="4">
                  <c:v>183.76</c:v>
                </c:pt>
                <c:pt idx="5">
                  <c:v>227.24</c:v>
                </c:pt>
                <c:pt idx="6">
                  <c:v>270.7199999999999</c:v>
                </c:pt>
                <c:pt idx="7">
                  <c:v>314.2000000000001</c:v>
                </c:pt>
                <c:pt idx="8">
                  <c:v>357.6799999999999</c:v>
                </c:pt>
                <c:pt idx="9">
                  <c:v>401.1600000000001</c:v>
                </c:pt>
                <c:pt idx="10">
                  <c:v>444.6399999999999</c:v>
                </c:pt>
                <c:pt idx="11">
                  <c:v>488.12</c:v>
                </c:pt>
                <c:pt idx="12">
                  <c:v>531.6</c:v>
                </c:pt>
                <c:pt idx="13">
                  <c:v>575.08</c:v>
                </c:pt>
                <c:pt idx="14">
                  <c:v>618.5599999999994</c:v>
                </c:pt>
                <c:pt idx="15">
                  <c:v>662.04</c:v>
                </c:pt>
                <c:pt idx="16">
                  <c:v>705.52</c:v>
                </c:pt>
                <c:pt idx="17">
                  <c:v>749.0</c:v>
                </c:pt>
                <c:pt idx="18">
                  <c:v>792.48</c:v>
                </c:pt>
                <c:pt idx="19">
                  <c:v>835.9599999999994</c:v>
                </c:pt>
                <c:pt idx="20">
                  <c:v>879.4399999999994</c:v>
                </c:pt>
                <c:pt idx="21">
                  <c:v>922.92</c:v>
                </c:pt>
                <c:pt idx="22">
                  <c:v>966.3999999999999</c:v>
                </c:pt>
                <c:pt idx="23">
                  <c:v>1009.88</c:v>
                </c:pt>
                <c:pt idx="24">
                  <c:v>1053.36</c:v>
                </c:pt>
                <c:pt idx="25">
                  <c:v>1096.84</c:v>
                </c:pt>
                <c:pt idx="26">
                  <c:v>1140.32</c:v>
                </c:pt>
                <c:pt idx="27">
                  <c:v>1183.8</c:v>
                </c:pt>
                <c:pt idx="28">
                  <c:v>1227.28</c:v>
                </c:pt>
                <c:pt idx="29">
                  <c:v>1270.76</c:v>
                </c:pt>
                <c:pt idx="30">
                  <c:v>1314.24</c:v>
                </c:pt>
              </c:numCache>
            </c:numRef>
          </c:yVal>
          <c:smooth val="1"/>
        </c:ser>
        <c:dLbls>
          <c:showLegendKey val="0"/>
          <c:showVal val="0"/>
          <c:showCatName val="0"/>
          <c:showSerName val="0"/>
          <c:showPercent val="0"/>
          <c:showBubbleSize val="0"/>
        </c:dLbls>
        <c:axId val="-2132203080"/>
        <c:axId val="-2132295224"/>
      </c:scatterChart>
      <c:valAx>
        <c:axId val="-2132203080"/>
        <c:scaling>
          <c:orientation val="minMax"/>
        </c:scaling>
        <c:delete val="0"/>
        <c:axPos val="b"/>
        <c:title>
          <c:tx>
            <c:rich>
              <a:bodyPr/>
              <a:lstStyle/>
              <a:p>
                <a:pPr>
                  <a:defRPr/>
                </a:pPr>
                <a:r>
                  <a:rPr lang="en-US"/>
                  <a:t>Torque (N-m)</a:t>
                </a:r>
              </a:p>
            </c:rich>
          </c:tx>
          <c:layout>
            <c:manualLayout>
              <c:xMode val="edge"/>
              <c:yMode val="edge"/>
              <c:x val="0.477088531324889"/>
              <c:y val="0.865741685274415"/>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Times New Roman"/>
                <a:ea typeface="Times New Roman"/>
                <a:cs typeface="Times New Roman"/>
              </a:defRPr>
            </a:pPr>
            <a:endParaRPr lang="en-US"/>
          </a:p>
        </c:txPr>
        <c:crossAx val="-2132295224"/>
        <c:crosses val="autoZero"/>
        <c:crossBetween val="midCat"/>
      </c:valAx>
      <c:valAx>
        <c:axId val="-2132295224"/>
        <c:scaling>
          <c:orientation val="minMax"/>
        </c:scaling>
        <c:delete val="0"/>
        <c:axPos val="l"/>
        <c:majorGridlines>
          <c:spPr>
            <a:ln w="3175">
              <a:solidFill>
                <a:srgbClr val="000000"/>
              </a:solidFill>
              <a:prstDash val="solid"/>
            </a:ln>
          </c:spPr>
        </c:majorGridlines>
        <c:title>
          <c:tx>
            <c:rich>
              <a:bodyPr/>
              <a:lstStyle/>
              <a:p>
                <a:pPr>
                  <a:defRPr sz="1000" b="0" i="0" u="none" strike="noStrike" baseline="0">
                    <a:solidFill>
                      <a:srgbClr val="000000"/>
                    </a:solidFill>
                    <a:latin typeface="Verdana"/>
                    <a:ea typeface="Verdana"/>
                    <a:cs typeface="Verdana"/>
                  </a:defRPr>
                </a:pPr>
                <a:r>
                  <a:rPr lang="en-US" sz="1600" b="0" i="0" strike="noStrike">
                    <a:solidFill>
                      <a:srgbClr val="000000"/>
                    </a:solidFill>
                    <a:latin typeface="Times New Roman"/>
                    <a:ea typeface="Times New Roman"/>
                    <a:cs typeface="Times New Roman"/>
                  </a:rPr>
                  <a:t>Electrical Power In    &amp;</a:t>
                </a:r>
              </a:p>
              <a:p>
                <a:pPr>
                  <a:defRPr sz="1000" b="0" i="0" u="none" strike="noStrike" baseline="0">
                    <a:solidFill>
                      <a:srgbClr val="000000"/>
                    </a:solidFill>
                    <a:latin typeface="Verdana"/>
                    <a:ea typeface="Verdana"/>
                    <a:cs typeface="Verdana"/>
                  </a:defRPr>
                </a:pPr>
                <a:r>
                  <a:rPr lang="en-US" sz="1600" b="0" i="0" strike="noStrike">
                    <a:solidFill>
                      <a:srgbClr val="000000"/>
                    </a:solidFill>
                    <a:latin typeface="Times New Roman"/>
                    <a:ea typeface="Times New Roman"/>
                    <a:cs typeface="Times New Roman"/>
                  </a:rPr>
                  <a:t> Mechanical Power Out (Watts)</a:t>
                </a:r>
              </a:p>
            </c:rich>
          </c:tx>
          <c:layout>
            <c:manualLayout>
              <c:xMode val="edge"/>
              <c:yMode val="edge"/>
              <c:x val="0.0141799383772681"/>
              <c:y val="0.19742978023269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2132203080"/>
        <c:crosses val="autoZero"/>
        <c:crossBetween val="midCat"/>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08-09-25T16:00:56.437" idx="7">
    <p:pos x="10" y="10"/>
    <p:text>Start with:
Robot features - what things move on a robot.
Include drive train, arm, winch, lift.
Winch is easy to specify.</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8-09-25T15:26:01.046" idx="2">
    <p:pos x="10" y="10"/>
    <p:text>Transistion Topic - Cut if short for time</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08-09-25T14:00:49.343" idx="1">
    <p:pos x="10" y="10"/>
    <p:text>Commonly, I am asked why we don't just add the losses. The following slides explain why adding is a reasonable approximation.</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08-09-25T16:21:03.015" idx="8">
    <p:pos x="10" y="10"/>
    <p:text>In the final design, N must be an integer, but for the interim design, this method conveniently allows us to estimate the loss without committing to a specific gear selection.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08-09-25T15:31:13.062" idx="26">
    <p:pos x="10" y="10"/>
    <p:text>Expand binomial polynomials to show second binomial coefficents, are 0,1,2,3,4...n</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08-09-25T15:31:13.062" idx="3">
    <p:pos x="10" y="10"/>
    <p:text>Expand binomial polynomials to show second binomial coefficents, are 0,1,2,3,4...n</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08-09-25T14:44:15.656" idx="1">
    <p:pos x="370" y="568"/>
    <p:text>Note coefficients of second term are 1,2,3,4...n</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08-09-25T15:33:53.265" idx="4">
    <p:pos x="10" y="10"/>
    <p:text>Extra (digression): some math students may be interested to see quick methods of determining coefficients.  Depends on audience--skip as needed. </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08-09-25T14:01:54.421" idx="2">
    <p:pos x="10" y="10"/>
    <p:text>Present Binomial Theorem only if asked...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8-09-25T15:43:04.578" idx="5">
    <p:pos x="10" y="10"/>
    <p:text>2004 FIRST Competition
Attach to 10ft high bar and
lift robot off ground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8-09-25T16:09:35.390" idx="6">
    <p:pos x="28" y="10"/>
    <p:text>Design methodology
Coincidentally, a Motor at 75% speed delivers 75% of max output power. Since P(alpha) = 4* alpha(1-alpha)*Pmax, where alpha is %No load speed.
 So add factor of 1/75%, which is 4/3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8-09-25T19:42:41.390" idx="9">
    <p:pos x="10" y="10"/>
    <p:text>Introduce Torque - Speed characteristic.
Key Note: Voltage is fixed.  Brake (load) is applied to slow down motor while maintaining supply voltage.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8-09-25T20:07:17.109" idx="10">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8-09-25T20:07:17.109" idx="24">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8-09-25T19:42:41.390" idx="11">
    <p:pos x="10" y="10"/>
    <p:text>Introduce Torque - Speed characteristic.
Key Note: Voltage is fixed.  Brake (load) is applied to slow down motor while maintaining supply voltage.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8-09-25T21:39:24.562" idx="15">
    <p:pos x="1070" y="246"/>
    <p:text>Which point is greatest power?
Which box has greatest area?</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8-09-26T11:30:45.031" idx="13">
    <p:pos x="14" y="-2"/>
    <p:text>Normalized "Generic" power characteristics
*) Max Power at 50%
*) Power at 25% torque (75% no load speed) yields 75% of Max Power out.</p:text>
  </p:cm>
  <p:cm authorId="0" dt="2013-08-10T19:05:22.571" idx="28">
    <p:pos x="5301" y="744"/>
    <p:text>Haven't defined Max Power yet, but I refer to it below.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1" Type="http://schemas.openxmlformats.org/officeDocument/2006/relationships/image" Target="../media/image52.emf"/><Relationship Id="rId2"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image" Target="../media/image58.emf"/><Relationship Id="rId2" Type="http://schemas.openxmlformats.org/officeDocument/2006/relationships/image" Target="../media/image5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2.emf"/><Relationship Id="rId2"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1" Type="http://schemas.openxmlformats.org/officeDocument/2006/relationships/image" Target="../media/image68.wmf"/><Relationship Id="rId2"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4.wmf"/><Relationship Id="rId2"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7.wmf"/><Relationship Id="rId2"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image" Target="../media/image24.emf"/><Relationship Id="rId2"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image" Target="../media/image29.wmf"/><Relationship Id="rId2"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emf"/><Relationship Id="rId3"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wmf"/><Relationship Id="rId3"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0.57681</cdr:x>
      <cdr:y>0.52528</cdr:y>
    </cdr:from>
    <cdr:to>
      <cdr:x>0.59833</cdr:x>
      <cdr:y>0.58981</cdr:y>
    </cdr:to>
    <cdr:sp macro="" textlink="">
      <cdr:nvSpPr>
        <cdr:cNvPr id="26625"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0.52528</cdr:y>
    </cdr:from>
    <cdr:to>
      <cdr:x>0.59833</cdr:x>
      <cdr:y>0.58981</cdr:y>
    </cdr:to>
    <cdr:sp macro="" textlink="">
      <cdr:nvSpPr>
        <cdr:cNvPr id="2"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2.xml><?xml version="1.0" encoding="utf-8"?>
<c:userShapes xmlns:c="http://schemas.openxmlformats.org/drawingml/2006/chart">
  <cdr:relSizeAnchor xmlns:cdr="http://schemas.openxmlformats.org/drawingml/2006/chartDrawing">
    <cdr:from>
      <cdr:x>0.57681</cdr:x>
      <cdr:y>0.52528</cdr:y>
    </cdr:from>
    <cdr:to>
      <cdr:x>0.59833</cdr:x>
      <cdr:y>0.58981</cdr:y>
    </cdr:to>
    <cdr:sp macro="" textlink="">
      <cdr:nvSpPr>
        <cdr:cNvPr id="26625"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0.52528</cdr:y>
    </cdr:from>
    <cdr:to>
      <cdr:x>0.59833</cdr:x>
      <cdr:y>0.58981</cdr:y>
    </cdr:to>
    <cdr:sp macro="" textlink="">
      <cdr:nvSpPr>
        <cdr:cNvPr id="2" name="Text Box 1025"/>
        <cdr:cNvSpPr txBox="1">
          <a:spLocks xmlns:a="http://schemas.openxmlformats.org/drawingml/2006/main" noChangeArrowheads="1"/>
        </cdr:cNvSpPr>
      </cdr:nvSpPr>
      <cdr:spPr bwMode="auto">
        <a:xfrm xmlns:a="http://schemas.openxmlformats.org/drawingml/2006/main">
          <a:off x="2717743" y="1447625"/>
          <a:ext cx="101422" cy="17783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3.xml><?xml version="1.0" encoding="utf-8"?>
<c:userShapes xmlns:c="http://schemas.openxmlformats.org/drawingml/2006/chart">
  <cdr:relSizeAnchor xmlns:cdr="http://schemas.openxmlformats.org/drawingml/2006/chartDrawing">
    <cdr:from>
      <cdr:x>0.56874</cdr:x>
      <cdr:y>0.52071</cdr:y>
    </cdr:from>
    <cdr:to>
      <cdr:x>0.59026</cdr:x>
      <cdr:y>0.58524</cdr:y>
    </cdr:to>
    <cdr:sp macro="" textlink="">
      <cdr:nvSpPr>
        <cdr:cNvPr id="81921" name="Text Box 1"/>
        <cdr:cNvSpPr txBox="1">
          <a:spLocks xmlns:a="http://schemas.openxmlformats.org/drawingml/2006/main" noChangeArrowheads="1"/>
        </cdr:cNvSpPr>
      </cdr:nvSpPr>
      <cdr:spPr bwMode="auto">
        <a:xfrm xmlns:a="http://schemas.openxmlformats.org/drawingml/2006/main">
          <a:off x="2679710"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4.xml><?xml version="1.0" encoding="utf-8"?>
<c:userShapes xmlns:c="http://schemas.openxmlformats.org/drawingml/2006/chart">
  <cdr:relSizeAnchor xmlns:cdr="http://schemas.openxmlformats.org/drawingml/2006/chartDrawing">
    <cdr:from>
      <cdr:x>0.56874</cdr:x>
      <cdr:y>0.52071</cdr:y>
    </cdr:from>
    <cdr:to>
      <cdr:x>0.59026</cdr:x>
      <cdr:y>0.58524</cdr:y>
    </cdr:to>
    <cdr:sp macro="" textlink="">
      <cdr:nvSpPr>
        <cdr:cNvPr id="81921" name="Text Box 1"/>
        <cdr:cNvSpPr txBox="1">
          <a:spLocks xmlns:a="http://schemas.openxmlformats.org/drawingml/2006/main" noChangeArrowheads="1"/>
        </cdr:cNvSpPr>
      </cdr:nvSpPr>
      <cdr:spPr bwMode="auto">
        <a:xfrm xmlns:a="http://schemas.openxmlformats.org/drawingml/2006/main">
          <a:off x="2679710"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0.56973</cdr:x>
      <cdr:y>0.52071</cdr:y>
    </cdr:from>
    <cdr:to>
      <cdr:x>0.591</cdr:x>
      <cdr:y>0.58524</cdr:y>
    </cdr:to>
    <cdr:sp macro="" textlink="">
      <cdr:nvSpPr>
        <cdr:cNvPr id="2" name="Text Box 1"/>
        <cdr:cNvSpPr txBox="1">
          <a:spLocks xmlns:a="http://schemas.openxmlformats.org/drawingml/2006/main" noChangeArrowheads="1"/>
        </cdr:cNvSpPr>
      </cdr:nvSpPr>
      <cdr:spPr bwMode="auto">
        <a:xfrm xmlns:a="http://schemas.openxmlformats.org/drawingml/2006/main">
          <a:off x="2679710"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5.xml><?xml version="1.0" encoding="utf-8"?>
<c:userShapes xmlns:c="http://schemas.openxmlformats.org/drawingml/2006/chart">
  <cdr:relSizeAnchor xmlns:cdr="http://schemas.openxmlformats.org/drawingml/2006/chartDrawing">
    <cdr:from>
      <cdr:x>0.57681</cdr:x>
      <cdr:y>0.52071</cdr:y>
    </cdr:from>
    <cdr:to>
      <cdr:x>0.59833</cdr:x>
      <cdr:y>0.58524</cdr:y>
    </cdr:to>
    <cdr:sp macro="" textlink="">
      <cdr:nvSpPr>
        <cdr:cNvPr id="91137"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2"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3"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drawings/drawing6.xml><?xml version="1.0" encoding="utf-8"?>
<c:userShapes xmlns:c="http://schemas.openxmlformats.org/drawingml/2006/chart">
  <cdr:relSizeAnchor xmlns:cdr="http://schemas.openxmlformats.org/drawingml/2006/chartDrawing">
    <cdr:from>
      <cdr:x>0.57681</cdr:x>
      <cdr:y>0.52071</cdr:y>
    </cdr:from>
    <cdr:to>
      <cdr:x>0.59833</cdr:x>
      <cdr:y>0.58524</cdr:y>
    </cdr:to>
    <cdr:sp macro="" textlink="">
      <cdr:nvSpPr>
        <cdr:cNvPr id="91137"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2"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0.21045</cdr:x>
      <cdr:y>0.30631</cdr:y>
    </cdr:from>
    <cdr:to>
      <cdr:x>0.21045</cdr:x>
      <cdr:y>0.76927</cdr:y>
    </cdr:to>
    <cdr:sp macro="" textlink="">
      <cdr:nvSpPr>
        <cdr:cNvPr id="7" name="Straight Connector 6"/>
        <cdr:cNvSpPr/>
      </cdr:nvSpPr>
      <cdr:spPr bwMode="auto">
        <a:xfrm xmlns:a="http://schemas.openxmlformats.org/drawingml/2006/main" rot="5400000" flipH="1" flipV="1">
          <a:off x="545044" y="2274357"/>
          <a:ext cx="1957916" cy="1"/>
        </a:xfrm>
        <a:prstGeom xmlns:a="http://schemas.openxmlformats.org/drawingml/2006/main" prst="line">
          <a:avLst/>
        </a:prstGeom>
        <a:solidFill xmlns:a="http://schemas.openxmlformats.org/drawingml/2006/main">
          <a:schemeClr val="folHlink"/>
        </a:solidFill>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0.17378</cdr:x>
      <cdr:y>0.68468</cdr:y>
    </cdr:from>
    <cdr:to>
      <cdr:x>0.27291</cdr:x>
      <cdr:y>0.74654</cdr:y>
    </cdr:to>
    <cdr:sp macro="" textlink="">
      <cdr:nvSpPr>
        <cdr:cNvPr id="5" name="Text Box 11"/>
        <cdr:cNvSpPr txBox="1">
          <a:spLocks xmlns:a="http://schemas.openxmlformats.org/drawingml/2006/main" noChangeArrowheads="1"/>
        </cdr:cNvSpPr>
      </cdr:nvSpPr>
      <cdr:spPr bwMode="auto">
        <a:xfrm xmlns:a="http://schemas.openxmlformats.org/drawingml/2006/main">
          <a:off x="1258427" y="2895600"/>
          <a:ext cx="717859" cy="261610"/>
        </a:xfrm>
        <a:prstGeom xmlns:a="http://schemas.openxmlformats.org/drawingml/2006/main" prst="rect">
          <a:avLst/>
        </a:prstGeom>
        <a:solidFill xmlns:a="http://schemas.openxmlformats.org/drawingml/2006/main">
          <a:srgbClr val="FFFFFF"/>
        </a:solidFill>
        <a:ln xmlns:a="http://schemas.openxmlformats.org/drawingml/2006/main" w="9525">
          <a:solidFill>
            <a:srgbClr val="FF0000"/>
          </a:solidFill>
          <a:miter lim="800000"/>
          <a:headEnd/>
          <a:tailEnd/>
        </a:ln>
      </cdr:spPr>
      <cdr:txBody>
        <a:bodyPr xmlns:a="http://schemas.openxmlformats.org/drawingml/2006/main" wrap="none">
          <a:prstTxWarp prst="textNoShape">
            <a:avLst/>
          </a:prstTxWarp>
          <a:spAutoFit/>
        </a:bodyPr>
        <a:lstStyle xmlns:a="http://schemas.openxmlformats.org/drawingml/2006/main">
          <a:defPPr>
            <a:defRPr lang="en-US"/>
          </a:defPPr>
          <a:lvl1pPr algn="ctr" rtl="0" fontAlgn="base">
            <a:spcBef>
              <a:spcPct val="0"/>
            </a:spcBef>
            <a:spcAft>
              <a:spcPct val="0"/>
            </a:spcAft>
            <a:defRPr kern="1200">
              <a:solidFill>
                <a:srgbClr val="000000"/>
              </a:solidFill>
              <a:latin typeface="Arial" charset="0"/>
            </a:defRPr>
          </a:lvl1pPr>
          <a:lvl2pPr marL="457200" algn="ctr" rtl="0" fontAlgn="base">
            <a:spcBef>
              <a:spcPct val="0"/>
            </a:spcBef>
            <a:spcAft>
              <a:spcPct val="0"/>
            </a:spcAft>
            <a:defRPr kern="1200">
              <a:solidFill>
                <a:srgbClr val="000000"/>
              </a:solidFill>
              <a:latin typeface="Arial" charset="0"/>
            </a:defRPr>
          </a:lvl2pPr>
          <a:lvl3pPr marL="914400" algn="ctr" rtl="0" fontAlgn="base">
            <a:spcBef>
              <a:spcPct val="0"/>
            </a:spcBef>
            <a:spcAft>
              <a:spcPct val="0"/>
            </a:spcAft>
            <a:defRPr kern="1200">
              <a:solidFill>
                <a:srgbClr val="000000"/>
              </a:solidFill>
              <a:latin typeface="Arial" charset="0"/>
            </a:defRPr>
          </a:lvl3pPr>
          <a:lvl4pPr marL="1371600" algn="ctr" rtl="0" fontAlgn="base">
            <a:spcBef>
              <a:spcPct val="0"/>
            </a:spcBef>
            <a:spcAft>
              <a:spcPct val="0"/>
            </a:spcAft>
            <a:defRPr kern="1200">
              <a:solidFill>
                <a:srgbClr val="000000"/>
              </a:solidFill>
              <a:latin typeface="Arial" charset="0"/>
            </a:defRPr>
          </a:lvl4pPr>
          <a:lvl5pPr marL="1828800" algn="ctr" rtl="0" fontAlgn="base">
            <a:spcBef>
              <a:spcPct val="0"/>
            </a:spcBef>
            <a:spcAft>
              <a:spcPct val="0"/>
            </a:spcAft>
            <a:defRPr kern="1200">
              <a:solidFill>
                <a:srgbClr val="000000"/>
              </a:solidFill>
              <a:latin typeface="Arial" charset="0"/>
            </a:defRPr>
          </a:lvl5pPr>
          <a:lvl6pPr marL="2286000" algn="l" defTabSz="457200" rtl="0" eaLnBrk="1" latinLnBrk="0" hangingPunct="1">
            <a:defRPr kern="1200">
              <a:solidFill>
                <a:srgbClr val="000000"/>
              </a:solidFill>
              <a:latin typeface="Arial" charset="0"/>
            </a:defRPr>
          </a:lvl6pPr>
          <a:lvl7pPr marL="2743200" algn="l" defTabSz="457200" rtl="0" eaLnBrk="1" latinLnBrk="0" hangingPunct="1">
            <a:defRPr kern="1200">
              <a:solidFill>
                <a:srgbClr val="000000"/>
              </a:solidFill>
              <a:latin typeface="Arial" charset="0"/>
            </a:defRPr>
          </a:lvl7pPr>
          <a:lvl8pPr marL="3200400" algn="l" defTabSz="457200" rtl="0" eaLnBrk="1" latinLnBrk="0" hangingPunct="1">
            <a:defRPr kern="1200">
              <a:solidFill>
                <a:srgbClr val="000000"/>
              </a:solidFill>
              <a:latin typeface="Arial" charset="0"/>
            </a:defRPr>
          </a:lvl8pPr>
          <a:lvl9pPr marL="3657600" algn="l" defTabSz="457200" rtl="0" eaLnBrk="1" latinLnBrk="0" hangingPunct="1">
            <a:defRPr kern="1200">
              <a:solidFill>
                <a:srgbClr val="000000"/>
              </a:solidFill>
              <a:latin typeface="Arial" charset="0"/>
            </a:defRPr>
          </a:lvl9pPr>
        </a:lstStyle>
        <a:p xmlns:a="http://schemas.openxmlformats.org/drawingml/2006/main">
          <a:r>
            <a:rPr lang="en-US" dirty="0" smtClean="0">
              <a:solidFill>
                <a:srgbClr val="FF0000"/>
              </a:solidFill>
            </a:rPr>
            <a:t>7%-15%</a:t>
          </a:r>
          <a:endParaRPr lang="en-US" dirty="0">
            <a:solidFill>
              <a:srgbClr val="FF0000"/>
            </a:solidFill>
          </a:endParaRPr>
        </a:p>
      </cdr:txBody>
    </cdr:sp>
  </cdr:relSizeAnchor>
  <cdr:relSizeAnchor xmlns:cdr="http://schemas.openxmlformats.org/drawingml/2006/chartDrawing">
    <cdr:from>
      <cdr:x>0.57681</cdr:x>
      <cdr:y>0.52071</cdr:y>
    </cdr:from>
    <cdr:to>
      <cdr:x>0.59833</cdr:x>
      <cdr:y>0.58524</cdr:y>
    </cdr:to>
    <cdr:sp macro="" textlink="">
      <cdr:nvSpPr>
        <cdr:cNvPr id="3"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dr:relSizeAnchor xmlns:cdr="http://schemas.openxmlformats.org/drawingml/2006/chartDrawing">
    <cdr:from>
      <cdr:x>0.57681</cdr:x>
      <cdr:y>0.52071</cdr:y>
    </cdr:from>
    <cdr:to>
      <cdr:x>0.59833</cdr:x>
      <cdr:y>0.58524</cdr:y>
    </cdr:to>
    <cdr:sp macro="" textlink="">
      <cdr:nvSpPr>
        <cdr:cNvPr id="9" name="Text Box 1"/>
        <cdr:cNvSpPr txBox="1">
          <a:spLocks xmlns:a="http://schemas.openxmlformats.org/drawingml/2006/main" noChangeArrowheads="1"/>
        </cdr:cNvSpPr>
      </cdr:nvSpPr>
      <cdr:spPr bwMode="auto">
        <a:xfrm xmlns:a="http://schemas.openxmlformats.org/drawingml/2006/main">
          <a:off x="2717743" y="1435017"/>
          <a:ext cx="101422" cy="1778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cs typeface="+mn-cs"/>
              </a:defRPr>
            </a:lvl1pPr>
          </a:lstStyle>
          <a:p>
            <a:pPr>
              <a:defRPr/>
            </a:pPr>
            <a:endParaRPr lang="en-US"/>
          </a:p>
        </p:txBody>
      </p:sp>
      <p:sp>
        <p:nvSpPr>
          <p:cNvPr id="634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634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mn-ea"/>
                <a:cs typeface="+mn-cs"/>
              </a:defRPr>
            </a:lvl1pPr>
          </a:lstStyle>
          <a:p>
            <a:pPr>
              <a:defRPr/>
            </a:pPr>
            <a:r>
              <a:rPr lang="en-US"/>
              <a:t>D.Giandomenico</a:t>
            </a: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25963D-5AD5-2642-B7AF-5A5E5B6311EC}" type="slidenum">
              <a:rPr lang="en-US"/>
              <a:pPr>
                <a:defRPr/>
              </a:pPr>
              <a:t>‹#›</a:t>
            </a:fld>
            <a:endParaRPr lang="en-US"/>
          </a:p>
        </p:txBody>
      </p:sp>
    </p:spTree>
    <p:extLst>
      <p:ext uri="{BB962C8B-B14F-4D97-AF65-F5344CB8AC3E}">
        <p14:creationId xmlns:p14="http://schemas.microsoft.com/office/powerpoint/2010/main" val="1408239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cs typeface="+mn-cs"/>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mn-ea"/>
                <a:cs typeface="+mn-cs"/>
              </a:defRPr>
            </a:lvl1pPr>
          </a:lstStyle>
          <a:p>
            <a:pPr>
              <a:defRPr/>
            </a:pPr>
            <a:r>
              <a:rPr lang="en-US"/>
              <a:t>D.Giandomenico</a:t>
            </a:r>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96F6966-B60E-F84B-BE8F-B5DD74B99C8B}" type="slidenum">
              <a:rPr lang="en-US"/>
              <a:pPr>
                <a:defRPr/>
              </a:pPr>
              <a:t>‹#›</a:t>
            </a:fld>
            <a:endParaRPr lang="en-US"/>
          </a:p>
        </p:txBody>
      </p:sp>
    </p:spTree>
    <p:extLst>
      <p:ext uri="{BB962C8B-B14F-4D97-AF65-F5344CB8AC3E}">
        <p14:creationId xmlns:p14="http://schemas.microsoft.com/office/powerpoint/2010/main" val="66651201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FIRST robots have drive trains, arms, winches, lifts…operated by DC permanent motors.  In describing how to use motors,  this tutorial lecture will discuss motor characteristics, efficient (and inefficient!) use of motors, gearbox friction, and general physics concepts such as torque, work, and power.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Motor is also limited by the lesser of the branch circuit current limit (Fuse rating), and the current rating of the motor.</a:t>
            </a:r>
          </a:p>
          <a:p>
            <a:pPr eaLnBrk="1" hangingPunct="1"/>
            <a:r>
              <a:rPr lang="en-US">
                <a:ea typeface="ＭＳ Ｐゴシック" charset="0"/>
                <a:cs typeface="ＭＳ Ｐゴシック" charset="0"/>
              </a:rPr>
              <a:t>The current rating of the motor may not be specified.  A motor should be able to operate continuously at it</a:t>
            </a:r>
            <a:r>
              <a:rPr lang="ja-JP" altLang="en-US">
                <a:ea typeface="ＭＳ Ｐゴシック" charset="0"/>
                <a:cs typeface="ＭＳ Ｐゴシック" charset="0"/>
              </a:rPr>
              <a:t>’</a:t>
            </a:r>
            <a:r>
              <a:rPr lang="en-US" altLang="ja-JP">
                <a:ea typeface="ＭＳ Ｐゴシック" charset="0"/>
                <a:cs typeface="ＭＳ Ｐゴシック" charset="0"/>
              </a:rPr>
              <a:t>s most efficient operating point (~15-20% of the stall current; 85-75% of NoLoad Speed)</a:t>
            </a:r>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Typical operating output power is no more than ¾ or 75% ( 1 over 4/3) of the Max Out power – which we will see later.</a:t>
            </a:r>
          </a:p>
          <a:p>
            <a:pPr eaLnBrk="1" hangingPunct="1"/>
            <a:r>
              <a:rPr lang="en-US">
                <a:ea typeface="ＭＳ Ｐゴシック" charset="0"/>
                <a:cs typeface="ＭＳ Ｐゴシック" charset="0"/>
              </a:rPr>
              <a:t>Gearbox friction may be around 60-80%, depending on the # of gears among other factors.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points: Torque is proportional to current; Speed scales with Voltage; Relations are Linear; When </a:t>
            </a:r>
            <a:r>
              <a:rPr lang="en-US" baseline="0" dirty="0" err="1" smtClean="0"/>
              <a:t>wf</a:t>
            </a:r>
            <a:r>
              <a:rPr lang="en-US" baseline="0" dirty="0" smtClean="0"/>
              <a:t> is at max speed, </a:t>
            </a:r>
            <a:r>
              <a:rPr lang="en-US" baseline="0" dirty="0" err="1" smtClean="0"/>
              <a:t>i</a:t>
            </a:r>
            <a:r>
              <a:rPr lang="en-US" baseline="0" dirty="0" smtClean="0"/>
              <a:t> -&gt; 0; when w-&gt;, I -&gt; V/</a:t>
            </a:r>
            <a:r>
              <a:rPr lang="en-US" baseline="0" dirty="0" err="1" smtClean="0"/>
              <a:t>Rm</a:t>
            </a:r>
            <a:r>
              <a:rPr lang="en-US" baseline="0"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D.Giandomenico</a:t>
            </a:r>
            <a:endParaRPr lang="en-US"/>
          </a:p>
        </p:txBody>
      </p:sp>
      <p:sp>
        <p:nvSpPr>
          <p:cNvPr id="5" name="Slide Number Placeholder 4"/>
          <p:cNvSpPr>
            <a:spLocks noGrp="1"/>
          </p:cNvSpPr>
          <p:nvPr>
            <p:ph type="sldNum" sz="quarter" idx="11"/>
          </p:nvPr>
        </p:nvSpPr>
        <p:spPr/>
        <p:txBody>
          <a:bodyPr/>
          <a:lstStyle/>
          <a:p>
            <a:pPr>
              <a:defRPr/>
            </a:pPr>
            <a:fld id="{C96F6966-B60E-F84B-BE8F-B5DD74B99C8B}" type="slidenum">
              <a:rPr lang="en-US" smtClean="0"/>
              <a:pPr>
                <a:defRPr/>
              </a:pPr>
              <a:t>15</a:t>
            </a:fld>
            <a:endParaRPr lang="en-US"/>
          </a:p>
        </p:txBody>
      </p:sp>
    </p:spTree>
    <p:extLst>
      <p:ext uri="{BB962C8B-B14F-4D97-AF65-F5344CB8AC3E}">
        <p14:creationId xmlns:p14="http://schemas.microsoft.com/office/powerpoint/2010/main" val="88211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Clarify point of confusion; </a:t>
            </a:r>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3555"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355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583A81-CDB0-A44B-9607-6B3026196991}"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Mechanical output power is area under curve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Area of boxes results in inverted parabola.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motor has</a:t>
            </a:r>
            <a:r>
              <a:rPr lang="en-US" baseline="0" dirty="0" smtClean="0"/>
              <a:t> it’s own numbers, but otherwise looks very similar.  We can better understand motors if we normalize the speed and torque.</a:t>
            </a:r>
            <a:endParaRPr lang="en-US" dirty="0"/>
          </a:p>
        </p:txBody>
      </p:sp>
      <p:sp>
        <p:nvSpPr>
          <p:cNvPr id="4" name="Footer Placeholder 3"/>
          <p:cNvSpPr>
            <a:spLocks noGrp="1"/>
          </p:cNvSpPr>
          <p:nvPr>
            <p:ph type="ftr" sz="quarter" idx="10"/>
          </p:nvPr>
        </p:nvSpPr>
        <p:spPr/>
        <p:txBody>
          <a:bodyPr/>
          <a:lstStyle/>
          <a:p>
            <a:pPr>
              <a:defRPr/>
            </a:pPr>
            <a:r>
              <a:rPr lang="en-US" smtClean="0"/>
              <a:t>D.Giandomenico</a:t>
            </a:r>
            <a:endParaRPr lang="en-US"/>
          </a:p>
        </p:txBody>
      </p:sp>
      <p:sp>
        <p:nvSpPr>
          <p:cNvPr id="5" name="Slide Number Placeholder 4"/>
          <p:cNvSpPr>
            <a:spLocks noGrp="1"/>
          </p:cNvSpPr>
          <p:nvPr>
            <p:ph type="sldNum" sz="quarter" idx="11"/>
          </p:nvPr>
        </p:nvSpPr>
        <p:spPr/>
        <p:txBody>
          <a:bodyPr/>
          <a:lstStyle/>
          <a:p>
            <a:pPr>
              <a:defRPr/>
            </a:pPr>
            <a:fld id="{C96F6966-B60E-F84B-BE8F-B5DD74B99C8B}" type="slidenum">
              <a:rPr lang="en-US" smtClean="0"/>
              <a:pPr>
                <a:defRPr/>
              </a:pPr>
              <a:t>26</a:t>
            </a:fld>
            <a:endParaRPr lang="en-US"/>
          </a:p>
        </p:txBody>
      </p:sp>
    </p:spTree>
    <p:extLst>
      <p:ext uri="{BB962C8B-B14F-4D97-AF65-F5344CB8AC3E}">
        <p14:creationId xmlns:p14="http://schemas.microsoft.com/office/powerpoint/2010/main" val="162614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Normalized.</a:t>
            </a:r>
            <a:endParaRPr lang="en-US" dirty="0"/>
          </a:p>
        </p:txBody>
      </p:sp>
      <p:sp>
        <p:nvSpPr>
          <p:cNvPr id="4" name="Footer Placeholder 3"/>
          <p:cNvSpPr>
            <a:spLocks noGrp="1"/>
          </p:cNvSpPr>
          <p:nvPr>
            <p:ph type="ftr" sz="quarter" idx="10"/>
          </p:nvPr>
        </p:nvSpPr>
        <p:spPr/>
        <p:txBody>
          <a:bodyPr/>
          <a:lstStyle/>
          <a:p>
            <a:pPr>
              <a:defRPr/>
            </a:pPr>
            <a:r>
              <a:rPr lang="en-US" smtClean="0"/>
              <a:t>D.Giandomenico</a:t>
            </a:r>
            <a:endParaRPr lang="en-US"/>
          </a:p>
        </p:txBody>
      </p:sp>
      <p:sp>
        <p:nvSpPr>
          <p:cNvPr id="5" name="Slide Number Placeholder 4"/>
          <p:cNvSpPr>
            <a:spLocks noGrp="1"/>
          </p:cNvSpPr>
          <p:nvPr>
            <p:ph type="sldNum" sz="quarter" idx="11"/>
          </p:nvPr>
        </p:nvSpPr>
        <p:spPr/>
        <p:txBody>
          <a:bodyPr/>
          <a:lstStyle/>
          <a:p>
            <a:pPr>
              <a:defRPr/>
            </a:pPr>
            <a:fld id="{C96F6966-B60E-F84B-BE8F-B5DD74B99C8B}" type="slidenum">
              <a:rPr lang="en-US" smtClean="0"/>
              <a:pPr>
                <a:defRPr/>
              </a:pPr>
              <a:t>27</a:t>
            </a:fld>
            <a:endParaRPr lang="en-US"/>
          </a:p>
        </p:txBody>
      </p:sp>
    </p:spTree>
    <p:extLst>
      <p:ext uri="{BB962C8B-B14F-4D97-AF65-F5344CB8AC3E}">
        <p14:creationId xmlns:p14="http://schemas.microsoft.com/office/powerpoint/2010/main" val="424884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Curve may be normalized.  Makes computation much easier.</a:t>
            </a:r>
            <a:endParaRPr lang="en-US"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Speed indicated as N; Torque indicated by 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2004 FIRST Competition;Attach to 10ft high bar and</a:t>
            </a:r>
          </a:p>
          <a:p>
            <a:pPr eaLnBrk="1" hangingPunct="1"/>
            <a:r>
              <a:rPr lang="en-US">
                <a:ea typeface="ＭＳ Ｐゴシック" charset="0"/>
                <a:cs typeface="ＭＳ Ｐゴシック" charset="0"/>
              </a:rPr>
              <a:t>lift robot off ground.  What is the design criteria?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Simple linear Model for Current.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With fixed 12V applied, then input power simply follows the current.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Note: Io is commonly a few percent of I stall.</a:t>
            </a:r>
          </a:p>
          <a:p>
            <a:pPr eaLnBrk="1" hangingPunct="1"/>
            <a:r>
              <a:rPr lang="en-US">
                <a:ea typeface="ＭＳ Ｐゴシック" charset="0"/>
                <a:cs typeface="ＭＳ Ｐゴシック" charset="0"/>
              </a:rPr>
              <a:t>Question: If we plotted the output power on the same graph, how would it look?</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Consider</a:t>
            </a:r>
            <a:r>
              <a:rPr lang="en-US" baseline="0" dirty="0" smtClean="0">
                <a:ea typeface="ＭＳ Ｐゴシック" charset="0"/>
                <a:cs typeface="ＭＳ Ｐゴシック" charset="0"/>
              </a:rPr>
              <a:t> Motor Current.</a:t>
            </a:r>
            <a:endParaRPr lang="en-US" dirty="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Power out / Power In; Because we can write the output power and the input power as equations, we can also write an equation for the efficiency.  With a little calculus it is also easy to write a formula for the speed that yields the Max Efficiency.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When Normalized, the efficiency peaks around 10%-15% for most motors. </a:t>
            </a:r>
          </a:p>
          <a:p>
            <a:pPr eaLnBrk="1" hangingPunct="1"/>
            <a:r>
              <a:rPr lang="en-US">
                <a:ea typeface="ＭＳ Ｐゴシック" charset="0"/>
                <a:cs typeface="ＭＳ Ｐゴシック" charset="0"/>
              </a:rPr>
              <a:t> This is determined by the ratio of the Free Speed current and the Stall Current.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shows dependency on Io/Is ratio.  It doesn’t consider motor’s (</a:t>
            </a:r>
            <a:r>
              <a:rPr lang="en-US" baseline="0" dirty="0" err="1" smtClean="0"/>
              <a:t>Ts</a:t>
            </a:r>
            <a:r>
              <a:rPr lang="en-US" baseline="0" dirty="0" smtClean="0"/>
              <a:t> </a:t>
            </a:r>
            <a:r>
              <a:rPr lang="en-US" baseline="0" dirty="0" err="1" smtClean="0"/>
              <a:t>Wf</a:t>
            </a:r>
            <a:r>
              <a:rPr lang="en-US" baseline="0" dirty="0" smtClean="0"/>
              <a:t>) / ( V Is ), hence the “IDEAL”</a:t>
            </a:r>
          </a:p>
          <a:p>
            <a:r>
              <a:rPr lang="en-US" baseline="0" dirty="0" smtClean="0"/>
              <a:t>Note that at 50% Free Speed, where “Max Power” is obtained, the efficiency approaches 50%.</a:t>
            </a:r>
            <a:endParaRPr lang="en-US" dirty="0"/>
          </a:p>
        </p:txBody>
      </p:sp>
      <p:sp>
        <p:nvSpPr>
          <p:cNvPr id="4" name="Footer Placeholder 3"/>
          <p:cNvSpPr>
            <a:spLocks noGrp="1"/>
          </p:cNvSpPr>
          <p:nvPr>
            <p:ph type="ftr" sz="quarter" idx="10"/>
          </p:nvPr>
        </p:nvSpPr>
        <p:spPr/>
        <p:txBody>
          <a:bodyPr/>
          <a:lstStyle/>
          <a:p>
            <a:pPr>
              <a:defRPr/>
            </a:pPr>
            <a:r>
              <a:rPr lang="en-US" smtClean="0"/>
              <a:t>D.Giandomenico</a:t>
            </a:r>
            <a:endParaRPr lang="en-US"/>
          </a:p>
        </p:txBody>
      </p:sp>
      <p:sp>
        <p:nvSpPr>
          <p:cNvPr id="5" name="Slide Number Placeholder 4"/>
          <p:cNvSpPr>
            <a:spLocks noGrp="1"/>
          </p:cNvSpPr>
          <p:nvPr>
            <p:ph type="sldNum" sz="quarter" idx="11"/>
          </p:nvPr>
        </p:nvSpPr>
        <p:spPr/>
        <p:txBody>
          <a:bodyPr/>
          <a:lstStyle/>
          <a:p>
            <a:pPr>
              <a:defRPr/>
            </a:pPr>
            <a:fld id="{C96F6966-B60E-F84B-BE8F-B5DD74B99C8B}" type="slidenum">
              <a:rPr lang="en-US" smtClean="0"/>
              <a:pPr>
                <a:defRPr/>
              </a:pPr>
              <a:t>43</a:t>
            </a:fld>
            <a:endParaRPr lang="en-US"/>
          </a:p>
        </p:txBody>
      </p:sp>
    </p:spTree>
    <p:extLst>
      <p:ext uri="{BB962C8B-B14F-4D97-AF65-F5344CB8AC3E}">
        <p14:creationId xmlns:p14="http://schemas.microsoft.com/office/powerpoint/2010/main" val="723172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Answer: Why adding losses can be a reasonable approximation.  Following slides have more detail why this is true for anyone who just has to know!  </a:t>
            </a:r>
            <a:r>
              <a:rPr lang="en-US">
                <a:ea typeface="ＭＳ Ｐゴシック" charset="0"/>
                <a:cs typeface="ＭＳ Ｐゴシック" charset="0"/>
                <a:sym typeface="Wingdings" charset="0"/>
              </a:rPr>
              <a:t></a:t>
            </a:r>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…Back to the task at hand.  We need a winch that can turn fairly slowly. How can we determine gearhead efficiency when we don</a:t>
            </a:r>
            <a:r>
              <a:rPr lang="ja-JP" altLang="en-US">
                <a:ea typeface="ＭＳ Ｐゴシック" charset="0"/>
                <a:cs typeface="ＭＳ Ｐゴシック" charset="0"/>
              </a:rPr>
              <a:t>’</a:t>
            </a:r>
            <a:r>
              <a:rPr lang="en-US" altLang="ja-JP">
                <a:ea typeface="ＭＳ Ｐゴシック" charset="0"/>
                <a:cs typeface="ＭＳ Ｐゴシック" charset="0"/>
              </a:rPr>
              <a:t>t know what the gearing arrangement will be?</a:t>
            </a:r>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Clearly, we can</a:t>
            </a:r>
            <a:r>
              <a:rPr lang="ja-JP" altLang="en-US">
                <a:ea typeface="ＭＳ Ｐゴシック" charset="0"/>
                <a:cs typeface="ＭＳ Ｐゴシック" charset="0"/>
              </a:rPr>
              <a:t>’</a:t>
            </a:r>
            <a:r>
              <a:rPr lang="en-US" altLang="ja-JP">
                <a:ea typeface="ＭＳ Ｐゴシック" charset="0"/>
                <a:cs typeface="ＭＳ Ｐゴシック" charset="0"/>
              </a:rPr>
              <a:t>t have 6.45 gear sets, a non-integer quantity.  But as an estimate, this number is sufficient.</a:t>
            </a:r>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Other methods are possible, and perhaps preferable.  This is straightforward, requiring a bit of trial and error, but without the complexity of completely analyzing all the tradeoffs.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This is a fairly small margin.  Recommend a larger margin for greater</a:t>
            </a:r>
            <a:r>
              <a:rPr lang="en-US" baseline="0" dirty="0" smtClean="0">
                <a:ea typeface="ＭＳ Ｐゴシック" charset="0"/>
                <a:cs typeface="ＭＳ Ｐゴシック" charset="0"/>
              </a:rPr>
              <a:t> reliability.</a:t>
            </a:r>
            <a:endParaRPr lang="en-US" dirty="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Did we overdesign the winch?  How will the winch respond when lifting 130 </a:t>
            </a:r>
            <a:r>
              <a:rPr lang="en-US" dirty="0" err="1">
                <a:ea typeface="ＭＳ Ｐゴシック" charset="0"/>
                <a:cs typeface="ＭＳ Ｐゴシック" charset="0"/>
              </a:rPr>
              <a:t>lbs</a:t>
            </a:r>
            <a:r>
              <a:rPr lang="en-US" dirty="0">
                <a:ea typeface="ＭＳ Ｐゴシック" charset="0"/>
                <a:cs typeface="ＭＳ Ｐゴシック" charset="0"/>
              </a:rPr>
              <a:t>, if it is pulling with 171 </a:t>
            </a:r>
            <a:r>
              <a:rPr lang="en-US" dirty="0" err="1">
                <a:ea typeface="ＭＳ Ｐゴシック" charset="0"/>
                <a:cs typeface="ＭＳ Ｐゴシック" charset="0"/>
              </a:rPr>
              <a:t>lbs</a:t>
            </a:r>
            <a:r>
              <a:rPr lang="en-US" dirty="0">
                <a:ea typeface="ＭＳ Ｐゴシック" charset="0"/>
                <a:cs typeface="ＭＳ Ｐゴシック" charset="0"/>
              </a:rPr>
              <a:t>?  How do we build this winch</a:t>
            </a:r>
            <a:r>
              <a:rPr lang="en-US" dirty="0" smtClean="0">
                <a:ea typeface="ＭＳ Ｐゴシック" charset="0"/>
                <a:cs typeface="ＭＳ Ｐゴシック" charset="0"/>
              </a:rPr>
              <a:t>?</a:t>
            </a:r>
          </a:p>
          <a:p>
            <a:pPr eaLnBrk="1" hangingPunct="1"/>
            <a:r>
              <a:rPr lang="en-US" dirty="0" smtClean="0">
                <a:ea typeface="ＭＳ Ｐゴシック" charset="0"/>
                <a:cs typeface="ＭＳ Ｐゴシック" charset="0"/>
              </a:rPr>
              <a:t>This is a fairly </a:t>
            </a:r>
            <a:r>
              <a:rPr lang="en-US" b="1" i="0" dirty="0" smtClean="0">
                <a:ea typeface="ＭＳ Ｐゴシック" charset="0"/>
                <a:cs typeface="ＭＳ Ｐゴシック" charset="0"/>
              </a:rPr>
              <a:t>small</a:t>
            </a:r>
            <a:r>
              <a:rPr lang="en-US" dirty="0" smtClean="0">
                <a:ea typeface="ＭＳ Ｐゴシック" charset="0"/>
                <a:cs typeface="ＭＳ Ｐゴシック" charset="0"/>
              </a:rPr>
              <a:t> margin.</a:t>
            </a:r>
            <a:r>
              <a:rPr lang="en-US" baseline="0" dirty="0" smtClean="0">
                <a:ea typeface="ＭＳ Ｐゴシック" charset="0"/>
                <a:cs typeface="ＭＳ Ｐゴシック" charset="0"/>
              </a:rPr>
              <a:t>  A larger margin would give a more reliable lift.</a:t>
            </a:r>
            <a:endParaRPr lang="en-US" dirty="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Binomials: Note the binomial coeffients for 1</a:t>
            </a:r>
            <a:r>
              <a:rPr lang="en-US" baseline="30000">
                <a:ea typeface="ＭＳ Ｐゴシック" charset="0"/>
                <a:cs typeface="ＭＳ Ｐゴシック" charset="0"/>
              </a:rPr>
              <a:t>st</a:t>
            </a:r>
            <a:r>
              <a:rPr lang="en-US">
                <a:ea typeface="ＭＳ Ｐゴシック" charset="0"/>
                <a:cs typeface="ＭＳ Ｐゴシック" charset="0"/>
              </a:rPr>
              <a:t> order y terms.  In our case, x=1</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Yet more!  Is there a way to easily determine the binomial coefficients?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Complicated.  What do we look for?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D.Giandomenico</a:t>
            </a: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Key data.  All graphs can be determined from 4 numbers.  In order, No Load speed (aka free speed),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86907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7065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81220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067229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02487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174525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25728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11884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52628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14988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412859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391519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130296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5400" y="6613525"/>
            <a:ext cx="2133600" cy="244475"/>
          </a:xfrm>
          <a:ln/>
        </p:spPr>
        <p:txBody>
          <a:bodyPr/>
          <a:lstStyle>
            <a:lvl1pPr>
              <a:defRPr/>
            </a:lvl1pPr>
          </a:lstStyle>
          <a:p>
            <a:pPr>
              <a:defRPr/>
            </a:pPr>
            <a:r>
              <a:rPr lang="en-US" smtClean="0"/>
              <a:t>December 13,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408211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43545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13,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Giandomenico - FIRST #846</a:t>
            </a:r>
          </a:p>
        </p:txBody>
      </p:sp>
    </p:spTree>
    <p:extLst>
      <p:ext uri="{BB962C8B-B14F-4D97-AF65-F5344CB8AC3E}">
        <p14:creationId xmlns:p14="http://schemas.microsoft.com/office/powerpoint/2010/main" val="2107372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556"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1">
                <a:ea typeface="+mn-ea"/>
                <a:cs typeface="+mn-cs"/>
              </a:defRPr>
            </a:lvl1pPr>
          </a:lstStyle>
          <a:p>
            <a:pPr>
              <a:defRPr/>
            </a:pPr>
            <a:r>
              <a:rPr lang="en-US" smtClean="0"/>
              <a:t>December 13, 2014</a:t>
            </a:r>
            <a:endParaRPr lang="en-US" dirty="0"/>
          </a:p>
        </p:txBody>
      </p:sp>
      <p:sp>
        <p:nvSpPr>
          <p:cNvPr id="23557" name="Rectangle 5"/>
          <p:cNvSpPr>
            <a:spLocks noGrp="1" noChangeArrowheads="1"/>
          </p:cNvSpPr>
          <p:nvPr>
            <p:ph type="ftr" sz="quarter" idx="3"/>
          </p:nvPr>
        </p:nvSpPr>
        <p:spPr bwMode="auto">
          <a:xfrm>
            <a:off x="60960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a:ea typeface="+mn-ea"/>
                <a:cs typeface="+mn-cs"/>
              </a:defRPr>
            </a:lvl1pPr>
          </a:lstStyle>
          <a:p>
            <a:pPr>
              <a:defRPr/>
            </a:pPr>
            <a:r>
              <a:rPr lang="en-US"/>
              <a:t>David Giandomenico - FIRST #846</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iming>
    <p:tnLst>
      <p:par>
        <p:cTn xmlns:p14="http://schemas.microsoft.com/office/powerpoint/2010/mai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8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Giandomenico@lynbrookrobotics.com" TargetMode="External"/><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microsoft.com/office/2007/relationships/hdphoto" Target="../media/hdphoto6.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oleObject" Target="../embeddings/oleObject6.bin"/><Relationship Id="rId13"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notesSlide" Target="../notesSlides/notesSlide14.xml"/><Relationship Id="rId4" Type="http://schemas.openxmlformats.org/officeDocument/2006/relationships/image" Target="../media/image16.png"/><Relationship Id="rId5" Type="http://schemas.microsoft.com/office/2007/relationships/hdphoto" Target="../media/hdphoto6.wdp"/><Relationship Id="rId6" Type="http://schemas.openxmlformats.org/officeDocument/2006/relationships/oleObject" Target="../embeddings/oleObject3.bin"/><Relationship Id="rId7" Type="http://schemas.openxmlformats.org/officeDocument/2006/relationships/image" Target="../media/image17.emf"/><Relationship Id="rId8" Type="http://schemas.openxmlformats.org/officeDocument/2006/relationships/oleObject" Target="../embeddings/oleObject4.bin"/><Relationship Id="rId9" Type="http://schemas.openxmlformats.org/officeDocument/2006/relationships/image" Target="../media/image18.emf"/><Relationship Id="rId10"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7.bin"/><Relationship Id="rId5" Type="http://schemas.openxmlformats.org/officeDocument/2006/relationships/image" Target="../media/image22.wmf"/><Relationship Id="rId6" Type="http://schemas.openxmlformats.org/officeDocument/2006/relationships/oleObject" Target="../embeddings/oleObject8.bin"/><Relationship Id="rId7" Type="http://schemas.openxmlformats.org/officeDocument/2006/relationships/image" Target="../media/image23.emf"/><Relationship Id="rId8" Type="http://schemas.openxmlformats.org/officeDocument/2006/relationships/comments" Target="../comments/comment5.xml"/><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oleObject" Target="../embeddings/oleObject13.bin"/><Relationship Id="rId13" Type="http://schemas.openxmlformats.org/officeDocument/2006/relationships/image" Target="../media/image28.emf"/><Relationship Id="rId14" Type="http://schemas.openxmlformats.org/officeDocument/2006/relationships/comments" Target="../comments/comment6.xml"/><Relationship Id="rId1" Type="http://schemas.openxmlformats.org/officeDocument/2006/relationships/vmlDrawing" Target="../drawings/vmlDrawing5.vml"/><Relationship Id="rId2" Type="http://schemas.openxmlformats.org/officeDocument/2006/relationships/slideLayout" Target="../slideLayouts/slideLayout4.xml"/><Relationship Id="rId3" Type="http://schemas.openxmlformats.org/officeDocument/2006/relationships/notesSlide" Target="../notesSlides/notesSlide21.xml"/><Relationship Id="rId4" Type="http://schemas.openxmlformats.org/officeDocument/2006/relationships/oleObject" Target="../embeddings/oleObject9.bin"/><Relationship Id="rId5" Type="http://schemas.openxmlformats.org/officeDocument/2006/relationships/image" Target="../media/image24.emf"/><Relationship Id="rId6" Type="http://schemas.openxmlformats.org/officeDocument/2006/relationships/oleObject" Target="../embeddings/oleObject10.bin"/><Relationship Id="rId7" Type="http://schemas.openxmlformats.org/officeDocument/2006/relationships/image" Target="../media/image25.emf"/><Relationship Id="rId8" Type="http://schemas.openxmlformats.org/officeDocument/2006/relationships/oleObject" Target="../embeddings/oleObject11.bin"/><Relationship Id="rId9" Type="http://schemas.openxmlformats.org/officeDocument/2006/relationships/image" Target="../media/image26.emf"/><Relationship Id="rId10"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11" Type="http://schemas.openxmlformats.org/officeDocument/2006/relationships/image" Target="../media/image32.wmf"/><Relationship Id="rId12" Type="http://schemas.openxmlformats.org/officeDocument/2006/relationships/oleObject" Target="../embeddings/oleObject18.bin"/><Relationship Id="rId13" Type="http://schemas.openxmlformats.org/officeDocument/2006/relationships/image" Target="../media/image33.emf"/><Relationship Id="rId14" Type="http://schemas.openxmlformats.org/officeDocument/2006/relationships/oleObject" Target="../embeddings/oleObject19.bin"/><Relationship Id="rId15" Type="http://schemas.openxmlformats.org/officeDocument/2006/relationships/image" Target="../media/image34.emf"/><Relationship Id="rId1" Type="http://schemas.openxmlformats.org/officeDocument/2006/relationships/vmlDrawing" Target="../drawings/vmlDrawing6.vml"/><Relationship Id="rId2" Type="http://schemas.openxmlformats.org/officeDocument/2006/relationships/slideLayout" Target="../slideLayouts/slideLayout14.xml"/><Relationship Id="rId3" Type="http://schemas.openxmlformats.org/officeDocument/2006/relationships/notesSlide" Target="../notesSlides/notesSlide22.xml"/><Relationship Id="rId4" Type="http://schemas.openxmlformats.org/officeDocument/2006/relationships/oleObject" Target="../embeddings/oleObject14.bin"/><Relationship Id="rId5" Type="http://schemas.openxmlformats.org/officeDocument/2006/relationships/image" Target="../media/image29.wmf"/><Relationship Id="rId6" Type="http://schemas.openxmlformats.org/officeDocument/2006/relationships/oleObject" Target="../embeddings/oleObject15.bin"/><Relationship Id="rId7" Type="http://schemas.openxmlformats.org/officeDocument/2006/relationships/image" Target="../media/image30.wmf"/><Relationship Id="rId8" Type="http://schemas.openxmlformats.org/officeDocument/2006/relationships/oleObject" Target="../embeddings/oleObject16.bin"/><Relationship Id="rId9" Type="http://schemas.openxmlformats.org/officeDocument/2006/relationships/image" Target="../media/image31.wmf"/><Relationship Id="rId10"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png"/><Relationship Id="rId5" Type="http://schemas.openxmlformats.org/officeDocument/2006/relationships/image" Target="../media/image35.gi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0.bin"/><Relationship Id="rId5" Type="http://schemas.openxmlformats.org/officeDocument/2006/relationships/image" Target="../media/image39.wmf"/><Relationship Id="rId1" Type="http://schemas.openxmlformats.org/officeDocument/2006/relationships/vmlDrawing" Target="../drawings/vmlDrawing7.vml"/><Relationship Id="rId2"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5.png"/><Relationship Id="rId6" Type="http://schemas.openxmlformats.org/officeDocument/2006/relationships/comments" Target="../comments/comment2.xm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1.bin"/><Relationship Id="rId5" Type="http://schemas.openxmlformats.org/officeDocument/2006/relationships/image" Target="../media/image40.wmf"/><Relationship Id="rId6" Type="http://schemas.openxmlformats.org/officeDocument/2006/relationships/oleObject" Target="../embeddings/oleObject22.bin"/><Relationship Id="rId7" Type="http://schemas.openxmlformats.org/officeDocument/2006/relationships/image" Target="../media/image41.emf"/><Relationship Id="rId8" Type="http://schemas.openxmlformats.org/officeDocument/2006/relationships/oleObject" Target="../embeddings/oleObject23.bin"/><Relationship Id="rId9" Type="http://schemas.openxmlformats.org/officeDocument/2006/relationships/image" Target="../media/image42.emf"/><Relationship Id="rId1" Type="http://schemas.openxmlformats.org/officeDocument/2006/relationships/vmlDrawing" Target="../drawings/vmlDrawing8.vml"/><Relationship Id="rId2"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4.bin"/><Relationship Id="rId5" Type="http://schemas.openxmlformats.org/officeDocument/2006/relationships/image" Target="../media/image43.emf"/><Relationship Id="rId6" Type="http://schemas.openxmlformats.org/officeDocument/2006/relationships/oleObject" Target="../embeddings/oleObject25.bin"/><Relationship Id="rId7" Type="http://schemas.openxmlformats.org/officeDocument/2006/relationships/image" Target="../media/image44.wmf"/><Relationship Id="rId8" Type="http://schemas.openxmlformats.org/officeDocument/2006/relationships/oleObject" Target="../embeddings/oleObject26.bin"/><Relationship Id="rId9" Type="http://schemas.openxmlformats.org/officeDocument/2006/relationships/image" Target="../media/image45.emf"/><Relationship Id="rId1" Type="http://schemas.openxmlformats.org/officeDocument/2006/relationships/vmlDrawing" Target="../drawings/vmlDrawing9.vml"/><Relationship Id="rId2"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chart" Target="../charts/chart4.xml"/><Relationship Id="rId5" Type="http://schemas.openxmlformats.org/officeDocument/2006/relationships/oleObject" Target="../embeddings/oleObject27.bin"/><Relationship Id="rId6" Type="http://schemas.openxmlformats.org/officeDocument/2006/relationships/image" Target="../media/image46.emf"/><Relationship Id="rId7" Type="http://schemas.openxmlformats.org/officeDocument/2006/relationships/comments" Target="../comments/comment9.xml"/><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28.bin"/><Relationship Id="rId5" Type="http://schemas.openxmlformats.org/officeDocument/2006/relationships/image" Target="../media/image47.wmf"/><Relationship Id="rId1" Type="http://schemas.openxmlformats.org/officeDocument/2006/relationships/vmlDrawing" Target="../drawings/vmlDrawing11.vml"/><Relationship Id="rId2"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29.bin"/><Relationship Id="rId5" Type="http://schemas.openxmlformats.org/officeDocument/2006/relationships/image" Target="../media/image48.wmf"/><Relationship Id="rId1" Type="http://schemas.openxmlformats.org/officeDocument/2006/relationships/vmlDrawing" Target="../drawings/vmlDrawing12.vml"/><Relationship Id="rId2"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50.emf"/><Relationship Id="rId5" Type="http://schemas.openxmlformats.org/officeDocument/2006/relationships/oleObject" Target="../embeddings/oleObject31.bin"/><Relationship Id="rId6" Type="http://schemas.openxmlformats.org/officeDocument/2006/relationships/image" Target="../media/image51.emf"/><Relationship Id="rId7" Type="http://schemas.openxmlformats.org/officeDocument/2006/relationships/chart" Target="../charts/chart12.xml"/><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1" Type="http://schemas.openxmlformats.org/officeDocument/2006/relationships/oleObject" Target="../embeddings/oleObject36.bin"/><Relationship Id="rId12" Type="http://schemas.openxmlformats.org/officeDocument/2006/relationships/image" Target="../media/image56.emf"/><Relationship Id="rId13" Type="http://schemas.openxmlformats.org/officeDocument/2006/relationships/oleObject" Target="../embeddings/oleObject37.bin"/><Relationship Id="rId14" Type="http://schemas.openxmlformats.org/officeDocument/2006/relationships/image" Target="../media/image57.e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52.emf"/><Relationship Id="rId5" Type="http://schemas.openxmlformats.org/officeDocument/2006/relationships/oleObject" Target="../embeddings/oleObject33.bin"/><Relationship Id="rId6" Type="http://schemas.openxmlformats.org/officeDocument/2006/relationships/image" Target="../media/image53.emf"/><Relationship Id="rId7" Type="http://schemas.openxmlformats.org/officeDocument/2006/relationships/oleObject" Target="../embeddings/oleObject34.bin"/><Relationship Id="rId8" Type="http://schemas.openxmlformats.org/officeDocument/2006/relationships/image" Target="../media/image54.emf"/><Relationship Id="rId9" Type="http://schemas.openxmlformats.org/officeDocument/2006/relationships/oleObject" Target="../embeddings/oleObject35.bin"/><Relationship Id="rId10" Type="http://schemas.openxmlformats.org/officeDocument/2006/relationships/image" Target="../media/image55.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58.emf"/><Relationship Id="rId5" Type="http://schemas.openxmlformats.org/officeDocument/2006/relationships/oleObject" Target="../embeddings/oleObject39.bin"/><Relationship Id="rId6" Type="http://schemas.openxmlformats.org/officeDocument/2006/relationships/image" Target="../media/image59.emf"/><Relationship Id="rId7" Type="http://schemas.openxmlformats.org/officeDocument/2006/relationships/oleObject" Target="../embeddings/oleObject40.bin"/><Relationship Id="rId8" Type="http://schemas.openxmlformats.org/officeDocument/2006/relationships/image" Target="../media/image60.emf"/><Relationship Id="rId9" Type="http://schemas.openxmlformats.org/officeDocument/2006/relationships/oleObject" Target="../embeddings/oleObject41.bin"/><Relationship Id="rId10" Type="http://schemas.openxmlformats.org/officeDocument/2006/relationships/image" Target="../media/image61.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omments" Target="../comments/comment1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42.bin"/><Relationship Id="rId5" Type="http://schemas.openxmlformats.org/officeDocument/2006/relationships/image" Target="../media/image62.emf"/><Relationship Id="rId6" Type="http://schemas.openxmlformats.org/officeDocument/2006/relationships/oleObject" Target="../embeddings/oleObject43.bin"/><Relationship Id="rId7" Type="http://schemas.openxmlformats.org/officeDocument/2006/relationships/image" Target="../media/image63.wmf"/><Relationship Id="rId8" Type="http://schemas.openxmlformats.org/officeDocument/2006/relationships/comments" Target="../comments/comment11.xml"/><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microsoft.com/office/2007/relationships/hdphoto" Target="../media/hdphoto3.wdp"/><Relationship Id="rId12" Type="http://schemas.openxmlformats.org/officeDocument/2006/relationships/image" Target="../media/image10.png"/><Relationship Id="rId13" Type="http://schemas.microsoft.com/office/2007/relationships/hdphoto" Target="../media/hdphoto4.wdp"/><Relationship Id="rId14" Type="http://schemas.openxmlformats.org/officeDocument/2006/relationships/image" Target="../media/image11.png"/><Relationship Id="rId15" Type="http://schemas.microsoft.com/office/2007/relationships/hdphoto" Target="../media/hdphoto5.wdp"/><Relationship Id="rId1" Type="http://schemas.openxmlformats.org/officeDocument/2006/relationships/vmlDrawing" Target="../drawings/vmlDrawing2.vml"/><Relationship Id="rId2" Type="http://schemas.openxmlformats.org/officeDocument/2006/relationships/slideLayout" Target="../slideLayouts/slideLayout12.xml"/><Relationship Id="rId3" Type="http://schemas.openxmlformats.org/officeDocument/2006/relationships/notesSlide" Target="../notesSlides/notesSlide5.xml"/><Relationship Id="rId4" Type="http://schemas.openxmlformats.org/officeDocument/2006/relationships/image" Target="../media/image7.png"/><Relationship Id="rId5" Type="http://schemas.microsoft.com/office/2007/relationships/hdphoto" Target="../media/hdphoto1.wdp"/><Relationship Id="rId6" Type="http://schemas.openxmlformats.org/officeDocument/2006/relationships/image" Target="../media/image8.png"/><Relationship Id="rId7" Type="http://schemas.microsoft.com/office/2007/relationships/hdphoto" Target="../media/hdphoto2.wdp"/><Relationship Id="rId8" Type="http://schemas.openxmlformats.org/officeDocument/2006/relationships/oleObject" Target="../embeddings/oleObject2.bin"/><Relationship Id="rId9" Type="http://schemas.openxmlformats.org/officeDocument/2006/relationships/image" Target="../media/image6.png"/><Relationship Id="rId10"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omments" Target="../comments/commen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65.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44.bin"/><Relationship Id="rId5" Type="http://schemas.openxmlformats.org/officeDocument/2006/relationships/package" Target="../embeddings/Microsoft_Excel_Sheet1.xlsx"/><Relationship Id="rId6" Type="http://schemas.openxmlformats.org/officeDocument/2006/relationships/image" Target="../media/image66.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hyperlink" Target="mailto:DGiandomenico@lynbrookrobotic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comments" Target="../comments/comment13.xml"/></Relationships>
</file>

<file path=ppt/slides/_rels/slide61.xml.rels><?xml version="1.0" encoding="UTF-8" standalone="yes"?>
<Relationships xmlns="http://schemas.openxmlformats.org/package/2006/relationships"><Relationship Id="rId11" Type="http://schemas.openxmlformats.org/officeDocument/2006/relationships/image" Target="../media/image71.wmf"/><Relationship Id="rId12" Type="http://schemas.openxmlformats.org/officeDocument/2006/relationships/oleObject" Target="../embeddings/oleObject49.bin"/><Relationship Id="rId13" Type="http://schemas.openxmlformats.org/officeDocument/2006/relationships/image" Target="../media/image72.wmf"/><Relationship Id="rId14" Type="http://schemas.openxmlformats.org/officeDocument/2006/relationships/oleObject" Target="../embeddings/oleObject50.bin"/><Relationship Id="rId15" Type="http://schemas.openxmlformats.org/officeDocument/2006/relationships/image" Target="../media/image73.wmf"/><Relationship Id="rId16" Type="http://schemas.openxmlformats.org/officeDocument/2006/relationships/comments" Target="../comments/comment14.xml"/><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notesSlide" Target="../notesSlides/notesSlide57.xml"/><Relationship Id="rId4" Type="http://schemas.openxmlformats.org/officeDocument/2006/relationships/oleObject" Target="../embeddings/oleObject45.bin"/><Relationship Id="rId5" Type="http://schemas.openxmlformats.org/officeDocument/2006/relationships/image" Target="../media/image68.wmf"/><Relationship Id="rId6" Type="http://schemas.openxmlformats.org/officeDocument/2006/relationships/oleObject" Target="../embeddings/oleObject46.bin"/><Relationship Id="rId7" Type="http://schemas.openxmlformats.org/officeDocument/2006/relationships/image" Target="../media/image69.wmf"/><Relationship Id="rId8" Type="http://schemas.openxmlformats.org/officeDocument/2006/relationships/oleObject" Target="../embeddings/oleObject47.bin"/><Relationship Id="rId9" Type="http://schemas.openxmlformats.org/officeDocument/2006/relationships/image" Target="../media/image70.wmf"/><Relationship Id="rId10" Type="http://schemas.openxmlformats.org/officeDocument/2006/relationships/oleObject" Target="../embeddings/oleObject48.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51.bin"/><Relationship Id="rId5" Type="http://schemas.openxmlformats.org/officeDocument/2006/relationships/image" Target="../media/image74.wmf"/><Relationship Id="rId6" Type="http://schemas.openxmlformats.org/officeDocument/2006/relationships/oleObject" Target="../embeddings/oleObject52.bin"/><Relationship Id="rId7" Type="http://schemas.openxmlformats.org/officeDocument/2006/relationships/image" Target="../media/image75.wmf"/><Relationship Id="rId8" Type="http://schemas.openxmlformats.org/officeDocument/2006/relationships/comments" Target="../comments/comment15.xml"/><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53.bin"/><Relationship Id="rId5" Type="http://schemas.openxmlformats.org/officeDocument/2006/relationships/image" Target="../media/image76.wmf"/><Relationship Id="rId6" Type="http://schemas.openxmlformats.org/officeDocument/2006/relationships/comments" Target="../comments/comment16.xml"/><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54.bin"/><Relationship Id="rId5" Type="http://schemas.openxmlformats.org/officeDocument/2006/relationships/image" Target="../media/image77.wmf"/><Relationship Id="rId6" Type="http://schemas.openxmlformats.org/officeDocument/2006/relationships/oleObject" Target="../embeddings/oleObject55.bin"/><Relationship Id="rId7" Type="http://schemas.openxmlformats.org/officeDocument/2006/relationships/image" Target="../media/image78.wmf"/><Relationship Id="rId8" Type="http://schemas.openxmlformats.org/officeDocument/2006/relationships/comments" Target="../comments/comment17.xml"/><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20483" name="Rectangle 2"/>
          <p:cNvSpPr>
            <a:spLocks noGrp="1" noChangeArrowheads="1"/>
          </p:cNvSpPr>
          <p:nvPr>
            <p:ph type="ctrTitle"/>
          </p:nvPr>
        </p:nvSpPr>
        <p:spPr>
          <a:xfrm>
            <a:off x="762000" y="1219200"/>
            <a:ext cx="7772400" cy="1470025"/>
          </a:xfrm>
        </p:spPr>
        <p:txBody>
          <a:bodyPr/>
          <a:lstStyle/>
          <a:p>
            <a:pPr eaLnBrk="1" hangingPunct="1"/>
            <a:r>
              <a:rPr lang="en-US" dirty="0">
                <a:latin typeface="Times New Roman" charset="0"/>
                <a:ea typeface="ＭＳ Ｐゴシック" charset="0"/>
                <a:cs typeface="ＭＳ Ｐゴシック" charset="0"/>
              </a:rPr>
              <a:t>DC Permanent Magnet Motors</a:t>
            </a:r>
            <a:br>
              <a:rPr lang="en-US" dirty="0">
                <a:latin typeface="Times New Roman" charset="0"/>
                <a:ea typeface="ＭＳ Ｐゴシック" charset="0"/>
                <a:cs typeface="ＭＳ Ｐゴシック" charset="0"/>
              </a:rPr>
            </a:br>
            <a:r>
              <a:rPr lang="en-US" sz="3200" dirty="0">
                <a:latin typeface="Times New Roman" charset="0"/>
                <a:ea typeface="ＭＳ Ｐゴシック" charset="0"/>
                <a:cs typeface="ＭＳ Ｐゴシック" charset="0"/>
              </a:rPr>
              <a:t>A tutorial winch design</a:t>
            </a:r>
          </a:p>
        </p:txBody>
      </p:sp>
      <p:sp>
        <p:nvSpPr>
          <p:cNvPr id="20484" name="Rectangle 3"/>
          <p:cNvSpPr>
            <a:spLocks noGrp="1" noChangeArrowheads="1"/>
          </p:cNvSpPr>
          <p:nvPr>
            <p:ph type="subTitle" idx="1"/>
          </p:nvPr>
        </p:nvSpPr>
        <p:spPr>
          <a:xfrm>
            <a:off x="1371600" y="3048000"/>
            <a:ext cx="6400800" cy="1752600"/>
          </a:xfrm>
        </p:spPr>
        <p:txBody>
          <a:bodyPr/>
          <a:lstStyle/>
          <a:p>
            <a:pPr eaLnBrk="1" hangingPunct="1">
              <a:lnSpc>
                <a:spcPct val="80000"/>
              </a:lnSpc>
            </a:pPr>
            <a:r>
              <a:rPr lang="en-US" sz="1400">
                <a:latin typeface="Times New Roman" charset="0"/>
                <a:ea typeface="ＭＳ Ｐゴシック" charset="0"/>
                <a:cs typeface="ＭＳ Ｐゴシック" charset="0"/>
              </a:rPr>
              <a:t>David Giandomenico</a:t>
            </a:r>
          </a:p>
          <a:p>
            <a:pPr eaLnBrk="1" hangingPunct="1">
              <a:lnSpc>
                <a:spcPct val="80000"/>
              </a:lnSpc>
            </a:pPr>
            <a:r>
              <a:rPr lang="en-US" sz="1400">
                <a:latin typeface="Times New Roman" charset="0"/>
                <a:ea typeface="ＭＳ Ｐゴシック" charset="0"/>
                <a:cs typeface="ＭＳ Ｐゴシック" charset="0"/>
              </a:rPr>
              <a:t>Lynbrook High School Robotics</a:t>
            </a:r>
          </a:p>
          <a:p>
            <a:pPr eaLnBrk="1" hangingPunct="1">
              <a:lnSpc>
                <a:spcPct val="80000"/>
              </a:lnSpc>
            </a:pPr>
            <a:r>
              <a:rPr lang="en-US" sz="1400">
                <a:latin typeface="Times New Roman" charset="0"/>
                <a:ea typeface="ＭＳ Ｐゴシック" charset="0"/>
                <a:cs typeface="ＭＳ Ｐゴシック" charset="0"/>
              </a:rPr>
              <a:t>FIRST Team #846</a:t>
            </a:r>
          </a:p>
          <a:p>
            <a:pPr eaLnBrk="1" hangingPunct="1">
              <a:lnSpc>
                <a:spcPct val="80000"/>
              </a:lnSpc>
            </a:pPr>
            <a:r>
              <a:rPr lang="en-US" sz="1400">
                <a:latin typeface="Times New Roman" charset="0"/>
                <a:ea typeface="ＭＳ Ｐゴシック" charset="0"/>
                <a:cs typeface="ＭＳ Ｐゴシック" charset="0"/>
                <a:hlinkClick r:id="rId3"/>
              </a:rPr>
              <a:t>DGiandomenico@lynbrookrobotics.com</a:t>
            </a:r>
            <a:endParaRPr lang="en-US" sz="1400">
              <a:latin typeface="Times New Roman" charset="0"/>
              <a:ea typeface="ＭＳ Ｐゴシック" charset="0"/>
              <a:cs typeface="ＭＳ Ｐゴシック" charset="0"/>
            </a:endParaRPr>
          </a:p>
          <a:p>
            <a:pPr eaLnBrk="1" hangingPunct="1">
              <a:lnSpc>
                <a:spcPct val="80000"/>
              </a:lnSpc>
            </a:pPr>
            <a:r>
              <a:rPr lang="en-US" sz="1400">
                <a:latin typeface="Times New Roman" charset="0"/>
                <a:ea typeface="ＭＳ Ｐゴシック" charset="0"/>
                <a:cs typeface="ＭＳ Ｐゴシック" charset="0"/>
              </a:rPr>
              <a:t>(408)343-1183</a:t>
            </a:r>
          </a:p>
        </p:txBody>
      </p:sp>
      <p:sp>
        <p:nvSpPr>
          <p:cNvPr id="2" name="Date Placeholder 1"/>
          <p:cNvSpPr>
            <a:spLocks noGrp="1"/>
          </p:cNvSpPr>
          <p:nvPr>
            <p:ph type="dt" sz="half" idx="10"/>
          </p:nvPr>
        </p:nvSpPr>
        <p:spPr/>
        <p:txBody>
          <a:bodyPr/>
          <a:lstStyle/>
          <a:p>
            <a:pPr>
              <a:defRPr/>
            </a:pPr>
            <a:r>
              <a:rPr lang="en-US" smtClean="0"/>
              <a:t>December 13,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38915" name="Rectangle 5"/>
          <p:cNvSpPr>
            <a:spLocks noGrp="1" noChangeArrowheads="1"/>
          </p:cNvSpPr>
          <p:nvPr>
            <p:ph type="title"/>
          </p:nvPr>
        </p:nvSpPr>
        <p:spPr/>
        <p:txBody>
          <a:bodyPr/>
          <a:lstStyle/>
          <a:p>
            <a:pPr eaLnBrk="1" hangingPunct="1"/>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CIM</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Motor Performance</a:t>
            </a:r>
            <a:endParaRPr lang="en-US">
              <a:latin typeface="Times New Roman" charset="0"/>
              <a:ea typeface="ＭＳ Ｐゴシック" charset="0"/>
              <a:cs typeface="ＭＳ Ｐゴシック" charset="0"/>
            </a:endParaRPr>
          </a:p>
        </p:txBody>
      </p:sp>
      <p:pic>
        <p:nvPicPr>
          <p:cNvPr id="3891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6313" y="1600200"/>
            <a:ext cx="7189787" cy="4525963"/>
          </a:xfrm>
          <a:noFill/>
        </p:spPr>
      </p:pic>
      <p:grpSp>
        <p:nvGrpSpPr>
          <p:cNvPr id="2" name="Group 26"/>
          <p:cNvGrpSpPr>
            <a:grpSpLocks/>
          </p:cNvGrpSpPr>
          <p:nvPr/>
        </p:nvGrpSpPr>
        <p:grpSpPr bwMode="auto">
          <a:xfrm>
            <a:off x="6921500" y="5473700"/>
            <a:ext cx="955675" cy="892175"/>
            <a:chOff x="4360" y="3448"/>
            <a:chExt cx="602" cy="562"/>
          </a:xfrm>
        </p:grpSpPr>
        <p:sp>
          <p:nvSpPr>
            <p:cNvPr id="38928" name="Line 15"/>
            <p:cNvSpPr>
              <a:spLocks noChangeShapeType="1"/>
            </p:cNvSpPr>
            <p:nvPr/>
          </p:nvSpPr>
          <p:spPr bwMode="auto">
            <a:xfrm>
              <a:off x="4664" y="3448"/>
              <a:ext cx="0" cy="1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2" name="Text Box 20"/>
            <p:cNvSpPr txBox="1">
              <a:spLocks noChangeArrowheads="1"/>
            </p:cNvSpPr>
            <p:nvPr/>
          </p:nvSpPr>
          <p:spPr bwMode="auto">
            <a:xfrm>
              <a:off x="4360" y="3600"/>
              <a:ext cx="602" cy="410"/>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defRPr/>
              </a:pPr>
              <a:r>
                <a:rPr lang="en-US">
                  <a:solidFill>
                    <a:srgbClr val="FF0000"/>
                  </a:solidFill>
                  <a:ea typeface="+mn-ea"/>
                  <a:cs typeface="+mn-cs"/>
                </a:rPr>
                <a:t>Stall</a:t>
              </a:r>
            </a:p>
            <a:p>
              <a:pPr>
                <a:defRPr/>
              </a:pPr>
              <a:r>
                <a:rPr lang="en-US">
                  <a:solidFill>
                    <a:srgbClr val="FF0000"/>
                  </a:solidFill>
                  <a:ea typeface="+mn-ea"/>
                  <a:cs typeface="+mn-cs"/>
                </a:rPr>
                <a:t>Torque</a:t>
              </a:r>
            </a:p>
          </p:txBody>
        </p:sp>
      </p:grpSp>
      <p:grpSp>
        <p:nvGrpSpPr>
          <p:cNvPr id="3" name="Group 24"/>
          <p:cNvGrpSpPr>
            <a:grpSpLocks/>
          </p:cNvGrpSpPr>
          <p:nvPr/>
        </p:nvGrpSpPr>
        <p:grpSpPr bwMode="auto">
          <a:xfrm>
            <a:off x="1714500" y="5105400"/>
            <a:ext cx="7048500" cy="650875"/>
            <a:chOff x="1080" y="3216"/>
            <a:chExt cx="4440" cy="410"/>
          </a:xfrm>
        </p:grpSpPr>
        <p:sp>
          <p:nvSpPr>
            <p:cNvPr id="38926" name="Line 14"/>
            <p:cNvSpPr>
              <a:spLocks noChangeShapeType="1"/>
            </p:cNvSpPr>
            <p:nvPr/>
          </p:nvSpPr>
          <p:spPr bwMode="auto">
            <a:xfrm>
              <a:off x="1080" y="3400"/>
              <a:ext cx="379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1" name="Text Box 19"/>
            <p:cNvSpPr txBox="1">
              <a:spLocks noChangeArrowheads="1"/>
            </p:cNvSpPr>
            <p:nvPr/>
          </p:nvSpPr>
          <p:spPr bwMode="auto">
            <a:xfrm>
              <a:off x="4848" y="3216"/>
              <a:ext cx="672" cy="410"/>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a:solidFill>
                    <a:srgbClr val="FF0000"/>
                  </a:solidFill>
                  <a:ea typeface="+mn-ea"/>
                  <a:cs typeface="+mn-cs"/>
                </a:rPr>
                <a:t>No Load</a:t>
              </a:r>
            </a:p>
            <a:p>
              <a:pPr algn="l">
                <a:defRPr/>
              </a:pPr>
              <a:r>
                <a:rPr lang="en-US">
                  <a:solidFill>
                    <a:srgbClr val="FF0000"/>
                  </a:solidFill>
                  <a:ea typeface="+mn-ea"/>
                  <a:cs typeface="+mn-cs"/>
                </a:rPr>
                <a:t>Current</a:t>
              </a:r>
            </a:p>
          </p:txBody>
        </p:sp>
      </p:grpSp>
      <p:grpSp>
        <p:nvGrpSpPr>
          <p:cNvPr id="4" name="Group 25"/>
          <p:cNvGrpSpPr>
            <a:grpSpLocks/>
          </p:cNvGrpSpPr>
          <p:nvPr/>
        </p:nvGrpSpPr>
        <p:grpSpPr bwMode="auto">
          <a:xfrm>
            <a:off x="304800" y="2514600"/>
            <a:ext cx="1447800" cy="650875"/>
            <a:chOff x="192" y="1584"/>
            <a:chExt cx="912" cy="410"/>
          </a:xfrm>
        </p:grpSpPr>
        <p:sp>
          <p:nvSpPr>
            <p:cNvPr id="38924" name="Line 8"/>
            <p:cNvSpPr>
              <a:spLocks noChangeShapeType="1"/>
            </p:cNvSpPr>
            <p:nvPr/>
          </p:nvSpPr>
          <p:spPr bwMode="auto">
            <a:xfrm>
              <a:off x="912" y="1776"/>
              <a:ext cx="19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13" name="Text Box 21"/>
            <p:cNvSpPr txBox="1">
              <a:spLocks noChangeArrowheads="1"/>
            </p:cNvSpPr>
            <p:nvPr/>
          </p:nvSpPr>
          <p:spPr bwMode="auto">
            <a:xfrm>
              <a:off x="192" y="1584"/>
              <a:ext cx="698" cy="410"/>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lgn="r">
                <a:defRPr/>
              </a:pPr>
              <a:r>
                <a:rPr lang="en-US" dirty="0">
                  <a:solidFill>
                    <a:srgbClr val="FF0000"/>
                  </a:solidFill>
                  <a:ea typeface="+mn-ea"/>
                  <a:cs typeface="+mn-cs"/>
                </a:rPr>
                <a:t>No Load Speed</a:t>
              </a:r>
            </a:p>
          </p:txBody>
        </p:sp>
      </p:grpSp>
      <p:grpSp>
        <p:nvGrpSpPr>
          <p:cNvPr id="5" name="Group 23"/>
          <p:cNvGrpSpPr>
            <a:grpSpLocks/>
          </p:cNvGrpSpPr>
          <p:nvPr/>
        </p:nvGrpSpPr>
        <p:grpSpPr bwMode="auto">
          <a:xfrm>
            <a:off x="7391400" y="2286000"/>
            <a:ext cx="1371600" cy="3200400"/>
            <a:chOff x="7391400" y="2286001"/>
            <a:chExt cx="1371600" cy="3200402"/>
          </a:xfrm>
        </p:grpSpPr>
        <p:sp>
          <p:nvSpPr>
            <p:cNvPr id="38921" name="Line 7"/>
            <p:cNvSpPr>
              <a:spLocks noChangeShapeType="1"/>
            </p:cNvSpPr>
            <p:nvPr/>
          </p:nvSpPr>
          <p:spPr bwMode="auto">
            <a:xfrm>
              <a:off x="7391400" y="2819400"/>
              <a:ext cx="381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8" name="Text Box 16"/>
            <p:cNvSpPr txBox="1">
              <a:spLocks noChangeArrowheads="1"/>
            </p:cNvSpPr>
            <p:nvPr/>
          </p:nvSpPr>
          <p:spPr bwMode="auto">
            <a:xfrm>
              <a:off x="7807325" y="2489201"/>
              <a:ext cx="955675" cy="650875"/>
            </a:xfrm>
            <a:prstGeom prst="rect">
              <a:avLst/>
            </a:prstGeom>
            <a:solidFill>
              <a:schemeClr val="bg1">
                <a:alpha val="75000"/>
              </a:schemeClr>
            </a:solidFill>
            <a:ln w="9525">
              <a:solidFill>
                <a:srgbClr val="FF0000"/>
              </a:solidFill>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dirty="0">
                  <a:solidFill>
                    <a:srgbClr val="FF0000"/>
                  </a:solidFill>
                  <a:ea typeface="+mn-ea"/>
                  <a:cs typeface="+mn-cs"/>
                </a:rPr>
                <a:t>Stall</a:t>
              </a:r>
            </a:p>
            <a:p>
              <a:pPr algn="l">
                <a:defRPr/>
              </a:pPr>
              <a:r>
                <a:rPr lang="en-US" dirty="0">
                  <a:solidFill>
                    <a:srgbClr val="FF0000"/>
                  </a:solidFill>
                  <a:ea typeface="+mn-ea"/>
                  <a:cs typeface="+mn-cs"/>
                </a:rPr>
                <a:t>Current</a:t>
              </a:r>
            </a:p>
          </p:txBody>
        </p:sp>
        <p:cxnSp>
          <p:nvCxnSpPr>
            <p:cNvPr id="38923" name="Straight Connector 18"/>
            <p:cNvCxnSpPr>
              <a:cxnSpLocks noChangeShapeType="1"/>
            </p:cNvCxnSpPr>
            <p:nvPr/>
          </p:nvCxnSpPr>
          <p:spPr bwMode="auto">
            <a:xfrm rot="5400000">
              <a:off x="5810961" y="3879085"/>
              <a:ext cx="3200402" cy="1423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4915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49155" name="Picture 7" descr="http://www.johnsonmotor.com/index.php?eID=tx_nawsecuredl&amp;u=0&amp;file=uploads/pics/pic_main_components_b.jpg&amp;t=1222546924&amp;hash=45ee1c2c4b6bf967af3279d5085290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262938" cy="4797425"/>
          </a:xfrm>
          <a:prstGeom prst="rect">
            <a:avLst/>
          </a:prstGeom>
          <a:noFill/>
          <a:ln w="152400">
            <a:solidFill>
              <a:srgbClr val="3399FF">
                <a:alpha val="50195"/>
              </a:srgbClr>
            </a:solidFill>
            <a:miter lim="800000"/>
            <a:headEnd/>
            <a:tailEnd/>
          </a:ln>
          <a:extLst>
            <a:ext uri="{909E8E84-426E-40dd-AFC4-6F175D3DCCD1}">
              <a14:hiddenFill xmlns:a14="http://schemas.microsoft.com/office/drawing/2010/main">
                <a:solidFill>
                  <a:srgbClr val="FFFFFF"/>
                </a:solidFill>
              </a14:hiddenFill>
            </a:ext>
          </a:extLst>
        </p:spPr>
      </p:pic>
      <p:sp>
        <p:nvSpPr>
          <p:cNvPr id="49156" name="Text Box 8"/>
          <p:cNvSpPr txBox="1">
            <a:spLocks noChangeArrowheads="1"/>
          </p:cNvSpPr>
          <p:nvPr/>
        </p:nvSpPr>
        <p:spPr bwMode="auto">
          <a:xfrm>
            <a:off x="6629400" y="5943600"/>
            <a:ext cx="207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i="1"/>
              <a:t>www.johnsonmotor.com</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December 13, 2014</a:t>
            </a:r>
            <a:endParaRPr lang="en-US"/>
          </a:p>
        </p:txBody>
      </p:sp>
      <p:sp>
        <p:nvSpPr>
          <p:cNvPr id="4" name="Footer Placeholder 3"/>
          <p:cNvSpPr>
            <a:spLocks noGrp="1"/>
          </p:cNvSpPr>
          <p:nvPr>
            <p:ph type="ftr" sz="quarter" idx="11"/>
          </p:nvPr>
        </p:nvSpPr>
        <p:spPr/>
        <p:txBody>
          <a:bodyPr/>
          <a:lstStyle/>
          <a:p>
            <a:pPr>
              <a:defRPr/>
            </a:pPr>
            <a:r>
              <a:rPr lang="en-US" smtClean="0"/>
              <a:t>David Giandomenico - FIRST #846</a:t>
            </a:r>
            <a:endParaRPr lang="en-US"/>
          </a:p>
        </p:txBody>
      </p:sp>
      <p:sp>
        <p:nvSpPr>
          <p:cNvPr id="17" name="Content Placeholder 16"/>
          <p:cNvSpPr>
            <a:spLocks noGrp="1"/>
          </p:cNvSpPr>
          <p:nvPr>
            <p:ph/>
          </p:nvPr>
        </p:nvSpPr>
        <p:spPr>
          <a:xfrm>
            <a:off x="4343400" y="1676400"/>
            <a:ext cx="4648200" cy="4191000"/>
          </a:xfrm>
        </p:spPr>
        <p:txBody>
          <a:bodyPr/>
          <a:lstStyle/>
          <a:p>
            <a:pPr marL="0" indent="0">
              <a:buNone/>
            </a:pPr>
            <a:r>
              <a:rPr lang="en-US" dirty="0" smtClean="0"/>
              <a:t>Current flow creates magnetic field</a:t>
            </a:r>
          </a:p>
          <a:p>
            <a:pPr marL="0" indent="0">
              <a:buNone/>
            </a:pPr>
            <a:r>
              <a:rPr lang="en-US" dirty="0"/>
              <a:t>O</a:t>
            </a:r>
            <a:r>
              <a:rPr lang="en-US" dirty="0" smtClean="0"/>
              <a:t>pposite N-S poles attract causing rotation</a:t>
            </a:r>
          </a:p>
          <a:p>
            <a:pPr marL="0" indent="0">
              <a:buNone/>
            </a:pPr>
            <a:r>
              <a:rPr lang="en-US" dirty="0" smtClean="0"/>
              <a:t>When N pole of rotor reaches N magnet, current is reversed.</a:t>
            </a:r>
          </a:p>
        </p:txBody>
      </p:sp>
      <p:pic>
        <p:nvPicPr>
          <p:cNvPr id="18" name="Picture 17" descr="Electric_motor_cycle_1.png"/>
          <p:cNvPicPr>
            <a:picLocks noChangeAspect="1"/>
          </p:cNvPicPr>
          <p:nvPr/>
        </p:nvPicPr>
        <p:blipFill>
          <a:blip r:embed="rId2">
            <a:extLst>
              <a:ext uri="{BEBA8EAE-BF5A-486C-A8C5-ECC9F3942E4B}">
                <a14:imgProps xmlns:a14="http://schemas.microsoft.com/office/drawing/2010/main">
                  <a14:imgLayer r:embed="rId3">
                    <a14:imgEffect>
                      <a14:backgroundRemoval t="6167" b="95500" l="9333" r="94167">
                        <a14:foregroundMark x1="70667" y1="42667" x2="70667" y2="42667"/>
                        <a14:foregroundMark x1="34333" y1="70833" x2="34333" y2="70833"/>
                        <a14:foregroundMark x1="18167" y1="18333" x2="18167" y2="18333"/>
                        <a14:foregroundMark x1="87333" y1="18667" x2="87333" y2="18667"/>
                        <a14:foregroundMark x1="59167" y1="90167" x2="59167" y2="90167"/>
                        <a14:foregroundMark x1="22167" y1="90333" x2="22167" y2="90333"/>
                        <a14:foregroundMark x1="47833" y1="48833" x2="47833" y2="48833"/>
                        <a14:foregroundMark x1="29333" y1="35167" x2="29333" y2="35167"/>
                        <a14:foregroundMark x1="67667" y1="60000" x2="67667" y2="60000"/>
                      </a14:backgroundRemoval>
                    </a14:imgEffect>
                  </a14:imgLayer>
                </a14:imgProps>
              </a:ext>
              <a:ext uri="{28A0092B-C50C-407E-A947-70E740481C1C}">
                <a14:useLocalDpi xmlns:a14="http://schemas.microsoft.com/office/drawing/2010/main" val="0"/>
              </a:ext>
            </a:extLst>
          </a:blip>
          <a:stretch>
            <a:fillRect/>
          </a:stretch>
        </p:blipFill>
        <p:spPr>
          <a:xfrm>
            <a:off x="304800" y="1752600"/>
            <a:ext cx="4038600" cy="4038600"/>
          </a:xfrm>
          <a:prstGeom prst="rect">
            <a:avLst/>
          </a:prstGeom>
          <a:ln>
            <a:noFill/>
          </a:ln>
          <a:effectLst>
            <a:outerShdw blurRad="292100" dist="139700" dir="2700000" algn="tl" rotWithShape="0">
              <a:srgbClr val="333333">
                <a:alpha val="65000"/>
              </a:srgbClr>
            </a:outerShdw>
          </a:effectLst>
        </p:spPr>
      </p:pic>
      <p:sp>
        <p:nvSpPr>
          <p:cNvPr id="19" name="Rectangle 51"/>
          <p:cNvSpPr txBox="1">
            <a:spLocks noChangeArrowheads="1"/>
          </p:cNvSpPr>
          <p:nvPr/>
        </p:nvSpPr>
        <p:spPr bwMode="auto">
          <a:xfrm>
            <a:off x="304800" y="152400"/>
            <a:ext cx="8229600" cy="1828800"/>
          </a:xfrm>
          <a:prstGeom prst="rect">
            <a:avLst/>
          </a:prstGeom>
          <a:noFill/>
          <a:ln w="9525">
            <a:noFill/>
            <a:miter lim="800000"/>
            <a:headEnd/>
            <a:tailEnd/>
          </a:ln>
        </p:spPr>
        <p:txBody>
          <a:bodyPr anchor="ctr"/>
          <a:lstStyle/>
          <a:p>
            <a:pPr algn="l">
              <a:defRPr/>
            </a:pPr>
            <a:r>
              <a:rPr lang="en-US" sz="4400" i="1" kern="0" dirty="0">
                <a:solidFill>
                  <a:schemeClr val="tx2"/>
                </a:solidFill>
                <a:latin typeface="+mj-lt"/>
                <a:ea typeface="ＭＳ Ｐゴシック" charset="-128"/>
                <a:cs typeface="ＭＳ Ｐゴシック" charset="-128"/>
              </a:rPr>
              <a:t>O</a:t>
            </a:r>
            <a:r>
              <a:rPr lang="en-US" sz="4400" i="1" kern="0" dirty="0" smtClean="0">
                <a:solidFill>
                  <a:schemeClr val="tx2"/>
                </a:solidFill>
                <a:latin typeface="+mj-lt"/>
                <a:ea typeface="ＭＳ Ｐゴシック" charset="-128"/>
                <a:cs typeface="ＭＳ Ｐゴシック" charset="-128"/>
              </a:rPr>
              <a:t>peration of a simple</a:t>
            </a:r>
          </a:p>
          <a:p>
            <a:pPr algn="l">
              <a:defRPr/>
            </a:pPr>
            <a:r>
              <a:rPr lang="en-US" sz="4400" kern="0" dirty="0" smtClean="0">
                <a:solidFill>
                  <a:schemeClr val="tx2"/>
                </a:solidFill>
                <a:ea typeface="ＭＳ Ｐゴシック" charset="-128"/>
                <a:cs typeface="ＭＳ Ｐゴシック" charset="-128"/>
              </a:rPr>
              <a:t>	DC </a:t>
            </a:r>
            <a:r>
              <a:rPr lang="en-US" sz="4400" kern="0" dirty="0">
                <a:solidFill>
                  <a:schemeClr val="tx2"/>
                </a:solidFill>
                <a:ea typeface="ＭＳ Ｐゴシック" charset="-128"/>
                <a:cs typeface="ＭＳ Ｐゴシック" charset="-128"/>
              </a:rPr>
              <a:t>Brushed Motor </a:t>
            </a:r>
            <a:endParaRPr lang="en-US" sz="4400" kern="0" dirty="0" smtClean="0">
              <a:solidFill>
                <a:schemeClr val="tx2"/>
              </a:solidFill>
              <a:latin typeface="+mj-lt"/>
              <a:ea typeface="ＭＳ Ｐゴシック" charset="-128"/>
              <a:cs typeface="ＭＳ Ｐゴシック" charset="-128"/>
            </a:endParaRPr>
          </a:p>
          <a:p>
            <a:pPr>
              <a:defRPr/>
            </a:pPr>
            <a:endParaRPr lang="en-US" sz="4400" kern="0" dirty="0">
              <a:solidFill>
                <a:schemeClr val="tx2"/>
              </a:solidFill>
              <a:latin typeface="+mj-lt"/>
              <a:ea typeface="ＭＳ Ｐゴシック" charset="-128"/>
              <a:cs typeface="ＭＳ Ｐゴシック" charset="-128"/>
            </a:endParaRPr>
          </a:p>
        </p:txBody>
      </p:sp>
      <p:sp>
        <p:nvSpPr>
          <p:cNvPr id="20" name="TextBox 19"/>
          <p:cNvSpPr txBox="1"/>
          <p:nvPr/>
        </p:nvSpPr>
        <p:spPr>
          <a:xfrm>
            <a:off x="457200" y="5791200"/>
            <a:ext cx="2536483" cy="276999"/>
          </a:xfrm>
          <a:prstGeom prst="rect">
            <a:avLst/>
          </a:prstGeom>
          <a:noFill/>
        </p:spPr>
        <p:txBody>
          <a:bodyPr wrap="none" rtlCol="0">
            <a:spAutoFit/>
          </a:bodyPr>
          <a:lstStyle/>
          <a:p>
            <a:pPr algn="l"/>
            <a:r>
              <a:rPr lang="en-US" sz="1200" i="1" dirty="0"/>
              <a:t>P</a:t>
            </a:r>
            <a:r>
              <a:rPr lang="en-US" sz="1200" i="1" dirty="0" smtClean="0"/>
              <a:t>hoto from </a:t>
            </a:r>
            <a:r>
              <a:rPr lang="en-US" sz="1200" i="1" dirty="0" err="1" smtClean="0"/>
              <a:t>Wapcaplet</a:t>
            </a:r>
            <a:r>
              <a:rPr lang="en-US" sz="1200" i="1" dirty="0" smtClean="0"/>
              <a:t> / Wikipedia</a:t>
            </a:r>
            <a:endParaRPr lang="en-US" sz="1200" i="1" dirty="0"/>
          </a:p>
        </p:txBody>
      </p:sp>
    </p:spTree>
    <p:extLst>
      <p:ext uri="{BB962C8B-B14F-4D97-AF65-F5344CB8AC3E}">
        <p14:creationId xmlns:p14="http://schemas.microsoft.com/office/powerpoint/2010/main" val="5581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0963" name="Rectangle 5"/>
          <p:cNvSpPr>
            <a:spLocks noGrp="1" noChangeArrowheads="1"/>
          </p:cNvSpPr>
          <p:nvPr>
            <p:ph type="title"/>
          </p:nvPr>
        </p:nvSpPr>
        <p:spPr/>
        <p:txBody>
          <a:bodyPr/>
          <a:lstStyle/>
          <a:p>
            <a:pPr eaLnBrk="1" hangingPunct="1"/>
            <a:r>
              <a:rPr lang="en-US" dirty="0" smtClean="0">
                <a:latin typeface="Times New Roman" charset="0"/>
                <a:ea typeface="ＭＳ Ｐゴシック" charset="0"/>
                <a:cs typeface="ＭＳ Ｐゴシック" charset="0"/>
              </a:rPr>
              <a:t>Current </a:t>
            </a:r>
            <a:r>
              <a:rPr lang="en-US" dirty="0">
                <a:latin typeface="Times New Roman" charset="0"/>
                <a:ea typeface="ＭＳ Ｐゴシック" charset="0"/>
                <a:cs typeface="ＭＳ Ｐゴシック" charset="0"/>
              </a:rPr>
              <a:t>Limits (fuse</a:t>
            </a:r>
            <a:r>
              <a:rPr lang="en-US" dirty="0" smtClean="0">
                <a:latin typeface="Times New Roman" charset="0"/>
                <a:ea typeface="ＭＳ Ｐゴシック" charset="0"/>
                <a:cs typeface="ＭＳ Ｐゴシック" charset="0"/>
              </a:rPr>
              <a:t>)</a:t>
            </a:r>
            <a:br>
              <a:rPr lang="en-US" dirty="0" smtClean="0">
                <a:latin typeface="Times New Roman" charset="0"/>
                <a:ea typeface="ＭＳ Ｐゴシック" charset="0"/>
                <a:cs typeface="ＭＳ Ｐゴシック" charset="0"/>
              </a:rPr>
            </a:b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on Motor Power</a:t>
            </a:r>
          </a:p>
        </p:txBody>
      </p:sp>
      <p:pic>
        <p:nvPicPr>
          <p:cNvPr id="4096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00200"/>
            <a:ext cx="7189788" cy="4525963"/>
          </a:xfrm>
          <a:noFill/>
        </p:spPr>
      </p:pic>
      <p:sp>
        <p:nvSpPr>
          <p:cNvPr id="40965" name="Line 7"/>
          <p:cNvSpPr>
            <a:spLocks noChangeShapeType="1"/>
          </p:cNvSpPr>
          <p:nvPr/>
        </p:nvSpPr>
        <p:spPr bwMode="auto">
          <a:xfrm>
            <a:off x="7010400" y="2768600"/>
            <a:ext cx="4572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2208" name="Text Box 16"/>
          <p:cNvSpPr txBox="1">
            <a:spLocks noChangeArrowheads="1"/>
          </p:cNvSpPr>
          <p:nvPr/>
        </p:nvSpPr>
        <p:spPr bwMode="auto">
          <a:xfrm>
            <a:off x="7467600" y="2476500"/>
            <a:ext cx="955675" cy="650875"/>
          </a:xfrm>
          <a:prstGeom prst="rect">
            <a:avLst/>
          </a:prstGeom>
          <a:solidFill>
            <a:schemeClr val="bg1">
              <a:alpha val="75000"/>
            </a:schemeClr>
          </a:solidFill>
          <a:ln w="9525">
            <a:solidFill>
              <a:srgbClr val="0000FF"/>
            </a:solidFill>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dirty="0">
                <a:solidFill>
                  <a:srgbClr val="0000FF"/>
                </a:solidFill>
                <a:ea typeface="+mn-ea"/>
                <a:cs typeface="+mn-cs"/>
              </a:rPr>
              <a:t>Stall</a:t>
            </a:r>
          </a:p>
          <a:p>
            <a:pPr algn="l">
              <a:defRPr/>
            </a:pPr>
            <a:r>
              <a:rPr lang="en-US" dirty="0">
                <a:solidFill>
                  <a:srgbClr val="0000FF"/>
                </a:solidFill>
                <a:ea typeface="+mn-ea"/>
                <a:cs typeface="+mn-cs"/>
              </a:rPr>
              <a:t>Current</a:t>
            </a:r>
          </a:p>
        </p:txBody>
      </p:sp>
      <p:sp>
        <p:nvSpPr>
          <p:cNvPr id="40967" name="Line 14"/>
          <p:cNvSpPr>
            <a:spLocks noChangeShapeType="1"/>
          </p:cNvSpPr>
          <p:nvPr/>
        </p:nvSpPr>
        <p:spPr bwMode="auto">
          <a:xfrm>
            <a:off x="1219200" y="4610100"/>
            <a:ext cx="6172200" cy="0"/>
          </a:xfrm>
          <a:prstGeom prst="line">
            <a:avLst/>
          </a:prstGeom>
          <a:noFill/>
          <a:ln w="28575">
            <a:solidFill>
              <a:srgbClr val="FF0000"/>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Text Box 19"/>
          <p:cNvSpPr txBox="1">
            <a:spLocks noChangeArrowheads="1"/>
          </p:cNvSpPr>
          <p:nvPr/>
        </p:nvSpPr>
        <p:spPr bwMode="auto">
          <a:xfrm>
            <a:off x="7391400" y="4267200"/>
            <a:ext cx="1447800" cy="646113"/>
          </a:xfrm>
          <a:prstGeom prst="rect">
            <a:avLst/>
          </a:prstGeom>
          <a:solidFill>
            <a:schemeClr val="bg1">
              <a:alpha val="75000"/>
            </a:schemeClr>
          </a:solidFill>
          <a:ln w="9525">
            <a:solidFill>
              <a:srgbClr val="FF0000"/>
            </a:solidFill>
            <a:prstDash val="solid"/>
            <a:miter lim="800000"/>
            <a:headEnd/>
            <a:tailEnd/>
          </a:ln>
          <a:effectLst>
            <a:outerShdw blurRad="63500" dist="38099" dir="2700000" algn="ctr" rotWithShape="0">
              <a:schemeClr val="bg2">
                <a:alpha val="74998"/>
              </a:schemeClr>
            </a:outerShdw>
          </a:effectLst>
        </p:spPr>
        <p:txBody>
          <a:bodyPr>
            <a:spAutoFit/>
          </a:bodyPr>
          <a:lstStyle/>
          <a:p>
            <a:pPr algn="l">
              <a:defRPr/>
            </a:pPr>
            <a:r>
              <a:rPr lang="en-US" dirty="0">
                <a:solidFill>
                  <a:srgbClr val="FF0000"/>
                </a:solidFill>
                <a:ea typeface="+mn-ea"/>
                <a:cs typeface="+mn-cs"/>
              </a:rPr>
              <a:t>40 A</a:t>
            </a:r>
            <a:br>
              <a:rPr lang="en-US" dirty="0">
                <a:solidFill>
                  <a:srgbClr val="FF0000"/>
                </a:solidFill>
                <a:ea typeface="+mn-ea"/>
                <a:cs typeface="+mn-cs"/>
              </a:rPr>
            </a:br>
            <a:r>
              <a:rPr lang="en-US" dirty="0">
                <a:solidFill>
                  <a:srgbClr val="FF0000"/>
                </a:solidFill>
                <a:ea typeface="+mn-ea"/>
                <a:cs typeface="+mn-cs"/>
              </a:rPr>
              <a:t>Fuse Limit</a:t>
            </a:r>
          </a:p>
        </p:txBody>
      </p:sp>
      <p:grpSp>
        <p:nvGrpSpPr>
          <p:cNvPr id="2" name="Group 34"/>
          <p:cNvGrpSpPr>
            <a:grpSpLocks/>
          </p:cNvGrpSpPr>
          <p:nvPr/>
        </p:nvGrpSpPr>
        <p:grpSpPr bwMode="auto">
          <a:xfrm>
            <a:off x="2209800" y="4648200"/>
            <a:ext cx="1295400" cy="739775"/>
            <a:chOff x="2286000" y="4610894"/>
            <a:chExt cx="1295400" cy="740230"/>
          </a:xfrm>
        </p:grpSpPr>
        <p:cxnSp>
          <p:nvCxnSpPr>
            <p:cNvPr id="40971" name="Straight Connector 22"/>
            <p:cNvCxnSpPr>
              <a:cxnSpLocks noChangeShapeType="1"/>
            </p:cNvCxnSpPr>
            <p:nvPr/>
          </p:nvCxnSpPr>
          <p:spPr bwMode="auto">
            <a:xfrm rot="5400000">
              <a:off x="2660650" y="4883150"/>
              <a:ext cx="5461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cxnSp>
        <p:sp>
          <p:nvSpPr>
            <p:cNvPr id="28" name="Text Box 19"/>
            <p:cNvSpPr txBox="1">
              <a:spLocks noChangeArrowheads="1"/>
            </p:cNvSpPr>
            <p:nvPr/>
          </p:nvSpPr>
          <p:spPr bwMode="auto">
            <a:xfrm>
              <a:off x="2286000" y="5012779"/>
              <a:ext cx="1295400" cy="338345"/>
            </a:xfrm>
            <a:prstGeom prst="rect">
              <a:avLst/>
            </a:prstGeom>
            <a:solidFill>
              <a:schemeClr val="bg1">
                <a:alpha val="75000"/>
              </a:schemeClr>
            </a:solidFill>
            <a:ln w="9525">
              <a:solidFill>
                <a:srgbClr val="FF0000"/>
              </a:solidFill>
              <a:prstDash val="solid"/>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smtClean="0">
                  <a:solidFill>
                    <a:srgbClr val="FF0000"/>
                  </a:solidFill>
                </a:rPr>
                <a:t>~100 Oz-In</a:t>
              </a:r>
              <a:endParaRPr lang="en-US" sz="1400" smtClean="0">
                <a:solidFill>
                  <a:srgbClr val="FF0000"/>
                </a:solidFill>
              </a:endParaRPr>
            </a:p>
          </p:txBody>
        </p:sp>
      </p:grpSp>
      <p:cxnSp>
        <p:nvCxnSpPr>
          <p:cNvPr id="39" name="Straight Connector 38"/>
          <p:cNvCxnSpPr/>
          <p:nvPr/>
        </p:nvCxnSpPr>
        <p:spPr bwMode="auto">
          <a:xfrm flipV="1">
            <a:off x="1193800" y="2768600"/>
            <a:ext cx="5698067" cy="2582334"/>
          </a:xfrm>
          <a:prstGeom prst="line">
            <a:avLst/>
          </a:prstGeom>
          <a:solidFill>
            <a:schemeClr val="folHlink"/>
          </a:solidFill>
          <a:ln w="76200" cap="rnd" cmpd="sng" algn="ctr">
            <a:gradFill flip="none" rotWithShape="1">
              <a:gsLst>
                <a:gs pos="0">
                  <a:srgbClr val="008000"/>
                </a:gs>
                <a:gs pos="48000">
                  <a:srgbClr val="FF0000"/>
                </a:gs>
                <a:gs pos="80000">
                  <a:srgbClr val="FF0000"/>
                </a:gs>
                <a:gs pos="31000">
                  <a:srgbClr val="FFFF00"/>
                </a:gs>
                <a:gs pos="42000">
                  <a:srgbClr val="FFFF00"/>
                </a:gs>
                <a:gs pos="23000">
                  <a:srgbClr val="008000"/>
                </a:gs>
              </a:gsLst>
              <a:lin ang="0" scaled="1"/>
              <a:tileRect/>
            </a:gra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3011" name="Rectangle 2"/>
          <p:cNvSpPr>
            <a:spLocks noGrp="1" noChangeArrowheads="1"/>
          </p:cNvSpPr>
          <p:nvPr>
            <p:ph type="title"/>
          </p:nvPr>
        </p:nvSpPr>
        <p:spPr>
          <a:xfrm>
            <a:off x="457200" y="274638"/>
            <a:ext cx="8153400" cy="1325562"/>
          </a:xfrm>
        </p:spPr>
        <p:txBody>
          <a:bodyPr/>
          <a:lstStyle/>
          <a:p>
            <a:pPr eaLnBrk="1" hangingPunct="1"/>
            <a:r>
              <a:rPr lang="en-US" sz="3600">
                <a:latin typeface="Times New Roman" charset="0"/>
                <a:ea typeface="ＭＳ Ｐゴシック" charset="0"/>
                <a:cs typeface="ＭＳ Ｐゴシック" charset="0"/>
              </a:rPr>
              <a:t>Choosing a motor based on</a:t>
            </a:r>
            <a:br>
              <a:rPr lang="en-US" sz="3600">
                <a:latin typeface="Times New Roman" charset="0"/>
                <a:ea typeface="ＭＳ Ｐゴシック" charset="0"/>
                <a:cs typeface="ＭＳ Ｐゴシック" charset="0"/>
              </a:rPr>
            </a:br>
            <a:r>
              <a:rPr lang="en-US" sz="3600">
                <a:latin typeface="Times New Roman" charset="0"/>
                <a:ea typeface="ＭＳ Ｐゴシック" charset="0"/>
                <a:cs typeface="ＭＳ Ｐゴシック" charset="0"/>
              </a:rPr>
              <a:t>Maximum Output Power</a:t>
            </a:r>
          </a:p>
        </p:txBody>
      </p:sp>
      <p:sp>
        <p:nvSpPr>
          <p:cNvPr id="49155" name="Rectangle 3"/>
          <p:cNvSpPr>
            <a:spLocks noGrp="1" noChangeArrowheads="1"/>
          </p:cNvSpPr>
          <p:nvPr>
            <p:ph type="body" idx="1"/>
          </p:nvPr>
        </p:nvSpPr>
        <p:spPr>
          <a:xfrm>
            <a:off x="762000" y="1828800"/>
            <a:ext cx="6705600" cy="3657600"/>
          </a:xfrm>
        </p:spPr>
        <p:txBody>
          <a:bodyPr/>
          <a:lstStyle/>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Calculate </a:t>
            </a:r>
            <a:r>
              <a:rPr lang="en-US" sz="2400" b="1">
                <a:solidFill>
                  <a:srgbClr val="0000FF"/>
                </a:solidFill>
                <a:latin typeface="Times New Roman" charset="0"/>
                <a:ea typeface="ＭＳ Ｐゴシック" charset="0"/>
                <a:cs typeface="ＭＳ Ｐゴシック" charset="0"/>
              </a:rPr>
              <a:t>Energy</a:t>
            </a:r>
            <a:r>
              <a:rPr lang="en-US" sz="2400">
                <a:latin typeface="Times New Roman" charset="0"/>
                <a:ea typeface="ＭＳ Ｐゴシック" charset="0"/>
                <a:cs typeface="ＭＳ Ｐゴシック" charset="0"/>
              </a:rPr>
              <a:t> required to lift load.</a:t>
            </a:r>
          </a:p>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Given the </a:t>
            </a:r>
            <a:r>
              <a:rPr lang="en-US" sz="2400" b="1">
                <a:solidFill>
                  <a:srgbClr val="0000FF"/>
                </a:solidFill>
                <a:latin typeface="Times New Roman" charset="0"/>
                <a:ea typeface="ＭＳ Ｐゴシック" charset="0"/>
                <a:cs typeface="ＭＳ Ｐゴシック" charset="0"/>
              </a:rPr>
              <a:t>Time </a:t>
            </a:r>
            <a:r>
              <a:rPr lang="en-US" sz="2400">
                <a:solidFill>
                  <a:srgbClr val="0000FF"/>
                </a:solidFill>
                <a:latin typeface="Times New Roman" charset="0"/>
                <a:ea typeface="ＭＳ Ｐゴシック" charset="0"/>
                <a:cs typeface="ＭＳ Ｐゴシック" charset="0"/>
              </a:rPr>
              <a:t>&amp; Energy</a:t>
            </a:r>
            <a:r>
              <a:rPr lang="en-US" sz="2400">
                <a:latin typeface="Times New Roman" charset="0"/>
                <a:ea typeface="ＭＳ Ｐゴシック" charset="0"/>
                <a:cs typeface="ＭＳ Ｐゴシック" charset="0"/>
              </a:rPr>
              <a:t>, calculate the mechanical </a:t>
            </a:r>
            <a:r>
              <a:rPr lang="en-US" sz="2400" b="1">
                <a:solidFill>
                  <a:srgbClr val="0000FF"/>
                </a:solidFill>
                <a:latin typeface="Times New Roman" charset="0"/>
                <a:ea typeface="ＭＳ Ｐゴシック" charset="0"/>
                <a:cs typeface="ＭＳ Ｐゴシック" charset="0"/>
              </a:rPr>
              <a:t>Power</a:t>
            </a:r>
            <a:r>
              <a:rPr lang="en-US" sz="2400">
                <a:latin typeface="Times New Roman" charset="0"/>
                <a:ea typeface="ＭＳ Ｐゴシック" charset="0"/>
                <a:cs typeface="ＭＳ Ｐゴシック" charset="0"/>
              </a:rPr>
              <a:t> required.</a:t>
            </a:r>
          </a:p>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Boost </a:t>
            </a:r>
            <a:r>
              <a:rPr lang="en-US" sz="2400">
                <a:solidFill>
                  <a:srgbClr val="0000FF"/>
                </a:solidFill>
                <a:latin typeface="Times New Roman" charset="0"/>
                <a:ea typeface="ＭＳ Ｐゴシック" charset="0"/>
                <a:cs typeface="ＭＳ Ｐゴシック" charset="0"/>
              </a:rPr>
              <a:t>Power</a:t>
            </a:r>
            <a:r>
              <a:rPr lang="en-US" sz="2400">
                <a:latin typeface="Times New Roman" charset="0"/>
                <a:ea typeface="ＭＳ Ｐゴシック" charset="0"/>
                <a:cs typeface="ＭＳ Ｐゴシック" charset="0"/>
              </a:rPr>
              <a:t> requirement to adjust for </a:t>
            </a:r>
            <a:r>
              <a:rPr lang="en-US" sz="2400" b="1">
                <a:solidFill>
                  <a:srgbClr val="0000FF"/>
                </a:solidFill>
                <a:latin typeface="Times New Roman" charset="0"/>
                <a:ea typeface="ＭＳ Ｐゴシック" charset="0"/>
                <a:cs typeface="ＭＳ Ｐゴシック" charset="0"/>
              </a:rPr>
              <a:t>Friction</a:t>
            </a:r>
            <a:r>
              <a:rPr lang="en-US" sz="2400">
                <a:latin typeface="Times New Roman" charset="0"/>
                <a:ea typeface="ＭＳ Ｐゴシック" charset="0"/>
                <a:cs typeface="ＭＳ Ｐゴシック" charset="0"/>
              </a:rPr>
              <a:t> in the gearbox and elsewhere.</a:t>
            </a:r>
          </a:p>
          <a:p>
            <a:pPr marL="533400" indent="-533400" eaLnBrk="1" hangingPunct="1">
              <a:lnSpc>
                <a:spcPct val="90000"/>
              </a:lnSpc>
              <a:buFontTx/>
              <a:buAutoNum type="arabicPeriod"/>
            </a:pPr>
            <a:r>
              <a:rPr lang="en-US" sz="2400">
                <a:latin typeface="Times New Roman" charset="0"/>
                <a:ea typeface="ＭＳ Ｐゴシック" charset="0"/>
                <a:cs typeface="ＭＳ Ｐゴシック" charset="0"/>
              </a:rPr>
              <a:t>Choose a motor whose </a:t>
            </a:r>
            <a:r>
              <a:rPr lang="en-US" sz="2400" b="1">
                <a:solidFill>
                  <a:srgbClr val="0000FF"/>
                </a:solidFill>
                <a:latin typeface="Times New Roman" charset="0"/>
                <a:ea typeface="ＭＳ Ｐゴシック" charset="0"/>
                <a:cs typeface="ＭＳ Ｐゴシック" charset="0"/>
              </a:rPr>
              <a:t>Maximum Output Power</a:t>
            </a:r>
            <a:r>
              <a:rPr lang="en-US" sz="2400">
                <a:latin typeface="Times New Roman" charset="0"/>
                <a:ea typeface="ＭＳ Ｐゴシック" charset="0"/>
                <a:cs typeface="ＭＳ Ｐゴシック" charset="0"/>
              </a:rPr>
              <a:t> is </a:t>
            </a:r>
            <a:r>
              <a:rPr lang="en-US" sz="2400" u="sng">
                <a:latin typeface="Times New Roman" charset="0"/>
                <a:ea typeface="ＭＳ Ｐゴシック" charset="0"/>
                <a:cs typeface="ＭＳ Ｐゴシック" charset="0"/>
              </a:rPr>
              <a:t>at least </a:t>
            </a:r>
            <a:r>
              <a:rPr lang="en-US" sz="2400">
                <a:latin typeface="Times New Roman" charset="0"/>
                <a:ea typeface="ＭＳ Ｐゴシック" charset="0"/>
                <a:cs typeface="ＭＳ Ｐゴシック" charset="0"/>
              </a:rPr>
              <a:t>4/3 * (safety margin)</a:t>
            </a:r>
            <a:endParaRPr lang="en-US" sz="2400">
              <a:latin typeface="Times New Roman" charset="0"/>
              <a:ea typeface="ＭＳ Ｐゴシック" charset="0"/>
              <a:cs typeface="ＭＳ Ｐゴシック" charset="0"/>
              <a:sym typeface="Symbo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10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10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10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December 13, 2014</a:t>
            </a:r>
            <a:endParaRPr lang="en-US"/>
          </a:p>
        </p:txBody>
      </p:sp>
      <p:sp>
        <p:nvSpPr>
          <p:cNvPr id="4" name="Footer Placeholder 3"/>
          <p:cNvSpPr>
            <a:spLocks noGrp="1"/>
          </p:cNvSpPr>
          <p:nvPr>
            <p:ph type="ftr" sz="quarter" idx="11"/>
          </p:nvPr>
        </p:nvSpPr>
        <p:spPr/>
        <p:txBody>
          <a:bodyPr/>
          <a:lstStyle/>
          <a:p>
            <a:pPr>
              <a:defRPr/>
            </a:pPr>
            <a:r>
              <a:rPr lang="en-US" smtClean="0"/>
              <a:t>David Giandomenico - FIRST #846</a:t>
            </a:r>
            <a:endParaRPr lang="en-US"/>
          </a:p>
        </p:txBody>
      </p:sp>
      <p:pic>
        <p:nvPicPr>
          <p:cNvPr id="18" name="Picture 17" descr="Electric_motor_cycle_1.png"/>
          <p:cNvPicPr>
            <a:picLocks noChangeAspect="1"/>
          </p:cNvPicPr>
          <p:nvPr/>
        </p:nvPicPr>
        <p:blipFill>
          <a:blip r:embed="rId4">
            <a:extLst>
              <a:ext uri="{BEBA8EAE-BF5A-486C-A8C5-ECC9F3942E4B}">
                <a14:imgProps xmlns:a14="http://schemas.microsoft.com/office/drawing/2010/main">
                  <a14:imgLayer r:embed="rId5">
                    <a14:imgEffect>
                      <a14:backgroundRemoval t="6167" b="95500" l="9333" r="94167">
                        <a14:foregroundMark x1="70667" y1="42667" x2="70667" y2="42667"/>
                        <a14:foregroundMark x1="34333" y1="70833" x2="34333" y2="70833"/>
                        <a14:foregroundMark x1="18167" y1="18333" x2="18167" y2="18333"/>
                        <a14:foregroundMark x1="87333" y1="18667" x2="87333" y2="18667"/>
                        <a14:foregroundMark x1="59167" y1="90167" x2="59167" y2="90167"/>
                        <a14:foregroundMark x1="22167" y1="90333" x2="22167" y2="90333"/>
                        <a14:foregroundMark x1="47833" y1="48833" x2="47833" y2="48833"/>
                        <a14:foregroundMark x1="29333" y1="35167" x2="29333" y2="35167"/>
                        <a14:foregroundMark x1="67667" y1="60000" x2="67667" y2="60000"/>
                      </a14:backgroundRemoval>
                    </a14:imgEffect>
                  </a14:imgLayer>
                </a14:imgProps>
              </a:ext>
              <a:ext uri="{28A0092B-C50C-407E-A947-70E740481C1C}">
                <a14:useLocalDpi xmlns:a14="http://schemas.microsoft.com/office/drawing/2010/main" val="0"/>
              </a:ext>
            </a:extLst>
          </a:blip>
          <a:stretch>
            <a:fillRect/>
          </a:stretch>
        </p:blipFill>
        <p:spPr>
          <a:xfrm>
            <a:off x="685800" y="1905000"/>
            <a:ext cx="3352800" cy="3352800"/>
          </a:xfrm>
          <a:prstGeom prst="rect">
            <a:avLst/>
          </a:prstGeom>
          <a:ln>
            <a:noFill/>
          </a:ln>
          <a:effectLst>
            <a:outerShdw blurRad="292100" dist="139700" dir="2700000" algn="tl" rotWithShape="0">
              <a:srgbClr val="333333">
                <a:alpha val="65000"/>
              </a:srgbClr>
            </a:outerShdw>
          </a:effectLst>
        </p:spPr>
      </p:pic>
      <p:sp>
        <p:nvSpPr>
          <p:cNvPr id="19" name="Rectangle 51"/>
          <p:cNvSpPr txBox="1">
            <a:spLocks noChangeArrowheads="1"/>
          </p:cNvSpPr>
          <p:nvPr/>
        </p:nvSpPr>
        <p:spPr bwMode="auto">
          <a:xfrm>
            <a:off x="533400" y="304800"/>
            <a:ext cx="8229600" cy="1828800"/>
          </a:xfrm>
          <a:prstGeom prst="rect">
            <a:avLst/>
          </a:prstGeom>
          <a:noFill/>
          <a:ln w="9525">
            <a:noFill/>
            <a:miter lim="800000"/>
            <a:headEnd/>
            <a:tailEnd/>
          </a:ln>
        </p:spPr>
        <p:txBody>
          <a:bodyPr anchor="ctr"/>
          <a:lstStyle/>
          <a:p>
            <a:pPr algn="l">
              <a:defRPr/>
            </a:pPr>
            <a:r>
              <a:rPr lang="en-US" sz="4400" i="1" kern="0" dirty="0" smtClean="0">
                <a:solidFill>
                  <a:schemeClr val="tx2"/>
                </a:solidFill>
                <a:latin typeface="+mj-lt"/>
                <a:ea typeface="ＭＳ Ｐゴシック" charset="-128"/>
                <a:cs typeface="ＭＳ Ｐゴシック" charset="-128"/>
              </a:rPr>
              <a:t>Basic equations of a</a:t>
            </a:r>
          </a:p>
          <a:p>
            <a:pPr algn="l">
              <a:defRPr/>
            </a:pPr>
            <a:r>
              <a:rPr lang="en-US" sz="4400" kern="0" dirty="0" smtClean="0">
                <a:solidFill>
                  <a:schemeClr val="tx2"/>
                </a:solidFill>
                <a:ea typeface="ＭＳ Ｐゴシック" charset="-128"/>
                <a:cs typeface="ＭＳ Ｐゴシック" charset="-128"/>
              </a:rPr>
              <a:t>	DC </a:t>
            </a:r>
            <a:r>
              <a:rPr lang="en-US" sz="4400" kern="0" dirty="0">
                <a:solidFill>
                  <a:schemeClr val="tx2"/>
                </a:solidFill>
                <a:ea typeface="ＭＳ Ｐゴシック" charset="-128"/>
                <a:cs typeface="ＭＳ Ｐゴシック" charset="-128"/>
              </a:rPr>
              <a:t>Brushed Motor </a:t>
            </a:r>
            <a:endParaRPr lang="en-US" sz="4400" kern="0" dirty="0" smtClean="0">
              <a:solidFill>
                <a:schemeClr val="tx2"/>
              </a:solidFill>
              <a:latin typeface="+mj-lt"/>
              <a:ea typeface="ＭＳ Ｐゴシック" charset="-128"/>
              <a:cs typeface="ＭＳ Ｐゴシック" charset="-128"/>
            </a:endParaRPr>
          </a:p>
          <a:p>
            <a:pPr>
              <a:defRPr/>
            </a:pPr>
            <a:endParaRPr lang="en-US" sz="4400" kern="0" dirty="0">
              <a:solidFill>
                <a:schemeClr val="tx2"/>
              </a:solidFill>
              <a:latin typeface="+mj-lt"/>
              <a:ea typeface="ＭＳ Ｐゴシック" charset="-128"/>
              <a:cs typeface="ＭＳ Ｐゴシック" charset="-128"/>
            </a:endParaRPr>
          </a:p>
        </p:txBody>
      </p:sp>
      <p:sp>
        <p:nvSpPr>
          <p:cNvPr id="20" name="TextBox 19"/>
          <p:cNvSpPr txBox="1"/>
          <p:nvPr/>
        </p:nvSpPr>
        <p:spPr>
          <a:xfrm>
            <a:off x="152400" y="6248400"/>
            <a:ext cx="2536483" cy="276999"/>
          </a:xfrm>
          <a:prstGeom prst="rect">
            <a:avLst/>
          </a:prstGeom>
          <a:noFill/>
        </p:spPr>
        <p:txBody>
          <a:bodyPr wrap="none" rtlCol="0">
            <a:spAutoFit/>
          </a:bodyPr>
          <a:lstStyle/>
          <a:p>
            <a:pPr algn="l"/>
            <a:r>
              <a:rPr lang="en-US" sz="1200" i="1" dirty="0"/>
              <a:t>P</a:t>
            </a:r>
            <a:r>
              <a:rPr lang="en-US" sz="1200" i="1" dirty="0" smtClean="0"/>
              <a:t>hoto from </a:t>
            </a:r>
            <a:r>
              <a:rPr lang="en-US" sz="1200" i="1" dirty="0" err="1" smtClean="0"/>
              <a:t>Wapcaplet</a:t>
            </a:r>
            <a:r>
              <a:rPr lang="en-US" sz="1200" i="1" dirty="0" smtClean="0"/>
              <a:t> / Wikipedia</a:t>
            </a:r>
            <a:endParaRPr lang="en-US" sz="1200" i="1" dirty="0"/>
          </a:p>
        </p:txBody>
      </p:sp>
      <p:graphicFrame>
        <p:nvGraphicFramePr>
          <p:cNvPr id="6" name="Content Placeholder 5"/>
          <p:cNvGraphicFramePr>
            <a:graphicFrameLocks noGrp="1" noChangeAspect="1"/>
          </p:cNvGraphicFramePr>
          <p:nvPr>
            <p:ph/>
            <p:extLst>
              <p:ext uri="{D42A27DB-BD31-4B8C-83A1-F6EECF244321}">
                <p14:modId xmlns:p14="http://schemas.microsoft.com/office/powerpoint/2010/main" val="2053113845"/>
              </p:ext>
            </p:extLst>
          </p:nvPr>
        </p:nvGraphicFramePr>
        <p:xfrm>
          <a:off x="4953000" y="2743200"/>
          <a:ext cx="2163763" cy="671513"/>
        </p:xfrm>
        <a:graphic>
          <a:graphicData uri="http://schemas.openxmlformats.org/presentationml/2006/ole">
            <mc:AlternateContent xmlns:mc="http://schemas.openxmlformats.org/markup-compatibility/2006">
              <mc:Choice xmlns:v="urn:schemas-microsoft-com:vml" Requires="v">
                <p:oleObj spid="_x0000_s157712" name="Equation" r:id="rId6" imgW="736600" imgH="228600" progId="Equation.3">
                  <p:embed/>
                </p:oleObj>
              </mc:Choice>
              <mc:Fallback>
                <p:oleObj name="Equation" r:id="rId6" imgW="736600" imgH="228600" progId="Equation.3">
                  <p:embed/>
                  <p:pic>
                    <p:nvPicPr>
                      <p:cNvPr id="0" name=""/>
                      <p:cNvPicPr/>
                      <p:nvPr/>
                    </p:nvPicPr>
                    <p:blipFill>
                      <a:blip r:embed="rId7"/>
                      <a:stretch>
                        <a:fillRect/>
                      </a:stretch>
                    </p:blipFill>
                    <p:spPr>
                      <a:xfrm>
                        <a:off x="4953000" y="2743200"/>
                        <a:ext cx="2163763" cy="671513"/>
                      </a:xfrm>
                      <a:prstGeom prst="rect">
                        <a:avLst/>
                      </a:prstGeom>
                    </p:spPr>
                  </p:pic>
                </p:oleObj>
              </mc:Fallback>
            </mc:AlternateContent>
          </a:graphicData>
        </a:graphic>
      </p:graphicFrame>
      <p:graphicFrame>
        <p:nvGraphicFramePr>
          <p:cNvPr id="11" name="Content Placeholder 5"/>
          <p:cNvGraphicFramePr>
            <a:graphicFrameLocks noChangeAspect="1"/>
          </p:cNvGraphicFramePr>
          <p:nvPr>
            <p:extLst>
              <p:ext uri="{D42A27DB-BD31-4B8C-83A1-F6EECF244321}">
                <p14:modId xmlns:p14="http://schemas.microsoft.com/office/powerpoint/2010/main" val="4239934327"/>
              </p:ext>
            </p:extLst>
          </p:nvPr>
        </p:nvGraphicFramePr>
        <p:xfrm>
          <a:off x="4953000" y="3581400"/>
          <a:ext cx="2800350" cy="671513"/>
        </p:xfrm>
        <a:graphic>
          <a:graphicData uri="http://schemas.openxmlformats.org/presentationml/2006/ole">
            <mc:AlternateContent xmlns:mc="http://schemas.openxmlformats.org/markup-compatibility/2006">
              <mc:Choice xmlns:v="urn:schemas-microsoft-com:vml" Requires="v">
                <p:oleObj spid="_x0000_s157713" name="Equation" r:id="rId8" imgW="901700" imgH="215900" progId="Equation.3">
                  <p:embed/>
                </p:oleObj>
              </mc:Choice>
              <mc:Fallback>
                <p:oleObj name="Equation" r:id="rId8" imgW="901700" imgH="215900" progId="Equation.3">
                  <p:embed/>
                  <p:pic>
                    <p:nvPicPr>
                      <p:cNvPr id="0" name=""/>
                      <p:cNvPicPr/>
                      <p:nvPr/>
                    </p:nvPicPr>
                    <p:blipFill>
                      <a:blip r:embed="rId9"/>
                      <a:stretch>
                        <a:fillRect/>
                      </a:stretch>
                    </p:blipFill>
                    <p:spPr>
                      <a:xfrm>
                        <a:off x="4953000" y="3581400"/>
                        <a:ext cx="2800350" cy="671513"/>
                      </a:xfrm>
                      <a:prstGeom prst="rect">
                        <a:avLst/>
                      </a:prstGeom>
                    </p:spPr>
                  </p:pic>
                </p:oleObj>
              </mc:Fallback>
            </mc:AlternateContent>
          </a:graphicData>
        </a:graphic>
      </p:graphicFrame>
      <p:graphicFrame>
        <p:nvGraphicFramePr>
          <p:cNvPr id="12" name="Content Placeholder 5"/>
          <p:cNvGraphicFramePr>
            <a:graphicFrameLocks noChangeAspect="1"/>
          </p:cNvGraphicFramePr>
          <p:nvPr>
            <p:extLst>
              <p:ext uri="{D42A27DB-BD31-4B8C-83A1-F6EECF244321}">
                <p14:modId xmlns:p14="http://schemas.microsoft.com/office/powerpoint/2010/main" val="1753621038"/>
              </p:ext>
            </p:extLst>
          </p:nvPr>
        </p:nvGraphicFramePr>
        <p:xfrm>
          <a:off x="4953000" y="1981200"/>
          <a:ext cx="1455737" cy="633413"/>
        </p:xfrm>
        <a:graphic>
          <a:graphicData uri="http://schemas.openxmlformats.org/presentationml/2006/ole">
            <mc:AlternateContent xmlns:mc="http://schemas.openxmlformats.org/markup-compatibility/2006">
              <mc:Choice xmlns:v="urn:schemas-microsoft-com:vml" Requires="v">
                <p:oleObj spid="_x0000_s157714" name="Equation" r:id="rId10" imgW="495300" imgH="215900" progId="Equation.3">
                  <p:embed/>
                </p:oleObj>
              </mc:Choice>
              <mc:Fallback>
                <p:oleObj name="Equation" r:id="rId10" imgW="495300" imgH="215900" progId="Equation.3">
                  <p:embed/>
                  <p:pic>
                    <p:nvPicPr>
                      <p:cNvPr id="0" name=""/>
                      <p:cNvPicPr/>
                      <p:nvPr/>
                    </p:nvPicPr>
                    <p:blipFill>
                      <a:blip r:embed="rId11"/>
                      <a:stretch>
                        <a:fillRect/>
                      </a:stretch>
                    </p:blipFill>
                    <p:spPr>
                      <a:xfrm>
                        <a:off x="4953000" y="1981200"/>
                        <a:ext cx="1455737" cy="633413"/>
                      </a:xfrm>
                      <a:prstGeom prst="rect">
                        <a:avLst/>
                      </a:prstGeom>
                    </p:spPr>
                  </p:pic>
                </p:oleObj>
              </mc:Fallback>
            </mc:AlternateContent>
          </a:graphicData>
        </a:graphic>
      </p:graphicFrame>
      <p:graphicFrame>
        <p:nvGraphicFramePr>
          <p:cNvPr id="13" name="Content Placeholder 5"/>
          <p:cNvGraphicFramePr>
            <a:graphicFrameLocks noChangeAspect="1"/>
          </p:cNvGraphicFramePr>
          <p:nvPr>
            <p:extLst>
              <p:ext uri="{D42A27DB-BD31-4B8C-83A1-F6EECF244321}">
                <p14:modId xmlns:p14="http://schemas.microsoft.com/office/powerpoint/2010/main" val="25652182"/>
              </p:ext>
            </p:extLst>
          </p:nvPr>
        </p:nvGraphicFramePr>
        <p:xfrm>
          <a:off x="4953000" y="5562600"/>
          <a:ext cx="1538287" cy="671513"/>
        </p:xfrm>
        <a:graphic>
          <a:graphicData uri="http://schemas.openxmlformats.org/presentationml/2006/ole">
            <mc:AlternateContent xmlns:mc="http://schemas.openxmlformats.org/markup-compatibility/2006">
              <mc:Choice xmlns:v="urn:schemas-microsoft-com:vml" Requires="v">
                <p:oleObj spid="_x0000_s157715" name="Equation" r:id="rId12" imgW="495300" imgH="215900" progId="Equation.3">
                  <p:embed/>
                </p:oleObj>
              </mc:Choice>
              <mc:Fallback>
                <p:oleObj name="Equation" r:id="rId12" imgW="495300" imgH="215900" progId="Equation.3">
                  <p:embed/>
                  <p:pic>
                    <p:nvPicPr>
                      <p:cNvPr id="0" name=""/>
                      <p:cNvPicPr/>
                      <p:nvPr/>
                    </p:nvPicPr>
                    <p:blipFill>
                      <a:blip r:embed="rId13"/>
                      <a:stretch>
                        <a:fillRect/>
                      </a:stretch>
                    </p:blipFill>
                    <p:spPr>
                      <a:xfrm>
                        <a:off x="4953000" y="5562600"/>
                        <a:ext cx="1538287" cy="671513"/>
                      </a:xfrm>
                      <a:prstGeom prst="rect">
                        <a:avLst/>
                      </a:prstGeom>
                    </p:spPr>
                  </p:pic>
                </p:oleObj>
              </mc:Fallback>
            </mc:AlternateContent>
          </a:graphicData>
        </a:graphic>
      </p:graphicFrame>
      <p:sp>
        <p:nvSpPr>
          <p:cNvPr id="7" name="TextBox 6"/>
          <p:cNvSpPr txBox="1"/>
          <p:nvPr/>
        </p:nvSpPr>
        <p:spPr>
          <a:xfrm>
            <a:off x="3893451" y="5105400"/>
            <a:ext cx="5257800" cy="400110"/>
          </a:xfrm>
          <a:prstGeom prst="rect">
            <a:avLst/>
          </a:prstGeom>
          <a:noFill/>
        </p:spPr>
        <p:txBody>
          <a:bodyPr wrap="square" rtlCol="0">
            <a:spAutoFit/>
          </a:bodyPr>
          <a:lstStyle/>
          <a:p>
            <a:pPr algn="l"/>
            <a:r>
              <a:rPr lang="en-US" sz="2000" dirty="0" smtClean="0"/>
              <a:t>for Ideal Motor, using MKS unit system </a:t>
            </a:r>
            <a:endParaRPr lang="en-US" sz="2000" dirty="0"/>
          </a:p>
        </p:txBody>
      </p:sp>
    </p:spTree>
    <p:extLst>
      <p:ext uri="{BB962C8B-B14F-4D97-AF65-F5344CB8AC3E}">
        <p14:creationId xmlns:p14="http://schemas.microsoft.com/office/powerpoint/2010/main" val="405690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450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45059" name="Picture 7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604838"/>
            <a:ext cx="8458200" cy="5618162"/>
          </a:xfrm>
          <a:noFill/>
        </p:spPr>
      </p:pic>
      <p:sp>
        <p:nvSpPr>
          <p:cNvPr id="31451" name="Rectangle 731"/>
          <p:cNvSpPr>
            <a:spLocks noChangeArrowheads="1"/>
          </p:cNvSpPr>
          <p:nvPr/>
        </p:nvSpPr>
        <p:spPr bwMode="auto">
          <a:xfrm>
            <a:off x="3733800" y="161925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87" name="Rectangle 767"/>
          <p:cNvSpPr>
            <a:spLocks noChangeArrowheads="1"/>
          </p:cNvSpPr>
          <p:nvPr/>
        </p:nvSpPr>
        <p:spPr bwMode="auto">
          <a:xfrm>
            <a:off x="3733800" y="190500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88" name="Rectangle 768"/>
          <p:cNvSpPr>
            <a:spLocks noChangeArrowheads="1"/>
          </p:cNvSpPr>
          <p:nvPr/>
        </p:nvSpPr>
        <p:spPr bwMode="auto">
          <a:xfrm>
            <a:off x="3733800" y="2176463"/>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89" name="Rectangle 769"/>
          <p:cNvSpPr>
            <a:spLocks noChangeArrowheads="1"/>
          </p:cNvSpPr>
          <p:nvPr/>
        </p:nvSpPr>
        <p:spPr bwMode="auto">
          <a:xfrm>
            <a:off x="3733800" y="297180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0" name="Rectangle 770"/>
          <p:cNvSpPr>
            <a:spLocks noChangeArrowheads="1"/>
          </p:cNvSpPr>
          <p:nvPr/>
        </p:nvSpPr>
        <p:spPr bwMode="auto">
          <a:xfrm>
            <a:off x="3733800" y="326707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1" name="Rectangle 771"/>
          <p:cNvSpPr>
            <a:spLocks noChangeArrowheads="1"/>
          </p:cNvSpPr>
          <p:nvPr/>
        </p:nvSpPr>
        <p:spPr bwMode="auto">
          <a:xfrm>
            <a:off x="3733800" y="353377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2" name="Rectangle 772"/>
          <p:cNvSpPr>
            <a:spLocks noChangeArrowheads="1"/>
          </p:cNvSpPr>
          <p:nvPr/>
        </p:nvSpPr>
        <p:spPr bwMode="auto">
          <a:xfrm>
            <a:off x="3733800" y="3810000"/>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3" name="Rectangle 773"/>
          <p:cNvSpPr>
            <a:spLocks noChangeArrowheads="1"/>
          </p:cNvSpPr>
          <p:nvPr/>
        </p:nvSpPr>
        <p:spPr bwMode="auto">
          <a:xfrm>
            <a:off x="3733800" y="488632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31494" name="Rectangle 774"/>
          <p:cNvSpPr>
            <a:spLocks noChangeArrowheads="1"/>
          </p:cNvSpPr>
          <p:nvPr/>
        </p:nvSpPr>
        <p:spPr bwMode="auto">
          <a:xfrm>
            <a:off x="3733800" y="5686425"/>
            <a:ext cx="990600" cy="209550"/>
          </a:xfrm>
          <a:prstGeom prst="rect">
            <a:avLst/>
          </a:prstGeom>
          <a:solidFill>
            <a:srgbClr val="99CCFF"/>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1451"/>
                                        </p:tgtEl>
                                      </p:cBhvr>
                                    </p:animEffect>
                                    <p:set>
                                      <p:cBhvr>
                                        <p:cTn id="7" dur="1" fill="hold">
                                          <p:stCondLst>
                                            <p:cond delay="499"/>
                                          </p:stCondLst>
                                        </p:cTn>
                                        <p:tgtEl>
                                          <p:spTgt spid="3145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31487"/>
                                        </p:tgtEl>
                                      </p:cBhvr>
                                    </p:animEffect>
                                    <p:set>
                                      <p:cBhvr>
                                        <p:cTn id="12" dur="1" fill="hold">
                                          <p:stCondLst>
                                            <p:cond delay="499"/>
                                          </p:stCondLst>
                                        </p:cTn>
                                        <p:tgtEl>
                                          <p:spTgt spid="3148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31488"/>
                                        </p:tgtEl>
                                      </p:cBhvr>
                                    </p:animEffect>
                                    <p:set>
                                      <p:cBhvr>
                                        <p:cTn id="17" dur="1" fill="hold">
                                          <p:stCondLst>
                                            <p:cond delay="499"/>
                                          </p:stCondLst>
                                        </p:cTn>
                                        <p:tgtEl>
                                          <p:spTgt spid="3148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31489"/>
                                        </p:tgtEl>
                                      </p:cBhvr>
                                    </p:animEffect>
                                    <p:set>
                                      <p:cBhvr>
                                        <p:cTn id="22" dur="1" fill="hold">
                                          <p:stCondLst>
                                            <p:cond delay="499"/>
                                          </p:stCondLst>
                                        </p:cTn>
                                        <p:tgtEl>
                                          <p:spTgt spid="3148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31490"/>
                                        </p:tgtEl>
                                      </p:cBhvr>
                                    </p:animEffect>
                                    <p:set>
                                      <p:cBhvr>
                                        <p:cTn id="27" dur="1" fill="hold">
                                          <p:stCondLst>
                                            <p:cond delay="499"/>
                                          </p:stCondLst>
                                        </p:cTn>
                                        <p:tgtEl>
                                          <p:spTgt spid="3149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31491"/>
                                        </p:tgtEl>
                                      </p:cBhvr>
                                    </p:animEffect>
                                    <p:set>
                                      <p:cBhvr>
                                        <p:cTn id="32" dur="1" fill="hold">
                                          <p:stCondLst>
                                            <p:cond delay="499"/>
                                          </p:stCondLst>
                                        </p:cTn>
                                        <p:tgtEl>
                                          <p:spTgt spid="3149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31492"/>
                                        </p:tgtEl>
                                      </p:cBhvr>
                                    </p:animEffect>
                                    <p:set>
                                      <p:cBhvr>
                                        <p:cTn id="37" dur="1" fill="hold">
                                          <p:stCondLst>
                                            <p:cond delay="499"/>
                                          </p:stCondLst>
                                        </p:cTn>
                                        <p:tgtEl>
                                          <p:spTgt spid="3149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31493"/>
                                        </p:tgtEl>
                                      </p:cBhvr>
                                    </p:animEffect>
                                    <p:set>
                                      <p:cBhvr>
                                        <p:cTn id="42" dur="1" fill="hold">
                                          <p:stCondLst>
                                            <p:cond delay="499"/>
                                          </p:stCondLst>
                                        </p:cTn>
                                        <p:tgtEl>
                                          <p:spTgt spid="3149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31494"/>
                                        </p:tgtEl>
                                      </p:cBhvr>
                                    </p:animEffect>
                                    <p:set>
                                      <p:cBhvr>
                                        <p:cTn id="47" dur="1" fill="hold">
                                          <p:stCondLst>
                                            <p:cond delay="499"/>
                                          </p:stCondLst>
                                        </p:cTn>
                                        <p:tgtEl>
                                          <p:spTgt spid="314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51" grpId="0" animBg="1"/>
      <p:bldP spid="31487" grpId="0" animBg="1"/>
      <p:bldP spid="31488" grpId="0" animBg="1"/>
      <p:bldP spid="31489" grpId="0" animBg="1"/>
      <p:bldP spid="31490" grpId="0" animBg="1"/>
      <p:bldP spid="31491" grpId="0" animBg="1"/>
      <p:bldP spid="31492" grpId="0" animBg="1"/>
      <p:bldP spid="31493" grpId="0" animBg="1"/>
      <p:bldP spid="314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32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 name="Rectangle 51"/>
          <p:cNvSpPr txBox="1">
            <a:spLocks noChangeArrowheads="1"/>
          </p:cNvSpPr>
          <p:nvPr/>
        </p:nvSpPr>
        <p:spPr bwMode="auto">
          <a:xfrm>
            <a:off x="381000" y="0"/>
            <a:ext cx="8229600" cy="1143000"/>
          </a:xfrm>
          <a:prstGeom prst="rect">
            <a:avLst/>
          </a:prstGeom>
          <a:noFill/>
          <a:ln w="9525">
            <a:noFill/>
            <a:miter lim="800000"/>
            <a:headEnd/>
            <a:tailEnd/>
          </a:ln>
        </p:spPr>
        <p:txBody>
          <a:bodyPr anchor="ctr"/>
          <a:lstStyle/>
          <a:p>
            <a:pPr>
              <a:defRPr/>
            </a:pPr>
            <a:r>
              <a:rPr lang="en-US" sz="4400" kern="0" dirty="0" smtClean="0">
                <a:solidFill>
                  <a:schemeClr val="tx2"/>
                </a:solidFill>
                <a:latin typeface="+mj-lt"/>
                <a:ea typeface="ＭＳ Ｐゴシック" charset="-128"/>
                <a:cs typeface="ＭＳ Ｐゴシック" charset="-128"/>
              </a:rPr>
              <a:t>Motor Selection</a:t>
            </a:r>
            <a:endParaRPr lang="en-US" sz="4400" kern="0" dirty="0">
              <a:solidFill>
                <a:schemeClr val="tx2"/>
              </a:solidFill>
              <a:latin typeface="+mj-lt"/>
              <a:ea typeface="ＭＳ Ｐゴシック" charset="-128"/>
              <a:cs typeface="ＭＳ Ｐゴシック" charset="-128"/>
            </a:endParaRPr>
          </a:p>
        </p:txBody>
      </p:sp>
      <p:graphicFrame>
        <p:nvGraphicFramePr>
          <p:cNvPr id="8" name="Table 7"/>
          <p:cNvGraphicFramePr>
            <a:graphicFrameLocks noGrp="1"/>
          </p:cNvGraphicFramePr>
          <p:nvPr>
            <p:extLst>
              <p:ext uri="{D42A27DB-BD31-4B8C-83A1-F6EECF244321}">
                <p14:modId xmlns:p14="http://schemas.microsoft.com/office/powerpoint/2010/main" val="386110124"/>
              </p:ext>
            </p:extLst>
          </p:nvPr>
        </p:nvGraphicFramePr>
        <p:xfrm>
          <a:off x="1371600" y="990600"/>
          <a:ext cx="6553200" cy="527811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Max Power (W)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Stall Torque (</a:t>
                      </a:r>
                      <a:r>
                        <a:rPr lang="en-US" sz="1400" u="none" strike="noStrike" dirty="0" err="1">
                          <a:effectLst/>
                        </a:rPr>
                        <a:t>oz</a:t>
                      </a:r>
                      <a:r>
                        <a:rPr lang="en-US" sz="1400" u="none" strike="noStrike" dirty="0">
                          <a:effectLst/>
                        </a:rPr>
                        <a:t>-in)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M5-RS550-</a:t>
                      </a:r>
                      <a:r>
                        <a:rPr lang="en-US" sz="1400" u="none" strike="noStrike" dirty="0" smtClean="0">
                          <a:effectLst/>
                        </a:rPr>
                        <a:t>12</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44363275"/>
              </p:ext>
            </p:extLst>
          </p:nvPr>
        </p:nvGraphicFramePr>
        <p:xfrm>
          <a:off x="1371600" y="990600"/>
          <a:ext cx="6553200" cy="527811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Max Power (W) </a:t>
                      </a:r>
                      <a:endParaRPr lang="en-US" sz="1400" b="0" i="0" u="none" strike="noStrike" dirty="0">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dirty="0">
                          <a:effectLst/>
                        </a:rPr>
                        <a:t>Stall Torque (</a:t>
                      </a:r>
                      <a:r>
                        <a:rPr lang="en-US" sz="1400" u="none" strike="noStrike" dirty="0" err="1">
                          <a:effectLst/>
                        </a:rPr>
                        <a:t>oz</a:t>
                      </a:r>
                      <a:r>
                        <a:rPr lang="en-US" sz="1400" u="none" strike="noStrike" dirty="0">
                          <a:effectLst/>
                        </a:rPr>
                        <a:t>-in)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Stall Current (A) </a:t>
                      </a:r>
                      <a:endParaRPr lang="en-US" sz="1400" b="0" i="0" u="none" strike="noStrike" dirty="0">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solidFill>
                      <a:srgbClr val="CCFF99"/>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M5-RS550-</a:t>
                      </a:r>
                      <a:r>
                        <a:rPr lang="en-US" sz="1400" u="none" strike="noStrike" dirty="0" smtClean="0">
                          <a:effectLst/>
                        </a:rPr>
                        <a:t>12</a:t>
                      </a:r>
                      <a:endParaRPr lang="en-US"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solidFill>
                      <a:srgbClr val="CCFF99"/>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tcP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tcP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solidFill>
                      <a:srgbClr val="FFF495">
                        <a:alpha val="40000"/>
                      </a:srgbClr>
                    </a:solidFill>
                  </a:tcP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78619563"/>
              </p:ext>
            </p:extLst>
          </p:nvPr>
        </p:nvGraphicFramePr>
        <p:xfrm>
          <a:off x="1371600" y="990600"/>
          <a:ext cx="6553200" cy="527811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Max Power (W)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Stall Torque (</a:t>
                      </a:r>
                      <a:r>
                        <a:rPr lang="en-US" sz="1400" u="none" strike="noStrike" dirty="0" err="1">
                          <a:effectLst/>
                        </a:rPr>
                        <a:t>oz</a:t>
                      </a:r>
                      <a:r>
                        <a:rPr lang="en-US" sz="1400" u="none" strike="noStrike" dirty="0">
                          <a:effectLst/>
                        </a:rPr>
                        <a:t>-in)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solidFill>
                      <a:srgbClr val="FFF495">
                        <a:alpha val="40000"/>
                      </a:srgbClr>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lnB w="28575" cap="flat" cmpd="sng" algn="ctr">
                      <a:solidFill>
                        <a:srgbClr val="008000"/>
                      </a:solidFill>
                      <a:prstDash val="solid"/>
                      <a:round/>
                      <a:headEnd type="none" w="med" len="med"/>
                      <a:tailEnd type="none" w="med" len="med"/>
                    </a:lnB>
                  </a:tcP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lnL w="28575" cap="flat" cmpd="sng" algn="ctr">
                      <a:solidFill>
                        <a:srgbClr val="008000"/>
                      </a:solidFill>
                      <a:prstDash val="solid"/>
                      <a:round/>
                      <a:headEnd type="none" w="med" len="med"/>
                      <a:tailEnd type="none" w="med" len="med"/>
                    </a:lnL>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dirty="0">
                          <a:effectLst/>
                        </a:rPr>
                        <a:t>1.8</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c>
                  <a:txBody>
                    <a:bodyPr/>
                    <a:lstStyle/>
                    <a:p>
                      <a:pPr algn="ctr" fontAlgn="ctr"/>
                      <a:r>
                        <a:rPr lang="en-US" sz="1400" u="none" strike="noStrike" dirty="0">
                          <a:effectLst/>
                        </a:rPr>
                        <a:t>87</a:t>
                      </a:r>
                      <a:endParaRPr lang="en-US" sz="1400" b="0" i="0" u="none" strike="noStrike" dirty="0">
                        <a:solidFill>
                          <a:srgbClr val="000000"/>
                        </a:solidFill>
                        <a:effectLst/>
                        <a:latin typeface="Calibri"/>
                      </a:endParaRPr>
                    </a:p>
                  </a:txBody>
                  <a:tcPr marL="0" marR="0" marT="0" marB="0" anchor="ctr">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CCFF99"/>
                    </a:solidFill>
                  </a:tcP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M5-RS550-</a:t>
                      </a:r>
                      <a:r>
                        <a:rPr lang="en-US" sz="1400" u="none" strike="noStrike" dirty="0" smtClean="0">
                          <a:effectLst/>
                        </a:rPr>
                        <a:t>12</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solidFill>
                      <a:srgbClr val="FFF495">
                        <a:alpha val="40000"/>
                      </a:srgbClr>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lnT w="28575" cap="flat" cmpd="sng" algn="ctr">
                      <a:solidFill>
                        <a:srgbClr val="008000"/>
                      </a:solidFill>
                      <a:prstDash val="solid"/>
                      <a:round/>
                      <a:headEnd type="none" w="med" len="med"/>
                      <a:tailEnd type="none" w="med" len="med"/>
                    </a:lnT>
                  </a:tcP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24</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0.6</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635272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5120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1203" name="Rectangle 51"/>
          <p:cNvSpPr txBox="1">
            <a:spLocks noChangeArrowheads="1"/>
          </p:cNvSpPr>
          <p:nvPr/>
        </p:nvSpPr>
        <p:spPr bwMode="auto">
          <a:xfrm>
            <a:off x="228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chemeClr val="tx2"/>
                </a:solidFill>
                <a:latin typeface="Times New Roman" charset="0"/>
              </a:rPr>
              <a:t>2011 Fisher Price Motor</a:t>
            </a:r>
          </a:p>
        </p:txBody>
      </p:sp>
      <p:graphicFrame>
        <p:nvGraphicFramePr>
          <p:cNvPr id="14" name="Table 13"/>
          <p:cNvGraphicFramePr>
            <a:graphicFrameLocks noGrp="1"/>
          </p:cNvGraphicFramePr>
          <p:nvPr/>
        </p:nvGraphicFramePr>
        <p:xfrm>
          <a:off x="609600" y="2133600"/>
          <a:ext cx="8001000" cy="974726"/>
        </p:xfrm>
        <a:graphic>
          <a:graphicData uri="http://schemas.openxmlformats.org/drawingml/2006/table">
            <a:tbl>
              <a:tblPr/>
              <a:tblGrid>
                <a:gridCol w="1828800"/>
                <a:gridCol w="1168400"/>
                <a:gridCol w="1250950"/>
                <a:gridCol w="1250950"/>
                <a:gridCol w="1250950"/>
                <a:gridCol w="1250950"/>
              </a:tblGrid>
              <a:tr h="4873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Make / Model</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762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Max Power</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(Watts)</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Torque</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(oz-in)</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 Free Speed</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(RPM) </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Free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Fisher-Price</a:t>
                      </a:r>
                      <a:b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b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  00801-0673-(2011)</a:t>
                      </a:r>
                      <a:endParaRPr kumimoji="0" lang="en-US" sz="14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524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291.6</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75.4</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 20,770 </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0.82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108.7</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bl>
          </a:graphicData>
        </a:graphic>
      </p:graphicFrame>
      <p:sp>
        <p:nvSpPr>
          <p:cNvPr id="51222" name="TextBox 5"/>
          <p:cNvSpPr txBox="1">
            <a:spLocks noChangeArrowheads="1"/>
          </p:cNvSpPr>
          <p:nvPr/>
        </p:nvSpPr>
        <p:spPr bwMode="auto">
          <a:xfrm>
            <a:off x="609600" y="1752600"/>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i="1"/>
              <a:t>All Data at 12VDC</a:t>
            </a:r>
          </a:p>
        </p:txBody>
      </p:sp>
      <p:graphicFrame>
        <p:nvGraphicFramePr>
          <p:cNvPr id="8" name="Table 7"/>
          <p:cNvGraphicFramePr>
            <a:graphicFrameLocks noGrp="1"/>
          </p:cNvGraphicFramePr>
          <p:nvPr/>
        </p:nvGraphicFramePr>
        <p:xfrm>
          <a:off x="609600" y="4724400"/>
          <a:ext cx="8001000" cy="974726"/>
        </p:xfrm>
        <a:graphic>
          <a:graphicData uri="http://schemas.openxmlformats.org/drawingml/2006/table">
            <a:tbl>
              <a:tblPr/>
              <a:tblGrid>
                <a:gridCol w="1828800"/>
                <a:gridCol w="1168400"/>
                <a:gridCol w="1250950"/>
                <a:gridCol w="1250950"/>
                <a:gridCol w="1250950"/>
                <a:gridCol w="1250950"/>
              </a:tblGrid>
              <a:tr h="4873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Make / Model</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762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Max Power</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(Watts)</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Torque</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(N-m)</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 Free Speed</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(RPM) </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Free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Fisher-Price</a:t>
                      </a:r>
                      <a:b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b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  00801-0673-(2011)</a:t>
                      </a:r>
                      <a:endParaRPr kumimoji="0" lang="en-US" sz="14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524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291.6</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0.532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 20,770 </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0.82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108.7</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bl>
          </a:graphicData>
        </a:graphic>
      </p:graphicFrame>
      <p:sp>
        <p:nvSpPr>
          <p:cNvPr id="9" name="TextBox 8"/>
          <p:cNvSpPr txBox="1">
            <a:spLocks noChangeArrowheads="1"/>
          </p:cNvSpPr>
          <p:nvPr/>
        </p:nvSpPr>
        <p:spPr bwMode="auto">
          <a:xfrm>
            <a:off x="685800" y="4002088"/>
            <a:ext cx="388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a:t>Convert oz-in to N-m:</a:t>
            </a:r>
          </a:p>
          <a:p>
            <a:pPr algn="l" eaLnBrk="1" hangingPunct="1"/>
            <a:r>
              <a:rPr lang="en-US" sz="1800"/>
              <a:t>   1 oz-in = </a:t>
            </a:r>
            <a:r>
              <a:rPr lang="en-US" sz="1800">
                <a:solidFill>
                  <a:srgbClr val="000000"/>
                </a:solidFill>
                <a:latin typeface="Verdana" charset="0"/>
                <a:cs typeface="Verdana" charset="0"/>
              </a:rPr>
              <a:t>0.007061552 </a:t>
            </a:r>
            <a:r>
              <a:rPr lang="en-US" sz="1800">
                <a:cs typeface="Verdana" charset="0"/>
              </a:rPr>
              <a:t>N-m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762000" y="1371600"/>
          <a:ext cx="762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532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3252"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2010</a:t>
            </a:r>
          </a:p>
        </p:txBody>
      </p:sp>
      <p:sp>
        <p:nvSpPr>
          <p:cNvPr id="53253"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53254" name="Text Box 5"/>
          <p:cNvSpPr txBox="1">
            <a:spLocks noChangeArrowheads="1"/>
          </p:cNvSpPr>
          <p:nvPr/>
        </p:nvSpPr>
        <p:spPr bwMode="auto">
          <a:xfrm>
            <a:off x="64770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04800" y="122238"/>
            <a:ext cx="8229600" cy="715962"/>
          </a:xfrm>
        </p:spPr>
        <p:txBody>
          <a:bodyPr/>
          <a:lstStyle/>
          <a:p>
            <a:r>
              <a:rPr lang="en-US">
                <a:latin typeface="Times New Roman" charset="0"/>
                <a:ea typeface="ＭＳ Ｐゴシック" charset="0"/>
                <a:cs typeface="ＭＳ Ｐゴシック" charset="0"/>
              </a:rPr>
              <a:t>2010 Breakaway</a:t>
            </a:r>
          </a:p>
        </p:txBody>
      </p:sp>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dirty="0"/>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225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93800"/>
            <a:ext cx="402431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990600"/>
            <a:ext cx="365760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965200"/>
            <a:ext cx="36591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8"/>
          <p:cNvSpPr>
            <a:spLocks noChangeArrowheads="1"/>
          </p:cNvSpPr>
          <p:nvPr/>
        </p:nvSpPr>
        <p:spPr bwMode="auto">
          <a:xfrm>
            <a:off x="2590800" y="1066800"/>
            <a:ext cx="3810000" cy="5105400"/>
          </a:xfrm>
          <a:prstGeom prst="rect">
            <a:avLst/>
          </a:prstGeom>
          <a:noFill/>
          <a:ln w="2540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552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529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What is Torque?</a:t>
            </a:r>
          </a:p>
        </p:txBody>
      </p:sp>
      <p:graphicFrame>
        <p:nvGraphicFramePr>
          <p:cNvPr id="123908" name="Object 2"/>
          <p:cNvGraphicFramePr>
            <a:graphicFrameLocks noGrp="1" noChangeAspect="1"/>
          </p:cNvGraphicFramePr>
          <p:nvPr>
            <p:ph sz="half" idx="2"/>
          </p:nvPr>
        </p:nvGraphicFramePr>
        <p:xfrm>
          <a:off x="3048000" y="4419600"/>
          <a:ext cx="2540000" cy="714375"/>
        </p:xfrm>
        <a:graphic>
          <a:graphicData uri="http://schemas.openxmlformats.org/presentationml/2006/ole">
            <mc:AlternateContent xmlns:mc="http://schemas.openxmlformats.org/markup-compatibility/2006">
              <mc:Choice xmlns:v="urn:schemas-microsoft-com:vml" Requires="v">
                <p:oleObj spid="_x0000_s55378" name="Equation" r:id="rId4" imgW="812447" imgH="228501" progId="Equation.3">
                  <p:embed/>
                </p:oleObj>
              </mc:Choice>
              <mc:Fallback>
                <p:oleObj name="Equation" r:id="rId4" imgW="812447" imgH="228501"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419600"/>
                        <a:ext cx="25400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3911" name="Object 3"/>
          <p:cNvGraphicFramePr>
            <a:graphicFrameLocks noGrp="1" noChangeAspect="1"/>
          </p:cNvGraphicFramePr>
          <p:nvPr>
            <p:ph sz="half" idx="1"/>
            <p:extLst>
              <p:ext uri="{D42A27DB-BD31-4B8C-83A1-F6EECF244321}">
                <p14:modId xmlns:p14="http://schemas.microsoft.com/office/powerpoint/2010/main" val="2482921879"/>
              </p:ext>
            </p:extLst>
          </p:nvPr>
        </p:nvGraphicFramePr>
        <p:xfrm>
          <a:off x="3200399" y="1447800"/>
          <a:ext cx="2366859" cy="1676400"/>
        </p:xfrm>
        <a:graphic>
          <a:graphicData uri="http://schemas.openxmlformats.org/presentationml/2006/ole">
            <mc:AlternateContent xmlns:mc="http://schemas.openxmlformats.org/markup-compatibility/2006">
              <mc:Choice xmlns:v="urn:schemas-microsoft-com:vml" Requires="v">
                <p:oleObj spid="_x0000_s55379" name="Equation" r:id="rId6" imgW="609600" imgH="431800" progId="Equation.3">
                  <p:embed/>
                </p:oleObj>
              </mc:Choice>
              <mc:Fallback>
                <p:oleObj name="Equation" r:id="rId6" imgW="609600" imgH="431800" progId="Equation.3">
                  <p:embed/>
                  <p:pic>
                    <p:nvPicPr>
                      <p:cNvPr id="0" name="Object 3"/>
                      <p:cNvPicPr>
                        <a:picLocks noChangeAspect="1" noChangeArrowheads="1"/>
                      </p:cNvPicPr>
                      <p:nvPr/>
                    </p:nvPicPr>
                    <p:blipFill>
                      <a:blip r:embed="rId7"/>
                      <a:srcRect/>
                      <a:stretch>
                        <a:fillRect/>
                      </a:stretch>
                    </p:blipFill>
                    <p:spPr bwMode="auto">
                      <a:xfrm>
                        <a:off x="3200399" y="1447800"/>
                        <a:ext cx="2366859" cy="1676400"/>
                      </a:xfrm>
                      <a:prstGeom prst="rect">
                        <a:avLst/>
                      </a:prstGeom>
                      <a:noFill/>
                      <a:ln>
                        <a:noFill/>
                      </a:ln>
                      <a:effectLst/>
                      <a:extLst/>
                    </p:spPr>
                  </p:pic>
                </p:oleObj>
              </mc:Fallback>
            </mc:AlternateContent>
          </a:graphicData>
        </a:graphic>
      </p:graphicFrame>
      <p:sp>
        <p:nvSpPr>
          <p:cNvPr id="123913" name="Text Box 9"/>
          <p:cNvSpPr txBox="1">
            <a:spLocks noChangeArrowheads="1"/>
          </p:cNvSpPr>
          <p:nvPr/>
        </p:nvSpPr>
        <p:spPr bwMode="auto">
          <a:xfrm>
            <a:off x="1676400" y="3581400"/>
            <a:ext cx="4892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3200" i="1"/>
              <a:t>But isn</a:t>
            </a:r>
            <a:r>
              <a:rPr lang="ja-JP" altLang="en-US" sz="3200" i="1"/>
              <a:t>’</a:t>
            </a:r>
            <a:r>
              <a:rPr lang="en-US" altLang="ja-JP" sz="3200" i="1"/>
              <a:t>t that </a:t>
            </a:r>
            <a:r>
              <a:rPr lang="ja-JP" altLang="en-US" sz="3200" i="1"/>
              <a:t>“</a:t>
            </a:r>
            <a:r>
              <a:rPr lang="en-US" altLang="ja-JP" sz="3200" i="1"/>
              <a:t>Work?</a:t>
            </a:r>
            <a:r>
              <a:rPr lang="ja-JP" altLang="en-US" sz="3200" i="1"/>
              <a:t>”</a:t>
            </a:r>
            <a:endParaRPr lang="en-US" sz="3200" i="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fade">
                                      <p:cBhvr>
                                        <p:cTn id="7" dur="500"/>
                                        <p:tgtEl>
                                          <p:spTgt spid="1239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913"/>
                                        </p:tgtEl>
                                        <p:attrNameLst>
                                          <p:attrName>style.visibility</p:attrName>
                                        </p:attrNameLst>
                                      </p:cBhvr>
                                      <p:to>
                                        <p:strVal val="visible"/>
                                      </p:to>
                                    </p:set>
                                    <p:animEffect transition="in" filter="fade">
                                      <p:cBhvr>
                                        <p:cTn id="12" dur="500"/>
                                        <p:tgtEl>
                                          <p:spTgt spid="1239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8"/>
                                        </p:tgtEl>
                                        <p:attrNameLst>
                                          <p:attrName>style.visibility</p:attrName>
                                        </p:attrNameLst>
                                      </p:cBhvr>
                                      <p:to>
                                        <p:strVal val="visible"/>
                                      </p:to>
                                    </p:set>
                                    <p:animEffect transition="in" filter="fade">
                                      <p:cBhvr>
                                        <p:cTn id="17"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57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734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Units of Work </a:t>
            </a:r>
            <a:r>
              <a:rPr lang="en-US" i="1">
                <a:latin typeface="Times New Roman" charset="0"/>
                <a:ea typeface="ＭＳ Ｐゴシック" charset="0"/>
                <a:cs typeface="ＭＳ Ｐゴシック" charset="0"/>
              </a:rPr>
              <a:t>vs</a:t>
            </a:r>
            <a:r>
              <a:rPr lang="en-US">
                <a:latin typeface="Times New Roman" charset="0"/>
                <a:ea typeface="ＭＳ Ｐゴシック" charset="0"/>
                <a:cs typeface="ＭＳ Ｐゴシック" charset="0"/>
              </a:rPr>
              <a:t>. Torque</a:t>
            </a:r>
          </a:p>
        </p:txBody>
      </p:sp>
      <p:sp>
        <p:nvSpPr>
          <p:cNvPr id="57348" name="Text Box 8"/>
          <p:cNvSpPr txBox="1">
            <a:spLocks noChangeArrowheads="1"/>
          </p:cNvSpPr>
          <p:nvPr/>
        </p:nvSpPr>
        <p:spPr bwMode="auto">
          <a:xfrm>
            <a:off x="3870325" y="26828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endParaRPr lang="en-US" sz="3200"/>
          </a:p>
        </p:txBody>
      </p:sp>
      <p:sp>
        <p:nvSpPr>
          <p:cNvPr id="57349" name="Rectangle 9"/>
          <p:cNvSpPr>
            <a:spLocks noChangeArrowheads="1"/>
          </p:cNvSpPr>
          <p:nvPr/>
        </p:nvSpPr>
        <p:spPr bwMode="auto">
          <a:xfrm>
            <a:off x="838200" y="1600200"/>
            <a:ext cx="7086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80000"/>
              </a:spcBef>
              <a:buFontTx/>
              <a:buChar char="•"/>
            </a:pPr>
            <a:r>
              <a:rPr lang="en-US" sz="3200">
                <a:latin typeface="Times New Roman" charset="0"/>
              </a:rPr>
              <a:t>Work (Energy)</a:t>
            </a:r>
          </a:p>
          <a:p>
            <a:pPr marL="342900" indent="-342900" algn="l">
              <a:spcBef>
                <a:spcPct val="80000"/>
              </a:spcBef>
              <a:buFontTx/>
              <a:buChar char="•"/>
            </a:pPr>
            <a:endParaRPr lang="en-US" sz="3200">
              <a:latin typeface="Times New Roman" charset="0"/>
            </a:endParaRPr>
          </a:p>
          <a:p>
            <a:pPr marL="342900" indent="-342900" algn="l">
              <a:spcBef>
                <a:spcPct val="80000"/>
              </a:spcBef>
              <a:buFontTx/>
              <a:buChar char="•"/>
            </a:pPr>
            <a:r>
              <a:rPr lang="en-US" sz="3200">
                <a:latin typeface="Times New Roman" charset="0"/>
              </a:rPr>
              <a:t>Torque</a:t>
            </a:r>
          </a:p>
          <a:p>
            <a:pPr marL="342900" indent="-342900" algn="l">
              <a:spcBef>
                <a:spcPct val="80000"/>
              </a:spcBef>
              <a:buFontTx/>
              <a:buChar char="•"/>
            </a:pPr>
            <a:endParaRPr lang="en-US" sz="3200">
              <a:latin typeface="Times New Roman" charset="0"/>
            </a:endParaRPr>
          </a:p>
        </p:txBody>
      </p:sp>
      <p:sp>
        <p:nvSpPr>
          <p:cNvPr id="126987" name="Text Box 11"/>
          <p:cNvSpPr txBox="1">
            <a:spLocks noChangeArrowheads="1"/>
          </p:cNvSpPr>
          <p:nvPr/>
        </p:nvSpPr>
        <p:spPr bwMode="auto">
          <a:xfrm>
            <a:off x="1219200" y="3886200"/>
            <a:ext cx="502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800"/>
              <a:t>pound feet(lbf-ft), </a:t>
            </a:r>
            <a:r>
              <a:rPr lang="en-US" sz="2800" i="1"/>
              <a:t>ft-lbf</a:t>
            </a:r>
            <a:r>
              <a:rPr lang="en-US" sz="2800"/>
              <a:t>, oz-in, N-m …</a:t>
            </a:r>
          </a:p>
        </p:txBody>
      </p:sp>
      <p:sp>
        <p:nvSpPr>
          <p:cNvPr id="126988" name="Text Box 12"/>
          <p:cNvSpPr txBox="1">
            <a:spLocks noChangeArrowheads="1"/>
          </p:cNvSpPr>
          <p:nvPr/>
        </p:nvSpPr>
        <p:spPr bwMode="auto">
          <a:xfrm>
            <a:off x="1371600" y="22860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800"/>
              <a:t>ft-lbf, Joules (=N-m), KWh,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88"/>
                                        </p:tgtEl>
                                        <p:attrNameLst>
                                          <p:attrName>style.visibility</p:attrName>
                                        </p:attrNameLst>
                                      </p:cBhvr>
                                      <p:to>
                                        <p:strVal val="visible"/>
                                      </p:to>
                                    </p:set>
                                    <p:animEffect transition="in" filter="fade">
                                      <p:cBhvr>
                                        <p:cTn id="7" dur="500"/>
                                        <p:tgtEl>
                                          <p:spTgt spid="126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87"/>
                                        </p:tgtEl>
                                        <p:attrNameLst>
                                          <p:attrName>style.visibility</p:attrName>
                                        </p:attrNameLst>
                                      </p:cBhvr>
                                      <p:to>
                                        <p:strVal val="visible"/>
                                      </p:to>
                                    </p:set>
                                    <p:animEffect transition="in" filter="fade">
                                      <p:cBhvr>
                                        <p:cTn id="12" dur="500"/>
                                        <p:tgtEl>
                                          <p:spTgt spid="126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7" grpId="0"/>
      <p:bldP spid="1269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val 11"/>
          <p:cNvSpPr>
            <a:spLocks noChangeArrowheads="1"/>
          </p:cNvSpPr>
          <p:nvPr/>
        </p:nvSpPr>
        <p:spPr bwMode="auto">
          <a:xfrm>
            <a:off x="457200" y="1371600"/>
            <a:ext cx="3429000" cy="3429000"/>
          </a:xfrm>
          <a:prstGeom prst="ellipse">
            <a:avLst/>
          </a:prstGeom>
          <a:solidFill>
            <a:srgbClr val="CCFF99">
              <a:alpha val="41176"/>
            </a:srgbClr>
          </a:solidFill>
          <a:ln w="9525">
            <a:solidFill>
              <a:schemeClr val="tx1">
                <a:alpha val="20000"/>
              </a:schemeClr>
            </a:solidFill>
            <a:round/>
            <a:headEnd/>
            <a:tailEnd/>
          </a:ln>
        </p:spPr>
        <p:txBody>
          <a:bodyPr wrap="none" anchor="ctr"/>
          <a:lstStyle/>
          <a:p>
            <a:endParaRPr lang="en-US"/>
          </a:p>
        </p:txBody>
      </p:sp>
      <p:sp>
        <p:nvSpPr>
          <p:cNvPr id="16" name="Arc 15"/>
          <p:cNvSpPr>
            <a:spLocks noChangeAspect="1"/>
          </p:cNvSpPr>
          <p:nvPr/>
        </p:nvSpPr>
        <p:spPr bwMode="auto">
          <a:xfrm>
            <a:off x="457200" y="1371600"/>
            <a:ext cx="3429000" cy="3429000"/>
          </a:xfrm>
          <a:prstGeom prst="arc">
            <a:avLst>
              <a:gd name="adj1" fmla="val 19002824"/>
              <a:gd name="adj2" fmla="val 21567026"/>
            </a:avLst>
          </a:prstGeom>
          <a:solidFill>
            <a:schemeClr val="folHlink"/>
          </a:solidFill>
          <a:ln w="38100" cap="flat" cmpd="sng" algn="ctr">
            <a:solidFill>
              <a:schemeClr val="tx1"/>
            </a:solidFill>
            <a:prstDash val="solid"/>
            <a:round/>
            <a:headEnd type="stealth" w="lg" len="lg"/>
            <a:tailEnd type="none" w="med" len="med"/>
          </a:ln>
          <a:effectLst/>
        </p:spPr>
        <p:txBody>
          <a:bodyPr wrap="none" anchor="ctr"/>
          <a:lstStyle/>
          <a:p>
            <a:pPr>
              <a:defRPr/>
            </a:pPr>
            <a:endParaRPr lang="en-US">
              <a:ea typeface="+mn-ea"/>
              <a:cs typeface="+mn-cs"/>
            </a:endParaRPr>
          </a:p>
        </p:txBody>
      </p:sp>
      <p:sp>
        <p:nvSpPr>
          <p:cNvPr id="5939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5939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5939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Work in a Rotating System</a:t>
            </a:r>
          </a:p>
        </p:txBody>
      </p:sp>
      <p:graphicFrame>
        <p:nvGraphicFramePr>
          <p:cNvPr id="123911" name="Object 2"/>
          <p:cNvGraphicFramePr>
            <a:graphicFrameLocks noGrp="1" noChangeAspect="1"/>
          </p:cNvGraphicFramePr>
          <p:nvPr>
            <p:ph sz="half" idx="1"/>
            <p:extLst>
              <p:ext uri="{D42A27DB-BD31-4B8C-83A1-F6EECF244321}">
                <p14:modId xmlns:p14="http://schemas.microsoft.com/office/powerpoint/2010/main" val="1752792543"/>
              </p:ext>
            </p:extLst>
          </p:nvPr>
        </p:nvGraphicFramePr>
        <p:xfrm>
          <a:off x="3505200" y="4876800"/>
          <a:ext cx="3692525" cy="990600"/>
        </p:xfrm>
        <a:graphic>
          <a:graphicData uri="http://schemas.openxmlformats.org/presentationml/2006/ole">
            <mc:AlternateContent xmlns:mc="http://schemas.openxmlformats.org/markup-compatibility/2006">
              <mc:Choice xmlns:v="urn:schemas-microsoft-com:vml" Requires="v">
                <p:oleObj spid="_x0000_s59581" name="Equation" r:id="rId4" imgW="520700" imgH="139700" progId="Equation.3">
                  <p:embed/>
                </p:oleObj>
              </mc:Choice>
              <mc:Fallback>
                <p:oleObj name="Equation" r:id="rId4" imgW="520700" imgH="139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876800"/>
                        <a:ext cx="3692525" cy="990600"/>
                      </a:xfrm>
                      <a:prstGeom prst="rect">
                        <a:avLst/>
                      </a:prstGeom>
                      <a:solidFill>
                        <a:srgbClr val="D8D9F4"/>
                      </a:solidFill>
                      <a:ln>
                        <a:solidFill>
                          <a:srgbClr val="000000"/>
                        </a:solidFill>
                      </a:ln>
                      <a:effectLst/>
                      <a:extLst/>
                    </p:spPr>
                  </p:pic>
                </p:oleObj>
              </mc:Fallback>
            </mc:AlternateContent>
          </a:graphicData>
        </a:graphic>
      </p:graphicFrame>
      <p:graphicFrame>
        <p:nvGraphicFramePr>
          <p:cNvPr id="499716" name="Object 3"/>
          <p:cNvGraphicFramePr>
            <a:graphicFrameLocks noChangeAspect="1"/>
          </p:cNvGraphicFramePr>
          <p:nvPr>
            <p:extLst>
              <p:ext uri="{D42A27DB-BD31-4B8C-83A1-F6EECF244321}">
                <p14:modId xmlns:p14="http://schemas.microsoft.com/office/powerpoint/2010/main" val="1005824778"/>
              </p:ext>
            </p:extLst>
          </p:nvPr>
        </p:nvGraphicFramePr>
        <p:xfrm>
          <a:off x="5110163" y="2530475"/>
          <a:ext cx="2293937" cy="655638"/>
        </p:xfrm>
        <a:graphic>
          <a:graphicData uri="http://schemas.openxmlformats.org/presentationml/2006/ole">
            <mc:AlternateContent xmlns:mc="http://schemas.openxmlformats.org/markup-compatibility/2006">
              <mc:Choice xmlns:v="urn:schemas-microsoft-com:vml" Requires="v">
                <p:oleObj spid="_x0000_s59582" name="Equation" r:id="rId6" imgW="711200" imgH="203200" progId="Equation.3">
                  <p:embed/>
                </p:oleObj>
              </mc:Choice>
              <mc:Fallback>
                <p:oleObj name="Equation" r:id="rId6" imgW="711200" imgH="203200" progId="Equation.3">
                  <p:embed/>
                  <p:pic>
                    <p:nvPicPr>
                      <p:cNvPr id="0" name="Object 3"/>
                      <p:cNvPicPr>
                        <a:picLocks noChangeAspect="1" noChangeArrowheads="1"/>
                      </p:cNvPicPr>
                      <p:nvPr/>
                    </p:nvPicPr>
                    <p:blipFill>
                      <a:blip r:embed="rId7"/>
                      <a:srcRect/>
                      <a:stretch>
                        <a:fillRect/>
                      </a:stretch>
                    </p:blipFill>
                    <p:spPr bwMode="auto">
                      <a:xfrm>
                        <a:off x="5110163" y="2530475"/>
                        <a:ext cx="2293937"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499718" name="Object 4"/>
          <p:cNvGraphicFramePr>
            <a:graphicFrameLocks noChangeAspect="1"/>
          </p:cNvGraphicFramePr>
          <p:nvPr>
            <p:extLst>
              <p:ext uri="{D42A27DB-BD31-4B8C-83A1-F6EECF244321}">
                <p14:modId xmlns:p14="http://schemas.microsoft.com/office/powerpoint/2010/main" val="2980339206"/>
              </p:ext>
            </p:extLst>
          </p:nvPr>
        </p:nvGraphicFramePr>
        <p:xfrm>
          <a:off x="5068888" y="3292475"/>
          <a:ext cx="2679700" cy="731838"/>
        </p:xfrm>
        <a:graphic>
          <a:graphicData uri="http://schemas.openxmlformats.org/presentationml/2006/ole">
            <mc:AlternateContent xmlns:mc="http://schemas.openxmlformats.org/markup-compatibility/2006">
              <mc:Choice xmlns:v="urn:schemas-microsoft-com:vml" Requires="v">
                <p:oleObj spid="_x0000_s59583" name="Equation" r:id="rId8" imgW="838200" imgH="228600" progId="Equation.3">
                  <p:embed/>
                </p:oleObj>
              </mc:Choice>
              <mc:Fallback>
                <p:oleObj name="Equation" r:id="rId8" imgW="838200" imgH="228600" progId="Equation.3">
                  <p:embed/>
                  <p:pic>
                    <p:nvPicPr>
                      <p:cNvPr id="0" name="Object 4"/>
                      <p:cNvPicPr>
                        <a:picLocks noChangeAspect="1" noChangeArrowheads="1"/>
                      </p:cNvPicPr>
                      <p:nvPr/>
                    </p:nvPicPr>
                    <p:blipFill>
                      <a:blip r:embed="rId9"/>
                      <a:srcRect/>
                      <a:stretch>
                        <a:fillRect/>
                      </a:stretch>
                    </p:blipFill>
                    <p:spPr bwMode="auto">
                      <a:xfrm>
                        <a:off x="5068888" y="3292475"/>
                        <a:ext cx="2679700"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3908" name="Object 5"/>
          <p:cNvGraphicFramePr>
            <a:graphicFrameLocks noGrp="1" noChangeAspect="1"/>
          </p:cNvGraphicFramePr>
          <p:nvPr>
            <p:ph sz="half" idx="2"/>
          </p:nvPr>
        </p:nvGraphicFramePr>
        <p:xfrm>
          <a:off x="5029200" y="1524000"/>
          <a:ext cx="2039938" cy="552450"/>
        </p:xfrm>
        <a:graphic>
          <a:graphicData uri="http://schemas.openxmlformats.org/presentationml/2006/ole">
            <mc:AlternateContent xmlns:mc="http://schemas.openxmlformats.org/markup-compatibility/2006">
              <mc:Choice xmlns:v="urn:schemas-microsoft-com:vml" Requires="v">
                <p:oleObj spid="_x0000_s59584" name="Equation" r:id="rId10" imgW="609600" imgH="165100" progId="Equation.3">
                  <p:embed/>
                </p:oleObj>
              </mc:Choice>
              <mc:Fallback>
                <p:oleObj name="Equation" r:id="rId10" imgW="609600" imgH="1651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1524000"/>
                        <a:ext cx="203993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9402" name="TextBox 10"/>
          <p:cNvSpPr txBox="1">
            <a:spLocks noChangeArrowheads="1"/>
          </p:cNvSpPr>
          <p:nvPr/>
        </p:nvSpPr>
        <p:spPr bwMode="auto">
          <a:xfrm rot="3964805">
            <a:off x="3359150" y="2009775"/>
            <a:ext cx="148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Times New Roman" charset="0"/>
              </a:rPr>
              <a:t>Force</a:t>
            </a:r>
          </a:p>
        </p:txBody>
      </p:sp>
      <p:graphicFrame>
        <p:nvGraphicFramePr>
          <p:cNvPr id="59403" name="Object 6"/>
          <p:cNvGraphicFramePr>
            <a:graphicFrameLocks noChangeAspect="1"/>
          </p:cNvGraphicFramePr>
          <p:nvPr/>
        </p:nvGraphicFramePr>
        <p:xfrm>
          <a:off x="2590800" y="2743200"/>
          <a:ext cx="250825" cy="306388"/>
        </p:xfrm>
        <a:graphic>
          <a:graphicData uri="http://schemas.openxmlformats.org/presentationml/2006/ole">
            <mc:AlternateContent xmlns:mc="http://schemas.openxmlformats.org/markup-compatibility/2006">
              <mc:Choice xmlns:v="urn:schemas-microsoft-com:vml" Requires="v">
                <p:oleObj spid="_x0000_s59585" name="Equation" r:id="rId12" imgW="114300" imgH="139700" progId="Equation.3">
                  <p:embed/>
                </p:oleObj>
              </mc:Choice>
              <mc:Fallback>
                <p:oleObj name="Equation" r:id="rId12" imgW="114300" imgH="1397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2743200"/>
                        <a:ext cx="2508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3" name="Arc 12"/>
          <p:cNvSpPr>
            <a:spLocks noChangeAspect="1"/>
          </p:cNvSpPr>
          <p:nvPr/>
        </p:nvSpPr>
        <p:spPr bwMode="auto">
          <a:xfrm>
            <a:off x="1981200" y="2819400"/>
            <a:ext cx="457200" cy="457200"/>
          </a:xfrm>
          <a:prstGeom prst="arc">
            <a:avLst>
              <a:gd name="adj1" fmla="val 779406"/>
              <a:gd name="adj2" fmla="val 21456692"/>
            </a:avLst>
          </a:prstGeom>
          <a:noFill/>
          <a:ln w="19050" cap="flat" cmpd="sng" algn="ctr">
            <a:solidFill>
              <a:schemeClr val="tx1"/>
            </a:solidFill>
            <a:prstDash val="solid"/>
            <a:round/>
            <a:headEnd type="stealth" w="lg" len="lg"/>
            <a:tailEnd type="none" w="med" len="med"/>
          </a:ln>
          <a:effectLst/>
        </p:spPr>
        <p:txBody>
          <a:bodyPr wrap="none" anchor="ctr"/>
          <a:lstStyle/>
          <a:p>
            <a:pPr>
              <a:defRPr/>
            </a:pPr>
            <a:endParaRPr lang="en-US">
              <a:ea typeface="+mn-ea"/>
              <a:cs typeface="+mn-cs"/>
            </a:endParaRPr>
          </a:p>
        </p:txBody>
      </p:sp>
      <p:sp>
        <p:nvSpPr>
          <p:cNvPr id="59405" name="TextBox 14"/>
          <p:cNvSpPr txBox="1">
            <a:spLocks noChangeArrowheads="1"/>
          </p:cNvSpPr>
          <p:nvPr/>
        </p:nvSpPr>
        <p:spPr bwMode="auto">
          <a:xfrm>
            <a:off x="3167063" y="2819400"/>
            <a:ext cx="338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Times New Roman" charset="0"/>
              </a:rPr>
              <a:t>r</a:t>
            </a:r>
          </a:p>
        </p:txBody>
      </p:sp>
      <p:sp>
        <p:nvSpPr>
          <p:cNvPr id="59406" name="TextBox 16"/>
          <p:cNvSpPr txBox="1">
            <a:spLocks noChangeArrowheads="1"/>
          </p:cNvSpPr>
          <p:nvPr/>
        </p:nvSpPr>
        <p:spPr bwMode="auto">
          <a:xfrm>
            <a:off x="1676400" y="2438400"/>
            <a:ext cx="458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Times New Roman" charset="0"/>
              </a:rPr>
              <a:t>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fade">
                                      <p:cBhvr>
                                        <p:cTn id="7" dur="500"/>
                                        <p:tgtEl>
                                          <p:spTgt spid="1239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9716"/>
                                        </p:tgtEl>
                                        <p:attrNameLst>
                                          <p:attrName>style.visibility</p:attrName>
                                        </p:attrNameLst>
                                      </p:cBhvr>
                                      <p:to>
                                        <p:strVal val="visible"/>
                                      </p:to>
                                    </p:set>
                                    <p:animEffect transition="in" filter="fade">
                                      <p:cBhvr>
                                        <p:cTn id="12" dur="500"/>
                                        <p:tgtEl>
                                          <p:spTgt spid="499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9718"/>
                                        </p:tgtEl>
                                        <p:attrNameLst>
                                          <p:attrName>style.visibility</p:attrName>
                                        </p:attrNameLst>
                                      </p:cBhvr>
                                      <p:to>
                                        <p:strVal val="visible"/>
                                      </p:to>
                                    </p:set>
                                    <p:animEffect transition="in" filter="fade">
                                      <p:cBhvr>
                                        <p:cTn id="17" dur="500"/>
                                        <p:tgtEl>
                                          <p:spTgt spid="4997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3911"/>
                                        </p:tgtEl>
                                        <p:attrNameLst>
                                          <p:attrName>style.visibility</p:attrName>
                                        </p:attrNameLst>
                                      </p:cBhvr>
                                      <p:to>
                                        <p:strVal val="visible"/>
                                      </p:to>
                                    </p:set>
                                    <p:animEffect transition="in" filter="fade">
                                      <p:cBhvr>
                                        <p:cTn id="22" dur="5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6144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61443" name="Rectangle 21"/>
          <p:cNvSpPr>
            <a:spLocks noGrp="1" noChangeArrowheads="1"/>
          </p:cNvSpPr>
          <p:nvPr>
            <p:ph type="title" sz="quarter"/>
          </p:nvPr>
        </p:nvSpPr>
        <p:spPr/>
        <p:txBody>
          <a:bodyPr/>
          <a:lstStyle/>
          <a:p>
            <a:pPr eaLnBrk="1" hangingPunct="1"/>
            <a:r>
              <a:rPr lang="en-US">
                <a:latin typeface="Times New Roman" charset="0"/>
                <a:ea typeface="ＭＳ Ｐゴシック" charset="0"/>
                <a:cs typeface="ＭＳ Ｐゴシック" charset="0"/>
              </a:rPr>
              <a:t>Power, Torque &amp; Speed</a:t>
            </a:r>
          </a:p>
        </p:txBody>
      </p:sp>
      <p:graphicFrame>
        <p:nvGraphicFramePr>
          <p:cNvPr id="66564" name="Object 2"/>
          <p:cNvGraphicFramePr>
            <a:graphicFrameLocks noGrp="1" noChangeAspect="1"/>
          </p:cNvGraphicFramePr>
          <p:nvPr>
            <p:ph sz="quarter" idx="1"/>
            <p:extLst>
              <p:ext uri="{D42A27DB-BD31-4B8C-83A1-F6EECF244321}">
                <p14:modId xmlns:p14="http://schemas.microsoft.com/office/powerpoint/2010/main" val="1587598990"/>
              </p:ext>
            </p:extLst>
          </p:nvPr>
        </p:nvGraphicFramePr>
        <p:xfrm>
          <a:off x="2819400" y="3810000"/>
          <a:ext cx="3048000" cy="1093788"/>
        </p:xfrm>
        <a:graphic>
          <a:graphicData uri="http://schemas.openxmlformats.org/presentationml/2006/ole">
            <mc:AlternateContent xmlns:mc="http://schemas.openxmlformats.org/markup-compatibility/2006">
              <mc:Choice xmlns:v="urn:schemas-microsoft-com:vml" Requires="v">
                <p:oleObj spid="_x0000_s61657" name="Equation" r:id="rId4" imgW="494870" imgH="177646" progId="Equation.3">
                  <p:embed/>
                </p:oleObj>
              </mc:Choice>
              <mc:Fallback>
                <p:oleObj name="Equation" r:id="rId4" imgW="494870" imgH="1776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10000"/>
                        <a:ext cx="3048000" cy="1093788"/>
                      </a:xfrm>
                      <a:prstGeom prst="rect">
                        <a:avLst/>
                      </a:prstGeom>
                      <a:solidFill>
                        <a:srgbClr val="D8D9F4"/>
                      </a:solidFill>
                      <a:ln>
                        <a:solidFill>
                          <a:srgbClr val="000000"/>
                        </a:solidFill>
                      </a:ln>
                      <a:effectLst/>
                      <a:extLst/>
                    </p:spPr>
                  </p:pic>
                </p:oleObj>
              </mc:Fallback>
            </mc:AlternateContent>
          </a:graphicData>
        </a:graphic>
      </p:graphicFrame>
      <p:graphicFrame>
        <p:nvGraphicFramePr>
          <p:cNvPr id="61445" name="Object 3"/>
          <p:cNvGraphicFramePr>
            <a:graphicFrameLocks noGrp="1" noChangeAspect="1"/>
          </p:cNvGraphicFramePr>
          <p:nvPr>
            <p:ph sz="quarter" idx="2"/>
          </p:nvPr>
        </p:nvGraphicFramePr>
        <p:xfrm>
          <a:off x="6610350" y="2584450"/>
          <a:ext cx="114300" cy="215900"/>
        </p:xfrm>
        <a:graphic>
          <a:graphicData uri="http://schemas.openxmlformats.org/presentationml/2006/ole">
            <mc:AlternateContent xmlns:mc="http://schemas.openxmlformats.org/markup-compatibility/2006">
              <mc:Choice xmlns:v="urn:schemas-microsoft-com:vml" Requires="v">
                <p:oleObj spid="_x0000_s61658" name="Equation" r:id="rId6" imgW="114151" imgH="215619" progId="Equation.3">
                  <p:embed/>
                </p:oleObj>
              </mc:Choice>
              <mc:Fallback>
                <p:oleObj name="Equation" r:id="rId6" imgW="114151" imgH="21561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0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66577" name="Object 4"/>
          <p:cNvGraphicFramePr>
            <a:graphicFrameLocks noGrp="1" noChangeAspect="1"/>
          </p:cNvGraphicFramePr>
          <p:nvPr>
            <p:ph sz="quarter" idx="3"/>
          </p:nvPr>
        </p:nvGraphicFramePr>
        <p:xfrm>
          <a:off x="2819400" y="5105400"/>
          <a:ext cx="3200400" cy="1289050"/>
        </p:xfrm>
        <a:graphic>
          <a:graphicData uri="http://schemas.openxmlformats.org/presentationml/2006/ole">
            <mc:AlternateContent xmlns:mc="http://schemas.openxmlformats.org/markup-compatibility/2006">
              <mc:Choice xmlns:v="urn:schemas-microsoft-com:vml" Requires="v">
                <p:oleObj spid="_x0000_s61659" name="Equation" r:id="rId8" imgW="977476" imgH="393529" progId="Equation.3">
                  <p:embed/>
                </p:oleObj>
              </mc:Choice>
              <mc:Fallback>
                <p:oleObj name="Equation" r:id="rId8" imgW="977476" imgH="393529"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5105400"/>
                        <a:ext cx="3200400" cy="128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61447" name="Object 5"/>
          <p:cNvGraphicFramePr>
            <a:graphicFrameLocks noGrp="1" noChangeAspect="1"/>
          </p:cNvGraphicFramePr>
          <p:nvPr>
            <p:ph sz="quarter" idx="4"/>
          </p:nvPr>
        </p:nvGraphicFramePr>
        <p:xfrm>
          <a:off x="2438400" y="1509713"/>
          <a:ext cx="3836988" cy="515937"/>
        </p:xfrm>
        <a:graphic>
          <a:graphicData uri="http://schemas.openxmlformats.org/presentationml/2006/ole">
            <mc:AlternateContent xmlns:mc="http://schemas.openxmlformats.org/markup-compatibility/2006">
              <mc:Choice xmlns:v="urn:schemas-microsoft-com:vml" Requires="v">
                <p:oleObj spid="_x0000_s61660" name="Equation" r:id="rId10" imgW="1320227" imgH="177723" progId="Equation.3">
                  <p:embed/>
                </p:oleObj>
              </mc:Choice>
              <mc:Fallback>
                <p:oleObj name="Equation" r:id="rId10" imgW="1320227" imgH="177723"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1509713"/>
                        <a:ext cx="3836988"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66584" name="Object 6"/>
          <p:cNvGraphicFramePr>
            <a:graphicFrameLocks noChangeAspect="1"/>
          </p:cNvGraphicFramePr>
          <p:nvPr>
            <p:extLst>
              <p:ext uri="{D42A27DB-BD31-4B8C-83A1-F6EECF244321}">
                <p14:modId xmlns:p14="http://schemas.microsoft.com/office/powerpoint/2010/main" val="2442213697"/>
              </p:ext>
            </p:extLst>
          </p:nvPr>
        </p:nvGraphicFramePr>
        <p:xfrm>
          <a:off x="3213100" y="2971800"/>
          <a:ext cx="2411413" cy="527050"/>
        </p:xfrm>
        <a:graphic>
          <a:graphicData uri="http://schemas.openxmlformats.org/presentationml/2006/ole">
            <mc:AlternateContent xmlns:mc="http://schemas.openxmlformats.org/markup-compatibility/2006">
              <mc:Choice xmlns:v="urn:schemas-microsoft-com:vml" Requires="v">
                <p:oleObj spid="_x0000_s61661" name="Equation" r:id="rId12" imgW="927100" imgH="203200" progId="Equation.3">
                  <p:embed/>
                </p:oleObj>
              </mc:Choice>
              <mc:Fallback>
                <p:oleObj name="Equation" r:id="rId12" imgW="927100" imgH="203200" progId="Equation.3">
                  <p:embed/>
                  <p:pic>
                    <p:nvPicPr>
                      <p:cNvPr id="0" name="Object 6"/>
                      <p:cNvPicPr>
                        <a:picLocks noChangeAspect="1" noChangeArrowheads="1"/>
                      </p:cNvPicPr>
                      <p:nvPr/>
                    </p:nvPicPr>
                    <p:blipFill>
                      <a:blip r:embed="rId13"/>
                      <a:srcRect/>
                      <a:stretch>
                        <a:fillRect/>
                      </a:stretch>
                    </p:blipFill>
                    <p:spPr bwMode="auto">
                      <a:xfrm>
                        <a:off x="3213100" y="2971800"/>
                        <a:ext cx="241141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6585" name="Object 7"/>
          <p:cNvGraphicFramePr>
            <a:graphicFrameLocks noChangeAspect="1"/>
          </p:cNvGraphicFramePr>
          <p:nvPr>
            <p:extLst>
              <p:ext uri="{D42A27DB-BD31-4B8C-83A1-F6EECF244321}">
                <p14:modId xmlns:p14="http://schemas.microsoft.com/office/powerpoint/2010/main" val="185543601"/>
              </p:ext>
            </p:extLst>
          </p:nvPr>
        </p:nvGraphicFramePr>
        <p:xfrm>
          <a:off x="3352800" y="2133600"/>
          <a:ext cx="1982788" cy="758825"/>
        </p:xfrm>
        <a:graphic>
          <a:graphicData uri="http://schemas.openxmlformats.org/presentationml/2006/ole">
            <mc:AlternateContent xmlns:mc="http://schemas.openxmlformats.org/markup-compatibility/2006">
              <mc:Choice xmlns:v="urn:schemas-microsoft-com:vml" Requires="v">
                <p:oleObj spid="_x0000_s61662" name="Equation" r:id="rId14" imgW="762000" imgH="292100" progId="Equation.3">
                  <p:embed/>
                </p:oleObj>
              </mc:Choice>
              <mc:Fallback>
                <p:oleObj name="Equation" r:id="rId14" imgW="762000" imgH="292100" progId="Equation.3">
                  <p:embed/>
                  <p:pic>
                    <p:nvPicPr>
                      <p:cNvPr id="0" name="Object 7"/>
                      <p:cNvPicPr>
                        <a:picLocks noChangeAspect="1" noChangeArrowheads="1"/>
                      </p:cNvPicPr>
                      <p:nvPr/>
                    </p:nvPicPr>
                    <p:blipFill>
                      <a:blip r:embed="rId15"/>
                      <a:srcRect/>
                      <a:stretch>
                        <a:fillRect/>
                      </a:stretch>
                    </p:blipFill>
                    <p:spPr bwMode="auto">
                      <a:xfrm>
                        <a:off x="3352800" y="2133600"/>
                        <a:ext cx="1982788"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85"/>
                                        </p:tgtEl>
                                        <p:attrNameLst>
                                          <p:attrName>style.visibility</p:attrName>
                                        </p:attrNameLst>
                                      </p:cBhvr>
                                      <p:to>
                                        <p:strVal val="visible"/>
                                      </p:to>
                                    </p:set>
                                    <p:animEffect transition="in" filter="fade">
                                      <p:cBhvr>
                                        <p:cTn id="7" dur="500"/>
                                        <p:tgtEl>
                                          <p:spTgt spid="66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84"/>
                                        </p:tgtEl>
                                        <p:attrNameLst>
                                          <p:attrName>style.visibility</p:attrName>
                                        </p:attrNameLst>
                                      </p:cBhvr>
                                      <p:to>
                                        <p:strVal val="visible"/>
                                      </p:to>
                                    </p:set>
                                    <p:animEffect transition="in" filter="fade">
                                      <p:cBhvr>
                                        <p:cTn id="12" dur="500"/>
                                        <p:tgtEl>
                                          <p:spTgt spid="66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6564"/>
                                        </p:tgtEl>
                                        <p:attrNameLst>
                                          <p:attrName>style.visibility</p:attrName>
                                        </p:attrNameLst>
                                      </p:cBhvr>
                                      <p:to>
                                        <p:strVal val="visible"/>
                                      </p:to>
                                    </p:set>
                                    <p:animEffect transition="in" filter="fade">
                                      <p:cBhvr>
                                        <p:cTn id="17" dur="500"/>
                                        <p:tgtEl>
                                          <p:spTgt spid="66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6577"/>
                                        </p:tgtEl>
                                        <p:attrNameLst>
                                          <p:attrName>style.visibility</p:attrName>
                                        </p:attrNameLst>
                                      </p:cBhvr>
                                      <p:to>
                                        <p:strVal val="visible"/>
                                      </p:to>
                                    </p:set>
                                    <p:animEffect transition="in" filter="fade">
                                      <p:cBhvr>
                                        <p:cTn id="22" dur="500"/>
                                        <p:tgtEl>
                                          <p:spTgt spid="66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nvGraphicFramePr>
        <p:xfrm>
          <a:off x="762000" y="1371600"/>
          <a:ext cx="762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34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634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43400" name="Rectangle 8"/>
          <p:cNvSpPr>
            <a:spLocks noChangeArrowheads="1"/>
          </p:cNvSpPr>
          <p:nvPr/>
        </p:nvSpPr>
        <p:spPr bwMode="auto">
          <a:xfrm>
            <a:off x="2044700" y="2844800"/>
            <a:ext cx="228600" cy="20828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63493"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63494" name="Text Box 5"/>
          <p:cNvSpPr txBox="1">
            <a:spLocks noChangeArrowheads="1"/>
          </p:cNvSpPr>
          <p:nvPr/>
        </p:nvSpPr>
        <p:spPr bwMode="auto">
          <a:xfrm>
            <a:off x="64770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
        <p:nvSpPr>
          <p:cNvPr id="443398" name="Line 6"/>
          <p:cNvSpPr>
            <a:spLocks noChangeShapeType="1"/>
          </p:cNvSpPr>
          <p:nvPr/>
        </p:nvSpPr>
        <p:spPr bwMode="auto">
          <a:xfrm>
            <a:off x="2279650" y="2851150"/>
            <a:ext cx="6350" cy="21018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399" name="Line 7"/>
          <p:cNvSpPr>
            <a:spLocks noChangeShapeType="1"/>
          </p:cNvSpPr>
          <p:nvPr/>
        </p:nvSpPr>
        <p:spPr bwMode="auto">
          <a:xfrm flipH="1">
            <a:off x="2032000" y="2851150"/>
            <a:ext cx="22860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Text Box 10"/>
          <p:cNvSpPr txBox="1">
            <a:spLocks noChangeArrowheads="1"/>
          </p:cNvSpPr>
          <p:nvPr/>
        </p:nvSpPr>
        <p:spPr bwMode="auto">
          <a:xfrm>
            <a:off x="2362200" y="243840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
            </a:r>
            <a:r>
              <a:rPr lang="en-US" sz="1800">
                <a:solidFill>
                  <a:srgbClr val="FF0000"/>
                </a:solidFill>
              </a:rPr>
              <a:t>speed</a:t>
            </a:r>
            <a:r>
              <a:rPr lang="en-US" sz="1800"/>
              <a:t>,</a:t>
            </a:r>
            <a:r>
              <a:rPr lang="en-US" sz="1800">
                <a:solidFill>
                  <a:srgbClr val="0000FF"/>
                </a:solidFill>
              </a:rPr>
              <a:t>torque</a:t>
            </a:r>
            <a:r>
              <a:rPr lang="en-US" sz="1800"/>
              <a:t>)</a:t>
            </a:r>
          </a:p>
        </p:txBody>
      </p:sp>
      <p:sp>
        <p:nvSpPr>
          <p:cNvPr id="63498" name="Oval 11"/>
          <p:cNvSpPr>
            <a:spLocks noChangeArrowheads="1"/>
          </p:cNvSpPr>
          <p:nvPr/>
        </p:nvSpPr>
        <p:spPr bwMode="auto">
          <a:xfrm>
            <a:off x="2241550" y="2806700"/>
            <a:ext cx="76200" cy="76200"/>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2" name="Group 20"/>
          <p:cNvGrpSpPr>
            <a:grpSpLocks/>
          </p:cNvGrpSpPr>
          <p:nvPr/>
        </p:nvGrpSpPr>
        <p:grpSpPr bwMode="auto">
          <a:xfrm>
            <a:off x="2057400" y="4559300"/>
            <a:ext cx="4559300" cy="361950"/>
            <a:chOff x="1540" y="2812"/>
            <a:chExt cx="2796" cy="172"/>
          </a:xfrm>
        </p:grpSpPr>
        <p:sp>
          <p:nvSpPr>
            <p:cNvPr id="63504" name="Rectangle 9"/>
            <p:cNvSpPr>
              <a:spLocks noChangeArrowheads="1"/>
            </p:cNvSpPr>
            <p:nvPr/>
          </p:nvSpPr>
          <p:spPr bwMode="auto">
            <a:xfrm>
              <a:off x="1540" y="2840"/>
              <a:ext cx="2780" cy="144"/>
            </a:xfrm>
            <a:prstGeom prst="rect">
              <a:avLst/>
            </a:prstGeom>
            <a:solidFill>
              <a:srgbClr val="CCFF99"/>
            </a:solidFill>
            <a:ln w="12700">
              <a:solidFill>
                <a:schemeClr val="hlink"/>
              </a:solidFill>
              <a:miter lim="800000"/>
              <a:headEnd/>
              <a:tailEnd/>
            </a:ln>
          </p:spPr>
          <p:txBody>
            <a:bodyPr wrap="none" anchor="ctr"/>
            <a:lstStyle/>
            <a:p>
              <a:endParaRPr lang="en-US"/>
            </a:p>
          </p:txBody>
        </p:sp>
        <p:sp>
          <p:nvSpPr>
            <p:cNvPr id="63505" name="Oval 14"/>
            <p:cNvSpPr>
              <a:spLocks noChangeArrowheads="1"/>
            </p:cNvSpPr>
            <p:nvPr/>
          </p:nvSpPr>
          <p:spPr bwMode="auto">
            <a:xfrm>
              <a:off x="4288" y="2812"/>
              <a:ext cx="48" cy="48"/>
            </a:xfrm>
            <a:prstGeom prst="ellipse">
              <a:avLst/>
            </a:prstGeom>
            <a:solidFill>
              <a:schemeClr val="folHlink"/>
            </a:solidFill>
            <a:ln w="9525">
              <a:solidFill>
                <a:schemeClr val="tx1"/>
              </a:solidFill>
              <a:round/>
              <a:headEnd/>
              <a:tailEnd/>
            </a:ln>
          </p:spPr>
          <p:txBody>
            <a:bodyPr wrap="none" anchor="ctr"/>
            <a:lstStyle/>
            <a:p>
              <a:endParaRPr lang="en-US"/>
            </a:p>
          </p:txBody>
        </p:sp>
      </p:grpSp>
      <p:grpSp>
        <p:nvGrpSpPr>
          <p:cNvPr id="3" name="Group 19"/>
          <p:cNvGrpSpPr>
            <a:grpSpLocks/>
          </p:cNvGrpSpPr>
          <p:nvPr/>
        </p:nvGrpSpPr>
        <p:grpSpPr bwMode="auto">
          <a:xfrm>
            <a:off x="2057400" y="3581400"/>
            <a:ext cx="2120900" cy="1327150"/>
            <a:chOff x="1536" y="2092"/>
            <a:chExt cx="1416" cy="884"/>
          </a:xfrm>
        </p:grpSpPr>
        <p:sp>
          <p:nvSpPr>
            <p:cNvPr id="63502" name="Rectangle 18"/>
            <p:cNvSpPr>
              <a:spLocks noChangeArrowheads="1"/>
            </p:cNvSpPr>
            <p:nvPr/>
          </p:nvSpPr>
          <p:spPr bwMode="auto">
            <a:xfrm>
              <a:off x="1536" y="2112"/>
              <a:ext cx="1392" cy="864"/>
            </a:xfrm>
            <a:prstGeom prst="rect">
              <a:avLst/>
            </a:prstGeom>
            <a:solidFill>
              <a:srgbClr val="CCECFF"/>
            </a:solidFill>
            <a:ln w="12700">
              <a:solidFill>
                <a:srgbClr val="0000FF"/>
              </a:solidFill>
              <a:miter lim="800000"/>
              <a:headEnd/>
              <a:tailEnd/>
            </a:ln>
          </p:spPr>
          <p:txBody>
            <a:bodyPr wrap="none" anchor="ctr"/>
            <a:lstStyle/>
            <a:p>
              <a:endParaRPr lang="en-US"/>
            </a:p>
          </p:txBody>
        </p:sp>
        <p:sp>
          <p:nvSpPr>
            <p:cNvPr id="63503" name="Oval 17"/>
            <p:cNvSpPr>
              <a:spLocks noChangeArrowheads="1"/>
            </p:cNvSpPr>
            <p:nvPr/>
          </p:nvSpPr>
          <p:spPr bwMode="auto">
            <a:xfrm>
              <a:off x="2904" y="2092"/>
              <a:ext cx="48" cy="48"/>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63501" name="Rectangle 3"/>
          <p:cNvSpPr txBox="1">
            <a:spLocks noChangeArrowheads="1"/>
          </p:cNvSpPr>
          <p:nvPr/>
        </p:nvSpPr>
        <p:spPr bwMode="auto">
          <a:xfrm>
            <a:off x="609600" y="4270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solidFill>
                  <a:schemeClr val="tx2"/>
                </a:solidFill>
                <a:latin typeface="Times New Roman" charset="0"/>
              </a:rPr>
              <a:t>W</a:t>
            </a:r>
            <a:r>
              <a:rPr lang="en-US" sz="4000" dirty="0" smtClean="0">
                <a:solidFill>
                  <a:schemeClr val="tx2"/>
                </a:solidFill>
                <a:latin typeface="Times New Roman" charset="0"/>
              </a:rPr>
              <a:t>here is Max Power?</a:t>
            </a:r>
            <a:endParaRPr lang="en-US" sz="4000" dirty="0">
              <a:solidFill>
                <a:schemeClr val="tx2"/>
              </a:solidFill>
              <a:latin typeface="Times New Roman" charset="0"/>
            </a:endParaRPr>
          </a:p>
        </p:txBody>
      </p:sp>
      <p:sp>
        <p:nvSpPr>
          <p:cNvPr id="20" name="Rectangle 3"/>
          <p:cNvSpPr txBox="1">
            <a:spLocks noChangeArrowheads="1"/>
          </p:cNvSpPr>
          <p:nvPr/>
        </p:nvSpPr>
        <p:spPr bwMode="auto">
          <a:xfrm>
            <a:off x="6248400" y="838200"/>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smtClean="0">
                <a:solidFill>
                  <a:schemeClr val="tx2"/>
                </a:solidFill>
                <a:latin typeface="Times New Roman" charset="0"/>
              </a:rPr>
              <a:t>Fisher </a:t>
            </a:r>
            <a:r>
              <a:rPr lang="en-US" sz="1400" dirty="0">
                <a:solidFill>
                  <a:schemeClr val="tx2"/>
                </a:solidFill>
                <a:latin typeface="Times New Roman" charset="0"/>
              </a:rPr>
              <a:t>Price Motor 2011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3398"/>
                                        </p:tgtEl>
                                        <p:attrNameLst>
                                          <p:attrName>style.visibility</p:attrName>
                                        </p:attrNameLst>
                                      </p:cBhvr>
                                      <p:to>
                                        <p:strVal val="visible"/>
                                      </p:to>
                                    </p:set>
                                    <p:animEffect transition="in" filter="fade">
                                      <p:cBhvr>
                                        <p:cTn id="7" dur="500"/>
                                        <p:tgtEl>
                                          <p:spTgt spid="443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3399"/>
                                        </p:tgtEl>
                                        <p:attrNameLst>
                                          <p:attrName>style.visibility</p:attrName>
                                        </p:attrNameLst>
                                      </p:cBhvr>
                                      <p:to>
                                        <p:strVal val="visible"/>
                                      </p:to>
                                    </p:set>
                                    <p:animEffect transition="in" filter="fade">
                                      <p:cBhvr>
                                        <p:cTn id="12" dur="1000"/>
                                        <p:tgtEl>
                                          <p:spTgt spid="443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3400"/>
                                        </p:tgtEl>
                                        <p:attrNameLst>
                                          <p:attrName>style.visibility</p:attrName>
                                        </p:attrNameLst>
                                      </p:cBhvr>
                                      <p:to>
                                        <p:strVal val="visible"/>
                                      </p:to>
                                    </p:set>
                                    <p:animEffect transition="in" filter="fade">
                                      <p:cBhvr>
                                        <p:cTn id="17" dur="500"/>
                                        <p:tgtEl>
                                          <p:spTgt spid="4434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0" grpId="0" animBg="1"/>
      <p:bldP spid="443398" grpId="0" animBg="1"/>
      <p:bldP spid="4433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655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65539"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65540" name="Text Box 5"/>
          <p:cNvSpPr txBox="1">
            <a:spLocks noChangeArrowheads="1"/>
          </p:cNvSpPr>
          <p:nvPr/>
        </p:nvSpPr>
        <p:spPr bwMode="auto">
          <a:xfrm>
            <a:off x="6553200" y="1600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graphicFrame>
        <p:nvGraphicFramePr>
          <p:cNvPr id="10" name="Chart 9"/>
          <p:cNvGraphicFramePr>
            <a:graphicFrameLocks/>
          </p:cNvGraphicFramePr>
          <p:nvPr/>
        </p:nvGraphicFramePr>
        <p:xfrm>
          <a:off x="908050" y="1289050"/>
          <a:ext cx="7327900"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txBox="1">
            <a:spLocks noChangeArrowheads="1"/>
          </p:cNvSpPr>
          <p:nvPr/>
        </p:nvSpPr>
        <p:spPr bwMode="auto">
          <a:xfrm>
            <a:off x="609600" y="4270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smtClean="0">
                <a:solidFill>
                  <a:schemeClr val="tx2"/>
                </a:solidFill>
                <a:latin typeface="Times New Roman" charset="0"/>
              </a:rPr>
              <a:t>Maximum Power</a:t>
            </a:r>
            <a:endParaRPr lang="en-US" sz="4000" dirty="0">
              <a:solidFill>
                <a:schemeClr val="tx2"/>
              </a:solidFill>
              <a:latin typeface="Times New Roman" charset="0"/>
            </a:endParaRPr>
          </a:p>
        </p:txBody>
      </p:sp>
      <p:sp>
        <p:nvSpPr>
          <p:cNvPr id="11" name="Rectangle 3"/>
          <p:cNvSpPr txBox="1">
            <a:spLocks noChangeArrowheads="1"/>
          </p:cNvSpPr>
          <p:nvPr/>
        </p:nvSpPr>
        <p:spPr bwMode="auto">
          <a:xfrm>
            <a:off x="6248400" y="838200"/>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smtClean="0">
                <a:solidFill>
                  <a:schemeClr val="tx2"/>
                </a:solidFill>
                <a:latin typeface="Times New Roman" charset="0"/>
              </a:rPr>
              <a:t>Fisher </a:t>
            </a:r>
            <a:r>
              <a:rPr lang="en-US" sz="1400" dirty="0">
                <a:solidFill>
                  <a:schemeClr val="tx2"/>
                </a:solidFill>
                <a:latin typeface="Times New Roman" charset="0"/>
              </a:rPr>
              <a:t>Price Motor 2011</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Standardize </a:t>
            </a:r>
            <a:r>
              <a:rPr lang="en-US" sz="3600" dirty="0" smtClean="0"/>
              <a:t>through</a:t>
            </a:r>
            <a:r>
              <a:rPr lang="en-US" dirty="0" smtClean="0"/>
              <a:t> Normalization</a:t>
            </a:r>
            <a:endParaRPr lang="en-US" dirty="0"/>
          </a:p>
        </p:txBody>
      </p:sp>
      <p:sp>
        <p:nvSpPr>
          <p:cNvPr id="4" name="Date Placeholder 3"/>
          <p:cNvSpPr>
            <a:spLocks noGrp="1"/>
          </p:cNvSpPr>
          <p:nvPr>
            <p:ph type="dt" sz="half" idx="10"/>
          </p:nvPr>
        </p:nvSpPr>
        <p:spPr/>
        <p:txBody>
          <a:bodyPr/>
          <a:lstStyle/>
          <a:p>
            <a:pPr>
              <a:defRPr/>
            </a:pPr>
            <a:r>
              <a:rPr lang="en-US" smtClean="0"/>
              <a:t>December 13, 2014</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pic>
        <p:nvPicPr>
          <p:cNvPr id="7" name="Picture 6" descr="rs_775vcwc_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4581853" cy="3429000"/>
          </a:xfrm>
          <a:prstGeom prst="rect">
            <a:avLst/>
          </a:prstGeom>
          <a:ln>
            <a:solidFill>
              <a:schemeClr val="tx1"/>
            </a:solidFill>
          </a:ln>
          <a:effectLst>
            <a:outerShdw blurRad="50800" dist="38100" dir="2700000" algn="tl" rotWithShape="0">
              <a:srgbClr val="000000">
                <a:alpha val="43000"/>
              </a:srgbClr>
            </a:outerShdw>
          </a:effectLst>
        </p:spPr>
      </p:pic>
      <p:sp>
        <p:nvSpPr>
          <p:cNvPr id="8" name="Rectangle 7"/>
          <p:cNvSpPr/>
          <p:nvPr/>
        </p:nvSpPr>
        <p:spPr>
          <a:xfrm>
            <a:off x="4580" y="4724400"/>
            <a:ext cx="3450549" cy="369332"/>
          </a:xfrm>
          <a:prstGeom prst="rect">
            <a:avLst/>
          </a:prstGeom>
        </p:spPr>
        <p:txBody>
          <a:bodyPr wrap="none">
            <a:spAutoFit/>
          </a:bodyPr>
          <a:lstStyle/>
          <a:p>
            <a:r>
              <a:rPr lang="en-US" i="1" dirty="0"/>
              <a:t>http://</a:t>
            </a:r>
            <a:r>
              <a:rPr lang="en-US" i="1" dirty="0" err="1"/>
              <a:t>www.mabuchi-motor.co.jp</a:t>
            </a:r>
            <a:endParaRPr lang="en-US" i="1" dirty="0"/>
          </a:p>
        </p:txBody>
      </p:sp>
      <p:pic>
        <p:nvPicPr>
          <p:cNvPr id="13" name="Picture 12"/>
          <p:cNvPicPr>
            <a:picLocks noChangeAspect="1"/>
          </p:cNvPicPr>
          <p:nvPr/>
        </p:nvPicPr>
        <p:blipFill>
          <a:blip r:embed="rId4"/>
          <a:stretch>
            <a:fillRect/>
          </a:stretch>
        </p:blipFill>
        <p:spPr>
          <a:xfrm>
            <a:off x="4343400" y="1600200"/>
            <a:ext cx="4495800" cy="3039713"/>
          </a:xfrm>
          <a:prstGeom prst="rect">
            <a:avLst/>
          </a:prstGeom>
          <a:ln>
            <a:solidFill>
              <a:schemeClr val="tx1"/>
            </a:solidFill>
          </a:ln>
          <a:effectLst>
            <a:outerShdw blurRad="50800" dist="38100" dir="2700000" algn="tl" rotWithShape="0">
              <a:srgbClr val="000000">
                <a:alpha val="43000"/>
              </a:srgbClr>
            </a:outerShdw>
          </a:effectLst>
        </p:spPr>
      </p:pic>
      <p:sp>
        <p:nvSpPr>
          <p:cNvPr id="15" name="Rectangle 14"/>
          <p:cNvSpPr/>
          <p:nvPr/>
        </p:nvSpPr>
        <p:spPr>
          <a:xfrm>
            <a:off x="5152313" y="4800600"/>
            <a:ext cx="3258264" cy="369332"/>
          </a:xfrm>
          <a:prstGeom prst="rect">
            <a:avLst/>
          </a:prstGeom>
        </p:spPr>
        <p:txBody>
          <a:bodyPr wrap="none">
            <a:spAutoFit/>
          </a:bodyPr>
          <a:lstStyle/>
          <a:p>
            <a:r>
              <a:rPr lang="en-US" i="1" dirty="0" smtClean="0"/>
              <a:t>http</a:t>
            </a:r>
            <a:r>
              <a:rPr lang="en-US" i="1" dirty="0"/>
              <a:t>://</a:t>
            </a:r>
            <a:r>
              <a:rPr lang="en-US" i="1" dirty="0" err="1"/>
              <a:t>www.johnsonmotor.com</a:t>
            </a:r>
            <a:endParaRPr lang="en-US" i="1" dirty="0"/>
          </a:p>
        </p:txBody>
      </p:sp>
    </p:spTree>
    <p:extLst>
      <p:ext uri="{BB962C8B-B14F-4D97-AF65-F5344CB8AC3E}">
        <p14:creationId xmlns:p14="http://schemas.microsoft.com/office/powerpoint/2010/main" val="39685435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December 13, 2014</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sp>
        <p:nvSpPr>
          <p:cNvPr id="8" name="Rectangle 7"/>
          <p:cNvSpPr/>
          <p:nvPr/>
        </p:nvSpPr>
        <p:spPr>
          <a:xfrm>
            <a:off x="457200" y="3810000"/>
            <a:ext cx="1788320" cy="230832"/>
          </a:xfrm>
          <a:prstGeom prst="rect">
            <a:avLst/>
          </a:prstGeom>
        </p:spPr>
        <p:txBody>
          <a:bodyPr wrap="none">
            <a:spAutoFit/>
          </a:bodyPr>
          <a:lstStyle/>
          <a:p>
            <a:r>
              <a:rPr lang="en-US" sz="900" dirty="0"/>
              <a:t>http://</a:t>
            </a:r>
            <a:r>
              <a:rPr lang="en-US" sz="900" dirty="0" err="1"/>
              <a:t>www.mabuchi-motor.co.jp</a:t>
            </a:r>
            <a:endParaRPr lang="en-US" sz="900" dirty="0"/>
          </a:p>
        </p:txBody>
      </p:sp>
      <p:pic>
        <p:nvPicPr>
          <p:cNvPr id="13" name="Picture 12"/>
          <p:cNvPicPr>
            <a:picLocks noChangeAspect="1"/>
          </p:cNvPicPr>
          <p:nvPr/>
        </p:nvPicPr>
        <p:blipFill>
          <a:blip r:embed="rId3"/>
          <a:stretch>
            <a:fillRect/>
          </a:stretch>
        </p:blipFill>
        <p:spPr>
          <a:xfrm>
            <a:off x="228600" y="4191000"/>
            <a:ext cx="2366729" cy="1600200"/>
          </a:xfrm>
          <a:prstGeom prst="rect">
            <a:avLst/>
          </a:prstGeom>
        </p:spPr>
      </p:pic>
      <p:sp>
        <p:nvSpPr>
          <p:cNvPr id="15" name="Rectangle 14"/>
          <p:cNvSpPr/>
          <p:nvPr/>
        </p:nvSpPr>
        <p:spPr>
          <a:xfrm>
            <a:off x="457200" y="5867400"/>
            <a:ext cx="1692177" cy="230832"/>
          </a:xfrm>
          <a:prstGeom prst="rect">
            <a:avLst/>
          </a:prstGeom>
        </p:spPr>
        <p:txBody>
          <a:bodyPr wrap="none">
            <a:spAutoFit/>
          </a:bodyPr>
          <a:lstStyle/>
          <a:p>
            <a:r>
              <a:rPr lang="en-US" sz="900" dirty="0" smtClean="0"/>
              <a:t>http</a:t>
            </a:r>
            <a:r>
              <a:rPr lang="en-US" sz="900" dirty="0"/>
              <a:t>://</a:t>
            </a:r>
            <a:r>
              <a:rPr lang="en-US" sz="900" dirty="0" err="1"/>
              <a:t>www.johnsonmotor.com</a:t>
            </a:r>
            <a:endParaRPr lang="en-US" sz="900" dirty="0"/>
          </a:p>
        </p:txBody>
      </p:sp>
      <p:pic>
        <p:nvPicPr>
          <p:cNvPr id="3" name="Picture 2"/>
          <p:cNvPicPr>
            <a:picLocks noChangeAspect="1"/>
          </p:cNvPicPr>
          <p:nvPr/>
        </p:nvPicPr>
        <p:blipFill>
          <a:blip r:embed="rId4"/>
          <a:stretch>
            <a:fillRect/>
          </a:stretch>
        </p:blipFill>
        <p:spPr>
          <a:xfrm>
            <a:off x="2895600" y="762000"/>
            <a:ext cx="5943600" cy="5598892"/>
          </a:xfrm>
          <a:prstGeom prst="rect">
            <a:avLst/>
          </a:prstGeom>
          <a:ln>
            <a:solidFill>
              <a:schemeClr val="tx1"/>
            </a:solidFill>
          </a:ln>
          <a:effectLst>
            <a:outerShdw blurRad="50800" dist="38100" dir="2700000" algn="tl" rotWithShape="0">
              <a:srgbClr val="000000">
                <a:alpha val="43000"/>
              </a:srgbClr>
            </a:outerShdw>
          </a:effectLst>
        </p:spPr>
      </p:pic>
      <p:pic>
        <p:nvPicPr>
          <p:cNvPr id="7" name="Picture 6" descr="rs_775vcwc_2.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981200"/>
            <a:ext cx="2438400" cy="1824867"/>
          </a:xfrm>
          <a:prstGeom prst="rect">
            <a:avLst/>
          </a:prstGeom>
          <a:ln>
            <a:solidFill>
              <a:schemeClr val="tx1"/>
            </a:solidFill>
          </a:ln>
          <a:effectLst>
            <a:outerShdw blurRad="50800" dist="38100" dir="2700000" algn="tl" rotWithShape="0">
              <a:srgbClr val="000000">
                <a:alpha val="43000"/>
              </a:srgbClr>
            </a:outerShdw>
          </a:effectLst>
        </p:spPr>
      </p:pic>
      <p:sp>
        <p:nvSpPr>
          <p:cNvPr id="12" name="Title 1"/>
          <p:cNvSpPr>
            <a:spLocks noGrp="1"/>
          </p:cNvSpPr>
          <p:nvPr>
            <p:ph type="title"/>
          </p:nvPr>
        </p:nvSpPr>
        <p:spPr>
          <a:xfrm>
            <a:off x="457200" y="-228600"/>
            <a:ext cx="8229600" cy="1143000"/>
          </a:xfrm>
        </p:spPr>
        <p:txBody>
          <a:bodyPr/>
          <a:lstStyle/>
          <a:p>
            <a:r>
              <a:rPr lang="en-US" dirty="0" smtClean="0"/>
              <a:t>Simplified </a:t>
            </a:r>
            <a:r>
              <a:rPr lang="en-US" sz="3600" dirty="0" smtClean="0"/>
              <a:t>through</a:t>
            </a:r>
            <a:r>
              <a:rPr lang="en-US" dirty="0" smtClean="0"/>
              <a:t> Standardization</a:t>
            </a:r>
            <a:endParaRPr lang="en-US" dirty="0"/>
          </a:p>
        </p:txBody>
      </p:sp>
    </p:spTree>
    <p:extLst>
      <p:ext uri="{BB962C8B-B14F-4D97-AF65-F5344CB8AC3E}">
        <p14:creationId xmlns:p14="http://schemas.microsoft.com/office/powerpoint/2010/main" val="39067829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71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537575" cy="5851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1905000" y="2362200"/>
            <a:ext cx="990600" cy="2667000"/>
          </a:xfrm>
          <a:prstGeom prst="rect">
            <a:avLst/>
          </a:prstGeom>
          <a:noFill/>
          <a:ln w="28575" cmpd="sng">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7738" name="Rectangle 10"/>
          <p:cNvSpPr>
            <a:spLocks noChangeArrowheads="1"/>
          </p:cNvSpPr>
          <p:nvPr/>
        </p:nvSpPr>
        <p:spPr bwMode="auto">
          <a:xfrm>
            <a:off x="1905000" y="3429000"/>
            <a:ext cx="3200400" cy="1600200"/>
          </a:xfrm>
          <a:prstGeom prst="rect">
            <a:avLst/>
          </a:prstGeom>
          <a:noFill/>
          <a:ln w="28575"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7739" name="Rectangle 11"/>
          <p:cNvSpPr>
            <a:spLocks noChangeArrowheads="1"/>
          </p:cNvSpPr>
          <p:nvPr/>
        </p:nvSpPr>
        <p:spPr bwMode="auto">
          <a:xfrm>
            <a:off x="1905000" y="4114800"/>
            <a:ext cx="4495800" cy="914400"/>
          </a:xfrm>
          <a:prstGeom prst="rect">
            <a:avLst/>
          </a:prstGeom>
          <a:noFill/>
          <a:ln w="28575" cmpd="sng">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7" name="Text Box 3"/>
          <p:cNvSpPr txBox="1">
            <a:spLocks noChangeArrowheads="1"/>
          </p:cNvSpPr>
          <p:nvPr/>
        </p:nvSpPr>
        <p:spPr bwMode="auto">
          <a:xfrm>
            <a:off x="3505200" y="7086600"/>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71688" name="Text Box 4"/>
          <p:cNvSpPr txBox="1">
            <a:spLocks noChangeArrowheads="1"/>
          </p:cNvSpPr>
          <p:nvPr/>
        </p:nvSpPr>
        <p:spPr bwMode="auto">
          <a:xfrm>
            <a:off x="6324600" y="1447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V=Rated Voltage</a:t>
            </a:r>
          </a:p>
        </p:txBody>
      </p:sp>
      <p:sp>
        <p:nvSpPr>
          <p:cNvPr id="2" name="TextBox 1"/>
          <p:cNvSpPr txBox="1"/>
          <p:nvPr/>
        </p:nvSpPr>
        <p:spPr>
          <a:xfrm>
            <a:off x="3048000" y="1981200"/>
            <a:ext cx="1981200" cy="369332"/>
          </a:xfrm>
          <a:prstGeom prst="rect">
            <a:avLst/>
          </a:prstGeom>
          <a:solidFill>
            <a:schemeClr val="bg2">
              <a:lumMod val="20000"/>
              <a:lumOff val="80000"/>
            </a:schemeClr>
          </a:solidFill>
          <a:effectLst>
            <a:outerShdw blurRad="50800" dist="38100" dir="2700000" algn="tl" rotWithShape="0">
              <a:srgbClr val="000000">
                <a:alpha val="43000"/>
              </a:srgbClr>
            </a:outerShdw>
          </a:effectLst>
        </p:spPr>
        <p:txBody>
          <a:bodyPr wrap="square" rtlCol="0">
            <a:spAutoFit/>
          </a:bodyPr>
          <a:lstStyle/>
          <a:p>
            <a:r>
              <a:rPr lang="en-US" dirty="0" smtClean="0"/>
              <a:t>85%+15%=100%</a:t>
            </a:r>
            <a:endParaRPr lang="en-US" dirty="0"/>
          </a:p>
        </p:txBody>
      </p:sp>
      <p:sp>
        <p:nvSpPr>
          <p:cNvPr id="11" name="TextBox 10"/>
          <p:cNvSpPr txBox="1"/>
          <p:nvPr/>
        </p:nvSpPr>
        <p:spPr>
          <a:xfrm>
            <a:off x="6629400" y="3810000"/>
            <a:ext cx="1981200" cy="369332"/>
          </a:xfrm>
          <a:prstGeom prst="rect">
            <a:avLst/>
          </a:prstGeom>
          <a:solidFill>
            <a:schemeClr val="bg2">
              <a:lumMod val="20000"/>
              <a:lumOff val="80000"/>
            </a:schemeClr>
          </a:solidFill>
          <a:effectLst>
            <a:outerShdw blurRad="50800" dist="38100" dir="2700000" algn="tl" rotWithShape="0">
              <a:srgbClr val="000000">
                <a:alpha val="43000"/>
              </a:srgbClr>
            </a:outerShdw>
          </a:effectLst>
        </p:spPr>
        <p:txBody>
          <a:bodyPr wrap="square" rtlCol="0">
            <a:spAutoFit/>
          </a:bodyPr>
          <a:lstStyle/>
          <a:p>
            <a:r>
              <a:rPr lang="en-US" dirty="0" smtClean="0"/>
              <a:t>30%+70%=100%</a:t>
            </a:r>
            <a:endParaRPr lang="en-US" dirty="0"/>
          </a:p>
        </p:txBody>
      </p:sp>
      <p:sp>
        <p:nvSpPr>
          <p:cNvPr id="12" name="TextBox 11"/>
          <p:cNvSpPr txBox="1"/>
          <p:nvPr/>
        </p:nvSpPr>
        <p:spPr>
          <a:xfrm>
            <a:off x="5257800" y="3124200"/>
            <a:ext cx="1981200" cy="369332"/>
          </a:xfrm>
          <a:prstGeom prst="rect">
            <a:avLst/>
          </a:prstGeom>
          <a:solidFill>
            <a:schemeClr val="bg2">
              <a:lumMod val="20000"/>
              <a:lumOff val="80000"/>
            </a:schemeClr>
          </a:solidFill>
          <a:effectLst>
            <a:outerShdw blurRad="50800" dist="38100" dir="2700000" algn="tl" rotWithShape="0">
              <a:srgbClr val="000000">
                <a:alpha val="43000"/>
              </a:srgbClr>
            </a:outerShdw>
          </a:effectLst>
        </p:spPr>
        <p:txBody>
          <a:bodyPr wrap="square" rtlCol="0">
            <a:spAutoFit/>
          </a:bodyPr>
          <a:lstStyle/>
          <a:p>
            <a:r>
              <a:rPr lang="en-US" dirty="0" smtClean="0"/>
              <a:t>50%+50%=100%</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7737"/>
                                        </p:tgtEl>
                                        <p:attrNameLst>
                                          <p:attrName>style.visibility</p:attrName>
                                        </p:attrNameLst>
                                      </p:cBhvr>
                                      <p:to>
                                        <p:strVal val="visible"/>
                                      </p:to>
                                    </p:set>
                                    <p:animEffect transition="in" filter="fade">
                                      <p:cBhvr>
                                        <p:cTn id="7" dur="1000"/>
                                        <p:tgtEl>
                                          <p:spTgt spid="457737"/>
                                        </p:tgtEl>
                                      </p:cBhvr>
                                    </p:animEffect>
                                    <p:anim calcmode="lin" valueType="num">
                                      <p:cBhvr>
                                        <p:cTn id="8" dur="1000" fill="hold"/>
                                        <p:tgtEl>
                                          <p:spTgt spid="457737"/>
                                        </p:tgtEl>
                                        <p:attrNameLst>
                                          <p:attrName>ppt_x</p:attrName>
                                        </p:attrNameLst>
                                      </p:cBhvr>
                                      <p:tavLst>
                                        <p:tav tm="0">
                                          <p:val>
                                            <p:strVal val="#ppt_x"/>
                                          </p:val>
                                        </p:tav>
                                        <p:tav tm="100000">
                                          <p:val>
                                            <p:strVal val="#ppt_x"/>
                                          </p:val>
                                        </p:tav>
                                      </p:tavLst>
                                    </p:anim>
                                    <p:anim calcmode="lin" valueType="num">
                                      <p:cBhvr>
                                        <p:cTn id="9" dur="900" decel="100000" fill="hold"/>
                                        <p:tgtEl>
                                          <p:spTgt spid="4577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773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57738"/>
                                        </p:tgtEl>
                                        <p:attrNameLst>
                                          <p:attrName>style.visibility</p:attrName>
                                        </p:attrNameLst>
                                      </p:cBhvr>
                                      <p:to>
                                        <p:strVal val="visible"/>
                                      </p:to>
                                    </p:set>
                                    <p:animEffect transition="in" filter="fade">
                                      <p:cBhvr>
                                        <p:cTn id="19" dur="1000"/>
                                        <p:tgtEl>
                                          <p:spTgt spid="457738"/>
                                        </p:tgtEl>
                                      </p:cBhvr>
                                    </p:animEffect>
                                    <p:anim calcmode="lin" valueType="num">
                                      <p:cBhvr>
                                        <p:cTn id="20" dur="1000" fill="hold"/>
                                        <p:tgtEl>
                                          <p:spTgt spid="457738"/>
                                        </p:tgtEl>
                                        <p:attrNameLst>
                                          <p:attrName>ppt_x</p:attrName>
                                        </p:attrNameLst>
                                      </p:cBhvr>
                                      <p:tavLst>
                                        <p:tav tm="0">
                                          <p:val>
                                            <p:strVal val="#ppt_x"/>
                                          </p:val>
                                        </p:tav>
                                        <p:tav tm="100000">
                                          <p:val>
                                            <p:strVal val="#ppt_x"/>
                                          </p:val>
                                        </p:tav>
                                      </p:tavLst>
                                    </p:anim>
                                    <p:anim calcmode="lin" valueType="num">
                                      <p:cBhvr>
                                        <p:cTn id="21" dur="900" decel="100000" fill="hold"/>
                                        <p:tgtEl>
                                          <p:spTgt spid="45773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57738"/>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57739"/>
                                        </p:tgtEl>
                                        <p:attrNameLst>
                                          <p:attrName>style.visibility</p:attrName>
                                        </p:attrNameLst>
                                      </p:cBhvr>
                                      <p:to>
                                        <p:strVal val="visible"/>
                                      </p:to>
                                    </p:set>
                                    <p:animEffect transition="in" filter="fade">
                                      <p:cBhvr>
                                        <p:cTn id="31" dur="1000"/>
                                        <p:tgtEl>
                                          <p:spTgt spid="457739"/>
                                        </p:tgtEl>
                                      </p:cBhvr>
                                    </p:animEffect>
                                    <p:anim calcmode="lin" valueType="num">
                                      <p:cBhvr>
                                        <p:cTn id="32" dur="1000" fill="hold"/>
                                        <p:tgtEl>
                                          <p:spTgt spid="457739"/>
                                        </p:tgtEl>
                                        <p:attrNameLst>
                                          <p:attrName>ppt_x</p:attrName>
                                        </p:attrNameLst>
                                      </p:cBhvr>
                                      <p:tavLst>
                                        <p:tav tm="0">
                                          <p:val>
                                            <p:strVal val="#ppt_x"/>
                                          </p:val>
                                        </p:tav>
                                        <p:tav tm="100000">
                                          <p:val>
                                            <p:strVal val="#ppt_x"/>
                                          </p:val>
                                        </p:tav>
                                      </p:tavLst>
                                    </p:anim>
                                    <p:anim calcmode="lin" valueType="num">
                                      <p:cBhvr>
                                        <p:cTn id="33" dur="900" decel="100000" fill="hold"/>
                                        <p:tgtEl>
                                          <p:spTgt spid="45773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57739"/>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7" grpId="0" animBg="1"/>
      <p:bldP spid="457738" grpId="0" animBg="1"/>
      <p:bldP spid="457739" grpId="0" animBg="1"/>
      <p:bldP spid="2"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6963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69635" name="Rectangle 14"/>
          <p:cNvSpPr>
            <a:spLocks noGrp="1" noChangeArrowheads="1"/>
          </p:cNvSpPr>
          <p:nvPr>
            <p:ph type="title"/>
          </p:nvPr>
        </p:nvSpPr>
        <p:spPr>
          <a:xfrm>
            <a:off x="457200" y="274638"/>
            <a:ext cx="8229600" cy="868362"/>
          </a:xfrm>
        </p:spPr>
        <p:txBody>
          <a:bodyPr/>
          <a:lstStyle/>
          <a:p>
            <a:pPr eaLnBrk="1" hangingPunct="1"/>
            <a:r>
              <a:rPr lang="en-US" sz="4000">
                <a:latin typeface="Times New Roman" charset="0"/>
                <a:ea typeface="ＭＳ Ｐゴシック" charset="0"/>
                <a:cs typeface="ＭＳ Ｐゴシック" charset="0"/>
              </a:rPr>
              <a:t>Speed &amp; Torque in a DC PM Motor</a:t>
            </a:r>
          </a:p>
        </p:txBody>
      </p:sp>
      <p:sp>
        <p:nvSpPr>
          <p:cNvPr id="69636" name="Rectangle 3"/>
          <p:cNvSpPr>
            <a:spLocks noGrp="1" noChangeArrowheads="1"/>
          </p:cNvSpPr>
          <p:nvPr>
            <p:ph type="body" sz="half" idx="1"/>
          </p:nvPr>
        </p:nvSpPr>
        <p:spPr/>
        <p:txBody>
          <a:bodyPr/>
          <a:lstStyle/>
          <a:p>
            <a:pPr eaLnBrk="1" hangingPunct="1"/>
            <a:r>
              <a:rPr lang="en-US" sz="2800">
                <a:latin typeface="Times New Roman" charset="0"/>
                <a:ea typeface="ＭＳ Ｐゴシック" charset="0"/>
                <a:cs typeface="ＭＳ Ｐゴシック" charset="0"/>
              </a:rPr>
              <a:t>Let </a:t>
            </a:r>
            <a:r>
              <a:rPr lang="en-US" sz="2800">
                <a:latin typeface="Times New Roman" charset="0"/>
                <a:ea typeface="ＭＳ Ｐゴシック" charset="0"/>
                <a:cs typeface="ＭＳ Ｐゴシック" charset="0"/>
                <a:sym typeface="Symbol" charset="0"/>
              </a:rPr>
              <a:t>={0,100%}</a:t>
            </a:r>
            <a:br>
              <a:rPr lang="en-US" sz="28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sym typeface="Symbol" charset="0"/>
              </a:rPr>
              <a:t/>
            </a:r>
            <a:br>
              <a:rPr lang="en-US" sz="28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sym typeface="Symbol" charset="0"/>
              </a:rPr>
              <a:t> such that</a:t>
            </a:r>
            <a:br>
              <a:rPr lang="en-US" sz="28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sym typeface="Symbol" charset="0"/>
              </a:rPr>
              <a:t/>
            </a:r>
            <a:br>
              <a:rPr lang="en-US" sz="2800">
                <a:latin typeface="Times New Roman" charset="0"/>
                <a:ea typeface="ＭＳ Ｐゴシック" charset="0"/>
                <a:cs typeface="ＭＳ Ｐゴシック" charset="0"/>
                <a:sym typeface="Symbol" charset="0"/>
              </a:rPr>
            </a:br>
            <a:endParaRPr lang="en-US" sz="2800">
              <a:latin typeface="Times New Roman" charset="0"/>
              <a:ea typeface="ＭＳ Ｐゴシック" charset="0"/>
              <a:cs typeface="ＭＳ Ｐゴシック" charset="0"/>
              <a:sym typeface="Symbol" charset="0"/>
            </a:endParaRPr>
          </a:p>
        </p:txBody>
      </p:sp>
      <p:graphicFrame>
        <p:nvGraphicFramePr>
          <p:cNvPr id="69637" name="Object 2"/>
          <p:cNvGraphicFramePr>
            <a:graphicFrameLocks noGrp="1" noChangeAspect="1"/>
          </p:cNvGraphicFramePr>
          <p:nvPr>
            <p:ph sz="quarter" idx="2"/>
            <p:extLst>
              <p:ext uri="{D42A27DB-BD31-4B8C-83A1-F6EECF244321}">
                <p14:modId xmlns:p14="http://schemas.microsoft.com/office/powerpoint/2010/main" val="1530234632"/>
              </p:ext>
            </p:extLst>
          </p:nvPr>
        </p:nvGraphicFramePr>
        <p:xfrm>
          <a:off x="2895600" y="2971800"/>
          <a:ext cx="3140075" cy="2827338"/>
        </p:xfrm>
        <a:graphic>
          <a:graphicData uri="http://schemas.openxmlformats.org/presentationml/2006/ole">
            <mc:AlternateContent xmlns:mc="http://schemas.openxmlformats.org/markup-compatibility/2006">
              <mc:Choice xmlns:v="urn:schemas-microsoft-com:vml" Requires="v">
                <p:oleObj spid="_x0000_s69679" name="Equation" r:id="rId4" imgW="1016000" imgH="914400" progId="Equation.3">
                  <p:embed/>
                </p:oleObj>
              </mc:Choice>
              <mc:Fallback>
                <p:oleObj name="Equation" r:id="rId4" imgW="10160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971800"/>
                        <a:ext cx="3140075" cy="2827338"/>
                      </a:xfrm>
                      <a:prstGeom prst="rect">
                        <a:avLst/>
                      </a:prstGeom>
                      <a:solidFill>
                        <a:srgbClr val="D8D9F4"/>
                      </a:solidFill>
                      <a:ln>
                        <a:solidFill>
                          <a:srgbClr val="000000"/>
                        </a:solid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133600" y="685800"/>
            <a:ext cx="4343400" cy="5943600"/>
          </a:xfrm>
          <a:prstGeom prst="rect">
            <a:avLst/>
          </a:prstGeom>
          <a:solidFill>
            <a:schemeClr val="accent3"/>
          </a:solidFill>
          <a:ln w="9525" cap="flat" cmpd="sng" algn="ctr">
            <a:noFill/>
            <a:prstDash val="solid"/>
            <a:round/>
            <a:headEnd type="none" w="med" len="med"/>
            <a:tailEnd type="none" w="med" len="med"/>
          </a:ln>
          <a:effectLst/>
        </p:spPr>
        <p:txBody>
          <a:bodyPr wrap="none" anchor="ctr"/>
          <a:lstStyle/>
          <a:p>
            <a:pPr>
              <a:defRPr/>
            </a:pPr>
            <a:endParaRPr lang="en-US">
              <a:ea typeface="+mn-ea"/>
              <a:cs typeface="+mn-cs"/>
            </a:endParaRPr>
          </a:p>
        </p:txBody>
      </p:sp>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dirty="0"/>
          </a:p>
        </p:txBody>
      </p:sp>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graphicFrame>
        <p:nvGraphicFramePr>
          <p:cNvPr id="24580" name="Object 2"/>
          <p:cNvGraphicFramePr>
            <a:graphicFrameLocks noChangeAspect="1"/>
          </p:cNvGraphicFramePr>
          <p:nvPr/>
        </p:nvGraphicFramePr>
        <p:xfrm>
          <a:off x="2297113" y="838200"/>
          <a:ext cx="4033837" cy="5638800"/>
        </p:xfrm>
        <a:graphic>
          <a:graphicData uri="http://schemas.openxmlformats.org/presentationml/2006/ole">
            <mc:AlternateContent xmlns:mc="http://schemas.openxmlformats.org/markup-compatibility/2006">
              <mc:Choice xmlns:v="urn:schemas-microsoft-com:vml" Requires="v">
                <p:oleObj spid="_x0000_s24623" name="Photo Editor Photo" r:id="rId4" imgW="2905531" imgH="4428571" progId="MSPhotoEd.3">
                  <p:embed/>
                </p:oleObj>
              </mc:Choice>
              <mc:Fallback>
                <p:oleObj name="Photo Editor Photo" r:id="rId4" imgW="2905531" imgH="4428571"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7113" y="838200"/>
                        <a:ext cx="4033837" cy="5638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4581" name="Title 1"/>
          <p:cNvSpPr>
            <a:spLocks noGrp="1"/>
          </p:cNvSpPr>
          <p:nvPr>
            <p:ph type="title"/>
          </p:nvPr>
        </p:nvSpPr>
        <p:spPr>
          <a:xfrm>
            <a:off x="381000" y="0"/>
            <a:ext cx="8229600" cy="715963"/>
          </a:xfrm>
        </p:spPr>
        <p:txBody>
          <a:bodyPr/>
          <a:lstStyle/>
          <a:p>
            <a:r>
              <a:rPr lang="en-US" sz="3600">
                <a:latin typeface="Times New Roman" charset="0"/>
                <a:ea typeface="ＭＳ Ｐゴシック" charset="0"/>
                <a:cs typeface="ＭＳ Ｐゴシック" charset="0"/>
              </a:rPr>
              <a:t>2004 </a:t>
            </a:r>
            <a:r>
              <a:rPr lang="en-US" sz="3600" i="1">
                <a:latin typeface="Times New Roman" charset="0"/>
                <a:ea typeface="ＭＳ Ｐゴシック" charset="0"/>
                <a:cs typeface="ＭＳ Ｐゴシック" charset="0"/>
              </a:rPr>
              <a:t>FIRST </a:t>
            </a:r>
            <a:r>
              <a:rPr lang="en-US" sz="3600">
                <a:latin typeface="Times New Roman" charset="0"/>
                <a:ea typeface="ＭＳ Ｐゴシック" charset="0"/>
                <a:cs typeface="ＭＳ Ｐゴシック" charset="0"/>
              </a:rPr>
              <a:t>Frenzy: Raising the Bar</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73730"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3731" name="Rectangle 2"/>
          <p:cNvSpPr>
            <a:spLocks noGrp="1" noChangeArrowheads="1"/>
          </p:cNvSpPr>
          <p:nvPr>
            <p:ph type="title"/>
          </p:nvPr>
        </p:nvSpPr>
        <p:spPr>
          <a:xfrm>
            <a:off x="457200" y="274638"/>
            <a:ext cx="8229600" cy="868362"/>
          </a:xfrm>
        </p:spPr>
        <p:txBody>
          <a:bodyPr/>
          <a:lstStyle/>
          <a:p>
            <a:pPr eaLnBrk="1" hangingPunct="1"/>
            <a:r>
              <a:rPr lang="en-US" sz="4000">
                <a:latin typeface="Times New Roman" charset="0"/>
                <a:ea typeface="ＭＳ Ｐゴシック" charset="0"/>
                <a:cs typeface="ＭＳ Ｐゴシック" charset="0"/>
              </a:rPr>
              <a:t>Speed &amp; Torque in a DC PM Motor</a:t>
            </a:r>
          </a:p>
        </p:txBody>
      </p:sp>
      <p:sp>
        <p:nvSpPr>
          <p:cNvPr id="80899" name="Rectangle 3"/>
          <p:cNvSpPr>
            <a:spLocks noGrp="1" noChangeArrowheads="1"/>
          </p:cNvSpPr>
          <p:nvPr>
            <p:ph type="body" sz="half" idx="1"/>
          </p:nvPr>
        </p:nvSpPr>
        <p:spPr>
          <a:xfrm>
            <a:off x="1143000" y="5105400"/>
            <a:ext cx="6934200" cy="1447800"/>
          </a:xfrm>
        </p:spPr>
        <p:txBody>
          <a:bodyPr/>
          <a:lstStyle/>
          <a:p>
            <a:pPr eaLnBrk="1" hangingPunct="1">
              <a:lnSpc>
                <a:spcPct val="80000"/>
              </a:lnSpc>
              <a:buFontTx/>
              <a:buNone/>
            </a:pPr>
            <a:r>
              <a:rPr lang="en-US" sz="2400" dirty="0">
                <a:latin typeface="Times New Roman" charset="0"/>
                <a:ea typeface="ＭＳ Ｐゴシック" charset="0"/>
                <a:cs typeface="ＭＳ Ｐゴシック" charset="0"/>
              </a:rPr>
              <a:t>Or, w/o calculus, Max occurs between two roots of quadratic, at </a:t>
            </a:r>
            <a:r>
              <a:rPr lang="en-US" sz="2400" dirty="0">
                <a:latin typeface="Times New Roman" charset="0"/>
                <a:ea typeface="ＭＳ Ｐゴシック" charset="0"/>
                <a:cs typeface="ＭＳ Ｐゴシック" charset="0"/>
                <a:sym typeface="Symbol" charset="0"/>
              </a:rPr>
              <a:t>=0, =1 that is,</a:t>
            </a:r>
          </a:p>
          <a:p>
            <a:pPr eaLnBrk="1" hangingPunct="1">
              <a:lnSpc>
                <a:spcPct val="80000"/>
              </a:lnSpc>
              <a:buFontTx/>
              <a:buNone/>
            </a:pPr>
            <a:r>
              <a:rPr lang="en-US" sz="2400" dirty="0">
                <a:latin typeface="Times New Roman" charset="0"/>
                <a:ea typeface="ＭＳ Ｐゴシック" charset="0"/>
                <a:cs typeface="ＭＳ Ｐゴシック" charset="0"/>
                <a:sym typeface="Symbol" charset="0"/>
              </a:rPr>
              <a:t>	</a:t>
            </a:r>
            <a:r>
              <a:rPr lang="en-US" sz="2400" dirty="0" smtClean="0">
                <a:latin typeface="Times New Roman" charset="0"/>
                <a:ea typeface="ＭＳ Ｐゴシック" charset="0"/>
                <a:cs typeface="ＭＳ Ｐゴシック" charset="0"/>
                <a:sym typeface="Symbol" charset="0"/>
              </a:rPr>
              <a:t>	</a:t>
            </a:r>
            <a:r>
              <a:rPr lang="en-US" sz="2400" dirty="0">
                <a:latin typeface="Times New Roman" charset="0"/>
                <a:ea typeface="ＭＳ Ｐゴシック" charset="0"/>
                <a:cs typeface="ＭＳ Ｐゴシック" charset="0"/>
                <a:sym typeface="Symbol" charset="0"/>
              </a:rPr>
              <a:t>=</a:t>
            </a:r>
            <a:r>
              <a:rPr lang="en-US" sz="2400" dirty="0">
                <a:latin typeface="Times New Roman" charset="0"/>
                <a:ea typeface="ＭＳ Ｐゴシック" charset="0"/>
                <a:cs typeface="Arial" charset="0"/>
                <a:sym typeface="Symbol" charset="0"/>
              </a:rPr>
              <a:t>½ or equivalently, when  </a:t>
            </a:r>
            <a:r>
              <a:rPr lang="en-US" sz="2400" dirty="0">
                <a:latin typeface="Times New Roman" charset="0"/>
                <a:ea typeface="ＭＳ Ｐゴシック" charset="0"/>
                <a:cs typeface="ＭＳ Ｐゴシック" charset="0"/>
                <a:sym typeface="Symbol" charset="0"/>
              </a:rPr>
              <a:t>=</a:t>
            </a:r>
            <a:r>
              <a:rPr lang="en-US" sz="2400" dirty="0">
                <a:latin typeface="Times New Roman" charset="0"/>
                <a:ea typeface="ＭＳ Ｐゴシック" charset="0"/>
                <a:cs typeface="Arial" charset="0"/>
                <a:sym typeface="Symbol" charset="0"/>
              </a:rPr>
              <a:t>50%</a:t>
            </a:r>
          </a:p>
        </p:txBody>
      </p:sp>
      <p:graphicFrame>
        <p:nvGraphicFramePr>
          <p:cNvPr id="80900" name="Object 2"/>
          <p:cNvGraphicFramePr>
            <a:graphicFrameLocks noGrp="1" noChangeAspect="1"/>
          </p:cNvGraphicFramePr>
          <p:nvPr>
            <p:ph sz="quarter" idx="2"/>
            <p:extLst>
              <p:ext uri="{D42A27DB-BD31-4B8C-83A1-F6EECF244321}">
                <p14:modId xmlns:p14="http://schemas.microsoft.com/office/powerpoint/2010/main" val="1465305626"/>
              </p:ext>
            </p:extLst>
          </p:nvPr>
        </p:nvGraphicFramePr>
        <p:xfrm>
          <a:off x="2438400" y="1143000"/>
          <a:ext cx="3505200" cy="630238"/>
        </p:xfrm>
        <a:graphic>
          <a:graphicData uri="http://schemas.openxmlformats.org/presentationml/2006/ole">
            <mc:AlternateContent xmlns:mc="http://schemas.openxmlformats.org/markup-compatibility/2006">
              <mc:Choice xmlns:v="urn:schemas-microsoft-com:vml" Requires="v">
                <p:oleObj spid="_x0000_s73845" name="Equation" r:id="rId4" imgW="1129810" imgH="203112" progId="Equation.3">
                  <p:embed/>
                </p:oleObj>
              </mc:Choice>
              <mc:Fallback>
                <p:oleObj name="Equation" r:id="rId4" imgW="1129810" imgH="203112"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35052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80903" name="Rectangle 7"/>
          <p:cNvSpPr>
            <a:spLocks noChangeArrowheads="1"/>
          </p:cNvSpPr>
          <p:nvPr/>
        </p:nvSpPr>
        <p:spPr bwMode="auto">
          <a:xfrm>
            <a:off x="1447800" y="3276600"/>
            <a:ext cx="601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spcBef>
                <a:spcPct val="80000"/>
              </a:spcBef>
            </a:pPr>
            <a:r>
              <a:rPr lang="en-US" sz="2400" dirty="0">
                <a:latin typeface="Times New Roman" charset="0"/>
              </a:rPr>
              <a:t>Using calculus, Max Power occurs when:</a:t>
            </a:r>
            <a:endParaRPr lang="en-US" sz="2400" dirty="0">
              <a:latin typeface="Times New Roman" charset="0"/>
              <a:sym typeface="Symbol" charset="0"/>
            </a:endParaRPr>
          </a:p>
          <a:p>
            <a:pPr marL="342900" indent="-342900" algn="l">
              <a:lnSpc>
                <a:spcPct val="80000"/>
              </a:lnSpc>
              <a:spcBef>
                <a:spcPct val="80000"/>
              </a:spcBef>
            </a:pPr>
            <a:r>
              <a:rPr lang="en-US" sz="2400" dirty="0">
                <a:latin typeface="Times New Roman" charset="0"/>
                <a:sym typeface="Symbol" charset="0"/>
              </a:rPr>
              <a:t/>
            </a:r>
            <a:br>
              <a:rPr lang="en-US" sz="2400" dirty="0">
                <a:latin typeface="Times New Roman" charset="0"/>
                <a:sym typeface="Symbol" charset="0"/>
              </a:rPr>
            </a:br>
            <a:r>
              <a:rPr lang="en-US" sz="2400" dirty="0">
                <a:latin typeface="Times New Roman" charset="0"/>
                <a:sym typeface="Symbol" charset="0"/>
              </a:rPr>
              <a:t>		</a:t>
            </a:r>
            <a:endParaRPr lang="en-US" sz="3200" dirty="0">
              <a:latin typeface="Times New Roman" charset="0"/>
              <a:cs typeface="Arial" charset="0"/>
              <a:sym typeface="Symbol" charset="0"/>
            </a:endParaRPr>
          </a:p>
        </p:txBody>
      </p:sp>
      <p:graphicFrame>
        <p:nvGraphicFramePr>
          <p:cNvPr id="80905" name="Object 3"/>
          <p:cNvGraphicFramePr>
            <a:graphicFrameLocks noChangeAspect="1"/>
          </p:cNvGraphicFramePr>
          <p:nvPr>
            <p:extLst>
              <p:ext uri="{D42A27DB-BD31-4B8C-83A1-F6EECF244321}">
                <p14:modId xmlns:p14="http://schemas.microsoft.com/office/powerpoint/2010/main" val="3370295940"/>
              </p:ext>
            </p:extLst>
          </p:nvPr>
        </p:nvGraphicFramePr>
        <p:xfrm>
          <a:off x="2228850" y="3657600"/>
          <a:ext cx="4230688" cy="1066800"/>
        </p:xfrm>
        <a:graphic>
          <a:graphicData uri="http://schemas.openxmlformats.org/presentationml/2006/ole">
            <mc:AlternateContent xmlns:mc="http://schemas.openxmlformats.org/markup-compatibility/2006">
              <mc:Choice xmlns:v="urn:schemas-microsoft-com:vml" Requires="v">
                <p:oleObj spid="_x0000_s73846" name="Equation" r:id="rId6" imgW="1562100" imgH="393700" progId="Equation.3">
                  <p:embed/>
                </p:oleObj>
              </mc:Choice>
              <mc:Fallback>
                <p:oleObj name="Equation" r:id="rId6" imgW="1562100" imgH="393700" progId="Equation.3">
                  <p:embed/>
                  <p:pic>
                    <p:nvPicPr>
                      <p:cNvPr id="0" name="Object 3"/>
                      <p:cNvPicPr>
                        <a:picLocks noChangeAspect="1" noChangeArrowheads="1"/>
                      </p:cNvPicPr>
                      <p:nvPr/>
                    </p:nvPicPr>
                    <p:blipFill>
                      <a:blip r:embed="rId7"/>
                      <a:srcRect/>
                      <a:stretch>
                        <a:fillRect/>
                      </a:stretch>
                    </p:blipFill>
                    <p:spPr bwMode="auto">
                      <a:xfrm>
                        <a:off x="2228850" y="3657600"/>
                        <a:ext cx="4230688"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0907" name="Object 4"/>
          <p:cNvGraphicFramePr>
            <a:graphicFrameLocks noGrp="1" noChangeAspect="1"/>
          </p:cNvGraphicFramePr>
          <p:nvPr>
            <p:ph sz="quarter" idx="3"/>
            <p:extLst>
              <p:ext uri="{D42A27DB-BD31-4B8C-83A1-F6EECF244321}">
                <p14:modId xmlns:p14="http://schemas.microsoft.com/office/powerpoint/2010/main" val="2779602567"/>
              </p:ext>
            </p:extLst>
          </p:nvPr>
        </p:nvGraphicFramePr>
        <p:xfrm>
          <a:off x="2846388" y="1828800"/>
          <a:ext cx="3284537" cy="1301750"/>
        </p:xfrm>
        <a:graphic>
          <a:graphicData uri="http://schemas.openxmlformats.org/presentationml/2006/ole">
            <mc:AlternateContent xmlns:mc="http://schemas.openxmlformats.org/markup-compatibility/2006">
              <mc:Choice xmlns:v="urn:schemas-microsoft-com:vml" Requires="v">
                <p:oleObj spid="_x0000_s73847" name="Equation" r:id="rId8" imgW="1409700" imgH="558800" progId="Equation.3">
                  <p:embed/>
                </p:oleObj>
              </mc:Choice>
              <mc:Fallback>
                <p:oleObj name="Equation" r:id="rId8" imgW="1409700" imgH="558800" progId="Equation.3">
                  <p:embed/>
                  <p:pic>
                    <p:nvPicPr>
                      <p:cNvPr id="0" name="Object 4"/>
                      <p:cNvPicPr>
                        <a:picLocks noChangeAspect="1" noChangeArrowheads="1"/>
                      </p:cNvPicPr>
                      <p:nvPr/>
                    </p:nvPicPr>
                    <p:blipFill>
                      <a:blip r:embed="rId9"/>
                      <a:srcRect/>
                      <a:stretch>
                        <a:fillRect/>
                      </a:stretch>
                    </p:blipFill>
                    <p:spPr bwMode="auto">
                      <a:xfrm>
                        <a:off x="2846388" y="1828800"/>
                        <a:ext cx="3284537"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500"/>
                                        <p:tgtEl>
                                          <p:spTgt spid="8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7"/>
                                        </p:tgtEl>
                                        <p:attrNameLst>
                                          <p:attrName>style.visibility</p:attrName>
                                        </p:attrNameLst>
                                      </p:cBhvr>
                                      <p:to>
                                        <p:strVal val="visible"/>
                                      </p:to>
                                    </p:set>
                                    <p:animEffect transition="in" filter="fade">
                                      <p:cBhvr>
                                        <p:cTn id="12" dur="500"/>
                                        <p:tgtEl>
                                          <p:spTgt spid="809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903"/>
                                        </p:tgtEl>
                                        <p:attrNameLst>
                                          <p:attrName>style.visibility</p:attrName>
                                        </p:attrNameLst>
                                      </p:cBhvr>
                                      <p:to>
                                        <p:strVal val="visible"/>
                                      </p:to>
                                    </p:set>
                                    <p:animEffect transition="in" filter="fade">
                                      <p:cBhvr>
                                        <p:cTn id="17" dur="500"/>
                                        <p:tgtEl>
                                          <p:spTgt spid="80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0905"/>
                                        </p:tgtEl>
                                        <p:attrNameLst>
                                          <p:attrName>style.visibility</p:attrName>
                                        </p:attrNameLst>
                                      </p:cBhvr>
                                      <p:to>
                                        <p:strVal val="visible"/>
                                      </p:to>
                                    </p:set>
                                    <p:animEffect transition="in" filter="fade">
                                      <p:cBhvr>
                                        <p:cTn id="22" dur="500"/>
                                        <p:tgtEl>
                                          <p:spTgt spid="809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899">
                                            <p:txEl>
                                              <p:pRg st="0" end="0"/>
                                            </p:txEl>
                                          </p:spTgt>
                                        </p:tgtEl>
                                        <p:attrNameLst>
                                          <p:attrName>style.visibility</p:attrName>
                                        </p:attrNameLst>
                                      </p:cBhvr>
                                      <p:to>
                                        <p:strVal val="visible"/>
                                      </p:to>
                                    </p:set>
                                    <p:animEffect transition="in" filter="fade">
                                      <p:cBhvr>
                                        <p:cTn id="27" dur="500"/>
                                        <p:tgtEl>
                                          <p:spTgt spid="8089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899">
                                            <p:txEl>
                                              <p:pRg st="1" end="1"/>
                                            </p:txEl>
                                          </p:spTgt>
                                        </p:tgtEl>
                                        <p:attrNameLst>
                                          <p:attrName>style.visibility</p:attrName>
                                        </p:attrNameLst>
                                      </p:cBhvr>
                                      <p:to>
                                        <p:strVal val="visible"/>
                                      </p:to>
                                    </p:set>
                                    <p:animEffect transition="in" filter="fade">
                                      <p:cBhvr>
                                        <p:cTn id="32" dur="500"/>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7782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782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Max Power in a DC PM Motor</a:t>
            </a:r>
          </a:p>
        </p:txBody>
      </p:sp>
      <p:graphicFrame>
        <p:nvGraphicFramePr>
          <p:cNvPr id="2" name="Object 2"/>
          <p:cNvGraphicFramePr>
            <a:graphicFrameLocks noGrp="1" noChangeAspect="1"/>
          </p:cNvGraphicFramePr>
          <p:nvPr>
            <p:ph sz="quarter" idx="2"/>
            <p:extLst>
              <p:ext uri="{D42A27DB-BD31-4B8C-83A1-F6EECF244321}">
                <p14:modId xmlns:p14="http://schemas.microsoft.com/office/powerpoint/2010/main" val="4206491114"/>
              </p:ext>
            </p:extLst>
          </p:nvPr>
        </p:nvGraphicFramePr>
        <p:xfrm>
          <a:off x="3276600" y="2514600"/>
          <a:ext cx="2000029" cy="1066800"/>
        </p:xfrm>
        <a:graphic>
          <a:graphicData uri="http://schemas.openxmlformats.org/presentationml/2006/ole">
            <mc:AlternateContent xmlns:mc="http://schemas.openxmlformats.org/markup-compatibility/2006">
              <mc:Choice xmlns:v="urn:schemas-microsoft-com:vml" Requires="v">
                <p:oleObj spid="_x0000_s77912" name="Equation" r:id="rId4" imgW="762000" imgH="406400" progId="Equation.3">
                  <p:embed/>
                </p:oleObj>
              </mc:Choice>
              <mc:Fallback>
                <p:oleObj name="Equation" r:id="rId4" imgW="762000" imgH="406400" progId="Equation.3">
                  <p:embed/>
                  <p:pic>
                    <p:nvPicPr>
                      <p:cNvPr id="0" name="Object 2"/>
                      <p:cNvPicPr>
                        <a:picLocks noChangeAspect="1" noChangeArrowheads="1"/>
                      </p:cNvPicPr>
                      <p:nvPr/>
                    </p:nvPicPr>
                    <p:blipFill>
                      <a:blip r:embed="rId5"/>
                      <a:srcRect/>
                      <a:stretch>
                        <a:fillRect/>
                      </a:stretch>
                    </p:blipFill>
                    <p:spPr bwMode="auto">
                      <a:xfrm>
                        <a:off x="3276600" y="2514600"/>
                        <a:ext cx="2000029" cy="1066800"/>
                      </a:xfrm>
                      <a:prstGeom prst="rect">
                        <a:avLst/>
                      </a:prstGeom>
                      <a:solidFill>
                        <a:srgbClr val="D8D9F4"/>
                      </a:solidFill>
                      <a:ln>
                        <a:solidFill>
                          <a:schemeClr val="tx1"/>
                        </a:solidFill>
                      </a:ln>
                      <a:effectLst/>
                      <a:extLst/>
                    </p:spPr>
                  </p:pic>
                </p:oleObj>
              </mc:Fallback>
            </mc:AlternateContent>
          </a:graphicData>
        </a:graphic>
      </p:graphicFrame>
      <p:graphicFrame>
        <p:nvGraphicFramePr>
          <p:cNvPr id="3" name="Object 3"/>
          <p:cNvGraphicFramePr>
            <a:graphicFrameLocks noGrp="1" noChangeAspect="1"/>
          </p:cNvGraphicFramePr>
          <p:nvPr>
            <p:ph sz="quarter" idx="3"/>
            <p:extLst>
              <p:ext uri="{D42A27DB-BD31-4B8C-83A1-F6EECF244321}">
                <p14:modId xmlns:p14="http://schemas.microsoft.com/office/powerpoint/2010/main" val="1127107784"/>
              </p:ext>
            </p:extLst>
          </p:nvPr>
        </p:nvGraphicFramePr>
        <p:xfrm>
          <a:off x="2133600" y="3962400"/>
          <a:ext cx="4572000" cy="1336261"/>
        </p:xfrm>
        <a:graphic>
          <a:graphicData uri="http://schemas.openxmlformats.org/presentationml/2006/ole">
            <mc:AlternateContent xmlns:mc="http://schemas.openxmlformats.org/markup-compatibility/2006">
              <mc:Choice xmlns:v="urn:schemas-microsoft-com:vml" Requires="v">
                <p:oleObj spid="_x0000_s77913" name="Equation" r:id="rId6" imgW="1345616" imgH="393529" progId="Equation.3">
                  <p:embed/>
                </p:oleObj>
              </mc:Choice>
              <mc:Fallback>
                <p:oleObj name="Equation" r:id="rId6" imgW="1345616" imgH="39352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962400"/>
                        <a:ext cx="4572000" cy="1336261"/>
                      </a:xfrm>
                      <a:prstGeom prst="rect">
                        <a:avLst/>
                      </a:prstGeom>
                      <a:solidFill>
                        <a:srgbClr val="D8D9F4"/>
                      </a:solidFill>
                      <a:ln>
                        <a:solidFill>
                          <a:srgbClr val="000000"/>
                        </a:solidFill>
                      </a:ln>
                      <a:effectLs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285986601"/>
              </p:ext>
            </p:extLst>
          </p:nvPr>
        </p:nvGraphicFramePr>
        <p:xfrm>
          <a:off x="990600" y="1143000"/>
          <a:ext cx="3284538" cy="1239837"/>
        </p:xfrm>
        <a:graphic>
          <a:graphicData uri="http://schemas.openxmlformats.org/presentationml/2006/ole">
            <mc:AlternateContent xmlns:mc="http://schemas.openxmlformats.org/markup-compatibility/2006">
              <mc:Choice xmlns:v="urn:schemas-microsoft-com:vml" Requires="v">
                <p:oleObj spid="_x0000_s77914" name="Equation" r:id="rId8" imgW="1409700" imgH="533400" progId="Equation.3">
                  <p:embed/>
                </p:oleObj>
              </mc:Choice>
              <mc:Fallback>
                <p:oleObj name="Equation" r:id="rId8" imgW="1409700" imgH="533400" progId="Equation.3">
                  <p:embed/>
                  <p:pic>
                    <p:nvPicPr>
                      <p:cNvPr id="0" name=""/>
                      <p:cNvPicPr>
                        <a:picLocks noChangeAspect="1" noChangeArrowheads="1"/>
                      </p:cNvPicPr>
                      <p:nvPr/>
                    </p:nvPicPr>
                    <p:blipFill>
                      <a:blip r:embed="rId9"/>
                      <a:srcRect/>
                      <a:stretch>
                        <a:fillRect/>
                      </a:stretch>
                    </p:blipFill>
                    <p:spPr bwMode="auto">
                      <a:xfrm>
                        <a:off x="990600" y="1143000"/>
                        <a:ext cx="3284538" cy="123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728839" y="1181100"/>
          <a:ext cx="7686322"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5780" name="Text Box 3"/>
          <p:cNvSpPr txBox="1">
            <a:spLocks noChangeArrowheads="1"/>
          </p:cNvSpPr>
          <p:nvPr/>
        </p:nvSpPr>
        <p:spPr bwMode="auto">
          <a:xfrm>
            <a:off x="3505200" y="7086600"/>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75781" name="Text Box 4"/>
          <p:cNvSpPr txBox="1">
            <a:spLocks noChangeArrowheads="1"/>
          </p:cNvSpPr>
          <p:nvPr/>
        </p:nvSpPr>
        <p:spPr bwMode="auto">
          <a:xfrm>
            <a:off x="6019800" y="1752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V=Rated Voltage</a:t>
            </a:r>
          </a:p>
        </p:txBody>
      </p:sp>
      <p:sp>
        <p:nvSpPr>
          <p:cNvPr id="455687" name="Line 7"/>
          <p:cNvSpPr>
            <a:spLocks noChangeShapeType="1"/>
          </p:cNvSpPr>
          <p:nvPr/>
        </p:nvSpPr>
        <p:spPr bwMode="auto">
          <a:xfrm flipV="1">
            <a:off x="4953000" y="2514600"/>
            <a:ext cx="0" cy="2082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5689" name="Line 9"/>
          <p:cNvSpPr>
            <a:spLocks noChangeShapeType="1"/>
          </p:cNvSpPr>
          <p:nvPr/>
        </p:nvSpPr>
        <p:spPr bwMode="auto">
          <a:xfrm flipV="1">
            <a:off x="3492500" y="3035300"/>
            <a:ext cx="0" cy="15748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5690" name="Line 10"/>
          <p:cNvSpPr>
            <a:spLocks noChangeShapeType="1"/>
          </p:cNvSpPr>
          <p:nvPr/>
        </p:nvSpPr>
        <p:spPr bwMode="auto">
          <a:xfrm flipH="1">
            <a:off x="1993900" y="3048000"/>
            <a:ext cx="1473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5691" name="Text Box 11"/>
          <p:cNvSpPr txBox="1">
            <a:spLocks noChangeArrowheads="1"/>
          </p:cNvSpPr>
          <p:nvPr/>
        </p:nvSpPr>
        <p:spPr bwMode="auto">
          <a:xfrm>
            <a:off x="1358900" y="2844800"/>
            <a:ext cx="6413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75%</a:t>
            </a:r>
          </a:p>
        </p:txBody>
      </p:sp>
      <p:grpSp>
        <p:nvGrpSpPr>
          <p:cNvPr id="5" name="Group 4"/>
          <p:cNvGrpSpPr/>
          <p:nvPr/>
        </p:nvGrpSpPr>
        <p:grpSpPr>
          <a:xfrm>
            <a:off x="6553200" y="3886200"/>
            <a:ext cx="2133600" cy="2057400"/>
            <a:chOff x="5867400" y="4343400"/>
            <a:chExt cx="2133600" cy="2057400"/>
          </a:xfrm>
        </p:grpSpPr>
        <p:sp>
          <p:nvSpPr>
            <p:cNvPr id="4" name="Rectangle 3"/>
            <p:cNvSpPr/>
            <p:nvPr/>
          </p:nvSpPr>
          <p:spPr bwMode="auto">
            <a:xfrm>
              <a:off x="5867400" y="4343400"/>
              <a:ext cx="2133600" cy="2057400"/>
            </a:xfrm>
            <a:prstGeom prst="rect">
              <a:avLst/>
            </a:prstGeom>
            <a:solidFill>
              <a:srgbClr val="FFF495"/>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94033573"/>
                </p:ext>
              </p:extLst>
            </p:nvPr>
          </p:nvGraphicFramePr>
          <p:xfrm>
            <a:off x="5943600" y="4419600"/>
            <a:ext cx="2019775" cy="1816100"/>
          </p:xfrm>
          <a:graphic>
            <a:graphicData uri="http://schemas.openxmlformats.org/presentationml/2006/ole">
              <mc:AlternateContent xmlns:mc="http://schemas.openxmlformats.org/markup-compatibility/2006">
                <mc:Choice xmlns:v="urn:schemas-microsoft-com:vml" Requires="v">
                  <p:oleObj spid="_x0000_s148505" name="Equation" r:id="rId5" imgW="1511300" imgH="1358900" progId="Equation.3">
                    <p:embed/>
                  </p:oleObj>
                </mc:Choice>
                <mc:Fallback>
                  <p:oleObj name="Equation" r:id="rId5" imgW="1511300" imgH="1358900" progId="Equation.3">
                    <p:embed/>
                    <p:pic>
                      <p:nvPicPr>
                        <p:cNvPr id="0" name=""/>
                        <p:cNvPicPr/>
                        <p:nvPr/>
                      </p:nvPicPr>
                      <p:blipFill>
                        <a:blip r:embed="rId6"/>
                        <a:stretch>
                          <a:fillRect/>
                        </a:stretch>
                      </p:blipFill>
                      <p:spPr>
                        <a:xfrm>
                          <a:off x="5943600" y="4419600"/>
                          <a:ext cx="2019775" cy="1816100"/>
                        </a:xfrm>
                        <a:prstGeom prst="rect">
                          <a:avLst/>
                        </a:prstGeom>
                      </p:spPr>
                    </p:pic>
                  </p:oleObj>
                </mc:Fallback>
              </mc:AlternateContent>
            </a:graphicData>
          </a:graphic>
        </p:graphicFrame>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5687"/>
                                        </p:tgtEl>
                                        <p:attrNameLst>
                                          <p:attrName>style.visibility</p:attrName>
                                        </p:attrNameLst>
                                      </p:cBhvr>
                                      <p:to>
                                        <p:strVal val="visible"/>
                                      </p:to>
                                    </p:set>
                                    <p:animEffect transition="in" filter="fade">
                                      <p:cBhvr>
                                        <p:cTn id="7" dur="500"/>
                                        <p:tgtEl>
                                          <p:spTgt spid="4556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455687"/>
                                        </p:tgtEl>
                                      </p:cBhvr>
                                    </p:animEffect>
                                    <p:set>
                                      <p:cBhvr>
                                        <p:cTn id="12" dur="1" fill="hold">
                                          <p:stCondLst>
                                            <p:cond delay="499"/>
                                          </p:stCondLst>
                                        </p:cTn>
                                        <p:tgtEl>
                                          <p:spTgt spid="455687"/>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55689"/>
                                        </p:tgtEl>
                                        <p:attrNameLst>
                                          <p:attrName>style.visibility</p:attrName>
                                        </p:attrNameLst>
                                      </p:cBhvr>
                                      <p:to>
                                        <p:strVal val="visible"/>
                                      </p:to>
                                    </p:set>
                                    <p:animEffect transition="in" filter="fade">
                                      <p:cBhvr>
                                        <p:cTn id="16" dur="500"/>
                                        <p:tgtEl>
                                          <p:spTgt spid="4556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5690"/>
                                        </p:tgtEl>
                                        <p:attrNameLst>
                                          <p:attrName>style.visibility</p:attrName>
                                        </p:attrNameLst>
                                      </p:cBhvr>
                                      <p:to>
                                        <p:strVal val="visible"/>
                                      </p:to>
                                    </p:set>
                                    <p:animEffect transition="in" filter="fade">
                                      <p:cBhvr>
                                        <p:cTn id="21" dur="500"/>
                                        <p:tgtEl>
                                          <p:spTgt spid="4556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5691"/>
                                        </p:tgtEl>
                                        <p:attrNameLst>
                                          <p:attrName>style.visibility</p:attrName>
                                        </p:attrNameLst>
                                      </p:cBhvr>
                                      <p:to>
                                        <p:strVal val="visible"/>
                                      </p:to>
                                    </p:set>
                                    <p:animEffect transition="in" filter="fade">
                                      <p:cBhvr>
                                        <p:cTn id="26" dur="500"/>
                                        <p:tgtEl>
                                          <p:spTgt spid="455691"/>
                                        </p:tgtEl>
                                      </p:cBhvr>
                                    </p:animEffect>
                                  </p:childTnLst>
                                </p:cTn>
                              </p:par>
                            </p:childTnLst>
                          </p:cTn>
                        </p:par>
                        <p:par>
                          <p:cTn id="27" fill="hold">
                            <p:stCondLst>
                              <p:cond delay="500"/>
                            </p:stCondLst>
                            <p:childTnLst>
                              <p:par>
                                <p:cTn id="28" presetID="10" presetClass="entr" presetSubtype="0" fill="hold" nodeType="after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7" grpId="0" animBg="1"/>
      <p:bldP spid="455687" grpId="1" animBg="1"/>
      <p:bldP spid="455689" grpId="0" animBg="1"/>
      <p:bldP spid="455690" grpId="0" animBg="1"/>
      <p:bldP spid="4556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798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79875" name="Rectangle 51"/>
          <p:cNvSpPr txBox="1">
            <a:spLocks noChangeArrowheads="1"/>
          </p:cNvSpPr>
          <p:nvPr/>
        </p:nvSpPr>
        <p:spPr bwMode="auto">
          <a:xfrm>
            <a:off x="228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chemeClr val="tx2"/>
                </a:solidFill>
                <a:latin typeface="Times New Roman" charset="0"/>
              </a:rPr>
              <a:t>2011 Fisher Price Motor</a:t>
            </a:r>
          </a:p>
        </p:txBody>
      </p:sp>
      <p:sp>
        <p:nvSpPr>
          <p:cNvPr id="79876" name="TextBox 5"/>
          <p:cNvSpPr txBox="1">
            <a:spLocks noChangeArrowheads="1"/>
          </p:cNvSpPr>
          <p:nvPr/>
        </p:nvSpPr>
        <p:spPr bwMode="auto">
          <a:xfrm>
            <a:off x="609600" y="1752600"/>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i="1"/>
              <a:t>All Data at 12VDC</a:t>
            </a:r>
          </a:p>
        </p:txBody>
      </p:sp>
      <p:graphicFrame>
        <p:nvGraphicFramePr>
          <p:cNvPr id="8" name="Table 7"/>
          <p:cNvGraphicFramePr>
            <a:graphicFrameLocks noGrp="1"/>
          </p:cNvGraphicFramePr>
          <p:nvPr/>
        </p:nvGraphicFramePr>
        <p:xfrm>
          <a:off x="609600" y="2133600"/>
          <a:ext cx="8001000" cy="974726"/>
        </p:xfrm>
        <a:graphic>
          <a:graphicData uri="http://schemas.openxmlformats.org/drawingml/2006/table">
            <a:tbl>
              <a:tblPr/>
              <a:tblGrid>
                <a:gridCol w="1828800"/>
                <a:gridCol w="1168400"/>
                <a:gridCol w="1250950"/>
                <a:gridCol w="1250950"/>
                <a:gridCol w="1250950"/>
                <a:gridCol w="1250950"/>
              </a:tblGrid>
              <a:tr h="4873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Make / Model</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762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Max Power</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(Watts)</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Torque</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(N-m)</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 Free Speed</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(RPM) </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Free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Stall Current</a:t>
                      </a:r>
                      <a:b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br>
                      <a:r>
                        <a:rPr kumimoji="0" lang="en-US" sz="1400" b="1" i="0" u="none" strike="noStrike" cap="none" normalizeH="0" baseline="0">
                          <a:ln>
                            <a:noFill/>
                          </a:ln>
                          <a:solidFill>
                            <a:srgbClr val="FFFFFF"/>
                          </a:solidFill>
                          <a:effectLst/>
                          <a:latin typeface="Times New Roman" charset="0"/>
                          <a:ea typeface="ＭＳ Ｐゴシック" charset="0"/>
                          <a:cs typeface="ＭＳ Ｐゴシック" charset="0"/>
                        </a:rPr>
                        <a:t>(A)</a:t>
                      </a:r>
                      <a:endParaRPr kumimoji="0" lang="en-US" sz="1400" b="1" i="0" u="none" strike="noStrike" cap="none" normalizeH="0" baseline="0">
                        <a:ln>
                          <a:noFill/>
                        </a:ln>
                        <a:solidFill>
                          <a:srgbClr val="FFFFFF"/>
                        </a:solidFill>
                        <a:effectLst/>
                        <a:latin typeface="Verdana" charset="0"/>
                        <a:ea typeface="ＭＳ Ｐゴシック" charset="0"/>
                        <a:cs typeface="ＭＳ Ｐゴシック" charset="0"/>
                      </a:endParaRPr>
                    </a:p>
                  </a:txBody>
                  <a:tcPr marL="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4873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Fisher-Price</a:t>
                      </a:r>
                      <a:b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br>
                      <a:r>
                        <a:rPr kumimoji="0" lang="en-US" sz="1400" b="0" i="0" u="none" strike="noStrike" cap="none" normalizeH="0" baseline="0">
                          <a:ln>
                            <a:noFill/>
                          </a:ln>
                          <a:solidFill>
                            <a:srgbClr val="000000"/>
                          </a:solidFill>
                          <a:effectLst/>
                          <a:latin typeface="Times New Roman" charset="0"/>
                          <a:ea typeface="ＭＳ Ｐゴシック" charset="0"/>
                          <a:cs typeface="ＭＳ Ｐゴシック" charset="0"/>
                        </a:rPr>
                        <a:t>  00801-0673-(2011)</a:t>
                      </a:r>
                      <a:endParaRPr kumimoji="0" lang="en-US" sz="14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52400" marR="12700" marT="1270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291.6</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0.532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 20,770 </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0.82</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Times New Roman" charset="0"/>
                          <a:ea typeface="ＭＳ Ｐゴシック" charset="0"/>
                          <a:cs typeface="ＭＳ Ｐゴシック" charset="0"/>
                        </a:rPr>
                        <a:t>108.7</a:t>
                      </a:r>
                      <a:endParaRPr kumimoji="0" lang="en-US" sz="1600" b="0" i="0" u="none" strike="noStrike" cap="none" normalizeH="0" baseline="0">
                        <a:ln>
                          <a:noFill/>
                        </a:ln>
                        <a:solidFill>
                          <a:srgbClr val="000000"/>
                        </a:solidFill>
                        <a:effectLst/>
                        <a:latin typeface="Verdana" charset="0"/>
                        <a:ea typeface="ＭＳ Ｐゴシック" charset="0"/>
                        <a:cs typeface="ＭＳ Ｐゴシック" charset="0"/>
                      </a:endParaRPr>
                    </a:p>
                  </a:txBody>
                  <a:tcPr marL="12700" marR="12700" marT="1270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906844" y="1289050"/>
          <a:ext cx="7330311"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81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81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1924"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81925"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81926" name="Text Box 5"/>
          <p:cNvSpPr txBox="1">
            <a:spLocks noChangeArrowheads="1"/>
          </p:cNvSpPr>
          <p:nvPr/>
        </p:nvSpPr>
        <p:spPr bwMode="auto">
          <a:xfrm>
            <a:off x="64770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873595" y="1270000"/>
          <a:ext cx="7396809"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83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83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3972" name="Rectangle 2"/>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83973" name="Text Box 3"/>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83974" name="Text Box 4"/>
          <p:cNvSpPr txBox="1">
            <a:spLocks noChangeArrowheads="1"/>
          </p:cNvSpPr>
          <p:nvPr/>
        </p:nvSpPr>
        <p:spPr bwMode="auto">
          <a:xfrm>
            <a:off x="6477000" y="1752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
        <p:nvSpPr>
          <p:cNvPr id="83975" name="Text Box 5"/>
          <p:cNvSpPr txBox="1">
            <a:spLocks noChangeArrowheads="1"/>
          </p:cNvSpPr>
          <p:nvPr/>
        </p:nvSpPr>
        <p:spPr bwMode="auto">
          <a:xfrm>
            <a:off x="2057400" y="5867400"/>
            <a:ext cx="466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a:t>Current rises linearly with Torque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860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6019"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Motor Current</a:t>
            </a:r>
          </a:p>
        </p:txBody>
      </p:sp>
      <p:sp>
        <p:nvSpPr>
          <p:cNvPr id="86020" name="Rectangle 3"/>
          <p:cNvSpPr>
            <a:spLocks noGrp="1" noChangeArrowheads="1"/>
          </p:cNvSpPr>
          <p:nvPr>
            <p:ph type="body" sz="half" idx="1"/>
          </p:nvPr>
        </p:nvSpPr>
        <p:spPr>
          <a:xfrm>
            <a:off x="2514600" y="3733800"/>
            <a:ext cx="5105400" cy="990600"/>
          </a:xfrm>
        </p:spPr>
        <p:txBody>
          <a:bodyPr/>
          <a:lstStyle/>
          <a:p>
            <a:pPr eaLnBrk="1" hangingPunct="1">
              <a:buFontTx/>
              <a:buNone/>
            </a:pPr>
            <a:r>
              <a:rPr lang="en-US" sz="2800">
                <a:latin typeface="Times New Roman" charset="0"/>
                <a:ea typeface="ＭＳ Ｐゴシック" charset="0"/>
                <a:cs typeface="ＭＳ Ｐゴシック" charset="0"/>
              </a:rPr>
              <a:t>Where </a:t>
            </a:r>
            <a:r>
              <a:rPr lang="el-GR" sz="2800">
                <a:latin typeface="Times New Roman" charset="0"/>
                <a:ea typeface="ＭＳ Ｐゴシック" charset="0"/>
                <a:cs typeface="Times New Roman" charset="0"/>
              </a:rPr>
              <a:t>α</a:t>
            </a:r>
            <a:r>
              <a:rPr lang="en-US" sz="2800">
                <a:latin typeface="Times New Roman" charset="0"/>
                <a:ea typeface="ＭＳ Ｐゴシック" charset="0"/>
                <a:cs typeface="ＭＳ Ｐゴシック" charset="0"/>
              </a:rPr>
              <a:t> is the % No Load speed</a:t>
            </a:r>
          </a:p>
        </p:txBody>
      </p:sp>
      <p:graphicFrame>
        <p:nvGraphicFramePr>
          <p:cNvPr id="86021" name="Object 2"/>
          <p:cNvGraphicFramePr>
            <a:graphicFrameLocks noGrp="1" noChangeAspect="1"/>
          </p:cNvGraphicFramePr>
          <p:nvPr>
            <p:ph sz="half" idx="2"/>
          </p:nvPr>
        </p:nvGraphicFramePr>
        <p:xfrm>
          <a:off x="1447800" y="2286000"/>
          <a:ext cx="5867400" cy="825500"/>
        </p:xfrm>
        <a:graphic>
          <a:graphicData uri="http://schemas.openxmlformats.org/presentationml/2006/ole">
            <mc:AlternateContent xmlns:mc="http://schemas.openxmlformats.org/markup-compatibility/2006">
              <mc:Choice xmlns:v="urn:schemas-microsoft-com:vml" Requires="v">
                <p:oleObj spid="_x0000_s86063" name="Equation" r:id="rId4" imgW="1625600" imgH="228600" progId="Equation.3">
                  <p:embed/>
                </p:oleObj>
              </mc:Choice>
              <mc:Fallback>
                <p:oleObj name="Equation" r:id="rId4" imgW="16256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0"/>
                        <a:ext cx="5867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8806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8806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Electrical Power</a:t>
            </a:r>
          </a:p>
        </p:txBody>
      </p:sp>
      <p:graphicFrame>
        <p:nvGraphicFramePr>
          <p:cNvPr id="84997" name="Object 2"/>
          <p:cNvGraphicFramePr>
            <a:graphicFrameLocks noGrp="1" noChangeAspect="1"/>
          </p:cNvGraphicFramePr>
          <p:nvPr>
            <p:ph sz="quarter" idx="3"/>
          </p:nvPr>
        </p:nvGraphicFramePr>
        <p:xfrm>
          <a:off x="2362200" y="2971800"/>
          <a:ext cx="3948113" cy="1285875"/>
        </p:xfrm>
        <a:graphic>
          <a:graphicData uri="http://schemas.openxmlformats.org/presentationml/2006/ole">
            <mc:AlternateContent xmlns:mc="http://schemas.openxmlformats.org/markup-compatibility/2006">
              <mc:Choice xmlns:v="urn:schemas-microsoft-com:vml" Requires="v">
                <p:oleObj spid="_x0000_s88110" name="Equation" r:id="rId4" imgW="545626" imgH="177646" progId="Equation.3">
                  <p:embed/>
                </p:oleObj>
              </mc:Choice>
              <mc:Fallback>
                <p:oleObj name="Equation" r:id="rId4" imgW="545626" imgH="1776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971800"/>
                        <a:ext cx="3948113"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fade">
                                      <p:cBhvr>
                                        <p:cTn id="7"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873595" y="1270000"/>
          <a:ext cx="7396809"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90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90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0116"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0117"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0118" name="Text Box 5"/>
          <p:cNvSpPr txBox="1">
            <a:spLocks noChangeArrowheads="1"/>
          </p:cNvSpPr>
          <p:nvPr/>
        </p:nvSpPr>
        <p:spPr bwMode="auto">
          <a:xfrm>
            <a:off x="6553200" y="1600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
        <p:nvSpPr>
          <p:cNvPr id="90119" name="Text Box 6"/>
          <p:cNvSpPr txBox="1">
            <a:spLocks noChangeArrowheads="1"/>
          </p:cNvSpPr>
          <p:nvPr/>
        </p:nvSpPr>
        <p:spPr bwMode="auto">
          <a:xfrm>
            <a:off x="2057400" y="5943600"/>
            <a:ext cx="459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a:t>Input power is Current X Voltage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906844" y="1289050"/>
          <a:ext cx="7330311" cy="4279900"/>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92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2164"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2165"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2166" name="Text Box 5"/>
          <p:cNvSpPr txBox="1">
            <a:spLocks noChangeArrowheads="1"/>
          </p:cNvSpPr>
          <p:nvPr/>
        </p:nvSpPr>
        <p:spPr bwMode="auto">
          <a:xfrm>
            <a:off x="6553200" y="1828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2662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What We Want.</a:t>
            </a:r>
          </a:p>
        </p:txBody>
      </p:sp>
      <p:sp>
        <p:nvSpPr>
          <p:cNvPr id="26628" name="Rectangle 3"/>
          <p:cNvSpPr>
            <a:spLocks noGrp="1" noChangeArrowheads="1"/>
          </p:cNvSpPr>
          <p:nvPr>
            <p:ph type="body" idx="1"/>
          </p:nvPr>
        </p:nvSpPr>
        <p:spPr>
          <a:xfrm>
            <a:off x="1371600" y="1447800"/>
            <a:ext cx="3657600" cy="4038600"/>
          </a:xfrm>
        </p:spPr>
        <p:txBody>
          <a:bodyPr/>
          <a:lstStyle/>
          <a:p>
            <a:pPr eaLnBrk="1" hangingPunct="1"/>
            <a:r>
              <a:rPr lang="en-US" sz="3600">
                <a:latin typeface="Times New Roman" charset="0"/>
                <a:ea typeface="ＭＳ Ｐゴシック" charset="0"/>
                <a:cs typeface="ＭＳ Ｐゴシック" charset="0"/>
              </a:rPr>
              <a:t>Weight:</a:t>
            </a:r>
            <a:br>
              <a:rPr lang="en-US" sz="3600">
                <a:latin typeface="Times New Roman" charset="0"/>
                <a:ea typeface="ＭＳ Ｐゴシック" charset="0"/>
                <a:cs typeface="ＭＳ Ｐゴシック" charset="0"/>
              </a:rPr>
            </a:br>
            <a:endParaRPr lang="en-US" sz="3600">
              <a:latin typeface="Times New Roman" charset="0"/>
              <a:ea typeface="ＭＳ Ｐゴシック" charset="0"/>
              <a:cs typeface="ＭＳ Ｐゴシック" charset="0"/>
            </a:endParaRPr>
          </a:p>
          <a:p>
            <a:pPr eaLnBrk="1" hangingPunct="1"/>
            <a:r>
              <a:rPr lang="en-US" sz="3600">
                <a:latin typeface="Times New Roman" charset="0"/>
                <a:ea typeface="ＭＳ Ｐゴシック" charset="0"/>
                <a:cs typeface="ＭＳ Ｐゴシック" charset="0"/>
              </a:rPr>
              <a:t>Distance:</a:t>
            </a:r>
            <a:br>
              <a:rPr lang="en-US" sz="3600">
                <a:latin typeface="Times New Roman" charset="0"/>
                <a:ea typeface="ＭＳ Ｐゴシック" charset="0"/>
                <a:cs typeface="ＭＳ Ｐゴシック" charset="0"/>
              </a:rPr>
            </a:br>
            <a:endParaRPr lang="en-US" sz="4000">
              <a:latin typeface="Times New Roman" charset="0"/>
              <a:ea typeface="ＭＳ Ｐゴシック" charset="0"/>
              <a:cs typeface="ＭＳ Ｐゴシック" charset="0"/>
            </a:endParaRPr>
          </a:p>
          <a:p>
            <a:pPr eaLnBrk="1" hangingPunct="1"/>
            <a:r>
              <a:rPr lang="en-US" sz="3600">
                <a:latin typeface="Times New Roman" charset="0"/>
                <a:ea typeface="ＭＳ Ｐゴシック" charset="0"/>
                <a:cs typeface="ＭＳ Ｐゴシック" charset="0"/>
              </a:rPr>
              <a:t>Time (speed):</a:t>
            </a:r>
          </a:p>
        </p:txBody>
      </p:sp>
      <p:sp>
        <p:nvSpPr>
          <p:cNvPr id="12296" name="Rectangle 8"/>
          <p:cNvSpPr>
            <a:spLocks noChangeArrowheads="1"/>
          </p:cNvSpPr>
          <p:nvPr/>
        </p:nvSpPr>
        <p:spPr bwMode="auto">
          <a:xfrm>
            <a:off x="2362200" y="1981200"/>
            <a:ext cx="2362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80000"/>
              </a:spcBef>
            </a:pPr>
            <a:r>
              <a:rPr lang="en-US" sz="3600">
                <a:solidFill>
                  <a:srgbClr val="0033CC"/>
                </a:solidFill>
                <a:latin typeface="Times New Roman" charset="0"/>
              </a:rPr>
              <a:t>130 lbs</a:t>
            </a:r>
            <a:br>
              <a:rPr lang="en-US" sz="3600">
                <a:solidFill>
                  <a:srgbClr val="0033CC"/>
                </a:solidFill>
                <a:latin typeface="Times New Roman" charset="0"/>
              </a:rPr>
            </a:br>
            <a:endParaRPr lang="en-US" sz="3600">
              <a:solidFill>
                <a:srgbClr val="0033CC"/>
              </a:solidFill>
              <a:latin typeface="Times New Roman" charset="0"/>
            </a:endParaRPr>
          </a:p>
          <a:p>
            <a:pPr marL="342900" indent="-342900" algn="l">
              <a:spcBef>
                <a:spcPct val="80000"/>
              </a:spcBef>
            </a:pPr>
            <a:r>
              <a:rPr lang="en-US" sz="3600">
                <a:solidFill>
                  <a:srgbClr val="0033CC"/>
                </a:solidFill>
                <a:latin typeface="Times New Roman" charset="0"/>
              </a:rPr>
              <a:t>1.5 feet</a:t>
            </a:r>
            <a:br>
              <a:rPr lang="en-US" sz="3600">
                <a:solidFill>
                  <a:srgbClr val="0033CC"/>
                </a:solidFill>
                <a:latin typeface="Times New Roman" charset="0"/>
              </a:rPr>
            </a:br>
            <a:endParaRPr lang="en-US" sz="3600">
              <a:solidFill>
                <a:srgbClr val="0033CC"/>
              </a:solidFill>
              <a:latin typeface="Times New Roman" charset="0"/>
            </a:endParaRPr>
          </a:p>
          <a:p>
            <a:pPr marL="342900" indent="-342900" algn="l">
              <a:spcBef>
                <a:spcPct val="80000"/>
              </a:spcBef>
            </a:pPr>
            <a:r>
              <a:rPr lang="en-US" sz="3600">
                <a:solidFill>
                  <a:srgbClr val="0033CC"/>
                </a:solidFill>
                <a:latin typeface="Times New Roman" charset="0"/>
              </a:rPr>
              <a:t>5 seconds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Effect transition="in" filter="fade">
                                      <p:cBhvr>
                                        <p:cTn id="7" dur="500"/>
                                        <p:tgtEl>
                                          <p:spTgt spid="122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6">
                                            <p:txEl>
                                              <p:pRg st="1" end="1"/>
                                            </p:txEl>
                                          </p:spTgt>
                                        </p:tgtEl>
                                        <p:attrNameLst>
                                          <p:attrName>style.visibility</p:attrName>
                                        </p:attrNameLst>
                                      </p:cBhvr>
                                      <p:to>
                                        <p:strVal val="visible"/>
                                      </p:to>
                                    </p:set>
                                    <p:animEffect transition="in" filter="fade">
                                      <p:cBhvr>
                                        <p:cTn id="12" dur="500"/>
                                        <p:tgtEl>
                                          <p:spTgt spid="122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6">
                                            <p:txEl>
                                              <p:pRg st="2" end="2"/>
                                            </p:txEl>
                                          </p:spTgt>
                                        </p:tgtEl>
                                        <p:attrNameLst>
                                          <p:attrName>style.visibility</p:attrName>
                                        </p:attrNameLst>
                                      </p:cBhvr>
                                      <p:to>
                                        <p:strVal val="visible"/>
                                      </p:to>
                                    </p:set>
                                    <p:animEffect transition="in" filter="fade">
                                      <p:cBhvr>
                                        <p:cTn id="17" dur="500"/>
                                        <p:tgtEl>
                                          <p:spTgt spid="122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94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4211"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4212"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4213" name="Text Box 5"/>
          <p:cNvSpPr txBox="1">
            <a:spLocks noChangeArrowheads="1"/>
          </p:cNvSpPr>
          <p:nvPr/>
        </p:nvSpPr>
        <p:spPr bwMode="auto">
          <a:xfrm>
            <a:off x="6553200" y="1600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graphicFrame>
        <p:nvGraphicFramePr>
          <p:cNvPr id="8" name="Chart 7"/>
          <p:cNvGraphicFramePr>
            <a:graphicFrameLocks/>
          </p:cNvGraphicFramePr>
          <p:nvPr/>
        </p:nvGraphicFramePr>
        <p:xfrm>
          <a:off x="919162" y="1301750"/>
          <a:ext cx="7305675" cy="4254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951177" y="1314450"/>
          <a:ext cx="7241646"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96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96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6260"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6261" name="Text Box 4"/>
          <p:cNvSpPr txBox="1">
            <a:spLocks noChangeArrowheads="1"/>
          </p:cNvSpPr>
          <p:nvPr/>
        </p:nvSpPr>
        <p:spPr bwMode="auto">
          <a:xfrm>
            <a:off x="3429000" y="6575425"/>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6262" name="Text Box 5"/>
          <p:cNvSpPr txBox="1">
            <a:spLocks noChangeArrowheads="1"/>
          </p:cNvSpPr>
          <p:nvPr/>
        </p:nvSpPr>
        <p:spPr bwMode="auto">
          <a:xfrm>
            <a:off x="6324600" y="1752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990600" y="1219200"/>
          <a:ext cx="7241646" cy="4229100"/>
        </p:xfrm>
        <a:graphic>
          <a:graphicData uri="http://schemas.openxmlformats.org/drawingml/2006/chart">
            <c:chart xmlns:c="http://schemas.openxmlformats.org/drawingml/2006/chart" xmlns:r="http://schemas.openxmlformats.org/officeDocument/2006/relationships" r:id="rId3"/>
          </a:graphicData>
        </a:graphic>
      </p:graphicFrame>
      <p:sp>
        <p:nvSpPr>
          <p:cNvPr id="983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983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98308" name="Rectangle 3"/>
          <p:cNvSpPr>
            <a:spLocks noGrp="1" noChangeArrowheads="1"/>
          </p:cNvSpPr>
          <p:nvPr>
            <p:ph type="title"/>
          </p:nvPr>
        </p:nvSpPr>
        <p:spPr>
          <a:xfrm>
            <a:off x="457200" y="274638"/>
            <a:ext cx="8229600" cy="563562"/>
          </a:xfrm>
        </p:spPr>
        <p:txBody>
          <a:bodyPr/>
          <a:lstStyle/>
          <a:p>
            <a:pPr eaLnBrk="1" hangingPunct="1"/>
            <a:r>
              <a:rPr lang="en-US" sz="4000">
                <a:latin typeface="Times New Roman" charset="0"/>
                <a:ea typeface="ＭＳ Ｐゴシック" charset="0"/>
                <a:cs typeface="ＭＳ Ｐゴシック" charset="0"/>
              </a:rPr>
              <a:t>Fisher Price Motor 2011</a:t>
            </a:r>
          </a:p>
        </p:txBody>
      </p:sp>
      <p:sp>
        <p:nvSpPr>
          <p:cNvPr id="98309" name="Text Box 4"/>
          <p:cNvSpPr txBox="1">
            <a:spLocks noChangeArrowheads="1"/>
          </p:cNvSpPr>
          <p:nvPr/>
        </p:nvSpPr>
        <p:spPr bwMode="auto">
          <a:xfrm>
            <a:off x="3505200" y="7162800"/>
            <a:ext cx="239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200"/>
              <a:t>From FIRST_MOTOR_CALC.xls</a:t>
            </a:r>
          </a:p>
        </p:txBody>
      </p:sp>
      <p:sp>
        <p:nvSpPr>
          <p:cNvPr id="98310" name="Text Box 5"/>
          <p:cNvSpPr txBox="1">
            <a:spLocks noChangeArrowheads="1"/>
          </p:cNvSpPr>
          <p:nvPr/>
        </p:nvSpPr>
        <p:spPr bwMode="auto">
          <a:xfrm>
            <a:off x="6324600" y="1752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en-US" sz="1800"/>
              <a:t>V=12VDC</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December 13, 2014</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pic>
        <p:nvPicPr>
          <p:cNvPr id="2" name="Picture 1"/>
          <p:cNvPicPr>
            <a:picLocks noChangeAspect="1"/>
          </p:cNvPicPr>
          <p:nvPr/>
        </p:nvPicPr>
        <p:blipFill>
          <a:blip r:embed="rId3"/>
          <a:stretch>
            <a:fillRect/>
          </a:stretch>
        </p:blipFill>
        <p:spPr>
          <a:xfrm>
            <a:off x="657532" y="761999"/>
            <a:ext cx="7800668" cy="5314741"/>
          </a:xfrm>
          <a:prstGeom prst="rect">
            <a:avLst/>
          </a:prstGeom>
          <a:ln>
            <a:solidFill>
              <a:schemeClr val="tx1"/>
            </a:solidFill>
          </a:ln>
          <a:effectLst>
            <a:outerShdw blurRad="50800" dist="38100" dir="2700000" algn="tl" rotWithShape="0">
              <a:srgbClr val="000000">
                <a:alpha val="43000"/>
              </a:srgbClr>
            </a:outerShdw>
          </a:effectLst>
        </p:spPr>
      </p:pic>
      <p:sp>
        <p:nvSpPr>
          <p:cNvPr id="3" name="TextBox 2"/>
          <p:cNvSpPr txBox="1"/>
          <p:nvPr/>
        </p:nvSpPr>
        <p:spPr>
          <a:xfrm>
            <a:off x="1219200" y="152400"/>
            <a:ext cx="5867400" cy="461665"/>
          </a:xfrm>
          <a:prstGeom prst="rect">
            <a:avLst/>
          </a:prstGeom>
          <a:noFill/>
        </p:spPr>
        <p:txBody>
          <a:bodyPr wrap="square" rtlCol="0">
            <a:spAutoFit/>
          </a:bodyPr>
          <a:lstStyle/>
          <a:p>
            <a:r>
              <a:rPr lang="en-US" sz="2400" dirty="0" smtClean="0"/>
              <a:t>Normalized Efficiency for </a:t>
            </a:r>
            <a:r>
              <a:rPr lang="en-US" sz="2400" u="sng" dirty="0" smtClean="0"/>
              <a:t>IDEAL</a:t>
            </a:r>
            <a:r>
              <a:rPr lang="en-US" sz="2400" dirty="0" smtClean="0"/>
              <a:t> motor</a:t>
            </a:r>
            <a:endParaRPr lang="en-US" sz="2400" dirty="0"/>
          </a:p>
        </p:txBody>
      </p:sp>
    </p:spTree>
    <p:extLst>
      <p:ext uri="{BB962C8B-B14F-4D97-AF65-F5344CB8AC3E}">
        <p14:creationId xmlns:p14="http://schemas.microsoft.com/office/powerpoint/2010/main" val="4549849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Efficiency</a:t>
            </a:r>
            <a:endParaRPr lang="en-US" dirty="0"/>
          </a:p>
        </p:txBody>
      </p:sp>
      <p:sp>
        <p:nvSpPr>
          <p:cNvPr id="4" name="Date Placeholder 3"/>
          <p:cNvSpPr>
            <a:spLocks noGrp="1"/>
          </p:cNvSpPr>
          <p:nvPr>
            <p:ph type="dt" sz="half" idx="10"/>
          </p:nvPr>
        </p:nvSpPr>
        <p:spPr/>
        <p:txBody>
          <a:bodyPr/>
          <a:lstStyle/>
          <a:p>
            <a:pPr>
              <a:defRPr/>
            </a:pPr>
            <a:r>
              <a:rPr lang="en-US" smtClean="0"/>
              <a:t>December 13, 2014</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780833341"/>
              </p:ext>
            </p:extLst>
          </p:nvPr>
        </p:nvGraphicFramePr>
        <p:xfrm>
          <a:off x="1981200" y="4419600"/>
          <a:ext cx="4473286" cy="1600200"/>
        </p:xfrm>
        <a:graphic>
          <a:graphicData uri="http://schemas.openxmlformats.org/presentationml/2006/ole">
            <mc:AlternateContent xmlns:mc="http://schemas.openxmlformats.org/markup-compatibility/2006">
              <mc:Choice xmlns:v="urn:schemas-microsoft-com:vml" Requires="v">
                <p:oleObj spid="_x0000_s1086" name="Equation" r:id="rId3" imgW="1562100" imgH="558800" progId="Equation.3">
                  <p:embed/>
                </p:oleObj>
              </mc:Choice>
              <mc:Fallback>
                <p:oleObj name="Equation" r:id="rId3" imgW="1562100" imgH="558800" progId="Equation.3">
                  <p:embed/>
                  <p:pic>
                    <p:nvPicPr>
                      <p:cNvPr id="0" name=""/>
                      <p:cNvPicPr/>
                      <p:nvPr/>
                    </p:nvPicPr>
                    <p:blipFill>
                      <a:blip r:embed="rId4"/>
                      <a:stretch>
                        <a:fillRect/>
                      </a:stretch>
                    </p:blipFill>
                    <p:spPr>
                      <a:xfrm>
                        <a:off x="1981200" y="4419600"/>
                        <a:ext cx="4473286" cy="160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36121582"/>
              </p:ext>
            </p:extLst>
          </p:nvPr>
        </p:nvGraphicFramePr>
        <p:xfrm>
          <a:off x="1981200" y="2133600"/>
          <a:ext cx="3124200" cy="1371600"/>
        </p:xfrm>
        <a:graphic>
          <a:graphicData uri="http://schemas.openxmlformats.org/presentationml/2006/ole">
            <mc:AlternateContent xmlns:mc="http://schemas.openxmlformats.org/markup-compatibility/2006">
              <mc:Choice xmlns:v="urn:schemas-microsoft-com:vml" Requires="v">
                <p:oleObj spid="_x0000_s1087" name="Equation" r:id="rId5" imgW="1041400" imgH="457200" progId="Equation.3">
                  <p:embed/>
                </p:oleObj>
              </mc:Choice>
              <mc:Fallback>
                <p:oleObj name="Equation" r:id="rId5" imgW="1041400" imgH="457200" progId="Equation.3">
                  <p:embed/>
                  <p:pic>
                    <p:nvPicPr>
                      <p:cNvPr id="0" name=""/>
                      <p:cNvPicPr/>
                      <p:nvPr/>
                    </p:nvPicPr>
                    <p:blipFill>
                      <a:blip r:embed="rId6"/>
                      <a:stretch>
                        <a:fillRect/>
                      </a:stretch>
                    </p:blipFill>
                    <p:spPr>
                      <a:xfrm>
                        <a:off x="1981200" y="2133600"/>
                        <a:ext cx="3124200" cy="1371600"/>
                      </a:xfrm>
                      <a:prstGeom prst="rect">
                        <a:avLst/>
                      </a:prstGeom>
                    </p:spPr>
                  </p:pic>
                </p:oleObj>
              </mc:Fallback>
            </mc:AlternateContent>
          </a:graphicData>
        </a:graphic>
      </p:graphicFrame>
      <p:sp>
        <p:nvSpPr>
          <p:cNvPr id="11" name="TextBox 10"/>
          <p:cNvSpPr txBox="1"/>
          <p:nvPr/>
        </p:nvSpPr>
        <p:spPr>
          <a:xfrm>
            <a:off x="533400" y="1905000"/>
            <a:ext cx="2133600" cy="400110"/>
          </a:xfrm>
          <a:prstGeom prst="rect">
            <a:avLst/>
          </a:prstGeom>
          <a:noFill/>
        </p:spPr>
        <p:txBody>
          <a:bodyPr wrap="square" rtlCol="0">
            <a:spAutoFit/>
          </a:bodyPr>
          <a:lstStyle/>
          <a:p>
            <a:pPr algn="r"/>
            <a:r>
              <a:rPr lang="en-US" sz="2000" dirty="0" smtClean="0"/>
              <a:t>Operating Point:</a:t>
            </a:r>
            <a:endParaRPr lang="en-US" sz="2000" dirty="0"/>
          </a:p>
        </p:txBody>
      </p:sp>
      <p:sp>
        <p:nvSpPr>
          <p:cNvPr id="12" name="TextBox 11"/>
          <p:cNvSpPr txBox="1"/>
          <p:nvPr/>
        </p:nvSpPr>
        <p:spPr>
          <a:xfrm>
            <a:off x="609600" y="4191000"/>
            <a:ext cx="2133600" cy="400110"/>
          </a:xfrm>
          <a:prstGeom prst="rect">
            <a:avLst/>
          </a:prstGeom>
          <a:noFill/>
        </p:spPr>
        <p:txBody>
          <a:bodyPr wrap="square" rtlCol="0">
            <a:spAutoFit/>
          </a:bodyPr>
          <a:lstStyle/>
          <a:p>
            <a:pPr algn="r"/>
            <a:r>
              <a:rPr lang="en-US" sz="2000" dirty="0" smtClean="0"/>
              <a:t>Efficiency:</a:t>
            </a:r>
          </a:p>
        </p:txBody>
      </p:sp>
      <p:graphicFrame>
        <p:nvGraphicFramePr>
          <p:cNvPr id="13" name="Chart 12"/>
          <p:cNvGraphicFramePr>
            <a:graphicFrameLocks/>
          </p:cNvGraphicFramePr>
          <p:nvPr>
            <p:extLst>
              <p:ext uri="{D42A27DB-BD31-4B8C-83A1-F6EECF244321}">
                <p14:modId xmlns:p14="http://schemas.microsoft.com/office/powerpoint/2010/main" val="40305897"/>
              </p:ext>
            </p:extLst>
          </p:nvPr>
        </p:nvGraphicFramePr>
        <p:xfrm>
          <a:off x="5715000" y="1600200"/>
          <a:ext cx="2590800" cy="2209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3490502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400" y="3810000"/>
            <a:ext cx="3352800" cy="646331"/>
          </a:xfrm>
          <a:prstGeom prst="rect">
            <a:avLst/>
          </a:prstGeom>
          <a:noFill/>
        </p:spPr>
        <p:txBody>
          <a:bodyPr wrap="square" rtlCol="0">
            <a:spAutoFit/>
          </a:bodyPr>
          <a:lstStyle/>
          <a:p>
            <a:pPr algn="l"/>
            <a:r>
              <a:rPr lang="en-US" dirty="0" smtClean="0"/>
              <a:t>...simplifying yields:</a:t>
            </a:r>
          </a:p>
          <a:p>
            <a:pPr algn="l"/>
            <a:endParaRPr lang="en-US" dirty="0"/>
          </a:p>
        </p:txBody>
      </p:sp>
      <p:sp>
        <p:nvSpPr>
          <p:cNvPr id="2" name="Title 1"/>
          <p:cNvSpPr>
            <a:spLocks noGrp="1"/>
          </p:cNvSpPr>
          <p:nvPr>
            <p:ph type="title"/>
          </p:nvPr>
        </p:nvSpPr>
        <p:spPr>
          <a:xfrm>
            <a:off x="-533400" y="-76200"/>
            <a:ext cx="8229600" cy="1143000"/>
          </a:xfrm>
        </p:spPr>
        <p:txBody>
          <a:bodyPr/>
          <a:lstStyle/>
          <a:p>
            <a:r>
              <a:rPr lang="en-US" baseline="30000" dirty="0" smtClean="0"/>
              <a:t>Derivation of:   </a:t>
            </a:r>
            <a:r>
              <a:rPr lang="en-US" dirty="0" smtClean="0"/>
              <a:t>Max Efficiency</a:t>
            </a:r>
            <a:endParaRPr lang="en-US" dirty="0"/>
          </a:p>
        </p:txBody>
      </p:sp>
      <p:sp>
        <p:nvSpPr>
          <p:cNvPr id="4" name="Date Placeholder 3"/>
          <p:cNvSpPr>
            <a:spLocks noGrp="1"/>
          </p:cNvSpPr>
          <p:nvPr>
            <p:ph type="dt" sz="half" idx="10"/>
          </p:nvPr>
        </p:nvSpPr>
        <p:spPr/>
        <p:txBody>
          <a:bodyPr/>
          <a:lstStyle/>
          <a:p>
            <a:pPr>
              <a:defRPr/>
            </a:pPr>
            <a:r>
              <a:rPr lang="en-US" smtClean="0"/>
              <a:t>December 13, 2014</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sp>
        <p:nvSpPr>
          <p:cNvPr id="11" name="TextBox 10"/>
          <p:cNvSpPr txBox="1"/>
          <p:nvPr/>
        </p:nvSpPr>
        <p:spPr>
          <a:xfrm>
            <a:off x="533400" y="2438400"/>
            <a:ext cx="2133600" cy="646331"/>
          </a:xfrm>
          <a:prstGeom prst="rect">
            <a:avLst/>
          </a:prstGeom>
          <a:noFill/>
        </p:spPr>
        <p:txBody>
          <a:bodyPr wrap="square" rtlCol="0">
            <a:spAutoFit/>
          </a:bodyPr>
          <a:lstStyle/>
          <a:p>
            <a:pPr algn="l"/>
            <a:r>
              <a:rPr lang="en-US" dirty="0" smtClean="0"/>
              <a:t>Find Maximum :</a:t>
            </a:r>
          </a:p>
          <a:p>
            <a:pPr algn="l"/>
            <a:endParaRPr lang="en-US" dirty="0"/>
          </a:p>
        </p:txBody>
      </p:sp>
      <p:sp>
        <p:nvSpPr>
          <p:cNvPr id="12" name="TextBox 11"/>
          <p:cNvSpPr txBox="1"/>
          <p:nvPr/>
        </p:nvSpPr>
        <p:spPr>
          <a:xfrm>
            <a:off x="533400" y="1066800"/>
            <a:ext cx="2133600" cy="369332"/>
          </a:xfrm>
          <a:prstGeom prst="rect">
            <a:avLst/>
          </a:prstGeom>
          <a:noFill/>
        </p:spPr>
        <p:txBody>
          <a:bodyPr wrap="square" rtlCol="0">
            <a:spAutoFit/>
          </a:bodyPr>
          <a:lstStyle/>
          <a:p>
            <a:pPr algn="l"/>
            <a:r>
              <a:rPr lang="en-US" dirty="0" smtClean="0"/>
              <a:t>Efficiency:</a:t>
            </a:r>
          </a:p>
        </p:txBody>
      </p:sp>
      <p:graphicFrame>
        <p:nvGraphicFramePr>
          <p:cNvPr id="16" name="Object 15"/>
          <p:cNvGraphicFramePr>
            <a:graphicFrameLocks noChangeAspect="1"/>
          </p:cNvGraphicFramePr>
          <p:nvPr>
            <p:extLst>
              <p:ext uri="{D42A27DB-BD31-4B8C-83A1-F6EECF244321}">
                <p14:modId xmlns:p14="http://schemas.microsoft.com/office/powerpoint/2010/main" val="575101852"/>
              </p:ext>
            </p:extLst>
          </p:nvPr>
        </p:nvGraphicFramePr>
        <p:xfrm>
          <a:off x="2133600" y="1295400"/>
          <a:ext cx="2209800" cy="914400"/>
        </p:xfrm>
        <a:graphic>
          <a:graphicData uri="http://schemas.openxmlformats.org/presentationml/2006/ole">
            <mc:AlternateContent xmlns:mc="http://schemas.openxmlformats.org/markup-compatibility/2006">
              <mc:Choice xmlns:v="urn:schemas-microsoft-com:vml" Requires="v">
                <p:oleObj spid="_x0000_s136361" name="Equation" r:id="rId3" imgW="1104900" imgH="457200" progId="Equation.3">
                  <p:embed/>
                </p:oleObj>
              </mc:Choice>
              <mc:Fallback>
                <p:oleObj name="Equation" r:id="rId3" imgW="1104900" imgH="457200" progId="Equation.3">
                  <p:embed/>
                  <p:pic>
                    <p:nvPicPr>
                      <p:cNvPr id="0" name=""/>
                      <p:cNvPicPr/>
                      <p:nvPr/>
                    </p:nvPicPr>
                    <p:blipFill>
                      <a:blip r:embed="rId4"/>
                      <a:stretch>
                        <a:fillRect/>
                      </a:stretch>
                    </p:blipFill>
                    <p:spPr>
                      <a:xfrm>
                        <a:off x="2133600" y="1295400"/>
                        <a:ext cx="2209800" cy="914400"/>
                      </a:xfrm>
                      <a:prstGeom prst="rect">
                        <a:avLst/>
                      </a:prstGeom>
                      <a:solidFill>
                        <a:srgbClr val="DFE0FD"/>
                      </a:solidFill>
                      <a:ln>
                        <a:solidFill>
                          <a:srgbClr val="000000"/>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15150476"/>
              </p:ext>
            </p:extLst>
          </p:nvPr>
        </p:nvGraphicFramePr>
        <p:xfrm>
          <a:off x="4318000" y="5295900"/>
          <a:ext cx="4394200" cy="965200"/>
        </p:xfrm>
        <a:graphic>
          <a:graphicData uri="http://schemas.openxmlformats.org/presentationml/2006/ole">
            <mc:AlternateContent xmlns:mc="http://schemas.openxmlformats.org/markup-compatibility/2006">
              <mc:Choice xmlns:v="urn:schemas-microsoft-com:vml" Requires="v">
                <p:oleObj spid="_x0000_s136362" name="Equation" r:id="rId5" imgW="2197100" imgH="482600" progId="Equation.3">
                  <p:embed/>
                </p:oleObj>
              </mc:Choice>
              <mc:Fallback>
                <p:oleObj name="Equation" r:id="rId5" imgW="2197100" imgH="482600" progId="Equation.3">
                  <p:embed/>
                  <p:pic>
                    <p:nvPicPr>
                      <p:cNvPr id="0" name=""/>
                      <p:cNvPicPr/>
                      <p:nvPr/>
                    </p:nvPicPr>
                    <p:blipFill>
                      <a:blip r:embed="rId6"/>
                      <a:stretch>
                        <a:fillRect/>
                      </a:stretch>
                    </p:blipFill>
                    <p:spPr>
                      <a:xfrm>
                        <a:off x="4318000" y="5295900"/>
                        <a:ext cx="4394200" cy="965200"/>
                      </a:xfrm>
                      <a:prstGeom prst="rect">
                        <a:avLst/>
                      </a:prstGeom>
                      <a:solidFill>
                        <a:srgbClr val="DFE0FD"/>
                      </a:solidFill>
                      <a:ln>
                        <a:solidFill>
                          <a:schemeClr val="tx1"/>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40973745"/>
              </p:ext>
            </p:extLst>
          </p:nvPr>
        </p:nvGraphicFramePr>
        <p:xfrm>
          <a:off x="4724400" y="1524000"/>
          <a:ext cx="2311400" cy="431800"/>
        </p:xfrm>
        <a:graphic>
          <a:graphicData uri="http://schemas.openxmlformats.org/presentationml/2006/ole">
            <mc:AlternateContent xmlns:mc="http://schemas.openxmlformats.org/markup-compatibility/2006">
              <mc:Choice xmlns:v="urn:schemas-microsoft-com:vml" Requires="v">
                <p:oleObj spid="_x0000_s136363" name="Equation" r:id="rId7" imgW="1155700" imgH="215900" progId="Equation.3">
                  <p:embed/>
                </p:oleObj>
              </mc:Choice>
              <mc:Fallback>
                <p:oleObj name="Equation" r:id="rId7" imgW="1155700" imgH="215900" progId="Equation.3">
                  <p:embed/>
                  <p:pic>
                    <p:nvPicPr>
                      <p:cNvPr id="0" name=""/>
                      <p:cNvPicPr/>
                      <p:nvPr/>
                    </p:nvPicPr>
                    <p:blipFill>
                      <a:blip r:embed="rId8"/>
                      <a:stretch>
                        <a:fillRect/>
                      </a:stretch>
                    </p:blipFill>
                    <p:spPr>
                      <a:xfrm>
                        <a:off x="4724400" y="1524000"/>
                        <a:ext cx="2311400" cy="431800"/>
                      </a:xfrm>
                      <a:prstGeom prst="rect">
                        <a:avLst/>
                      </a:prstGeom>
                      <a:solidFill>
                        <a:srgbClr val="D8D9F4"/>
                      </a:solidFill>
                      <a:ln>
                        <a:solidFill>
                          <a:srgbClr val="000000"/>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10862633"/>
              </p:ext>
            </p:extLst>
          </p:nvPr>
        </p:nvGraphicFramePr>
        <p:xfrm>
          <a:off x="2133600" y="4191000"/>
          <a:ext cx="1981200" cy="406400"/>
        </p:xfrm>
        <a:graphic>
          <a:graphicData uri="http://schemas.openxmlformats.org/presentationml/2006/ole">
            <mc:AlternateContent xmlns:mc="http://schemas.openxmlformats.org/markup-compatibility/2006">
              <mc:Choice xmlns:v="urn:schemas-microsoft-com:vml" Requires="v">
                <p:oleObj spid="_x0000_s136364" name="Equation" r:id="rId9" imgW="990600" imgH="203200" progId="Equation.3">
                  <p:embed/>
                </p:oleObj>
              </mc:Choice>
              <mc:Fallback>
                <p:oleObj name="Equation" r:id="rId9" imgW="990600" imgH="203200" progId="Equation.3">
                  <p:embed/>
                  <p:pic>
                    <p:nvPicPr>
                      <p:cNvPr id="0" name=""/>
                      <p:cNvPicPr/>
                      <p:nvPr/>
                    </p:nvPicPr>
                    <p:blipFill>
                      <a:blip r:embed="rId10"/>
                      <a:stretch>
                        <a:fillRect/>
                      </a:stretch>
                    </p:blipFill>
                    <p:spPr>
                      <a:xfrm>
                        <a:off x="2133600" y="4191000"/>
                        <a:ext cx="1981200" cy="406400"/>
                      </a:xfrm>
                      <a:prstGeom prst="rect">
                        <a:avLst/>
                      </a:prstGeom>
                    </p:spPr>
                  </p:pic>
                </p:oleObj>
              </mc:Fallback>
            </mc:AlternateContent>
          </a:graphicData>
        </a:graphic>
      </p:graphicFrame>
      <p:sp>
        <p:nvSpPr>
          <p:cNvPr id="19" name="TextBox 18"/>
          <p:cNvSpPr txBox="1"/>
          <p:nvPr/>
        </p:nvSpPr>
        <p:spPr>
          <a:xfrm>
            <a:off x="4495800" y="1143000"/>
            <a:ext cx="2133600" cy="369332"/>
          </a:xfrm>
          <a:prstGeom prst="rect">
            <a:avLst/>
          </a:prstGeom>
          <a:noFill/>
        </p:spPr>
        <p:txBody>
          <a:bodyPr wrap="square" rtlCol="0">
            <a:spAutoFit/>
          </a:bodyPr>
          <a:lstStyle/>
          <a:p>
            <a:pPr algn="l"/>
            <a:r>
              <a:rPr lang="en-US" dirty="0" smtClean="0"/>
              <a:t>Where:</a:t>
            </a:r>
          </a:p>
        </p:txBody>
      </p:sp>
      <p:graphicFrame>
        <p:nvGraphicFramePr>
          <p:cNvPr id="20" name="Object 19"/>
          <p:cNvGraphicFramePr>
            <a:graphicFrameLocks noChangeAspect="1"/>
          </p:cNvGraphicFramePr>
          <p:nvPr>
            <p:extLst>
              <p:ext uri="{D42A27DB-BD31-4B8C-83A1-F6EECF244321}">
                <p14:modId xmlns:p14="http://schemas.microsoft.com/office/powerpoint/2010/main" val="2512912771"/>
              </p:ext>
            </p:extLst>
          </p:nvPr>
        </p:nvGraphicFramePr>
        <p:xfrm>
          <a:off x="2133600" y="2743200"/>
          <a:ext cx="2032000" cy="838200"/>
        </p:xfrm>
        <a:graphic>
          <a:graphicData uri="http://schemas.openxmlformats.org/presentationml/2006/ole">
            <mc:AlternateContent xmlns:mc="http://schemas.openxmlformats.org/markup-compatibility/2006">
              <mc:Choice xmlns:v="urn:schemas-microsoft-com:vml" Requires="v">
                <p:oleObj spid="_x0000_s136365" name="Equation" r:id="rId11" imgW="1016000" imgH="419100" progId="Equation.3">
                  <p:embed/>
                </p:oleObj>
              </mc:Choice>
              <mc:Fallback>
                <p:oleObj name="Equation" r:id="rId11" imgW="1016000" imgH="419100" progId="Equation.3">
                  <p:embed/>
                  <p:pic>
                    <p:nvPicPr>
                      <p:cNvPr id="0" name=""/>
                      <p:cNvPicPr/>
                      <p:nvPr/>
                    </p:nvPicPr>
                    <p:blipFill>
                      <a:blip r:embed="rId12"/>
                      <a:stretch>
                        <a:fillRect/>
                      </a:stretch>
                    </p:blipFill>
                    <p:spPr>
                      <a:xfrm>
                        <a:off x="2133600" y="2743200"/>
                        <a:ext cx="2032000" cy="838200"/>
                      </a:xfrm>
                      <a:prstGeom prst="rect">
                        <a:avLst/>
                      </a:prstGeom>
                    </p:spPr>
                  </p:pic>
                </p:oleObj>
              </mc:Fallback>
            </mc:AlternateContent>
          </a:graphicData>
        </a:graphic>
      </p:graphicFrame>
      <p:sp>
        <p:nvSpPr>
          <p:cNvPr id="22" name="TextBox 21"/>
          <p:cNvSpPr txBox="1"/>
          <p:nvPr/>
        </p:nvSpPr>
        <p:spPr>
          <a:xfrm>
            <a:off x="533400" y="4916269"/>
            <a:ext cx="4648200" cy="646331"/>
          </a:xfrm>
          <a:prstGeom prst="rect">
            <a:avLst/>
          </a:prstGeom>
          <a:noFill/>
        </p:spPr>
        <p:txBody>
          <a:bodyPr wrap="square" rtlCol="0">
            <a:spAutoFit/>
          </a:bodyPr>
          <a:lstStyle/>
          <a:p>
            <a:pPr algn="l"/>
            <a:r>
              <a:rPr lang="en-US" dirty="0" smtClean="0"/>
              <a:t>Use Quadratic Formula to find roots:</a:t>
            </a:r>
          </a:p>
          <a:p>
            <a:pPr algn="l"/>
            <a:endParaRPr lang="en-US" dirty="0"/>
          </a:p>
        </p:txBody>
      </p:sp>
      <p:graphicFrame>
        <p:nvGraphicFramePr>
          <p:cNvPr id="23" name="Object 22"/>
          <p:cNvGraphicFramePr>
            <a:graphicFrameLocks noChangeAspect="1"/>
          </p:cNvGraphicFramePr>
          <p:nvPr>
            <p:extLst>
              <p:ext uri="{D42A27DB-BD31-4B8C-83A1-F6EECF244321}">
                <p14:modId xmlns:p14="http://schemas.microsoft.com/office/powerpoint/2010/main" val="326026731"/>
              </p:ext>
            </p:extLst>
          </p:nvPr>
        </p:nvGraphicFramePr>
        <p:xfrm>
          <a:off x="2133600" y="5334000"/>
          <a:ext cx="1955800" cy="838200"/>
        </p:xfrm>
        <a:graphic>
          <a:graphicData uri="http://schemas.openxmlformats.org/presentationml/2006/ole">
            <mc:AlternateContent xmlns:mc="http://schemas.openxmlformats.org/markup-compatibility/2006">
              <mc:Choice xmlns:v="urn:schemas-microsoft-com:vml" Requires="v">
                <p:oleObj spid="_x0000_s136366" name="Equation" r:id="rId13" imgW="977900" imgH="419100" progId="Equation.3">
                  <p:embed/>
                </p:oleObj>
              </mc:Choice>
              <mc:Fallback>
                <p:oleObj name="Equation" r:id="rId13" imgW="977900" imgH="419100" progId="Equation.3">
                  <p:embed/>
                  <p:pic>
                    <p:nvPicPr>
                      <p:cNvPr id="0" name=""/>
                      <p:cNvPicPr/>
                      <p:nvPr/>
                    </p:nvPicPr>
                    <p:blipFill>
                      <a:blip r:embed="rId14"/>
                      <a:stretch>
                        <a:fillRect/>
                      </a:stretch>
                    </p:blipFill>
                    <p:spPr>
                      <a:xfrm>
                        <a:off x="2133600" y="5334000"/>
                        <a:ext cx="1955800" cy="838200"/>
                      </a:xfrm>
                      <a:prstGeom prst="rect">
                        <a:avLst/>
                      </a:prstGeom>
                    </p:spPr>
                  </p:pic>
                </p:oleObj>
              </mc:Fallback>
            </mc:AlternateContent>
          </a:graphicData>
        </a:graphic>
      </p:graphicFrame>
    </p:spTree>
    <p:extLst>
      <p:ext uri="{BB962C8B-B14F-4D97-AF65-F5344CB8AC3E}">
        <p14:creationId xmlns:p14="http://schemas.microsoft.com/office/powerpoint/2010/main" val="23023670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December 13, 2014</a:t>
            </a:r>
            <a:endParaRPr lang="en-US"/>
          </a:p>
        </p:txBody>
      </p:sp>
      <p:sp>
        <p:nvSpPr>
          <p:cNvPr id="5" name="Footer Placeholder 4"/>
          <p:cNvSpPr>
            <a:spLocks noGrp="1"/>
          </p:cNvSpPr>
          <p:nvPr>
            <p:ph type="ftr" sz="quarter" idx="11"/>
          </p:nvPr>
        </p:nvSpPr>
        <p:spPr/>
        <p:txBody>
          <a:bodyPr/>
          <a:lstStyle/>
          <a:p>
            <a:pPr>
              <a:defRPr/>
            </a:pPr>
            <a:r>
              <a:rPr lang="en-US" smtClean="0"/>
              <a:t>David Giandomenico - FIRST #846</a:t>
            </a:r>
            <a:endParaRPr lang="en-US"/>
          </a:p>
        </p:txBody>
      </p:sp>
      <p:sp>
        <p:nvSpPr>
          <p:cNvPr id="8" name="Title 1"/>
          <p:cNvSpPr txBox="1">
            <a:spLocks/>
          </p:cNvSpPr>
          <p:nvPr/>
        </p:nvSpPr>
        <p:spPr bwMode="auto">
          <a:xfrm>
            <a:off x="304800" y="50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baseline="30000" dirty="0" smtClean="0"/>
              <a:t>Derivation of:   </a:t>
            </a:r>
            <a:r>
              <a:rPr lang="en-US" dirty="0" smtClean="0"/>
              <a:t>Max Efficiency  </a:t>
            </a:r>
            <a:r>
              <a:rPr lang="en-US" i="1" baseline="-25000" dirty="0" smtClean="0"/>
              <a:t>continued</a:t>
            </a:r>
            <a:endParaRPr lang="en-US" i="1" baseline="-250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057460965"/>
              </p:ext>
            </p:extLst>
          </p:nvPr>
        </p:nvGraphicFramePr>
        <p:xfrm>
          <a:off x="2095500" y="2133600"/>
          <a:ext cx="4419600" cy="1905000"/>
        </p:xfrm>
        <a:graphic>
          <a:graphicData uri="http://schemas.openxmlformats.org/presentationml/2006/ole">
            <mc:AlternateContent xmlns:mc="http://schemas.openxmlformats.org/markup-compatibility/2006">
              <mc:Choice xmlns:v="urn:schemas-microsoft-com:vml" Requires="v">
                <p:oleObj spid="_x0000_s142437" name="Equation" r:id="rId3" imgW="2209800" imgH="952500" progId="Equation.3">
                  <p:embed/>
                </p:oleObj>
              </mc:Choice>
              <mc:Fallback>
                <p:oleObj name="Equation" r:id="rId3" imgW="2209800" imgH="952500" progId="Equation.3">
                  <p:embed/>
                  <p:pic>
                    <p:nvPicPr>
                      <p:cNvPr id="0" name=""/>
                      <p:cNvPicPr/>
                      <p:nvPr/>
                    </p:nvPicPr>
                    <p:blipFill>
                      <a:blip r:embed="rId4"/>
                      <a:stretch>
                        <a:fillRect/>
                      </a:stretch>
                    </p:blipFill>
                    <p:spPr>
                      <a:xfrm>
                        <a:off x="2095500" y="2133600"/>
                        <a:ext cx="4419600" cy="19050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90374180"/>
              </p:ext>
            </p:extLst>
          </p:nvPr>
        </p:nvGraphicFramePr>
        <p:xfrm>
          <a:off x="2209800" y="4724400"/>
          <a:ext cx="3770406" cy="1244600"/>
        </p:xfrm>
        <a:graphic>
          <a:graphicData uri="http://schemas.openxmlformats.org/presentationml/2006/ole">
            <mc:AlternateContent xmlns:mc="http://schemas.openxmlformats.org/markup-compatibility/2006">
              <mc:Choice xmlns:v="urn:schemas-microsoft-com:vml" Requires="v">
                <p:oleObj spid="_x0000_s142438" name="Equation" r:id="rId5" imgW="1308100" imgH="431800" progId="Equation.3">
                  <p:embed/>
                </p:oleObj>
              </mc:Choice>
              <mc:Fallback>
                <p:oleObj name="Equation" r:id="rId5" imgW="1308100" imgH="431800" progId="Equation.3">
                  <p:embed/>
                  <p:pic>
                    <p:nvPicPr>
                      <p:cNvPr id="0" name=""/>
                      <p:cNvPicPr/>
                      <p:nvPr/>
                    </p:nvPicPr>
                    <p:blipFill>
                      <a:blip r:embed="rId6"/>
                      <a:stretch>
                        <a:fillRect/>
                      </a:stretch>
                    </p:blipFill>
                    <p:spPr>
                      <a:xfrm>
                        <a:off x="2209800" y="4724400"/>
                        <a:ext cx="3770406" cy="1244600"/>
                      </a:xfrm>
                      <a:prstGeom prst="rect">
                        <a:avLst/>
                      </a:prstGeom>
                      <a:solidFill>
                        <a:srgbClr val="D8D9F4"/>
                      </a:solidFill>
                      <a:ln>
                        <a:solidFill>
                          <a:srgbClr val="000000"/>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784910817"/>
              </p:ext>
            </p:extLst>
          </p:nvPr>
        </p:nvGraphicFramePr>
        <p:xfrm>
          <a:off x="457200" y="1219200"/>
          <a:ext cx="2209800" cy="914400"/>
        </p:xfrm>
        <a:graphic>
          <a:graphicData uri="http://schemas.openxmlformats.org/presentationml/2006/ole">
            <mc:AlternateContent xmlns:mc="http://schemas.openxmlformats.org/markup-compatibility/2006">
              <mc:Choice xmlns:v="urn:schemas-microsoft-com:vml" Requires="v">
                <p:oleObj spid="_x0000_s142439" name="Equation" r:id="rId7" imgW="1104900" imgH="457200" progId="Equation.3">
                  <p:embed/>
                </p:oleObj>
              </mc:Choice>
              <mc:Fallback>
                <p:oleObj name="Equation" r:id="rId7" imgW="1104900" imgH="457200" progId="Equation.3">
                  <p:embed/>
                  <p:pic>
                    <p:nvPicPr>
                      <p:cNvPr id="0" name=""/>
                      <p:cNvPicPr/>
                      <p:nvPr/>
                    </p:nvPicPr>
                    <p:blipFill>
                      <a:blip r:embed="rId8"/>
                      <a:stretch>
                        <a:fillRect/>
                      </a:stretch>
                    </p:blipFill>
                    <p:spPr>
                      <a:xfrm>
                        <a:off x="457200" y="1219200"/>
                        <a:ext cx="2209800" cy="914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25060262"/>
              </p:ext>
            </p:extLst>
          </p:nvPr>
        </p:nvGraphicFramePr>
        <p:xfrm>
          <a:off x="381000" y="2209800"/>
          <a:ext cx="1397000" cy="457200"/>
        </p:xfrm>
        <a:graphic>
          <a:graphicData uri="http://schemas.openxmlformats.org/presentationml/2006/ole">
            <mc:AlternateContent xmlns:mc="http://schemas.openxmlformats.org/markup-compatibility/2006">
              <mc:Choice xmlns:v="urn:schemas-microsoft-com:vml" Requires="v">
                <p:oleObj spid="_x0000_s142440" name="Equation" r:id="rId9" imgW="698500" imgH="228600" progId="Equation.3">
                  <p:embed/>
                </p:oleObj>
              </mc:Choice>
              <mc:Fallback>
                <p:oleObj name="Equation" r:id="rId9" imgW="698500" imgH="228600" progId="Equation.3">
                  <p:embed/>
                  <p:pic>
                    <p:nvPicPr>
                      <p:cNvPr id="0" name=""/>
                      <p:cNvPicPr/>
                      <p:nvPr/>
                    </p:nvPicPr>
                    <p:blipFill>
                      <a:blip r:embed="rId10"/>
                      <a:stretch>
                        <a:fillRect/>
                      </a:stretch>
                    </p:blipFill>
                    <p:spPr>
                      <a:xfrm>
                        <a:off x="381000" y="2209800"/>
                        <a:ext cx="1397000" cy="457200"/>
                      </a:xfrm>
                      <a:prstGeom prst="rect">
                        <a:avLst/>
                      </a:prstGeom>
                    </p:spPr>
                  </p:pic>
                </p:oleObj>
              </mc:Fallback>
            </mc:AlternateContent>
          </a:graphicData>
        </a:graphic>
      </p:graphicFrame>
      <p:sp>
        <p:nvSpPr>
          <p:cNvPr id="2" name="TextBox 1"/>
          <p:cNvSpPr txBox="1"/>
          <p:nvPr/>
        </p:nvSpPr>
        <p:spPr>
          <a:xfrm>
            <a:off x="381000" y="4267200"/>
            <a:ext cx="2895600" cy="369332"/>
          </a:xfrm>
          <a:prstGeom prst="rect">
            <a:avLst/>
          </a:prstGeom>
          <a:noFill/>
        </p:spPr>
        <p:txBody>
          <a:bodyPr wrap="square" rtlCol="0">
            <a:spAutoFit/>
          </a:bodyPr>
          <a:lstStyle/>
          <a:p>
            <a:pPr algn="r"/>
            <a:r>
              <a:rPr lang="en-US" dirty="0" smtClean="0">
                <a:latin typeface="+mj-lt"/>
              </a:rPr>
              <a:t>Substitute for (1-α) to get:</a:t>
            </a:r>
            <a:endParaRPr lang="en-US" dirty="0">
              <a:latin typeface="+mj-lt"/>
            </a:endParaRPr>
          </a:p>
        </p:txBody>
      </p:sp>
    </p:spTree>
    <p:extLst>
      <p:ext uri="{BB962C8B-B14F-4D97-AF65-F5344CB8AC3E}">
        <p14:creationId xmlns:p14="http://schemas.microsoft.com/office/powerpoint/2010/main" val="29700078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00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0355" name="Rectangle 2"/>
          <p:cNvSpPr>
            <a:spLocks noGrp="1" noChangeArrowheads="1"/>
          </p:cNvSpPr>
          <p:nvPr>
            <p:ph type="title"/>
          </p:nvPr>
        </p:nvSpPr>
        <p:spPr/>
        <p:txBody>
          <a:bodyPr/>
          <a:lstStyle/>
          <a:p>
            <a:pPr eaLnBrk="1" hangingPunct="1"/>
            <a:r>
              <a:rPr lang="en-US" dirty="0">
                <a:latin typeface="Times New Roman" charset="0"/>
                <a:ea typeface="ＭＳ Ｐゴシック" charset="0"/>
                <a:cs typeface="ＭＳ Ｐゴシック" charset="0"/>
              </a:rPr>
              <a:t>DC PM Motor Summary</a:t>
            </a:r>
          </a:p>
        </p:txBody>
      </p:sp>
      <p:sp>
        <p:nvSpPr>
          <p:cNvPr id="128003" name="Rectangle 3"/>
          <p:cNvSpPr>
            <a:spLocks noGrp="1" noChangeArrowheads="1"/>
          </p:cNvSpPr>
          <p:nvPr>
            <p:ph type="body" idx="1"/>
          </p:nvPr>
        </p:nvSpPr>
        <p:spPr/>
        <p:txBody>
          <a:bodyPr/>
          <a:lstStyle/>
          <a:p>
            <a:pPr eaLnBrk="1" hangingPunct="1"/>
            <a:r>
              <a:rPr lang="en-US" sz="2800" dirty="0">
                <a:latin typeface="Times New Roman" charset="0"/>
                <a:ea typeface="ＭＳ Ｐゴシック" charset="0"/>
                <a:cs typeface="ＭＳ Ｐゴシック" charset="0"/>
              </a:rPr>
              <a:t>Max Power occurs at 50% No-Load Speed</a:t>
            </a:r>
          </a:p>
          <a:p>
            <a:pPr eaLnBrk="1" hangingPunct="1"/>
            <a:r>
              <a:rPr lang="en-US" sz="2800" dirty="0">
                <a:latin typeface="Times New Roman" charset="0"/>
                <a:ea typeface="ＭＳ Ｐゴシック" charset="0"/>
                <a:cs typeface="ＭＳ Ｐゴシック" charset="0"/>
              </a:rPr>
              <a:t>Best efficiency typically occurs at about 80%-93% No-Load Speed</a:t>
            </a:r>
          </a:p>
          <a:p>
            <a:pPr eaLnBrk="1" hangingPunct="1"/>
            <a:r>
              <a:rPr lang="en-US" sz="2800" dirty="0">
                <a:latin typeface="Times New Roman" charset="0"/>
                <a:ea typeface="ＭＳ Ｐゴシック" charset="0"/>
                <a:cs typeface="ＭＳ Ｐゴシック" charset="0"/>
              </a:rPr>
              <a:t>Most DC PM Motors will overheat if operated continuously at speeds less than 50% when full voltage is applied.</a:t>
            </a:r>
          </a:p>
          <a:p>
            <a:pPr eaLnBrk="1" hangingPunct="1"/>
            <a:endParaRPr lang="en-US" sz="2800" dirty="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fade">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fade">
                                      <p:cBhvr>
                                        <p:cTn id="17"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02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2403" name="Rectangle 2"/>
          <p:cNvSpPr>
            <a:spLocks noGrp="1" noChangeArrowheads="1"/>
          </p:cNvSpPr>
          <p:nvPr>
            <p:ph type="title"/>
          </p:nvPr>
        </p:nvSpPr>
        <p:spPr>
          <a:xfrm>
            <a:off x="457200" y="274638"/>
            <a:ext cx="8229600" cy="1477962"/>
          </a:xfrm>
        </p:spPr>
        <p:txBody>
          <a:bodyPr/>
          <a:lstStyle/>
          <a:p>
            <a:pPr eaLnBrk="1" hangingPunct="1"/>
            <a:r>
              <a:rPr lang="en-US" sz="3600" dirty="0">
                <a:latin typeface="Times New Roman" charset="0"/>
                <a:ea typeface="ＭＳ Ｐゴシック" charset="0"/>
                <a:cs typeface="ＭＳ Ｐゴシック" charset="0"/>
              </a:rPr>
              <a:t>Gear Loss Estimate</a:t>
            </a:r>
          </a:p>
        </p:txBody>
      </p:sp>
      <p:sp>
        <p:nvSpPr>
          <p:cNvPr id="51203" name="Rectangle 3"/>
          <p:cNvSpPr>
            <a:spLocks noGrp="1" noChangeArrowheads="1"/>
          </p:cNvSpPr>
          <p:nvPr>
            <p:ph type="body" idx="1"/>
          </p:nvPr>
        </p:nvSpPr>
        <p:spPr>
          <a:xfrm>
            <a:off x="762000" y="1676400"/>
            <a:ext cx="7162800" cy="3352800"/>
          </a:xfrm>
          <a:noFill/>
        </p:spPr>
        <p:txBody>
          <a:bodyPr/>
          <a:lstStyle/>
          <a:p>
            <a:pPr eaLnBrk="1" hangingPunct="1">
              <a:lnSpc>
                <a:spcPct val="90000"/>
              </a:lnSpc>
              <a:buFontTx/>
              <a:buNone/>
            </a:pPr>
            <a:r>
              <a:rPr lang="en-US" sz="2800">
                <a:latin typeface="Times New Roman" charset="0"/>
                <a:ea typeface="ＭＳ Ｐゴシック" charset="0"/>
                <a:cs typeface="ＭＳ Ｐゴシック" charset="0"/>
              </a:rPr>
              <a:t>	Suppose we have n=3 inline sets of gears, each with a 4:1reduction.  What is the total efficiency if each gear set loses 4%?</a:t>
            </a:r>
          </a:p>
          <a:p>
            <a:pPr eaLnBrk="1" hangingPunct="1">
              <a:lnSpc>
                <a:spcPct val="90000"/>
              </a:lnSpc>
              <a:buFontTx/>
              <a:buNone/>
            </a:pPr>
            <a:r>
              <a:rPr lang="en-US" sz="2800">
                <a:latin typeface="Times New Roman" charset="0"/>
                <a:ea typeface="ＭＳ Ｐゴシック" charset="0"/>
                <a:cs typeface="ＭＳ Ｐゴシック" charset="0"/>
              </a:rPr>
              <a:t>			</a:t>
            </a:r>
            <a:r>
              <a:rPr lang="en-US" sz="2800">
                <a:latin typeface="Times New Roman" charset="0"/>
                <a:ea typeface="ＭＳ Ｐゴシック" charset="0"/>
                <a:cs typeface="ＭＳ Ｐゴシック" charset="0"/>
                <a:sym typeface="Symbol" charset="0"/>
              </a:rPr>
              <a:t></a:t>
            </a:r>
            <a:r>
              <a:rPr lang="en-US" baseline="-25000">
                <a:latin typeface="Times New Roman" charset="0"/>
                <a:ea typeface="ＭＳ Ｐゴシック" charset="0"/>
                <a:cs typeface="ＭＳ Ｐゴシック" charset="0"/>
                <a:sym typeface="Symbol" charset="0"/>
              </a:rPr>
              <a:t>T</a:t>
            </a:r>
            <a:r>
              <a:rPr lang="en-US" sz="2800">
                <a:latin typeface="Times New Roman" charset="0"/>
                <a:ea typeface="ＭＳ Ｐゴシック" charset="0"/>
                <a:cs typeface="ＭＳ Ｐゴシック" charset="0"/>
                <a:sym typeface="Symbol" charset="0"/>
              </a:rPr>
              <a:t> = </a:t>
            </a:r>
            <a:r>
              <a:rPr lang="en-US" baseline="-25000">
                <a:latin typeface="Times New Roman" charset="0"/>
                <a:ea typeface="ＭＳ Ｐゴシック" charset="0"/>
                <a:cs typeface="ＭＳ Ｐゴシック" charset="0"/>
                <a:sym typeface="Symbol" charset="0"/>
              </a:rPr>
              <a:t>i</a:t>
            </a:r>
            <a:r>
              <a:rPr lang="en-US" baseline="30000">
                <a:latin typeface="Times New Roman" charset="0"/>
                <a:ea typeface="ＭＳ Ｐゴシック" charset="0"/>
                <a:cs typeface="ＭＳ Ｐゴシック" charset="0"/>
                <a:sym typeface="Symbol" charset="0"/>
              </a:rPr>
              <a:t>n</a:t>
            </a:r>
          </a:p>
          <a:p>
            <a:pPr eaLnBrk="1" hangingPunct="1">
              <a:lnSpc>
                <a:spcPct val="90000"/>
              </a:lnSpc>
              <a:buFontTx/>
              <a:buNone/>
            </a:pPr>
            <a:r>
              <a:rPr lang="en-US" baseline="30000">
                <a:latin typeface="Times New Roman" charset="0"/>
                <a:ea typeface="ＭＳ Ｐゴシック" charset="0"/>
                <a:cs typeface="ＭＳ Ｐゴシック" charset="0"/>
                <a:sym typeface="Symbol" charset="0"/>
              </a:rPr>
              <a:t/>
            </a:r>
            <a:br>
              <a:rPr lang="en-US" baseline="30000">
                <a:latin typeface="Times New Roman" charset="0"/>
                <a:ea typeface="ＭＳ Ｐゴシック" charset="0"/>
                <a:cs typeface="ＭＳ Ｐゴシック" charset="0"/>
                <a:sym typeface="Symbol" charset="0"/>
              </a:rPr>
            </a:br>
            <a:r>
              <a:rPr lang="en-US" sz="2800">
                <a:latin typeface="Times New Roman" charset="0"/>
                <a:ea typeface="ＭＳ Ｐゴシック" charset="0"/>
                <a:cs typeface="ＭＳ Ｐゴシック" charset="0"/>
              </a:rPr>
              <a:t>	or</a:t>
            </a:r>
            <a:br>
              <a:rPr lang="en-US" sz="2800">
                <a:latin typeface="Times New Roman" charset="0"/>
                <a:ea typeface="ＭＳ Ｐゴシック" charset="0"/>
                <a:cs typeface="ＭＳ Ｐゴシック" charset="0"/>
              </a:rPr>
            </a:br>
            <a:r>
              <a:rPr lang="en-US" sz="2800">
                <a:latin typeface="Times New Roman" charset="0"/>
                <a:ea typeface="ＭＳ Ｐゴシック" charset="0"/>
                <a:cs typeface="ＭＳ Ｐゴシック" charset="0"/>
              </a:rPr>
              <a:t> </a:t>
            </a:r>
            <a:r>
              <a:rPr lang="en-US" sz="2800">
                <a:latin typeface="Times New Roman" charset="0"/>
                <a:ea typeface="ＭＳ Ｐゴシック" charset="0"/>
                <a:cs typeface="ＭＳ Ｐゴシック" charset="0"/>
                <a:sym typeface="Symbol" charset="0"/>
              </a:rPr>
              <a:t>		</a:t>
            </a:r>
            <a:r>
              <a:rPr lang="en-US" baseline="-25000">
                <a:latin typeface="Times New Roman" charset="0"/>
                <a:ea typeface="ＭＳ Ｐゴシック" charset="0"/>
                <a:cs typeface="ＭＳ Ｐゴシック" charset="0"/>
                <a:sym typeface="Symbol" charset="0"/>
              </a:rPr>
              <a:t>T</a:t>
            </a:r>
            <a:r>
              <a:rPr lang="en-US" sz="2800">
                <a:latin typeface="Times New Roman" charset="0"/>
                <a:ea typeface="ＭＳ Ｐゴシック" charset="0"/>
                <a:cs typeface="ＭＳ Ｐゴシック" charset="0"/>
                <a:sym typeface="Symbol" charset="0"/>
              </a:rPr>
              <a:t> = (100%-4%)</a:t>
            </a:r>
            <a:r>
              <a:rPr lang="en-US" baseline="30000">
                <a:latin typeface="Times New Roman" charset="0"/>
                <a:ea typeface="ＭＳ Ｐゴシック" charset="0"/>
                <a:cs typeface="ＭＳ Ｐゴシック" charset="0"/>
                <a:sym typeface="Symbol" charset="0"/>
              </a:rPr>
              <a:t>3</a:t>
            </a:r>
            <a:r>
              <a:rPr lang="en-US">
                <a:latin typeface="Times New Roman" charset="0"/>
                <a:ea typeface="ＭＳ Ｐゴシック" charset="0"/>
                <a:cs typeface="ＭＳ Ｐゴシック" charset="0"/>
                <a:sym typeface="Symbol" charset="0"/>
              </a:rPr>
              <a:t> </a:t>
            </a:r>
            <a:r>
              <a:rPr lang="en-US" sz="2800">
                <a:latin typeface="Times New Roman" charset="0"/>
                <a:ea typeface="ＭＳ Ｐゴシック" charset="0"/>
                <a:cs typeface="ＭＳ Ｐゴシック" charset="0"/>
                <a:sym typeface="Symbol" charset="0"/>
              </a:rPr>
              <a:t>= 88.5%</a:t>
            </a:r>
            <a:endParaRPr lang="en-US" sz="280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500"/>
                                        <p:tgtEl>
                                          <p:spTgt spid="51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04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4451" name="Rectangle 3"/>
          <p:cNvSpPr>
            <a:spLocks noGrp="1" noChangeArrowheads="1"/>
          </p:cNvSpPr>
          <p:nvPr>
            <p:ph type="body" idx="1"/>
          </p:nvPr>
        </p:nvSpPr>
        <p:spPr>
          <a:xfrm>
            <a:off x="1676400" y="1905000"/>
            <a:ext cx="2971800" cy="609600"/>
          </a:xfrm>
        </p:spPr>
        <p:txBody>
          <a:bodyPr/>
          <a:lstStyle/>
          <a:p>
            <a:pPr eaLnBrk="1" hangingPunct="1">
              <a:buFontTx/>
              <a:buNone/>
            </a:pPr>
            <a:r>
              <a:rPr lang="en-US">
                <a:latin typeface="Times New Roman" charset="0"/>
                <a:ea typeface="ＭＳ Ｐゴシック" charset="0"/>
                <a:cs typeface="ＭＳ Ｐゴシック" charset="0"/>
              </a:rPr>
              <a:t>When x is small, </a:t>
            </a:r>
          </a:p>
        </p:txBody>
      </p:sp>
      <p:graphicFrame>
        <p:nvGraphicFramePr>
          <p:cNvPr id="104452" name="Object 2"/>
          <p:cNvGraphicFramePr>
            <a:graphicFrameLocks noChangeAspect="1"/>
          </p:cNvGraphicFramePr>
          <p:nvPr/>
        </p:nvGraphicFramePr>
        <p:xfrm>
          <a:off x="2465388" y="3352800"/>
          <a:ext cx="3832225" cy="946150"/>
        </p:xfrm>
        <a:graphic>
          <a:graphicData uri="http://schemas.openxmlformats.org/presentationml/2006/ole">
            <mc:AlternateContent xmlns:mc="http://schemas.openxmlformats.org/markup-compatibility/2006">
              <mc:Choice xmlns:v="urn:schemas-microsoft-com:vml" Requires="v">
                <p:oleObj spid="_x0000_s104527" name="Equation" r:id="rId4" imgW="977900" imgH="241300" progId="Equation.3">
                  <p:embed/>
                </p:oleObj>
              </mc:Choice>
              <mc:Fallback>
                <p:oleObj name="Equation" r:id="rId4" imgW="9779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3352800"/>
                        <a:ext cx="3832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4453" name="Object 3"/>
          <p:cNvGraphicFramePr>
            <a:graphicFrameLocks noChangeAspect="1"/>
          </p:cNvGraphicFramePr>
          <p:nvPr/>
        </p:nvGraphicFramePr>
        <p:xfrm>
          <a:off x="4800600" y="1905000"/>
          <a:ext cx="1219200" cy="652463"/>
        </p:xfrm>
        <a:graphic>
          <a:graphicData uri="http://schemas.openxmlformats.org/presentationml/2006/ole">
            <mc:AlternateContent xmlns:mc="http://schemas.openxmlformats.org/markup-compatibility/2006">
              <mc:Choice xmlns:v="urn:schemas-microsoft-com:vml" Requires="v">
                <p:oleObj spid="_x0000_s104528" name="Equation" r:id="rId6" imgW="444114" imgH="253780" progId="Equation.3">
                  <p:embed/>
                </p:oleObj>
              </mc:Choice>
              <mc:Fallback>
                <p:oleObj name="Equation" r:id="rId6" imgW="444114" imgH="2537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905000"/>
                        <a:ext cx="12192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dirty="0"/>
          </a:p>
        </p:txBody>
      </p:sp>
      <p:sp>
        <p:nvSpPr>
          <p:cNvPr id="2867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28675" name="Rectangle 2"/>
          <p:cNvSpPr>
            <a:spLocks noGrp="1" noChangeArrowheads="1"/>
          </p:cNvSpPr>
          <p:nvPr>
            <p:ph type="title"/>
          </p:nvPr>
        </p:nvSpPr>
        <p:spPr/>
        <p:txBody>
          <a:bodyPr/>
          <a:lstStyle/>
          <a:p>
            <a:pPr eaLnBrk="1" hangingPunct="1"/>
            <a:r>
              <a:rPr lang="en-US" sz="4000" dirty="0">
                <a:latin typeface="Times New Roman" charset="0"/>
                <a:ea typeface="ＭＳ Ｐゴシック" charset="0"/>
                <a:cs typeface="ＭＳ Ｐゴシック" charset="0"/>
              </a:rPr>
              <a:t>What </a:t>
            </a:r>
            <a:r>
              <a:rPr lang="en-US" sz="4000" dirty="0" smtClean="0">
                <a:latin typeface="Times New Roman" charset="0"/>
                <a:ea typeface="ＭＳ Ｐゴシック" charset="0"/>
                <a:cs typeface="ＭＳ Ｐゴシック" charset="0"/>
              </a:rPr>
              <a:t>We’</a:t>
            </a:r>
            <a:r>
              <a:rPr lang="en-US" altLang="ja-JP" sz="4000" dirty="0" smtClean="0">
                <a:latin typeface="Times New Roman" charset="0"/>
                <a:ea typeface="ＭＳ Ｐゴシック" charset="0"/>
                <a:cs typeface="ＭＳ Ｐゴシック" charset="0"/>
              </a:rPr>
              <a:t>ve </a:t>
            </a:r>
            <a:r>
              <a:rPr lang="en-US" altLang="ja-JP" sz="4000" dirty="0">
                <a:latin typeface="Times New Roman" charset="0"/>
                <a:ea typeface="ＭＳ Ｐゴシック" charset="0"/>
                <a:cs typeface="ＭＳ Ｐゴシック" charset="0"/>
              </a:rPr>
              <a:t>Got:</a:t>
            </a:r>
            <a:br>
              <a:rPr lang="en-US" altLang="ja-JP" sz="4000" dirty="0">
                <a:latin typeface="Times New Roman" charset="0"/>
                <a:ea typeface="ＭＳ Ｐゴシック" charset="0"/>
                <a:cs typeface="ＭＳ Ｐゴシック" charset="0"/>
              </a:rPr>
            </a:br>
            <a:r>
              <a:rPr lang="en-US" altLang="ja-JP" sz="2400" i="1" dirty="0">
                <a:latin typeface="Times New Roman" charset="0"/>
                <a:ea typeface="ＭＳ Ｐゴシック" charset="0"/>
                <a:cs typeface="ＭＳ Ｐゴシック" charset="0"/>
              </a:rPr>
              <a:t>Some of the Motors supplied in FIRST Robotics Kit</a:t>
            </a:r>
            <a:endParaRPr lang="en-US" sz="2400" i="1" dirty="0">
              <a:latin typeface="Times New Roman" charset="0"/>
              <a:ea typeface="ＭＳ Ｐゴシック" charset="0"/>
              <a:cs typeface="ＭＳ Ｐゴシック" charset="0"/>
            </a:endParaRPr>
          </a:p>
        </p:txBody>
      </p:sp>
      <p:pic>
        <p:nvPicPr>
          <p:cNvPr id="28676"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375" b="74375" l="10000" r="95469">
                        <a14:foregroundMark x1="88281" y1="61667" x2="88281" y2="61667"/>
                        <a14:foregroundMark x1="88906" y1="31250" x2="88906" y2="31250"/>
                        <a14:foregroundMark x1="80469" y1="28333" x2="80469" y2="28333"/>
                        <a14:foregroundMark x1="84531" y1="29167" x2="84531" y2="29167"/>
                        <a14:foregroundMark x1="83594" y1="65833" x2="83594" y2="65833"/>
                        <a14:backgroundMark x1="60469" y1="70000" x2="60469" y2="70000"/>
                        <a14:backgroundMark x1="40938" y1="70208" x2="40938" y2="70208"/>
                        <a14:backgroundMark x1="13125" y1="46667" x2="13125" y2="46667"/>
                        <a14:backgroundMark x1="13906" y1="44375" x2="13906" y2="44375"/>
                      </a14:backgroundRemoval>
                    </a14:imgEffect>
                  </a14:imgLayer>
                </a14:imgProps>
              </a:ext>
              <a:ext uri="{28A0092B-C50C-407E-A947-70E740481C1C}">
                <a14:useLocalDpi xmlns:a14="http://schemas.microsoft.com/office/drawing/2010/main" val="0"/>
              </a:ext>
            </a:extLst>
          </a:blip>
          <a:srcRect l="10619" t="22473" r="9188" b="26729"/>
          <a:stretch/>
        </p:blipFill>
        <p:spPr bwMode="auto">
          <a:xfrm>
            <a:off x="1143000" y="4876800"/>
            <a:ext cx="2322082" cy="1103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5417" b="74167" l="3125" r="95625">
                        <a14:foregroundMark x1="18750" y1="58750" x2="18750" y2="58750"/>
                        <a14:backgroundMark x1="39688" y1="69583" x2="39688" y2="69583"/>
                        <a14:backgroundMark x1="65313" y1="68333" x2="65313" y2="68333"/>
                      </a14:backgroundRemoval>
                    </a14:imgEffect>
                  </a14:imgLayer>
                </a14:imgProps>
              </a:ext>
              <a:ext uri="{28A0092B-C50C-407E-A947-70E740481C1C}">
                <a14:useLocalDpi xmlns:a14="http://schemas.microsoft.com/office/drawing/2010/main" val="0"/>
              </a:ext>
            </a:extLst>
          </a:blip>
          <a:srcRect l="3422" t="14792" r="4205" b="23406"/>
          <a:stretch/>
        </p:blipFill>
        <p:spPr bwMode="auto">
          <a:xfrm>
            <a:off x="4724400" y="4191000"/>
            <a:ext cx="3515496" cy="1764035"/>
          </a:xfrm>
          <a:prstGeom prst="rect">
            <a:avLst/>
          </a:prstGeom>
          <a:ln>
            <a:noFill/>
          </a:ln>
          <a:effectLst>
            <a:outerShdw blurRad="152400" dist="165100" dir="2700000" sx="96000" sy="96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9" name="Object 2"/>
          <p:cNvGraphicFramePr>
            <a:graphicFrameLocks noChangeAspect="1"/>
          </p:cNvGraphicFramePr>
          <p:nvPr>
            <p:extLst>
              <p:ext uri="{D42A27DB-BD31-4B8C-83A1-F6EECF244321}">
                <p14:modId xmlns:p14="http://schemas.microsoft.com/office/powerpoint/2010/main" val="3383292832"/>
              </p:ext>
            </p:extLst>
          </p:nvPr>
        </p:nvGraphicFramePr>
        <p:xfrm>
          <a:off x="11277600" y="304800"/>
          <a:ext cx="2787650" cy="2176463"/>
        </p:xfrm>
        <a:graphic>
          <a:graphicData uri="http://schemas.openxmlformats.org/presentationml/2006/ole">
            <mc:AlternateContent xmlns:mc="http://schemas.openxmlformats.org/markup-compatibility/2006">
              <mc:Choice xmlns:v="urn:schemas-microsoft-com:vml" Requires="v">
                <p:oleObj spid="_x0000_s28725" name="Photo Editor Photo" r:id="rId8" imgW="3428571" imgH="2676899" progId="MSPhotoEd.3">
                  <p:embed/>
                </p:oleObj>
              </mc:Choice>
              <mc:Fallback>
                <p:oleObj name="Photo Editor Photo" r:id="rId8" imgW="3428571" imgH="2676899" progId="MSPhotoEd.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7600" y="304800"/>
                        <a:ext cx="2787650" cy="21764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 name="Picture 1" descr="CIM.png"/>
          <p:cNvPicPr>
            <a:picLocks noChangeAspect="1"/>
          </p:cNvPicPr>
          <p:nvPr/>
        </p:nvPicPr>
        <p:blipFill>
          <a:blip r:embed="rId10">
            <a:extLst>
              <a:ext uri="{BEBA8EAE-BF5A-486C-A8C5-ECC9F3942E4B}">
                <a14:imgProps xmlns:a14="http://schemas.microsoft.com/office/drawing/2010/main">
                  <a14:imgLayer r:embed="rId11">
                    <a14:imgEffect>
                      <a14:backgroundRemoval t="2210" b="98619" l="4762" r="95022">
                        <a14:foregroundMark x1="30087" y1="84530" x2="30087" y2="84530"/>
                        <a14:foregroundMark x1="52597" y1="66022" x2="52597" y2="66022"/>
                        <a14:foregroundMark x1="32035" y1="77624" x2="32035" y2="77624"/>
                        <a14:foregroundMark x1="35281" y1="75967" x2="35281" y2="75967"/>
                        <a14:foregroundMark x1="37662" y1="73204" x2="37662" y2="73204"/>
                        <a14:foregroundMark x1="29654" y1="77901" x2="29654" y2="77901"/>
                        <a14:foregroundMark x1="13420" y1="57182" x2="13420" y2="57182"/>
                        <a14:foregroundMark x1="32900" y1="15470" x2="32900" y2="15470"/>
                        <a14:foregroundMark x1="37879" y1="13260" x2="37879" y2="13260"/>
                        <a14:foregroundMark x1="86147" y1="75414" x2="86147" y2="75414"/>
                        <a14:foregroundMark x1="87013" y1="74033" x2="87013" y2="74033"/>
                        <a14:foregroundMark x1="84199" y1="67956" x2="85714" y2="62983"/>
                        <a14:foregroundMark x1="52814" y1="10773" x2="52814" y2="10773"/>
                        <a14:foregroundMark x1="44372" y1="11050" x2="44372" y2="11050"/>
                        <a14:foregroundMark x1="20346" y1="75414" x2="20346" y2="75414"/>
                        <a14:backgroundMark x1="83333" y1="58564" x2="83333" y2="58564"/>
                        <a14:backgroundMark x1="81385" y1="62155" x2="81385" y2="62155"/>
                        <a14:backgroundMark x1="77273" y1="66022" x2="77273" y2="66022"/>
                        <a14:backgroundMark x1="69697" y1="77348" x2="69697" y2="77348"/>
                        <a14:backgroundMark x1="84416" y1="73481" x2="84416" y2="73481"/>
                        <a14:backgroundMark x1="42857" y1="11602" x2="42857" y2="11602"/>
                        <a14:backgroundMark x1="61255" y1="84807" x2="87013" y2="55525"/>
                        <a14:backgroundMark x1="59524" y1="84807" x2="42208" y2="85083"/>
                        <a14:backgroundMark x1="64286" y1="14088" x2="17965" y2="46133"/>
                        <a14:backgroundMark x1="19264" y1="54420" x2="27706" y2="78453"/>
                        <a14:backgroundMark x1="43506" y1="79834" x2="30519" y2="80939"/>
                        <a14:backgroundMark x1="37013" y1="66851" x2="30303" y2="52762"/>
                        <a14:backgroundMark x1="61039" y1="7459" x2="35931" y2="11878"/>
                        <a14:backgroundMark x1="65368" y1="7459" x2="69481" y2="8011"/>
                        <a14:backgroundMark x1="80303" y1="11602" x2="81818" y2="12707"/>
                        <a14:backgroundMark x1="11255" y1="38674" x2="10823" y2="58840"/>
                        <a14:backgroundMark x1="11472" y1="61878" x2="20346" y2="78729"/>
                        <a14:backgroundMark x1="21429" y1="79006" x2="32684" y2="89227"/>
                        <a14:backgroundMark x1="34199" y1="88950" x2="46320" y2="93094"/>
                        <a14:backgroundMark x1="46753" y1="92818" x2="48485" y2="92818"/>
                        <a14:backgroundMark x1="7576" y1="45856" x2="7576" y2="45856"/>
                        <a14:backgroundMark x1="7576" y1="54972" x2="7576" y2="54972"/>
                        <a14:backgroundMark x1="32035" y1="13536" x2="32035" y2="13536"/>
                        <a14:backgroundMark x1="78788" y1="79834" x2="78788" y2="79834"/>
                      </a14:backgroundRemoval>
                    </a14:imgEffect>
                  </a14:imgLayer>
                </a14:imgProps>
              </a:ext>
              <a:ext uri="{28A0092B-C50C-407E-A947-70E740481C1C}">
                <a14:useLocalDpi xmlns:a14="http://schemas.microsoft.com/office/drawing/2010/main" val="0"/>
              </a:ext>
            </a:extLst>
          </a:blip>
          <a:stretch>
            <a:fillRect/>
          </a:stretch>
        </p:blipFill>
        <p:spPr>
          <a:xfrm>
            <a:off x="10439400" y="2819400"/>
            <a:ext cx="4376237" cy="34290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2">
            <a:extLst>
              <a:ext uri="{BEBA8EAE-BF5A-486C-A8C5-ECC9F3942E4B}">
                <a14:imgProps xmlns:a14="http://schemas.microsoft.com/office/drawing/2010/main">
                  <a14:imgLayer r:embed="rId13">
                    <a14:imgEffect>
                      <a14:backgroundRemoval t="1653" b="95868" l="394" r="98819"/>
                    </a14:imgEffect>
                  </a14:imgLayer>
                </a14:imgProps>
              </a:ext>
            </a:extLst>
          </a:blip>
          <a:stretch>
            <a:fillRect/>
          </a:stretch>
        </p:blipFill>
        <p:spPr>
          <a:xfrm>
            <a:off x="914400" y="1524000"/>
            <a:ext cx="3225800" cy="30734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4">
            <a:extLst>
              <a:ext uri="{BEBA8EAE-BF5A-486C-A8C5-ECC9F3942E4B}">
                <a14:imgProps xmlns:a14="http://schemas.microsoft.com/office/drawing/2010/main">
                  <a14:imgLayer r:embed="rId15">
                    <a14:imgEffect>
                      <a14:backgroundRemoval t="6140" b="89474" l="5701" r="98100">
                        <a14:foregroundMark x1="10689" y1="49561" x2="10689" y2="49561"/>
                        <a14:foregroundMark x1="11401" y1="52632" x2="11401" y2="52632"/>
                        <a14:foregroundMark x1="12827" y1="52193" x2="8314" y2="50000"/>
                        <a14:foregroundMark x1="15914" y1="45175" x2="9501" y2="47368"/>
                        <a14:foregroundMark x1="91211" y1="70614" x2="91211" y2="70614"/>
                      </a14:backgroundRemoval>
                    </a14:imgEffect>
                  </a14:imgLayer>
                </a14:imgProps>
              </a:ext>
            </a:extLst>
          </a:blip>
          <a:stretch>
            <a:fillRect/>
          </a:stretch>
        </p:blipFill>
        <p:spPr>
          <a:xfrm>
            <a:off x="3886200" y="2057400"/>
            <a:ext cx="4361782"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06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6499" name="Rectangle 2"/>
          <p:cNvSpPr>
            <a:spLocks noGrp="1" noChangeArrowheads="1"/>
          </p:cNvSpPr>
          <p:nvPr>
            <p:ph type="title"/>
          </p:nvPr>
        </p:nvSpPr>
        <p:spPr/>
        <p:txBody>
          <a:bodyPr/>
          <a:lstStyle/>
          <a:p>
            <a:pPr eaLnBrk="1" hangingPunct="1"/>
            <a:r>
              <a:rPr lang="en-US" sz="4000">
                <a:latin typeface="Times New Roman" charset="0"/>
                <a:ea typeface="ＭＳ Ｐゴシック" charset="0"/>
                <a:cs typeface="ＭＳ Ｐゴシック" charset="0"/>
              </a:rPr>
              <a:t>Estimate of how many gear sets.</a:t>
            </a:r>
          </a:p>
        </p:txBody>
      </p:sp>
      <p:sp>
        <p:nvSpPr>
          <p:cNvPr id="52227" name="Rectangle 3"/>
          <p:cNvSpPr>
            <a:spLocks noGrp="1" noChangeArrowheads="1"/>
          </p:cNvSpPr>
          <p:nvPr>
            <p:ph type="body" idx="1"/>
          </p:nvPr>
        </p:nvSpPr>
        <p:spPr>
          <a:xfrm>
            <a:off x="1219200" y="2362200"/>
            <a:ext cx="6858000" cy="2590800"/>
          </a:xfrm>
        </p:spPr>
        <p:txBody>
          <a:bodyPr/>
          <a:lstStyle/>
          <a:p>
            <a:pPr eaLnBrk="1" hangingPunct="1">
              <a:lnSpc>
                <a:spcPct val="80000"/>
              </a:lnSpc>
            </a:pPr>
            <a:r>
              <a:rPr lang="en-US" sz="2800">
                <a:latin typeface="Times New Roman" charset="0"/>
                <a:ea typeface="ＭＳ Ｐゴシック" charset="0"/>
                <a:cs typeface="ＭＳ Ｐゴシック" charset="0"/>
              </a:rPr>
              <a:t>Suppose we want a gear reduction of 1200.  How many gear sets with a reduction of 3 do we need?</a:t>
            </a:r>
          </a:p>
          <a:p>
            <a:pPr eaLnBrk="1" hangingPunct="1">
              <a:lnSpc>
                <a:spcPct val="80000"/>
              </a:lnSpc>
            </a:pPr>
            <a:r>
              <a:rPr lang="en-US" sz="2800">
                <a:latin typeface="Times New Roman" charset="0"/>
                <a:ea typeface="ＭＳ Ｐゴシック" charset="0"/>
                <a:cs typeface="ＭＳ Ｐゴシック" charset="0"/>
              </a:rPr>
              <a:t>Solve 3</a:t>
            </a:r>
            <a:r>
              <a:rPr lang="en-US" sz="2800" baseline="30000">
                <a:latin typeface="Times New Roman" charset="0"/>
                <a:ea typeface="ＭＳ Ｐゴシック" charset="0"/>
                <a:cs typeface="ＭＳ Ｐゴシック" charset="0"/>
              </a:rPr>
              <a:t>N</a:t>
            </a:r>
            <a:r>
              <a:rPr lang="en-US" sz="2800">
                <a:latin typeface="Times New Roman" charset="0"/>
                <a:ea typeface="ＭＳ Ｐゴシック" charset="0"/>
                <a:cs typeface="ＭＳ Ｐゴシック" charset="0"/>
              </a:rPr>
              <a:t> = 1200</a:t>
            </a:r>
          </a:p>
          <a:p>
            <a:pPr eaLnBrk="1" hangingPunct="1">
              <a:lnSpc>
                <a:spcPct val="80000"/>
              </a:lnSpc>
            </a:pPr>
            <a:r>
              <a:rPr lang="en-US" sz="2800">
                <a:latin typeface="Times New Roman" charset="0"/>
                <a:ea typeface="ＭＳ Ｐゴシック" charset="0"/>
                <a:cs typeface="ＭＳ Ｐゴシック" charset="0"/>
              </a:rPr>
              <a:t>N = ln(1200)/ln(3) = 6.45</a:t>
            </a:r>
            <a:endParaRPr lang="en-US" sz="2000">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08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08547"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Gear loss estimate</a:t>
            </a:r>
          </a:p>
        </p:txBody>
      </p:sp>
      <p:sp>
        <p:nvSpPr>
          <p:cNvPr id="54275" name="Rectangle 3"/>
          <p:cNvSpPr>
            <a:spLocks noGrp="1" noChangeArrowheads="1"/>
          </p:cNvSpPr>
          <p:nvPr>
            <p:ph type="body" idx="1"/>
          </p:nvPr>
        </p:nvSpPr>
        <p:spPr/>
        <p:txBody>
          <a:bodyPr/>
          <a:lstStyle/>
          <a:p>
            <a:pPr eaLnBrk="1" hangingPunct="1">
              <a:buFontTx/>
              <a:buNone/>
            </a:pPr>
            <a:r>
              <a:rPr lang="en-US" dirty="0">
                <a:latin typeface="Times New Roman" charset="0"/>
                <a:ea typeface="ＭＳ Ｐゴシック" charset="0"/>
                <a:cs typeface="ＭＳ Ｐゴシック" charset="0"/>
              </a:rPr>
              <a:t>We need 6.45   3:1 gear sets. Assuming a loss of </a:t>
            </a:r>
            <a:r>
              <a:rPr lang="en-US" dirty="0" smtClean="0">
                <a:latin typeface="Times New Roman" charset="0"/>
                <a:ea typeface="ＭＳ Ｐゴシック" charset="0"/>
                <a:cs typeface="ＭＳ Ｐゴシック" charset="0"/>
              </a:rPr>
              <a:t>5% </a:t>
            </a:r>
            <a:r>
              <a:rPr lang="en-US" dirty="0">
                <a:latin typeface="Times New Roman" charset="0"/>
                <a:ea typeface="ＭＳ Ｐゴシック" charset="0"/>
                <a:cs typeface="ＭＳ Ｐゴシック" charset="0"/>
              </a:rPr>
              <a:t>for each gear set,</a:t>
            </a:r>
          </a:p>
          <a:p>
            <a:pPr eaLnBrk="1" hangingPunct="1">
              <a:buFontTx/>
              <a:buNone/>
            </a:pPr>
            <a:r>
              <a:rPr lang="en-US" dirty="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sym typeface="Symbol" charset="0"/>
              </a:rPr>
              <a:t></a:t>
            </a:r>
            <a:r>
              <a:rPr lang="en-US" sz="3600" baseline="-25000" dirty="0">
                <a:latin typeface="Times New Roman" charset="0"/>
                <a:ea typeface="ＭＳ Ｐゴシック" charset="0"/>
                <a:cs typeface="ＭＳ Ｐゴシック" charset="0"/>
                <a:sym typeface="Symbol" charset="0"/>
              </a:rPr>
              <a:t>T</a:t>
            </a:r>
            <a:r>
              <a:rPr lang="en-US" dirty="0">
                <a:latin typeface="Times New Roman" charset="0"/>
                <a:ea typeface="ＭＳ Ｐゴシック" charset="0"/>
                <a:cs typeface="ＭＳ Ｐゴシック" charset="0"/>
                <a:sym typeface="Symbol" charset="0"/>
              </a:rPr>
              <a:t> = </a:t>
            </a:r>
            <a:r>
              <a:rPr lang="en-US" sz="3600" baseline="-25000" dirty="0">
                <a:latin typeface="Times New Roman" charset="0"/>
                <a:ea typeface="ＭＳ Ｐゴシック" charset="0"/>
                <a:cs typeface="ＭＳ Ｐゴシック" charset="0"/>
                <a:sym typeface="Symbol" charset="0"/>
              </a:rPr>
              <a:t>i</a:t>
            </a:r>
            <a:r>
              <a:rPr lang="en-US" sz="3600" baseline="30000" dirty="0">
                <a:latin typeface="Times New Roman" charset="0"/>
                <a:ea typeface="ＭＳ Ｐゴシック" charset="0"/>
                <a:cs typeface="ＭＳ Ｐゴシック" charset="0"/>
                <a:sym typeface="Symbol" charset="0"/>
              </a:rPr>
              <a:t>n</a:t>
            </a:r>
          </a:p>
          <a:p>
            <a:pPr eaLnBrk="1" hangingPunct="1">
              <a:buFontTx/>
              <a:buNone/>
            </a:pPr>
            <a:r>
              <a:rPr lang="en-US" dirty="0">
                <a:latin typeface="Times New Roman" charset="0"/>
                <a:ea typeface="ＭＳ Ｐゴシック" charset="0"/>
                <a:cs typeface="ＭＳ Ｐゴシック" charset="0"/>
              </a:rPr>
              <a:t>		or</a:t>
            </a:r>
            <a:endParaRPr lang="en-US" sz="3600" baseline="30000" dirty="0">
              <a:latin typeface="Times New Roman" charset="0"/>
              <a:ea typeface="ＭＳ Ｐゴシック" charset="0"/>
              <a:cs typeface="ＭＳ Ｐゴシック" charset="0"/>
              <a:sym typeface="Symbol" charset="0"/>
            </a:endParaRPr>
          </a:p>
          <a:p>
            <a:pPr eaLnBrk="1" hangingPunct="1">
              <a:buFontTx/>
              <a:buNone/>
            </a:pPr>
            <a:r>
              <a:rPr lang="en-US" dirty="0">
                <a:latin typeface="Times New Roman" charset="0"/>
                <a:ea typeface="ＭＳ Ｐゴシック" charset="0"/>
                <a:cs typeface="ＭＳ Ｐゴシック" charset="0"/>
                <a:sym typeface="Symbol" charset="0"/>
              </a:rPr>
              <a:t>			</a:t>
            </a:r>
            <a:r>
              <a:rPr lang="en-US" sz="3600" baseline="-25000" dirty="0">
                <a:latin typeface="Times New Roman" charset="0"/>
                <a:ea typeface="ＭＳ Ｐゴシック" charset="0"/>
                <a:cs typeface="ＭＳ Ｐゴシック" charset="0"/>
                <a:sym typeface="Symbol" charset="0"/>
              </a:rPr>
              <a:t>T</a:t>
            </a:r>
            <a:r>
              <a:rPr lang="en-US" dirty="0">
                <a:latin typeface="Times New Roman" charset="0"/>
                <a:ea typeface="ＭＳ Ｐゴシック" charset="0"/>
                <a:cs typeface="ＭＳ Ｐゴシック" charset="0"/>
                <a:sym typeface="Symbol" charset="0"/>
              </a:rPr>
              <a:t> = (1</a:t>
            </a:r>
            <a:r>
              <a:rPr lang="en-US" dirty="0" smtClean="0">
                <a:latin typeface="Times New Roman" charset="0"/>
                <a:ea typeface="ＭＳ Ｐゴシック" charset="0"/>
                <a:cs typeface="ＭＳ Ｐゴシック" charset="0"/>
                <a:sym typeface="Symbol" charset="0"/>
              </a:rPr>
              <a:t>-5%</a:t>
            </a:r>
            <a:r>
              <a:rPr lang="en-US" dirty="0">
                <a:latin typeface="Times New Roman" charset="0"/>
                <a:ea typeface="ＭＳ Ｐゴシック" charset="0"/>
                <a:cs typeface="ＭＳ Ｐゴシック" charset="0"/>
                <a:sym typeface="Symbol" charset="0"/>
              </a:rPr>
              <a:t>)</a:t>
            </a:r>
            <a:r>
              <a:rPr lang="en-US" sz="3600" baseline="30000" dirty="0">
                <a:latin typeface="Times New Roman" charset="0"/>
                <a:ea typeface="ＭＳ Ｐゴシック" charset="0"/>
                <a:cs typeface="ＭＳ Ｐゴシック" charset="0"/>
                <a:sym typeface="Symbol" charset="0"/>
              </a:rPr>
              <a:t>6.45</a:t>
            </a:r>
            <a:r>
              <a:rPr lang="en-US" sz="3600" dirty="0">
                <a:latin typeface="Times New Roman" charset="0"/>
                <a:ea typeface="ＭＳ Ｐゴシック" charset="0"/>
                <a:cs typeface="ＭＳ Ｐゴシック" charset="0"/>
                <a:sym typeface="Symbol" charset="0"/>
              </a:rPr>
              <a:t> </a:t>
            </a:r>
            <a:r>
              <a:rPr lang="en-US" dirty="0">
                <a:latin typeface="Times New Roman" charset="0"/>
                <a:ea typeface="ＭＳ Ｐゴシック" charset="0"/>
                <a:cs typeface="ＭＳ Ｐゴシック" charset="0"/>
                <a:sym typeface="Symbol" charset="0"/>
              </a:rPr>
              <a:t>= </a:t>
            </a:r>
            <a:r>
              <a:rPr lang="en-US" dirty="0" smtClean="0">
                <a:latin typeface="Times New Roman" charset="0"/>
                <a:ea typeface="ＭＳ Ｐゴシック" charset="0"/>
                <a:cs typeface="ＭＳ Ｐゴシック" charset="0"/>
                <a:sym typeface="Symbol" charset="0"/>
              </a:rPr>
              <a:t>71.8</a:t>
            </a:r>
            <a:r>
              <a:rPr lang="en-US" dirty="0">
                <a:latin typeface="Times New Roman" charset="0"/>
                <a:ea typeface="ＭＳ Ｐゴシック" charset="0"/>
                <a:cs typeface="ＭＳ Ｐゴシック" charset="0"/>
                <a:sym typeface="Symbol"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5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105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0595"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Putting it all together</a:t>
            </a:r>
          </a:p>
        </p:txBody>
      </p:sp>
      <p:sp>
        <p:nvSpPr>
          <p:cNvPr id="110596" name="Rectangle 3"/>
          <p:cNvSpPr>
            <a:spLocks noGrp="1" noChangeArrowheads="1"/>
          </p:cNvSpPr>
          <p:nvPr>
            <p:ph type="body" idx="1"/>
          </p:nvPr>
        </p:nvSpPr>
        <p:spPr>
          <a:xfrm>
            <a:off x="990600" y="1524000"/>
            <a:ext cx="7239000" cy="4648200"/>
          </a:xfrm>
        </p:spPr>
        <p:txBody>
          <a:bodyPr/>
          <a:lstStyle/>
          <a:p>
            <a:pPr marL="609600" indent="-609600" eaLnBrk="1" hangingPunct="1">
              <a:buFontTx/>
              <a:buAutoNum type="arabicPeriod"/>
            </a:pPr>
            <a:r>
              <a:rPr lang="en-US" sz="2400">
                <a:latin typeface="Times New Roman" charset="0"/>
                <a:ea typeface="ＭＳ Ｐゴシック" charset="0"/>
                <a:cs typeface="ＭＳ Ｐゴシック" charset="0"/>
              </a:rPr>
              <a:t>Choose a winch drum size</a:t>
            </a:r>
          </a:p>
          <a:p>
            <a:pPr marL="609600" indent="-609600" eaLnBrk="1" hangingPunct="1">
              <a:buFontTx/>
              <a:buAutoNum type="arabicPeriod"/>
            </a:pPr>
            <a:r>
              <a:rPr lang="en-US" sz="2400">
                <a:latin typeface="Times New Roman" charset="0"/>
                <a:ea typeface="ＭＳ Ｐゴシック" charset="0"/>
                <a:cs typeface="ＭＳ Ｐゴシック" charset="0"/>
              </a:rPr>
              <a:t>Calculate the drum rpm</a:t>
            </a:r>
          </a:p>
          <a:p>
            <a:pPr marL="609600" indent="-609600" eaLnBrk="1" hangingPunct="1">
              <a:buFontTx/>
              <a:buAutoNum type="arabicPeriod"/>
            </a:pPr>
            <a:r>
              <a:rPr lang="en-US" sz="2400">
                <a:latin typeface="Times New Roman" charset="0"/>
                <a:ea typeface="ＭＳ Ｐゴシック" charset="0"/>
                <a:cs typeface="ＭＳ Ｐゴシック" charset="0"/>
              </a:rPr>
              <a:t>Choose the % motor operating speed</a:t>
            </a:r>
          </a:p>
          <a:p>
            <a:pPr marL="609600" indent="-609600" eaLnBrk="1" hangingPunct="1">
              <a:buFontTx/>
              <a:buAutoNum type="arabicPeriod"/>
            </a:pPr>
            <a:r>
              <a:rPr lang="en-US" sz="2400">
                <a:latin typeface="Times New Roman" charset="0"/>
                <a:ea typeface="ＭＳ Ｐゴシック" charset="0"/>
                <a:cs typeface="ＭＳ Ｐゴシック" charset="0"/>
              </a:rPr>
              <a:t>Calculate the required gear reduction to operate at that speed</a:t>
            </a:r>
          </a:p>
          <a:p>
            <a:pPr marL="609600" indent="-609600" eaLnBrk="1" hangingPunct="1">
              <a:buFontTx/>
              <a:buAutoNum type="arabicPeriod"/>
            </a:pPr>
            <a:r>
              <a:rPr lang="en-US" sz="2400">
                <a:latin typeface="Times New Roman" charset="0"/>
                <a:ea typeface="ＭＳ Ｐゴシック" charset="0"/>
                <a:cs typeface="ＭＳ Ｐゴシック" charset="0"/>
              </a:rPr>
              <a:t>Verify the output winch line force meets or exceeds the original specification, including gear box losses</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126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2643" name="Rectangle 90"/>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Winch Design Specification</a:t>
            </a:r>
          </a:p>
        </p:txBody>
      </p:sp>
      <p:pic>
        <p:nvPicPr>
          <p:cNvPr id="112644" name="Picture 9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600200"/>
            <a:ext cx="7391400" cy="4252913"/>
          </a:xfr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146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4691" name="Rectangle 5"/>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Winch Drum Speed</a:t>
            </a:r>
          </a:p>
        </p:txBody>
      </p:sp>
      <p:pic>
        <p:nvPicPr>
          <p:cNvPr id="114692"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1447800"/>
            <a:ext cx="6705600" cy="4684713"/>
          </a:xfr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762000"/>
            <a:ext cx="6019800" cy="59436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67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167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6739" name="Rectangle 5"/>
          <p:cNvSpPr>
            <a:spLocks noGrp="1" noChangeArrowheads="1"/>
          </p:cNvSpPr>
          <p:nvPr>
            <p:ph type="title"/>
          </p:nvPr>
        </p:nvSpPr>
        <p:spPr>
          <a:xfrm>
            <a:off x="457200" y="-228600"/>
            <a:ext cx="8229600" cy="1143000"/>
          </a:xfrm>
        </p:spPr>
        <p:txBody>
          <a:bodyPr/>
          <a:lstStyle/>
          <a:p>
            <a:pPr eaLnBrk="1" hangingPunct="1"/>
            <a:r>
              <a:rPr lang="en-US" dirty="0">
                <a:latin typeface="Times New Roman" charset="0"/>
                <a:ea typeface="ＭＳ Ｐゴシック" charset="0"/>
                <a:cs typeface="ＭＳ Ｐゴシック" charset="0"/>
              </a:rPr>
              <a:t>Determine the Gear Reduction</a:t>
            </a:r>
          </a:p>
        </p:txBody>
      </p:sp>
      <p:graphicFrame>
        <p:nvGraphicFramePr>
          <p:cNvPr id="12" name="Table 11"/>
          <p:cNvGraphicFramePr>
            <a:graphicFrameLocks noGrp="1"/>
          </p:cNvGraphicFramePr>
          <p:nvPr>
            <p:extLst>
              <p:ext uri="{D42A27DB-BD31-4B8C-83A1-F6EECF244321}">
                <p14:modId xmlns:p14="http://schemas.microsoft.com/office/powerpoint/2010/main" val="2062329569"/>
              </p:ext>
            </p:extLst>
          </p:nvPr>
        </p:nvGraphicFramePr>
        <p:xfrm>
          <a:off x="-4191000" y="10363200"/>
          <a:ext cx="9372599" cy="14445208"/>
        </p:xfrm>
        <a:graphic>
          <a:graphicData uri="http://schemas.openxmlformats.org/drawingml/2006/table">
            <a:tbl>
              <a:tblPr/>
              <a:tblGrid>
                <a:gridCol w="385452"/>
                <a:gridCol w="385452"/>
                <a:gridCol w="3448789"/>
                <a:gridCol w="1075213"/>
                <a:gridCol w="852054"/>
                <a:gridCol w="1075213"/>
                <a:gridCol w="1075213"/>
                <a:gridCol w="1075213"/>
              </a:tblGrid>
              <a:tr h="205509">
                <a:tc gridSpan="3">
                  <a:txBody>
                    <a:bodyPr/>
                    <a:lstStyle/>
                    <a:p>
                      <a:pPr algn="l" fontAlgn="b"/>
                      <a:r>
                        <a:rPr lang="en-US" sz="1600" b="1" i="0" u="none" strike="noStrike">
                          <a:effectLst/>
                          <a:latin typeface="Arial"/>
                        </a:rPr>
                        <a:t>Drum speed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Revolutions / second</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0.191</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Revolutions / minute (rpm)</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11.46</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44073">
                <a:tc>
                  <a:txBody>
                    <a:bodyPr/>
                    <a:lstStyle/>
                    <a:p>
                      <a:pPr algn="l" fontAlgn="b"/>
                      <a:endParaRPr lang="en-US" sz="1600" b="1"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effectLst/>
                          <a:latin typeface="Arial"/>
                        </a:rPr>
                        <a:t>Motor Selection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oz-in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rpm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a:effectLst/>
                          <a:latin typeface="Arial"/>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527">
                <a:tc>
                  <a:txBody>
                    <a:bodyPr/>
                    <a:lstStyle/>
                    <a:p>
                      <a:pPr algn="ctr" fontAlgn="ctr"/>
                      <a:endParaRPr lang="en-US" sz="1600" b="1"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effectLst/>
                          <a:latin typeface="Arial"/>
                        </a:rPr>
                        <a:t>Part Number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Max Power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Stall Torque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Free Speed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Free Current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effectLst/>
                          <a:latin typeface="Arial"/>
                        </a:rPr>
                        <a:t>Stall Current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018">
                <a:tc>
                  <a:txBody>
                    <a:bodyPr/>
                    <a:lstStyle/>
                    <a:p>
                      <a:pPr algn="l" fontAlgn="b"/>
                      <a:endParaRPr lang="en-US" sz="1600" b="1"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a:rPr>
                        <a:t>BaneBots </a:t>
                      </a:r>
                      <a:br>
                        <a:rPr lang="en-US" sz="1600" b="0" i="0" u="none" strike="noStrike">
                          <a:solidFill>
                            <a:srgbClr val="000000"/>
                          </a:solidFill>
                          <a:effectLst/>
                          <a:latin typeface="Calibri"/>
                        </a:rPr>
                      </a:br>
                      <a:r>
                        <a:rPr lang="en-US" sz="1600" b="0" i="0" u="none" strike="noStrike">
                          <a:solidFill>
                            <a:srgbClr val="000000"/>
                          </a:solidFill>
                          <a:effectLst/>
                          <a:latin typeface="Calibri"/>
                        </a:rPr>
                        <a:t>  M7-RS775-18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205509">
                <a:tc gridSpan="3">
                  <a:txBody>
                    <a:bodyPr/>
                    <a:lstStyle/>
                    <a:p>
                      <a:pPr algn="l" fontAlgn="b"/>
                      <a:r>
                        <a:rPr lang="en-US" sz="1600" b="1" i="0" u="none" strike="noStrike">
                          <a:effectLst/>
                          <a:latin typeface="Arial"/>
                        </a:rPr>
                        <a:t>Motor spec at 12VDC</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No load speed</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13000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RPM</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Stall Torque</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113</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oz-in</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s-ES_tradnl" sz="1600" b="0" i="0" u="none" strike="noStrike">
                          <a:effectLst/>
                          <a:latin typeface="Arial"/>
                        </a:rPr>
                        <a:t>Stall Torque (1 Oz-In= 0.007062 N-m)</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0.798</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en-US" sz="1600" b="0" i="0" u="none" strike="noStrike">
                          <a:effectLst/>
                          <a:latin typeface="Arial"/>
                        </a:rPr>
                        <a:t>N-m</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Free Current</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1.80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A</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Stall Current</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FF"/>
                          </a:solidFill>
                          <a:effectLst/>
                          <a:latin typeface="Arial"/>
                        </a:rPr>
                        <a:t>87.0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1600" b="0" i="0" u="none" strike="noStrike">
                          <a:effectLst/>
                          <a:latin typeface="Arial"/>
                        </a:rPr>
                        <a:t>A</a:t>
                      </a: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3">
                  <a:txBody>
                    <a:bodyPr/>
                    <a:lstStyle/>
                    <a:p>
                      <a:pPr algn="l" fontAlgn="b"/>
                      <a:r>
                        <a:rPr lang="en-US" sz="1600" b="1" i="0" u="none" strike="noStrike">
                          <a:effectLst/>
                          <a:latin typeface="Arial"/>
                        </a:rPr>
                        <a:t>Calculated specs</a:t>
                      </a:r>
                      <a:r>
                        <a:rPr lang="en-US" sz="1600" b="0" i="0" u="none" strike="noStrike">
                          <a:effectLst/>
                          <a:latin typeface="Arial"/>
                        </a:rPr>
                        <a:t> (not used below)</a:t>
                      </a:r>
                      <a:endParaRPr lang="en-US" sz="1600" b="1" i="0" u="none" strike="noStrike">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Max Power Output</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271.6</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W</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Max Efficiency calculation</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Occurs at:</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87.4%</a:t>
                      </a: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of free speed</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Max Efficiency</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79.5%</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3">
                  <a:txBody>
                    <a:bodyPr/>
                    <a:lstStyle/>
                    <a:p>
                      <a:pPr algn="l" fontAlgn="b"/>
                      <a:r>
                        <a:rPr lang="en-US" sz="1600" b="1" i="0" u="none" strike="noStrike">
                          <a:effectLst/>
                          <a:latin typeface="Arial"/>
                        </a:rPr>
                        <a:t>Operating Point at FUSE current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at 20A</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20</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78.6%</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at 30A</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30</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66.9%</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at 40A</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40</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55.2%</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3">
                  <a:txBody>
                    <a:bodyPr/>
                    <a:lstStyle/>
                    <a:p>
                      <a:pPr algn="l" fontAlgn="b"/>
                      <a:r>
                        <a:rPr lang="en-US" sz="1600" b="1" i="0" u="none" strike="noStrike">
                          <a:effectLst/>
                          <a:latin typeface="Arial"/>
                        </a:rPr>
                        <a:t>Select Motor Speed and Torque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 motor speed</a:t>
                      </a:r>
                    </a:p>
                  </a:txBody>
                  <a:tcPr marL="0" marR="0" marT="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r" fontAlgn="b"/>
                      <a:r>
                        <a:rPr lang="en-US" sz="1600" b="1" i="0" u="none" strike="noStrike">
                          <a:solidFill>
                            <a:srgbClr val="0000FF"/>
                          </a:solidFill>
                          <a:effectLst/>
                          <a:latin typeface="Arial"/>
                        </a:rPr>
                        <a:t>90%</a:t>
                      </a:r>
                    </a:p>
                  </a:txBody>
                  <a:tcPr marL="0" marR="0" marT="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l" fontAlgn="b"/>
                      <a:endParaRPr lang="en-US" sz="1600" b="0" i="0" u="none" strike="noStrike">
                        <a:effectLst/>
                        <a:latin typeface="Arial"/>
                      </a:endParaRPr>
                    </a:p>
                  </a:txBody>
                  <a:tcPr marL="0" marR="0" marT="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Motor current</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10.3</a:t>
                      </a:r>
                    </a:p>
                  </a:txBody>
                  <a:tcPr marL="0" marR="0" marT="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1600" b="0" i="0" u="none" strike="noStrike">
                          <a:effectLst/>
                          <a:latin typeface="Arial"/>
                        </a:rPr>
                        <a:t>A</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Motor Speed</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11700</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rpm</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Torque</a:t>
                      </a:r>
                    </a:p>
                  </a:txBody>
                  <a:tcPr marL="0" marR="0" marT="0" marB="0" anchor="b">
                    <a:lnL>
                      <a:noFill/>
                    </a:lnL>
                    <a:lnR>
                      <a:noFill/>
                    </a:lnR>
                    <a:lnT>
                      <a:noFill/>
                    </a:lnT>
                    <a:lnB>
                      <a:noFill/>
                    </a:lnB>
                  </a:tcPr>
                </a:tc>
                <a:tc>
                  <a:txBody>
                    <a:bodyPr/>
                    <a:lstStyle/>
                    <a:p>
                      <a:pPr algn="r" fontAlgn="b"/>
                      <a:r>
                        <a:rPr lang="en-US" sz="1600" b="0" i="0" u="none" strike="noStrike">
                          <a:effectLst/>
                          <a:latin typeface="Arial"/>
                        </a:rPr>
                        <a:t>0.0798</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N-m</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1" u="none" strike="noStrike">
                          <a:effectLst/>
                          <a:latin typeface="Arial"/>
                        </a:rPr>
                        <a:t>Power out</a:t>
                      </a:r>
                    </a:p>
                  </a:txBody>
                  <a:tcPr marL="0" marR="0" marT="0" marB="0" anchor="b">
                    <a:lnL>
                      <a:noFill/>
                    </a:lnL>
                    <a:lnR>
                      <a:noFill/>
                    </a:lnR>
                    <a:lnT>
                      <a:noFill/>
                    </a:lnT>
                    <a:lnB>
                      <a:noFill/>
                    </a:lnB>
                  </a:tcPr>
                </a:tc>
                <a:tc>
                  <a:txBody>
                    <a:bodyPr/>
                    <a:lstStyle/>
                    <a:p>
                      <a:pPr algn="r" fontAlgn="b"/>
                      <a:r>
                        <a:rPr lang="en-US" sz="1600" b="0" i="1" u="none" strike="noStrike">
                          <a:effectLst/>
                          <a:latin typeface="Arial"/>
                        </a:rPr>
                        <a:t>97.8</a:t>
                      </a:r>
                    </a:p>
                  </a:txBody>
                  <a:tcPr marL="0" marR="0" marT="0" marB="0" anchor="b">
                    <a:lnL>
                      <a:noFill/>
                    </a:lnL>
                    <a:lnR>
                      <a:noFill/>
                    </a:lnR>
                    <a:lnT>
                      <a:noFill/>
                    </a:lnT>
                    <a:lnB>
                      <a:noFill/>
                    </a:lnB>
                  </a:tcPr>
                </a:tc>
                <a:tc>
                  <a:txBody>
                    <a:bodyPr/>
                    <a:lstStyle/>
                    <a:p>
                      <a:pPr algn="l" fontAlgn="b"/>
                      <a:r>
                        <a:rPr lang="en-US" sz="1600" b="0" i="1" u="none" strike="noStrike">
                          <a:effectLst/>
                          <a:latin typeface="Arial"/>
                        </a:rPr>
                        <a:t>W</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r>
                        <a:rPr lang="en-US" sz="1600" b="0" i="0" u="none" strike="noStrike">
                          <a:effectLst/>
                          <a:latin typeface="Arial"/>
                        </a:rPr>
                        <a:t>Required Gear Reduction</a:t>
                      </a:r>
                    </a:p>
                  </a:txBody>
                  <a:tcPr marL="0" marR="0" marT="0" marB="0" anchor="b">
                    <a:lnL>
                      <a:noFill/>
                    </a:lnL>
                    <a:lnR>
                      <a:noFill/>
                    </a:lnR>
                    <a:lnT>
                      <a:noFill/>
                    </a:lnT>
                    <a:lnB>
                      <a:noFill/>
                    </a:lnB>
                  </a:tcPr>
                </a:tc>
                <a:tc>
                  <a:txBody>
                    <a:bodyPr/>
                    <a:lstStyle/>
                    <a:p>
                      <a:pPr algn="r" fontAlgn="b"/>
                      <a:r>
                        <a:rPr lang="en-US" sz="1600" b="1" i="0" u="none" strike="noStrike">
                          <a:effectLst/>
                          <a:latin typeface="Arial"/>
                        </a:rPr>
                        <a:t>1021.0</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gridSpan="4">
                  <a:txBody>
                    <a:bodyPr/>
                    <a:lstStyle/>
                    <a:p>
                      <a:pPr algn="l" fontAlgn="b"/>
                      <a:r>
                        <a:rPr lang="en-US" sz="1600" b="1" i="0" u="none" strike="noStrike">
                          <a:effectLst/>
                          <a:latin typeface="Arial"/>
                        </a:rPr>
                        <a:t>Loss estimate assuming 'n' small gear 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Individual gear set reduction ratio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D4"/>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times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 Loss per gear set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600" b="1" i="0" u="none" strike="noStrike">
                          <a:solidFill>
                            <a:srgbClr val="0000D4"/>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205509">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Number of gear reductions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4.998</a:t>
                      </a:r>
                    </a:p>
                  </a:txBody>
                  <a:tcPr marL="0" marR="0" marT="0" marB="0" anchor="b">
                    <a:lnL>
                      <a:noFill/>
                    </a:lnL>
                    <a:lnR>
                      <a:noFill/>
                    </a:lnR>
                    <a:lnT>
                      <a:noFill/>
                    </a:lnT>
                    <a:lnB>
                      <a:noFill/>
                    </a:lnB>
                  </a:tcPr>
                </a:tc>
                <a:tc>
                  <a:txBody>
                    <a:bodyPr/>
                    <a:lstStyle/>
                    <a:p>
                      <a:pPr algn="l" fontAlgn="b"/>
                      <a:r>
                        <a:rPr lang="en-US" sz="1600" b="0" i="0" u="none" strike="noStrike">
                          <a:effectLst/>
                          <a:latin typeface="Arial"/>
                        </a:rPr>
                        <a:t>sets</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r>
              <a:tr h="411018">
                <a:tc>
                  <a:txBody>
                    <a:bodyPr/>
                    <a:lstStyle/>
                    <a:p>
                      <a:pPr algn="l" fontAlgn="b"/>
                      <a:endParaRPr lang="en-US" sz="16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1600" b="0" i="0" u="none" strike="noStrike">
                          <a:effectLst/>
                          <a:latin typeface="Arial"/>
                        </a:rPr>
                        <a:t>Total estimated gear efficiency</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600" b="0" i="0" u="none" strike="noStrike">
                          <a:effectLst/>
                          <a:latin typeface="Arial"/>
                        </a:rPr>
                        <a:t>77.39%</a:t>
                      </a: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600" b="0" i="0" u="none" strike="noStrike" dirty="0">
                        <a:effectLst/>
                        <a:latin typeface="Arial"/>
                      </a:endParaRPr>
                    </a:p>
                  </a:txBody>
                  <a:tcPr marL="0" marR="0" marT="0" marB="0" anchor="b">
                    <a:lnL>
                      <a:noFill/>
                    </a:lnL>
                    <a:lnR>
                      <a:noFill/>
                    </a:lnR>
                    <a:lnT>
                      <a:noFill/>
                    </a:lnT>
                    <a:lnB>
                      <a:noFill/>
                    </a:lnB>
                  </a:tcPr>
                </a:tc>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45840866"/>
              </p:ext>
            </p:extLst>
          </p:nvPr>
        </p:nvGraphicFramePr>
        <p:xfrm>
          <a:off x="1600200" y="838200"/>
          <a:ext cx="5880100" cy="5727700"/>
        </p:xfrm>
        <a:graphic>
          <a:graphicData uri="http://schemas.openxmlformats.org/presentationml/2006/ole">
            <mc:AlternateContent xmlns:mc="http://schemas.openxmlformats.org/markup-compatibility/2006">
              <mc:Choice xmlns:v="urn:schemas-microsoft-com:vml" Requires="v">
                <p:oleObj spid="_x0000_s149524" name="Worksheet" r:id="rId5" imgW="5880100" imgH="5727700" progId="Excel.Sheet.12">
                  <p:embed/>
                </p:oleObj>
              </mc:Choice>
              <mc:Fallback>
                <p:oleObj name="Worksheet" r:id="rId5" imgW="5880100" imgH="5727700" progId="Excel.Sheet.12">
                  <p:embed/>
                  <p:pic>
                    <p:nvPicPr>
                      <p:cNvPr id="0" name=""/>
                      <p:cNvPicPr/>
                      <p:nvPr/>
                    </p:nvPicPr>
                    <p:blipFill>
                      <a:blip r:embed="rId6"/>
                      <a:stretch>
                        <a:fillRect/>
                      </a:stretch>
                    </p:blipFill>
                    <p:spPr>
                      <a:xfrm>
                        <a:off x="1600200" y="838200"/>
                        <a:ext cx="5880100" cy="57277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14481906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noChangeAspect="1"/>
          </p:cNvGraphicFramePr>
          <p:nvPr>
            <p:extLst>
              <p:ext uri="{D42A27DB-BD31-4B8C-83A1-F6EECF244321}">
                <p14:modId xmlns:p14="http://schemas.microsoft.com/office/powerpoint/2010/main" val="3351355581"/>
              </p:ext>
            </p:extLst>
          </p:nvPr>
        </p:nvGraphicFramePr>
        <p:xfrm>
          <a:off x="1676400" y="1752600"/>
          <a:ext cx="6172200" cy="3251796"/>
        </p:xfrm>
        <a:graphic>
          <a:graphicData uri="http://schemas.openxmlformats.org/drawingml/2006/table">
            <a:tbl>
              <a:tblPr/>
              <a:tblGrid>
                <a:gridCol w="387036"/>
                <a:gridCol w="387036"/>
                <a:gridCol w="3462950"/>
                <a:gridCol w="1079626"/>
                <a:gridCol w="855552"/>
              </a:tblGrid>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r>
                        <a:rPr lang="en-US" sz="2000" b="0" i="0" u="none" strike="noStrike">
                          <a:effectLst/>
                          <a:latin typeface="Arial"/>
                        </a:rPr>
                        <a:t>Required Gear Reduction</a:t>
                      </a:r>
                    </a:p>
                  </a:txBody>
                  <a:tcPr marL="0" marR="0" marT="0" marB="0" anchor="b">
                    <a:lnL>
                      <a:noFill/>
                    </a:lnL>
                    <a:lnR>
                      <a:noFill/>
                    </a:lnR>
                    <a:lnT>
                      <a:noFill/>
                    </a:lnT>
                    <a:lnB>
                      <a:noFill/>
                    </a:lnB>
                  </a:tcPr>
                </a:tc>
                <a:tc>
                  <a:txBody>
                    <a:bodyPr/>
                    <a:lstStyle/>
                    <a:p>
                      <a:pPr algn="r" fontAlgn="b"/>
                      <a:r>
                        <a:rPr lang="en-US" sz="2000" b="1" i="0" u="none" strike="noStrike">
                          <a:effectLst/>
                          <a:latin typeface="Arial"/>
                        </a:rPr>
                        <a:t>1021.0</a:t>
                      </a: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634860">
                <a:tc gridSpan="4">
                  <a:txBody>
                    <a:bodyPr/>
                    <a:lstStyle/>
                    <a:p>
                      <a:pPr algn="l" fontAlgn="b"/>
                      <a:r>
                        <a:rPr lang="en-US" sz="2000" b="1" i="0" u="none" strike="noStrike" dirty="0">
                          <a:effectLst/>
                          <a:latin typeface="Arial"/>
                        </a:rPr>
                        <a:t>Loss estimate assuming 'n' small gear sets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63486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Individual gear set reduction ratio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2000" b="1" i="0" u="none" strike="noStrike">
                          <a:solidFill>
                            <a:srgbClr val="0000D4"/>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effectLst/>
                          <a:latin typeface="Arial"/>
                        </a:rPr>
                        <a:t>  times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 Loss per gear set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2000" b="1" i="0" u="none" strike="noStrike">
                          <a:solidFill>
                            <a:srgbClr val="0000D4"/>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Number of gear reductions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4.998</a:t>
                      </a:r>
                    </a:p>
                  </a:txBody>
                  <a:tcPr marL="0" marR="0" marT="0" marB="0" anchor="b">
                    <a:lnL>
                      <a:noFill/>
                    </a:lnL>
                    <a:lnR>
                      <a:noFill/>
                    </a:lnR>
                    <a:lnT>
                      <a:noFill/>
                    </a:lnT>
                    <a:lnB>
                      <a:noFill/>
                    </a:lnB>
                  </a:tcPr>
                </a:tc>
                <a:tc>
                  <a:txBody>
                    <a:bodyPr/>
                    <a:lstStyle/>
                    <a:p>
                      <a:pPr algn="l" fontAlgn="b"/>
                      <a:r>
                        <a:rPr lang="en-US" sz="2000" b="0" i="0" u="none" strike="noStrike">
                          <a:effectLst/>
                          <a:latin typeface="Arial"/>
                        </a:rPr>
                        <a:t>  sets</a:t>
                      </a:r>
                    </a:p>
                  </a:txBody>
                  <a:tcPr marL="0" marR="0" marT="0" marB="0" anchor="b">
                    <a:lnL>
                      <a:noFill/>
                    </a:lnL>
                    <a:lnR>
                      <a:noFill/>
                    </a:lnR>
                    <a:lnT>
                      <a:noFill/>
                    </a:lnT>
                    <a:lnB>
                      <a:noFill/>
                    </a:lnB>
                  </a:tcPr>
                </a:tc>
              </a:tr>
              <a:tr h="330346">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Total estimated gear efficiency</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77.39%</a:t>
                      </a: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bl>
          </a:graphicData>
        </a:graphic>
      </p:graphicFrame>
      <p:sp>
        <p:nvSpPr>
          <p:cNvPr id="118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18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8826" name="Rectangle 5"/>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Gear Loss Estimate</a:t>
            </a:r>
          </a:p>
        </p:txBody>
      </p:sp>
      <p:sp>
        <p:nvSpPr>
          <p:cNvPr id="114697" name="Rectangle 9"/>
          <p:cNvSpPr>
            <a:spLocks noChangeArrowheads="1"/>
          </p:cNvSpPr>
          <p:nvPr/>
        </p:nvSpPr>
        <p:spPr bwMode="auto">
          <a:xfrm>
            <a:off x="6019800" y="4724400"/>
            <a:ext cx="990599" cy="304800"/>
          </a:xfrm>
          <a:prstGeom prst="rect">
            <a:avLst/>
          </a:prstGeom>
          <a:solidFill>
            <a:srgbClr val="D8D9F4"/>
          </a:solidFill>
          <a:ln>
            <a:noFill/>
          </a:ln>
          <a:extLst/>
        </p:spPr>
        <p:txBody>
          <a:bodyPr wrap="none" anchor="ctr"/>
          <a:lstStyle/>
          <a:p>
            <a:endParaRPr lang="en-US"/>
          </a:p>
        </p:txBody>
      </p:sp>
      <p:sp>
        <p:nvSpPr>
          <p:cNvPr id="114695" name="Rectangle 7"/>
          <p:cNvSpPr>
            <a:spLocks noChangeArrowheads="1"/>
          </p:cNvSpPr>
          <p:nvPr/>
        </p:nvSpPr>
        <p:spPr bwMode="auto">
          <a:xfrm>
            <a:off x="6019800" y="4419600"/>
            <a:ext cx="1013460" cy="304800"/>
          </a:xfrm>
          <a:prstGeom prst="rect">
            <a:avLst/>
          </a:prstGeom>
          <a:solidFill>
            <a:srgbClr val="D8D9F4"/>
          </a:solidFill>
          <a:ln>
            <a:noFill/>
          </a:ln>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14695"/>
                                        </p:tgtEl>
                                      </p:cBhvr>
                                    </p:animEffect>
                                    <p:set>
                                      <p:cBhvr>
                                        <p:cTn id="7" dur="1" fill="hold">
                                          <p:stCondLst>
                                            <p:cond delay="499"/>
                                          </p:stCondLst>
                                        </p:cTn>
                                        <p:tgtEl>
                                          <p:spTgt spid="11469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14697"/>
                                        </p:tgtEl>
                                      </p:cBhvr>
                                    </p:animEffect>
                                    <p:set>
                                      <p:cBhvr>
                                        <p:cTn id="12" dur="1" fill="hold">
                                          <p:stCondLst>
                                            <p:cond delay="499"/>
                                          </p:stCondLst>
                                        </p:cTn>
                                        <p:tgtEl>
                                          <p:spTgt spid="1146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7" grpId="0" animBg="1"/>
      <p:bldP spid="11469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490357"/>
              </p:ext>
            </p:extLst>
          </p:nvPr>
        </p:nvGraphicFramePr>
        <p:xfrm>
          <a:off x="1143001" y="1905000"/>
          <a:ext cx="6629398" cy="3352800"/>
        </p:xfrm>
        <a:graphic>
          <a:graphicData uri="http://schemas.openxmlformats.org/drawingml/2006/table">
            <a:tbl>
              <a:tblPr/>
              <a:tblGrid>
                <a:gridCol w="338992"/>
                <a:gridCol w="420837"/>
                <a:gridCol w="165202"/>
                <a:gridCol w="3777217"/>
                <a:gridCol w="996878"/>
                <a:gridCol w="930272"/>
              </a:tblGrid>
              <a:tr h="236220">
                <a:tc gridSpan="4">
                  <a:txBody>
                    <a:bodyPr/>
                    <a:lstStyle/>
                    <a:p>
                      <a:pPr algn="l" fontAlgn="b"/>
                      <a:r>
                        <a:rPr lang="en-US" sz="2000" b="1" i="0" u="none" strike="noStrike" dirty="0">
                          <a:effectLst/>
                          <a:latin typeface="Arial"/>
                        </a:rPr>
                        <a:t>Winch line output at speed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dirty="0">
                          <a:effectLst/>
                          <a:latin typeface="Arial"/>
                        </a:rPr>
                        <a:t>Motor torque at speed (above)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0.0798</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r>
                        <a:rPr lang="en-US" sz="2000" b="0" i="0" u="none" strike="noStrike" dirty="0">
                          <a:effectLst/>
                          <a:latin typeface="Arial"/>
                        </a:rPr>
                        <a:t>-m</a:t>
                      </a:r>
                    </a:p>
                  </a:txBody>
                  <a:tcPr marL="0" marR="0" marT="0" marB="0" anchor="b">
                    <a:lnL>
                      <a:noFill/>
                    </a:lnL>
                    <a:lnR>
                      <a:noFill/>
                    </a:lnR>
                    <a:lnT>
                      <a:noFill/>
                    </a:lnT>
                    <a:lnB>
                      <a:noFill/>
                    </a:lnB>
                  </a:tcPr>
                </a:tc>
              </a:tr>
              <a:tr h="22860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dirty="0">
                          <a:effectLst/>
                          <a:latin typeface="Arial"/>
                        </a:rPr>
                        <a:t>Torque after gearbox (no loss)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81.47</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r>
                        <a:rPr lang="en-US" sz="2000" b="0" i="0" u="none" strike="noStrike" dirty="0">
                          <a:effectLst/>
                          <a:latin typeface="Arial"/>
                        </a:rPr>
                        <a:t>-m</a:t>
                      </a: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dirty="0">
                          <a:effectLst/>
                          <a:latin typeface="Arial"/>
                        </a:rPr>
                        <a:t>After gear box losses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63.05</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r>
                        <a:rPr lang="en-US" sz="2000" b="0" i="0" u="none" strike="noStrike" dirty="0">
                          <a:effectLst/>
                          <a:latin typeface="Arial"/>
                        </a:rPr>
                        <a:t>-m</a:t>
                      </a: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a:effectLst/>
                          <a:latin typeface="Arial"/>
                        </a:rPr>
                        <a:t>Force on Line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827.41</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N</a:t>
                      </a:r>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dirty="0">
                          <a:effectLst/>
                          <a:latin typeface="Arial"/>
                        </a:rPr>
                        <a:t>Force on Line (</a:t>
                      </a:r>
                      <a:r>
                        <a:rPr lang="en-US" sz="2000" b="0" i="0" u="none" strike="noStrike" dirty="0" err="1" smtClean="0">
                          <a:effectLst/>
                          <a:latin typeface="Arial"/>
                        </a:rPr>
                        <a:t>lb</a:t>
                      </a:r>
                      <a:r>
                        <a:rPr lang="en-US" sz="2000" b="0" i="0" u="none" strike="noStrike" dirty="0" smtClean="0">
                          <a:effectLst/>
                          <a:latin typeface="Arial"/>
                        </a:rPr>
                        <a:t>)</a:t>
                      </a:r>
                      <a:endParaRPr lang="en-US" sz="2000" b="0"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1" i="0" u="none" strike="noStrike">
                          <a:effectLst/>
                          <a:latin typeface="Arial"/>
                        </a:rPr>
                        <a:t>185.75</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a:t>
                      </a:r>
                      <a:r>
                        <a:rPr lang="en-US" sz="2000" b="0" i="0" u="none" strike="noStrike" dirty="0" err="1" smtClean="0">
                          <a:effectLst/>
                          <a:latin typeface="Arial"/>
                        </a:rPr>
                        <a:t>lb</a:t>
                      </a:r>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2">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hMerge="1">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r h="381000">
                <a:tc gridSpan="3">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000" b="1" i="0" u="none" strike="noStrike" dirty="0" smtClean="0">
                          <a:effectLst/>
                          <a:latin typeface="Arial"/>
                        </a:rPr>
                        <a:t>Margin</a:t>
                      </a:r>
                    </a:p>
                    <a:p>
                      <a:pPr algn="l" fontAlgn="b"/>
                      <a:endParaRPr lang="en-US" sz="2000" b="1"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gridSpan="3">
                  <a:txBody>
                    <a:bodyPr/>
                    <a:lstStyle/>
                    <a:p>
                      <a:pPr algn="l" fontAlgn="b"/>
                      <a:r>
                        <a:rPr lang="en-US" sz="2000" b="0" i="0" u="none" strike="noStrike">
                          <a:effectLst/>
                          <a:latin typeface="Arial"/>
                        </a:rPr>
                        <a:t>Weight of load</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2000" b="0" i="0" u="none" strike="noStrike">
                          <a:effectLst/>
                          <a:latin typeface="Arial"/>
                        </a:rPr>
                        <a:t>130</a:t>
                      </a:r>
                    </a:p>
                  </a:txBody>
                  <a:tcPr marL="0" marR="0" marT="0" marB="0" anchor="b">
                    <a:lnL>
                      <a:noFill/>
                    </a:lnL>
                    <a:lnR>
                      <a:noFill/>
                    </a:lnR>
                    <a:lnT>
                      <a:noFill/>
                    </a:lnT>
                    <a:lnB>
                      <a:noFill/>
                    </a:lnB>
                  </a:tcPr>
                </a:tc>
                <a:tc>
                  <a:txBody>
                    <a:bodyPr/>
                    <a:lstStyle/>
                    <a:p>
                      <a:pPr algn="l" fontAlgn="b"/>
                      <a:r>
                        <a:rPr lang="en-US" sz="2000" b="0" i="0" u="none" strike="noStrike" dirty="0" smtClean="0">
                          <a:effectLst/>
                          <a:latin typeface="Arial"/>
                        </a:rPr>
                        <a:t> </a:t>
                      </a:r>
                      <a:r>
                        <a:rPr lang="en-US" sz="2000" b="0" i="0" u="none" strike="noStrike" dirty="0" err="1" smtClean="0">
                          <a:effectLst/>
                          <a:latin typeface="Arial"/>
                        </a:rPr>
                        <a:t>lb</a:t>
                      </a:r>
                      <a:endParaRPr lang="en-US" sz="2000" b="0" i="0" u="none" strike="noStrike" dirty="0">
                        <a:effectLst/>
                        <a:latin typeface="Arial"/>
                      </a:endParaRPr>
                    </a:p>
                  </a:txBody>
                  <a:tcPr marL="0" marR="0" marT="0" marB="0" anchor="b">
                    <a:lnL>
                      <a:noFill/>
                    </a:lnL>
                    <a:lnR>
                      <a:noFill/>
                    </a:lnR>
                    <a:lnT>
                      <a:noFill/>
                    </a:lnT>
                    <a:lnB>
                      <a:noFill/>
                    </a:lnB>
                  </a:tcPr>
                </a:tc>
              </a:tr>
              <a:tr h="236220">
                <a:tc>
                  <a:txBody>
                    <a:bodyPr/>
                    <a:lstStyle/>
                    <a:p>
                      <a:pPr algn="l" fontAlgn="b"/>
                      <a:endParaRPr lang="en-US" sz="20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20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US" sz="2000" b="0" i="0" u="none" strike="noStrike">
                          <a:effectLst/>
                          <a:latin typeface="Arial"/>
                        </a:rPr>
                        <a:t>Margin (force:load at target speed)</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2000" b="0" i="0" u="none" strike="noStrike">
                          <a:effectLst/>
                          <a:latin typeface="Arial"/>
                        </a:rPr>
                        <a:t>1.43 : 1</a:t>
                      </a:r>
                    </a:p>
                  </a:txBody>
                  <a:tcPr marL="0" marR="0" marT="0" marB="0" anchor="b">
                    <a:lnL>
                      <a:noFill/>
                    </a:lnL>
                    <a:lnR>
                      <a:noFill/>
                    </a:lnR>
                    <a:lnT>
                      <a:noFill/>
                    </a:lnT>
                    <a:lnB>
                      <a:noFill/>
                    </a:lnB>
                  </a:tcPr>
                </a:tc>
                <a:tc>
                  <a:txBody>
                    <a:bodyPr/>
                    <a:lstStyle/>
                    <a:p>
                      <a:pPr algn="l" fontAlgn="b"/>
                      <a:endParaRPr lang="en-US" sz="2000" b="0" i="0" u="none" strike="noStrike" dirty="0">
                        <a:effectLst/>
                        <a:latin typeface="Arial"/>
                      </a:endParaRPr>
                    </a:p>
                  </a:txBody>
                  <a:tcPr marL="0" marR="0" marT="0" marB="0" anchor="b">
                    <a:lnL>
                      <a:noFill/>
                    </a:lnL>
                    <a:lnR>
                      <a:noFill/>
                    </a:lnR>
                    <a:lnT>
                      <a:noFill/>
                    </a:lnT>
                    <a:lnB>
                      <a:noFill/>
                    </a:lnB>
                  </a:tcPr>
                </a:tc>
              </a:tr>
            </a:tbl>
          </a:graphicData>
        </a:graphic>
      </p:graphicFrame>
      <p:sp>
        <p:nvSpPr>
          <p:cNvPr id="1208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208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0860" name="Rectangle 5"/>
          <p:cNvSpPr>
            <a:spLocks noGrp="1" noChangeArrowheads="1"/>
          </p:cNvSpPr>
          <p:nvPr>
            <p:ph type="title"/>
          </p:nvPr>
        </p:nvSpPr>
        <p:spPr/>
        <p:txBody>
          <a:bodyPr/>
          <a:lstStyle/>
          <a:p>
            <a:pPr eaLnBrk="1" hangingPunct="1"/>
            <a:r>
              <a:rPr lang="en-US" sz="4000" dirty="0">
                <a:latin typeface="Times New Roman" charset="0"/>
                <a:ea typeface="ＭＳ Ｐゴシック" charset="0"/>
                <a:cs typeface="ＭＳ Ｐゴシック" charset="0"/>
              </a:rPr>
              <a:t>Verify We Meet or </a:t>
            </a:r>
            <a:r>
              <a:rPr lang="en-US" sz="4000" dirty="0" smtClean="0">
                <a:latin typeface="Times New Roman" charset="0"/>
                <a:ea typeface="ＭＳ Ｐゴシック" charset="0"/>
                <a:cs typeface="ＭＳ Ｐゴシック" charset="0"/>
              </a:rPr>
              <a:t>Exceed</a:t>
            </a:r>
            <a:br>
              <a:rPr lang="en-US" sz="4000" dirty="0" smtClean="0">
                <a:latin typeface="Times New Roman" charset="0"/>
                <a:ea typeface="ＭＳ Ｐゴシック" charset="0"/>
                <a:cs typeface="ＭＳ Ｐゴシック" charset="0"/>
              </a:rPr>
            </a:br>
            <a:r>
              <a:rPr lang="en-US" sz="4000" dirty="0" smtClean="0">
                <a:latin typeface="Times New Roman" charset="0"/>
                <a:ea typeface="ＭＳ Ｐゴシック" charset="0"/>
                <a:cs typeface="ＭＳ Ｐゴシック" charset="0"/>
              </a:rPr>
              <a:t>Pull </a:t>
            </a:r>
            <a:r>
              <a:rPr lang="en-US" sz="4000" dirty="0">
                <a:latin typeface="Times New Roman" charset="0"/>
                <a:ea typeface="ＭＳ Ｐゴシック" charset="0"/>
                <a:cs typeface="ＭＳ Ｐゴシック" charset="0"/>
              </a:rPr>
              <a:t>Strength Specification</a:t>
            </a:r>
          </a:p>
        </p:txBody>
      </p:sp>
      <p:sp>
        <p:nvSpPr>
          <p:cNvPr id="116745" name="Rectangle 9"/>
          <p:cNvSpPr>
            <a:spLocks noChangeArrowheads="1"/>
          </p:cNvSpPr>
          <p:nvPr/>
        </p:nvSpPr>
        <p:spPr bwMode="auto">
          <a:xfrm>
            <a:off x="5943600" y="2514600"/>
            <a:ext cx="914400" cy="304800"/>
          </a:xfrm>
          <a:prstGeom prst="rect">
            <a:avLst/>
          </a:prstGeom>
          <a:solidFill>
            <a:srgbClr val="D8D9F4"/>
          </a:solidFill>
          <a:ln>
            <a:noFill/>
          </a:ln>
          <a:extLst/>
        </p:spPr>
        <p:txBody>
          <a:bodyPr wrap="none" anchor="ctr"/>
          <a:lstStyle/>
          <a:p>
            <a:endParaRPr lang="en-US"/>
          </a:p>
        </p:txBody>
      </p:sp>
      <p:sp>
        <p:nvSpPr>
          <p:cNvPr id="116748" name="Rectangle 12"/>
          <p:cNvSpPr>
            <a:spLocks noChangeArrowheads="1"/>
          </p:cNvSpPr>
          <p:nvPr/>
        </p:nvSpPr>
        <p:spPr bwMode="auto">
          <a:xfrm>
            <a:off x="5943600" y="2819400"/>
            <a:ext cx="914400" cy="304800"/>
          </a:xfrm>
          <a:prstGeom prst="rect">
            <a:avLst/>
          </a:prstGeom>
          <a:solidFill>
            <a:srgbClr val="D8D9F4"/>
          </a:solidFill>
          <a:ln>
            <a:noFill/>
          </a:ln>
          <a:extLst/>
        </p:spPr>
        <p:txBody>
          <a:bodyPr wrap="none" anchor="ctr"/>
          <a:lstStyle/>
          <a:p>
            <a:endParaRPr lang="en-US"/>
          </a:p>
        </p:txBody>
      </p:sp>
      <p:sp>
        <p:nvSpPr>
          <p:cNvPr id="116749" name="Rectangle 13"/>
          <p:cNvSpPr>
            <a:spLocks noChangeArrowheads="1"/>
          </p:cNvSpPr>
          <p:nvPr/>
        </p:nvSpPr>
        <p:spPr bwMode="auto">
          <a:xfrm>
            <a:off x="5943600" y="3124200"/>
            <a:ext cx="914400" cy="304800"/>
          </a:xfrm>
          <a:prstGeom prst="rect">
            <a:avLst/>
          </a:prstGeom>
          <a:solidFill>
            <a:srgbClr val="D8D9F4"/>
          </a:solidFill>
          <a:ln>
            <a:noFill/>
          </a:ln>
          <a:extLst/>
        </p:spPr>
        <p:txBody>
          <a:bodyPr wrap="none" anchor="ctr"/>
          <a:lstStyle/>
          <a:p>
            <a:endParaRPr lang="en-US"/>
          </a:p>
        </p:txBody>
      </p:sp>
      <p:sp>
        <p:nvSpPr>
          <p:cNvPr id="10" name="Rectangle 13"/>
          <p:cNvSpPr>
            <a:spLocks noChangeArrowheads="1"/>
          </p:cNvSpPr>
          <p:nvPr/>
        </p:nvSpPr>
        <p:spPr bwMode="auto">
          <a:xfrm>
            <a:off x="5943600" y="3429000"/>
            <a:ext cx="914400" cy="304800"/>
          </a:xfrm>
          <a:prstGeom prst="rect">
            <a:avLst/>
          </a:prstGeom>
          <a:solidFill>
            <a:srgbClr val="D8D9F4"/>
          </a:solidFill>
          <a:ln>
            <a:noFill/>
          </a:ln>
          <a:extLst/>
        </p:spPr>
        <p:txBody>
          <a:bodyPr wrap="none" anchor="ctr"/>
          <a:lstStyle/>
          <a:p>
            <a:endParaRPr lang="en-US"/>
          </a:p>
        </p:txBody>
      </p:sp>
      <p:sp>
        <p:nvSpPr>
          <p:cNvPr id="11" name="Rectangle 13"/>
          <p:cNvSpPr>
            <a:spLocks noChangeArrowheads="1"/>
          </p:cNvSpPr>
          <p:nvPr/>
        </p:nvSpPr>
        <p:spPr bwMode="auto">
          <a:xfrm>
            <a:off x="5867400" y="4953000"/>
            <a:ext cx="990600" cy="304800"/>
          </a:xfrm>
          <a:prstGeom prst="rect">
            <a:avLst/>
          </a:prstGeom>
          <a:solidFill>
            <a:srgbClr val="D8D9F4"/>
          </a:solidFill>
          <a:ln>
            <a:noFill/>
          </a:ln>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16745"/>
                                        </p:tgtEl>
                                      </p:cBhvr>
                                    </p:animEffect>
                                    <p:set>
                                      <p:cBhvr>
                                        <p:cTn id="7" dur="1" fill="hold">
                                          <p:stCondLst>
                                            <p:cond delay="499"/>
                                          </p:stCondLst>
                                        </p:cTn>
                                        <p:tgtEl>
                                          <p:spTgt spid="11674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16748"/>
                                        </p:tgtEl>
                                      </p:cBhvr>
                                    </p:animEffect>
                                    <p:set>
                                      <p:cBhvr>
                                        <p:cTn id="12" dur="1" fill="hold">
                                          <p:stCondLst>
                                            <p:cond delay="499"/>
                                          </p:stCondLst>
                                        </p:cTn>
                                        <p:tgtEl>
                                          <p:spTgt spid="1167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116749"/>
                                        </p:tgtEl>
                                      </p:cBhvr>
                                    </p:animEffect>
                                    <p:set>
                                      <p:cBhvr>
                                        <p:cTn id="17" dur="1" fill="hold">
                                          <p:stCondLst>
                                            <p:cond delay="499"/>
                                          </p:stCondLst>
                                        </p:cTn>
                                        <p:tgtEl>
                                          <p:spTgt spid="1167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animBg="1"/>
      <p:bldP spid="116748" grpId="0" animBg="1"/>
      <p:bldP spid="11674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228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2883" name="Rectangle 2"/>
          <p:cNvSpPr>
            <a:spLocks noGrp="1" noChangeArrowheads="1"/>
          </p:cNvSpPr>
          <p:nvPr>
            <p:ph type="title"/>
          </p:nvPr>
        </p:nvSpPr>
        <p:spPr>
          <a:xfrm>
            <a:off x="533400" y="4572000"/>
            <a:ext cx="8229600" cy="1143000"/>
          </a:xfrm>
        </p:spPr>
        <p:txBody>
          <a:bodyPr/>
          <a:lstStyle/>
          <a:p>
            <a:pPr eaLnBrk="1" hangingPunct="1"/>
            <a:r>
              <a:rPr lang="en-US" dirty="0">
                <a:latin typeface="Times New Roman" charset="0"/>
                <a:ea typeface="ＭＳ Ｐゴシック" charset="0"/>
                <a:cs typeface="ＭＳ Ｐゴシック" charset="0"/>
              </a:rPr>
              <a:t>Feat Accomplished!</a:t>
            </a:r>
          </a:p>
        </p:txBody>
      </p:sp>
      <p:sp>
        <p:nvSpPr>
          <p:cNvPr id="122884" name="Rectangle 3"/>
          <p:cNvSpPr>
            <a:spLocks noGrp="1" noChangeArrowheads="1"/>
          </p:cNvSpPr>
          <p:nvPr>
            <p:ph type="body" idx="1"/>
          </p:nvPr>
        </p:nvSpPr>
        <p:spPr>
          <a:xfrm>
            <a:off x="990600" y="5715000"/>
            <a:ext cx="7315200" cy="1524000"/>
          </a:xfrm>
        </p:spPr>
        <p:txBody>
          <a:bodyPr/>
          <a:lstStyle/>
          <a:p>
            <a:pPr eaLnBrk="1" hangingPunct="1">
              <a:buFontTx/>
              <a:buNone/>
            </a:pPr>
            <a:r>
              <a:rPr lang="en-US" sz="3600" i="1" dirty="0" smtClean="0">
                <a:latin typeface="Times New Roman" charset="0"/>
                <a:ea typeface="ＭＳ Ｐゴシック" charset="0"/>
                <a:cs typeface="ＭＳ Ｐゴシック" charset="0"/>
              </a:rPr>
              <a:t>185 </a:t>
            </a:r>
            <a:r>
              <a:rPr lang="en-US" sz="3600" i="1" dirty="0" err="1">
                <a:latin typeface="Times New Roman" charset="0"/>
                <a:ea typeface="ＭＳ Ｐゴシック" charset="0"/>
                <a:cs typeface="ＭＳ Ｐゴシック" charset="0"/>
              </a:rPr>
              <a:t>lb</a:t>
            </a:r>
            <a:r>
              <a:rPr lang="en-US" sz="3600" i="1" dirty="0">
                <a:latin typeface="Times New Roman" charset="0"/>
                <a:ea typeface="ＭＳ Ｐゴシック" charset="0"/>
                <a:cs typeface="ＭＳ Ｐゴシック" charset="0"/>
              </a:rPr>
              <a:t> exceeds required spec of 130lbs</a:t>
            </a:r>
          </a:p>
        </p:txBody>
      </p:sp>
      <p:pic>
        <p:nvPicPr>
          <p:cNvPr id="12288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51054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24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4931" name="Rectangle 2"/>
          <p:cNvSpPr>
            <a:spLocks noGrp="1" noChangeArrowheads="1"/>
          </p:cNvSpPr>
          <p:nvPr>
            <p:ph type="ctrTitle"/>
          </p:nvPr>
        </p:nvSpPr>
        <p:spPr>
          <a:xfrm>
            <a:off x="762000" y="1219200"/>
            <a:ext cx="7772400" cy="1470025"/>
          </a:xfrm>
        </p:spPr>
        <p:txBody>
          <a:bodyPr/>
          <a:lstStyle/>
          <a:p>
            <a:pPr eaLnBrk="1" hangingPunct="1"/>
            <a:r>
              <a:rPr lang="en-US" sz="1800">
                <a:latin typeface="Times New Roman" charset="0"/>
                <a:ea typeface="ＭＳ Ｐゴシック" charset="0"/>
                <a:cs typeface="ＭＳ Ｐゴシック" charset="0"/>
              </a:rPr>
              <a:t>More than you wanted to know about</a:t>
            </a:r>
            <a:br>
              <a:rPr lang="en-US" sz="1800">
                <a:latin typeface="Times New Roman" charset="0"/>
                <a:ea typeface="ＭＳ Ｐゴシック" charset="0"/>
                <a:cs typeface="ＭＳ Ｐゴシック" charset="0"/>
              </a:rPr>
            </a:br>
            <a:r>
              <a:rPr lang="en-US">
                <a:latin typeface="Times New Roman" charset="0"/>
                <a:ea typeface="ＭＳ Ｐゴシック" charset="0"/>
                <a:cs typeface="ＭＳ Ｐゴシック" charset="0"/>
              </a:rPr>
              <a:t>Robot Winch Design</a:t>
            </a:r>
          </a:p>
        </p:txBody>
      </p:sp>
      <p:sp>
        <p:nvSpPr>
          <p:cNvPr id="124932" name="Rectangle 3"/>
          <p:cNvSpPr>
            <a:spLocks noGrp="1" noChangeArrowheads="1"/>
          </p:cNvSpPr>
          <p:nvPr>
            <p:ph type="subTitle" idx="1"/>
          </p:nvPr>
        </p:nvSpPr>
        <p:spPr>
          <a:xfrm>
            <a:off x="1371600" y="3048000"/>
            <a:ext cx="6400800" cy="1752600"/>
          </a:xfrm>
        </p:spPr>
        <p:txBody>
          <a:bodyPr/>
          <a:lstStyle/>
          <a:p>
            <a:pPr eaLnBrk="1" hangingPunct="1">
              <a:lnSpc>
                <a:spcPct val="80000"/>
              </a:lnSpc>
            </a:pPr>
            <a:r>
              <a:rPr lang="en-US" sz="1400">
                <a:latin typeface="Times New Roman" charset="0"/>
                <a:ea typeface="ＭＳ Ｐゴシック" charset="0"/>
                <a:cs typeface="ＭＳ Ｐゴシック" charset="0"/>
              </a:rPr>
              <a:t>David Giandomenico</a:t>
            </a:r>
          </a:p>
          <a:p>
            <a:pPr eaLnBrk="1" hangingPunct="1">
              <a:lnSpc>
                <a:spcPct val="80000"/>
              </a:lnSpc>
            </a:pPr>
            <a:r>
              <a:rPr lang="en-US" sz="1400">
                <a:latin typeface="Times New Roman" charset="0"/>
                <a:ea typeface="ＭＳ Ｐゴシック" charset="0"/>
                <a:cs typeface="ＭＳ Ｐゴシック" charset="0"/>
              </a:rPr>
              <a:t>Lynbrook High School Robotics</a:t>
            </a:r>
          </a:p>
          <a:p>
            <a:pPr eaLnBrk="1" hangingPunct="1">
              <a:lnSpc>
                <a:spcPct val="80000"/>
              </a:lnSpc>
            </a:pPr>
            <a:r>
              <a:rPr lang="en-US" sz="1400">
                <a:latin typeface="Times New Roman" charset="0"/>
                <a:ea typeface="ＭＳ Ｐゴシック" charset="0"/>
                <a:cs typeface="ＭＳ Ｐゴシック" charset="0"/>
              </a:rPr>
              <a:t>FIRST Team #846</a:t>
            </a:r>
          </a:p>
          <a:p>
            <a:pPr eaLnBrk="1" hangingPunct="1">
              <a:lnSpc>
                <a:spcPct val="80000"/>
              </a:lnSpc>
            </a:pPr>
            <a:r>
              <a:rPr lang="en-US" sz="1400">
                <a:latin typeface="Times New Roman" charset="0"/>
                <a:ea typeface="ＭＳ Ｐゴシック" charset="0"/>
                <a:cs typeface="ＭＳ Ｐゴシック" charset="0"/>
                <a:hlinkClick r:id="rId3"/>
              </a:rPr>
              <a:t>DGiandomenico@lynbrookrobotics.com</a:t>
            </a:r>
            <a:endParaRPr lang="en-US" sz="1400">
              <a:latin typeface="Times New Roman" charset="0"/>
              <a:ea typeface="ＭＳ Ｐゴシック" charset="0"/>
              <a:cs typeface="ＭＳ Ｐゴシック" charset="0"/>
            </a:endParaRPr>
          </a:p>
          <a:p>
            <a:pPr eaLnBrk="1" hangingPunct="1">
              <a:lnSpc>
                <a:spcPct val="80000"/>
              </a:lnSpc>
            </a:pPr>
            <a:r>
              <a:rPr lang="en-US" sz="1400">
                <a:latin typeface="Times New Roman" charset="0"/>
                <a:ea typeface="ＭＳ Ｐゴシック" charset="0"/>
                <a:cs typeface="ＭＳ Ｐゴシック" charset="0"/>
              </a:rPr>
              <a:t>(408)343-1183</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3072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 name="Rectangle 51"/>
          <p:cNvSpPr txBox="1">
            <a:spLocks noChangeArrowheads="1"/>
          </p:cNvSpPr>
          <p:nvPr/>
        </p:nvSpPr>
        <p:spPr bwMode="auto">
          <a:xfrm>
            <a:off x="228600" y="0"/>
            <a:ext cx="8229600" cy="685800"/>
          </a:xfrm>
          <a:prstGeom prst="rect">
            <a:avLst/>
          </a:prstGeom>
          <a:noFill/>
          <a:ln w="9525">
            <a:noFill/>
            <a:miter lim="800000"/>
            <a:headEnd/>
            <a:tailEnd/>
          </a:ln>
        </p:spPr>
        <p:txBody>
          <a:bodyPr anchor="ctr"/>
          <a:lstStyle/>
          <a:p>
            <a:pPr>
              <a:defRPr/>
            </a:pPr>
            <a:r>
              <a:rPr lang="en-US" sz="4400" kern="0" dirty="0">
                <a:solidFill>
                  <a:schemeClr val="tx2"/>
                </a:solidFill>
                <a:latin typeface="+mj-lt"/>
                <a:ea typeface="ＭＳ Ｐゴシック" charset="-128"/>
                <a:cs typeface="ＭＳ Ｐゴシック" charset="-128"/>
              </a:rPr>
              <a:t>Kit Motors – Which One?</a:t>
            </a:r>
          </a:p>
        </p:txBody>
      </p:sp>
      <p:sp>
        <p:nvSpPr>
          <p:cNvPr id="30798" name="TextBox 5"/>
          <p:cNvSpPr txBox="1">
            <a:spLocks noChangeArrowheads="1"/>
          </p:cNvSpPr>
          <p:nvPr/>
        </p:nvSpPr>
        <p:spPr bwMode="auto">
          <a:xfrm>
            <a:off x="609600" y="685800"/>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600" i="1" dirty="0"/>
              <a:t>All Data at 12VDC</a:t>
            </a:r>
          </a:p>
        </p:txBody>
      </p:sp>
      <p:sp>
        <p:nvSpPr>
          <p:cNvPr id="7" name="Rectangle 51"/>
          <p:cNvSpPr txBox="1">
            <a:spLocks noChangeArrowheads="1"/>
          </p:cNvSpPr>
          <p:nvPr/>
        </p:nvSpPr>
        <p:spPr bwMode="auto">
          <a:xfrm>
            <a:off x="2971800" y="609600"/>
            <a:ext cx="5867400" cy="533400"/>
          </a:xfrm>
          <a:prstGeom prst="rect">
            <a:avLst/>
          </a:prstGeom>
          <a:noFill/>
          <a:ln w="9525">
            <a:noFill/>
            <a:miter lim="800000"/>
            <a:headEnd/>
            <a:tailEnd/>
          </a:ln>
        </p:spPr>
        <p:txBody>
          <a:bodyPr anchor="ctr"/>
          <a:lstStyle/>
          <a:p>
            <a:pPr>
              <a:defRPr/>
            </a:pPr>
            <a:r>
              <a:rPr lang="en-US" sz="2000" kern="0" dirty="0" smtClean="0">
                <a:solidFill>
                  <a:srgbClr val="000090"/>
                </a:solidFill>
                <a:latin typeface="+mj-lt"/>
                <a:ea typeface="ＭＳ Ｐゴシック" charset="-128"/>
                <a:cs typeface="ＭＳ Ｐゴシック" charset="-128"/>
              </a:rPr>
              <a:t>2013 </a:t>
            </a:r>
            <a:r>
              <a:rPr lang="en-US" sz="2000" kern="0" dirty="0">
                <a:solidFill>
                  <a:srgbClr val="000090"/>
                </a:solidFill>
                <a:latin typeface="+mj-lt"/>
                <a:ea typeface="ＭＳ Ｐゴシック" charset="-128"/>
                <a:cs typeface="ＭＳ Ｐゴシック" charset="-128"/>
              </a:rPr>
              <a:t>choices </a:t>
            </a:r>
            <a:r>
              <a:rPr lang="en-US" sz="2000" i="1" kern="0" dirty="0" smtClean="0">
                <a:solidFill>
                  <a:srgbClr val="000090"/>
                </a:solidFill>
                <a:latin typeface="+mj-lt"/>
                <a:ea typeface="ＭＳ Ｐゴシック" charset="-128"/>
                <a:cs typeface="ＭＳ Ｐゴシック" charset="-128"/>
              </a:rPr>
              <a:t>(partial list!</a:t>
            </a:r>
            <a:r>
              <a:rPr lang="en-US" sz="2000" i="1" kern="0" dirty="0">
                <a:solidFill>
                  <a:srgbClr val="000090"/>
                </a:solidFill>
                <a:latin typeface="+mj-lt"/>
                <a:ea typeface="ＭＳ Ｐゴシック" charset="-128"/>
                <a:cs typeface="ＭＳ Ｐゴシック" charset="-128"/>
              </a:rPr>
              <a:t>)</a:t>
            </a:r>
          </a:p>
        </p:txBody>
      </p:sp>
      <p:graphicFrame>
        <p:nvGraphicFramePr>
          <p:cNvPr id="9" name="Table 8"/>
          <p:cNvGraphicFramePr>
            <a:graphicFrameLocks noGrp="1"/>
          </p:cNvGraphicFramePr>
          <p:nvPr>
            <p:extLst>
              <p:ext uri="{D42A27DB-BD31-4B8C-83A1-F6EECF244321}">
                <p14:modId xmlns:p14="http://schemas.microsoft.com/office/powerpoint/2010/main" val="1826658251"/>
              </p:ext>
            </p:extLst>
          </p:nvPr>
        </p:nvGraphicFramePr>
        <p:xfrm>
          <a:off x="1143000" y="1143000"/>
          <a:ext cx="6629401" cy="5592203"/>
        </p:xfrm>
        <a:graphic>
          <a:graphicData uri="http://schemas.openxmlformats.org/drawingml/2006/table">
            <a:tbl>
              <a:tblPr firstRow="1" bandRow="1">
                <a:tableStyleId>{284E427A-3D55-4303-BF80-6455036E1DE7}</a:tableStyleId>
              </a:tblPr>
              <a:tblGrid>
                <a:gridCol w="1356895"/>
                <a:gridCol w="1066132"/>
                <a:gridCol w="1066132"/>
                <a:gridCol w="1046747"/>
                <a:gridCol w="1007979"/>
                <a:gridCol w="1085516"/>
              </a:tblGrid>
              <a:tr h="684924">
                <a:tc>
                  <a:txBody>
                    <a:bodyPr/>
                    <a:lstStyle/>
                    <a:p>
                      <a:pPr algn="l" fontAlgn="ctr"/>
                      <a:r>
                        <a:rPr lang="en-US" sz="1400" u="none" strike="noStrike">
                          <a:effectLst/>
                        </a:rPr>
                        <a:t>Make</a:t>
                      </a:r>
                      <a:br>
                        <a:rPr lang="en-US" sz="1400" u="none" strike="noStrike">
                          <a:effectLst/>
                        </a:rPr>
                      </a:br>
                      <a:r>
                        <a:rPr lang="en-US" sz="1400" u="none" strike="noStrike">
                          <a:effectLst/>
                        </a:rPr>
                        <a:t>  Model</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Max Power (W)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Torque (oz-in)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72241">
                <a:tc>
                  <a:txBody>
                    <a:bodyPr/>
                    <a:lstStyle/>
                    <a:p>
                      <a:pPr algn="l" fontAlgn="ctr"/>
                      <a:r>
                        <a:rPr lang="pl-PL" sz="1400" u="none" strike="noStrike">
                          <a:effectLst/>
                        </a:rPr>
                        <a:t>AndyMark </a:t>
                      </a:r>
                      <a:br>
                        <a:rPr lang="pl-PL" sz="1400" u="none" strike="noStrike">
                          <a:effectLst/>
                        </a:rPr>
                      </a:br>
                      <a:r>
                        <a:rPr lang="pl-PL" sz="1400" u="none" strike="noStrike">
                          <a:effectLst/>
                        </a:rPr>
                        <a:t>  am-0912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22</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en-US" sz="1400" u="none" strike="noStrike">
                          <a:effectLst/>
                        </a:rPr>
                        <a:t>BaneBots </a:t>
                      </a:r>
                      <a:br>
                        <a:rPr lang="en-US" sz="1400" u="none" strike="noStrike">
                          <a:effectLst/>
                        </a:rPr>
                      </a:br>
                      <a:r>
                        <a:rPr lang="en-US" sz="1400" u="none" strike="noStrike">
                          <a:effectLst/>
                        </a:rPr>
                        <a:t>  M7-RS775-18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536028">
                <a:tc>
                  <a:txBody>
                    <a:bodyPr/>
                    <a:lstStyle/>
                    <a:p>
                      <a:pPr algn="l" fontAlgn="ctr"/>
                      <a:r>
                        <a:rPr lang="en-US" sz="1400" u="none" strike="noStrike">
                          <a:effectLst/>
                        </a:rPr>
                        <a:t>BaneBots </a:t>
                      </a:r>
                      <a:br>
                        <a:rPr lang="en-US" sz="1400" u="none" strike="noStrike">
                          <a:effectLst/>
                        </a:rPr>
                      </a:br>
                      <a:r>
                        <a:rPr lang="en-US" sz="1400" u="none" strike="noStrike">
                          <a:effectLst/>
                        </a:rPr>
                        <a:t>  M5-RS550-12 M5-RS550-12-B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254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372241">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7352">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a:t>
                      </a:r>
                      <a:endParaRPr lang="en-US" sz="1400" b="0" i="0" u="none" strike="noStrike">
                        <a:solidFill>
                          <a:srgbClr val="000000"/>
                        </a:solidFill>
                        <a:effectLst/>
                        <a:latin typeface="Calibri"/>
                      </a:endParaRPr>
                    </a:p>
                  </a:txBody>
                  <a:tcPr marL="0" marR="0" marT="0" marB="0" anchor="ctr"/>
                </a:tc>
              </a:tr>
              <a:tr h="357352">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337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229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41691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41</a:t>
                      </a:r>
                      <a:endParaRPr lang="en-US" sz="1400" b="0" i="0" u="none" strike="noStrike" dirty="0">
                        <a:solidFill>
                          <a:srgbClr val="000000"/>
                        </a:solidFill>
                        <a:effectLst/>
                        <a:latin typeface="Calibri"/>
                      </a:endParaRPr>
                    </a:p>
                  </a:txBody>
                  <a:tcPr marL="0" marR="0" marT="0"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269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26979" name="TextBox 9"/>
          <p:cNvSpPr txBox="1">
            <a:spLocks noChangeArrowheads="1"/>
          </p:cNvSpPr>
          <p:nvPr/>
        </p:nvSpPr>
        <p:spPr bwMode="auto">
          <a:xfrm>
            <a:off x="762000" y="10668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Addendum: Interest or Time permitting</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290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graphicFrame>
        <p:nvGraphicFramePr>
          <p:cNvPr id="129027" name="Object 2"/>
          <p:cNvGraphicFramePr>
            <a:graphicFrameLocks noChangeAspect="1"/>
          </p:cNvGraphicFramePr>
          <p:nvPr/>
        </p:nvGraphicFramePr>
        <p:xfrm>
          <a:off x="1181100" y="3124200"/>
          <a:ext cx="4341813" cy="723900"/>
        </p:xfrm>
        <a:graphic>
          <a:graphicData uri="http://schemas.openxmlformats.org/presentationml/2006/ole">
            <mc:AlternateContent xmlns:mc="http://schemas.openxmlformats.org/markup-compatibility/2006">
              <mc:Choice xmlns:v="urn:schemas-microsoft-com:vml" Requires="v">
                <p:oleObj spid="_x0000_s129234" name="Equation" r:id="rId4" imgW="1447800" imgH="241300" progId="Equation.3">
                  <p:embed/>
                </p:oleObj>
              </mc:Choice>
              <mc:Fallback>
                <p:oleObj name="Equation" r:id="rId4" imgW="1447800" imgH="241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3124200"/>
                        <a:ext cx="4341813"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49" name="Object 3"/>
          <p:cNvGraphicFramePr>
            <a:graphicFrameLocks noChangeAspect="1"/>
          </p:cNvGraphicFramePr>
          <p:nvPr/>
        </p:nvGraphicFramePr>
        <p:xfrm>
          <a:off x="1257300" y="3886200"/>
          <a:ext cx="5734050" cy="722313"/>
        </p:xfrm>
        <a:graphic>
          <a:graphicData uri="http://schemas.openxmlformats.org/presentationml/2006/ole">
            <mc:AlternateContent xmlns:mc="http://schemas.openxmlformats.org/markup-compatibility/2006">
              <mc:Choice xmlns:v="urn:schemas-microsoft-com:vml" Requires="v">
                <p:oleObj spid="_x0000_s129235" name="Equation" r:id="rId6" imgW="1917700" imgH="241300" progId="Equation.3">
                  <p:embed/>
                </p:oleObj>
              </mc:Choice>
              <mc:Fallback>
                <p:oleObj name="Equation" r:id="rId6" imgW="19177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3886200"/>
                        <a:ext cx="5734050"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9029" name="Object 4"/>
          <p:cNvGraphicFramePr>
            <a:graphicFrameLocks noChangeAspect="1"/>
          </p:cNvGraphicFramePr>
          <p:nvPr/>
        </p:nvGraphicFramePr>
        <p:xfrm>
          <a:off x="9677400" y="533400"/>
          <a:ext cx="5562600" cy="2973388"/>
        </p:xfrm>
        <a:graphic>
          <a:graphicData uri="http://schemas.openxmlformats.org/presentationml/2006/ole">
            <mc:AlternateContent xmlns:mc="http://schemas.openxmlformats.org/markup-compatibility/2006">
              <mc:Choice xmlns:v="urn:schemas-microsoft-com:vml" Requires="v">
                <p:oleObj spid="_x0000_s129236" name="Equation" r:id="rId8" imgW="2400300" imgH="1282700" progId="Equation.3">
                  <p:embed/>
                </p:oleObj>
              </mc:Choice>
              <mc:Fallback>
                <p:oleObj name="Equation" r:id="rId8" imgW="2400300" imgH="12827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7400" y="533400"/>
                        <a:ext cx="5562600" cy="297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9030" name="Object 5"/>
          <p:cNvGraphicFramePr>
            <a:graphicFrameLocks noChangeAspect="1"/>
          </p:cNvGraphicFramePr>
          <p:nvPr/>
        </p:nvGraphicFramePr>
        <p:xfrm>
          <a:off x="9372600" y="2971800"/>
          <a:ext cx="5562600" cy="2973388"/>
        </p:xfrm>
        <a:graphic>
          <a:graphicData uri="http://schemas.openxmlformats.org/presentationml/2006/ole">
            <mc:AlternateContent xmlns:mc="http://schemas.openxmlformats.org/markup-compatibility/2006">
              <mc:Choice xmlns:v="urn:schemas-microsoft-com:vml" Requires="v">
                <p:oleObj spid="_x0000_s129237" name="Equation" r:id="rId10" imgW="2400300" imgH="1282700" progId="Equation.3">
                  <p:embed/>
                </p:oleObj>
              </mc:Choice>
              <mc:Fallback>
                <p:oleObj name="Equation" r:id="rId10" imgW="2400300" imgH="12827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2600" y="2971800"/>
                        <a:ext cx="5562600" cy="297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57" name="Object 6"/>
          <p:cNvGraphicFramePr>
            <a:graphicFrameLocks noChangeAspect="1"/>
          </p:cNvGraphicFramePr>
          <p:nvPr/>
        </p:nvGraphicFramePr>
        <p:xfrm>
          <a:off x="1200150" y="1600200"/>
          <a:ext cx="2817813" cy="1524000"/>
        </p:xfrm>
        <a:graphic>
          <a:graphicData uri="http://schemas.openxmlformats.org/presentationml/2006/ole">
            <mc:AlternateContent xmlns:mc="http://schemas.openxmlformats.org/markup-compatibility/2006">
              <mc:Choice xmlns:v="urn:schemas-microsoft-com:vml" Requires="v">
                <p:oleObj spid="_x0000_s129238" name="Equation" r:id="rId12" imgW="939800" imgH="508000" progId="Equation.3">
                  <p:embed/>
                </p:oleObj>
              </mc:Choice>
              <mc:Fallback>
                <p:oleObj name="Equation" r:id="rId12" imgW="939800" imgH="5080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1600200"/>
                        <a:ext cx="281781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58" name="Object 7"/>
          <p:cNvGraphicFramePr>
            <a:graphicFrameLocks noChangeAspect="1"/>
          </p:cNvGraphicFramePr>
          <p:nvPr/>
        </p:nvGraphicFramePr>
        <p:xfrm>
          <a:off x="1238250" y="4648200"/>
          <a:ext cx="7312025" cy="723900"/>
        </p:xfrm>
        <a:graphic>
          <a:graphicData uri="http://schemas.openxmlformats.org/presentationml/2006/ole">
            <mc:AlternateContent xmlns:mc="http://schemas.openxmlformats.org/markup-compatibility/2006">
              <mc:Choice xmlns:v="urn:schemas-microsoft-com:vml" Requires="v">
                <p:oleObj spid="_x0000_s129239" name="Equation" r:id="rId14" imgW="2438400" imgH="241300" progId="Equation.3">
                  <p:embed/>
                </p:oleObj>
              </mc:Choice>
              <mc:Fallback>
                <p:oleObj name="Equation" r:id="rId14" imgW="2438400" imgH="2413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250" y="4648200"/>
                        <a:ext cx="73120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5749"/>
                                        </p:tgtEl>
                                        <p:attrNameLst>
                                          <p:attrName>style.visibility</p:attrName>
                                        </p:attrNameLst>
                                      </p:cBhvr>
                                      <p:to>
                                        <p:strVal val="visible"/>
                                      </p:to>
                                    </p:set>
                                    <p:animEffect transition="in" filter="fade">
                                      <p:cBhvr>
                                        <p:cTn id="7" dur="500"/>
                                        <p:tgtEl>
                                          <p:spTgt spid="415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5758"/>
                                        </p:tgtEl>
                                        <p:attrNameLst>
                                          <p:attrName>style.visibility</p:attrName>
                                        </p:attrNameLst>
                                      </p:cBhvr>
                                      <p:to>
                                        <p:strVal val="visible"/>
                                      </p:to>
                                    </p:set>
                                    <p:animEffect transition="in" filter="fade">
                                      <p:cBhvr>
                                        <p:cTn id="12" dur="500"/>
                                        <p:tgtEl>
                                          <p:spTgt spid="4157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5757"/>
                                        </p:tgtEl>
                                        <p:attrNameLst>
                                          <p:attrName>style.visibility</p:attrName>
                                        </p:attrNameLst>
                                      </p:cBhvr>
                                      <p:to>
                                        <p:strVal val="visible"/>
                                      </p:to>
                                    </p:set>
                                    <p:animEffect transition="in" filter="fade">
                                      <p:cBhvr>
                                        <p:cTn id="17" dur="500"/>
                                        <p:tgtEl>
                                          <p:spTgt spid="415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31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graphicFrame>
        <p:nvGraphicFramePr>
          <p:cNvPr id="131075" name="Object 2"/>
          <p:cNvGraphicFramePr>
            <a:graphicFrameLocks noChangeAspect="1"/>
          </p:cNvGraphicFramePr>
          <p:nvPr/>
        </p:nvGraphicFramePr>
        <p:xfrm>
          <a:off x="1562100" y="762000"/>
          <a:ext cx="6021388" cy="3849688"/>
        </p:xfrm>
        <a:graphic>
          <a:graphicData uri="http://schemas.openxmlformats.org/presentationml/2006/ole">
            <mc:AlternateContent xmlns:mc="http://schemas.openxmlformats.org/markup-compatibility/2006">
              <mc:Choice xmlns:v="urn:schemas-microsoft-com:vml" Requires="v">
                <p:oleObj spid="_x0000_s131150" name="Equation" r:id="rId4" imgW="2006600" imgH="1282700" progId="Equation.3">
                  <p:embed/>
                </p:oleObj>
              </mc:Choice>
              <mc:Fallback>
                <p:oleObj name="Equation" r:id="rId4" imgW="2006600" imgH="1282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762000"/>
                        <a:ext cx="6021388" cy="384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1076" name="Object 3"/>
          <p:cNvGraphicFramePr>
            <a:graphicFrameLocks noChangeAspect="1"/>
          </p:cNvGraphicFramePr>
          <p:nvPr/>
        </p:nvGraphicFramePr>
        <p:xfrm>
          <a:off x="1752600" y="5410200"/>
          <a:ext cx="3621088" cy="723900"/>
        </p:xfrm>
        <a:graphic>
          <a:graphicData uri="http://schemas.openxmlformats.org/presentationml/2006/ole">
            <mc:AlternateContent xmlns:mc="http://schemas.openxmlformats.org/markup-compatibility/2006">
              <mc:Choice xmlns:v="urn:schemas-microsoft-com:vml" Requires="v">
                <p:oleObj spid="_x0000_s131151" name="Equation" r:id="rId6" imgW="1206500" imgH="241300" progId="Equation.3">
                  <p:embed/>
                </p:oleObj>
              </mc:Choice>
              <mc:Fallback>
                <p:oleObj name="Equation" r:id="rId6" imgW="1206500" imgH="2413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410200"/>
                        <a:ext cx="3621088"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33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414729" name="Rectangle 9"/>
          <p:cNvSpPr>
            <a:spLocks noChangeArrowheads="1"/>
          </p:cNvSpPr>
          <p:nvPr/>
        </p:nvSpPr>
        <p:spPr bwMode="auto">
          <a:xfrm>
            <a:off x="4724400" y="2438400"/>
            <a:ext cx="381000" cy="2286000"/>
          </a:xfrm>
          <a:prstGeom prst="rect">
            <a:avLst/>
          </a:prstGeom>
          <a:solidFill>
            <a:schemeClr val="accent1"/>
          </a:solidFill>
          <a:ln w="12700">
            <a:solidFill>
              <a:srgbClr val="FF0000"/>
            </a:solidFill>
            <a:miter lim="800000"/>
            <a:headEnd/>
            <a:tailEnd/>
          </a:ln>
        </p:spPr>
        <p:txBody>
          <a:bodyPr wrap="none" anchor="ctr"/>
          <a:lstStyle/>
          <a:p>
            <a:endParaRPr lang="en-US"/>
          </a:p>
        </p:txBody>
      </p:sp>
      <p:sp>
        <p:nvSpPr>
          <p:cNvPr id="133124" name="Rectangle 8"/>
          <p:cNvSpPr>
            <a:spLocks noChangeArrowheads="1"/>
          </p:cNvSpPr>
          <p:nvPr/>
        </p:nvSpPr>
        <p:spPr bwMode="auto">
          <a:xfrm>
            <a:off x="457200" y="1905000"/>
            <a:ext cx="2057400" cy="2971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25"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Pascal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Triangle</a:t>
            </a:r>
            <a:endParaRPr lang="en-US">
              <a:latin typeface="Times New Roman" charset="0"/>
              <a:ea typeface="ＭＳ Ｐゴシック" charset="0"/>
              <a:cs typeface="ＭＳ Ｐゴシック" charset="0"/>
            </a:endParaRPr>
          </a:p>
        </p:txBody>
      </p:sp>
      <p:sp>
        <p:nvSpPr>
          <p:cNvPr id="133126" name="Text Box 4"/>
          <p:cNvSpPr txBox="1">
            <a:spLocks noChangeArrowheads="1"/>
          </p:cNvSpPr>
          <p:nvPr/>
        </p:nvSpPr>
        <p:spPr bwMode="auto">
          <a:xfrm>
            <a:off x="381000" y="1752600"/>
            <a:ext cx="214947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40000"/>
              </a:lnSpc>
            </a:pPr>
            <a:r>
              <a:rPr lang="en-US" sz="2800">
                <a:latin typeface="Times New Roman" charset="0"/>
              </a:rPr>
              <a:t>1</a:t>
            </a:r>
          </a:p>
          <a:p>
            <a:pPr eaLnBrk="1" hangingPunct="1">
              <a:lnSpc>
                <a:spcPct val="140000"/>
              </a:lnSpc>
            </a:pPr>
            <a:r>
              <a:rPr lang="en-US" sz="2800">
                <a:latin typeface="Times New Roman" charset="0"/>
              </a:rPr>
              <a:t>1  </a:t>
            </a:r>
            <a:r>
              <a:rPr lang="en-US" sz="2800">
                <a:solidFill>
                  <a:schemeClr val="tx2"/>
                </a:solidFill>
                <a:latin typeface="Times New Roman" charset="0"/>
              </a:rPr>
              <a:t>1</a:t>
            </a:r>
          </a:p>
          <a:p>
            <a:pPr eaLnBrk="1" hangingPunct="1">
              <a:lnSpc>
                <a:spcPct val="140000"/>
              </a:lnSpc>
            </a:pPr>
            <a:r>
              <a:rPr lang="en-US" sz="2800">
                <a:latin typeface="Times New Roman" charset="0"/>
              </a:rPr>
              <a:t>1  2  1</a:t>
            </a:r>
          </a:p>
          <a:p>
            <a:pPr eaLnBrk="1" hangingPunct="1">
              <a:lnSpc>
                <a:spcPct val="140000"/>
              </a:lnSpc>
            </a:pPr>
            <a:r>
              <a:rPr lang="en-US" sz="2800">
                <a:latin typeface="Times New Roman" charset="0"/>
              </a:rPr>
              <a:t>1  3  3  1</a:t>
            </a:r>
          </a:p>
          <a:p>
            <a:pPr eaLnBrk="1" hangingPunct="1">
              <a:lnSpc>
                <a:spcPct val="140000"/>
              </a:lnSpc>
            </a:pPr>
            <a:r>
              <a:rPr lang="en-US" sz="2800">
                <a:latin typeface="Times New Roman" charset="0"/>
              </a:rPr>
              <a:t>1  4  6  4  1</a:t>
            </a:r>
          </a:p>
        </p:txBody>
      </p:sp>
      <p:graphicFrame>
        <p:nvGraphicFramePr>
          <p:cNvPr id="133127" name="Object 2"/>
          <p:cNvGraphicFramePr>
            <a:graphicFrameLocks noChangeAspect="1"/>
          </p:cNvGraphicFramePr>
          <p:nvPr/>
        </p:nvGraphicFramePr>
        <p:xfrm>
          <a:off x="2716213" y="1828800"/>
          <a:ext cx="5768975" cy="2973388"/>
        </p:xfrm>
        <a:graphic>
          <a:graphicData uri="http://schemas.openxmlformats.org/presentationml/2006/ole">
            <mc:AlternateContent xmlns:mc="http://schemas.openxmlformats.org/markup-compatibility/2006">
              <mc:Choice xmlns:v="urn:schemas-microsoft-com:vml" Requires="v">
                <p:oleObj spid="_x0000_s133170" name="Equation" r:id="rId4" imgW="2489200" imgH="1282700" progId="Equation.3">
                  <p:embed/>
                </p:oleObj>
              </mc:Choice>
              <mc:Fallback>
                <p:oleObj name="Equation" r:id="rId4" imgW="2489200" imgH="1282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1828800"/>
                        <a:ext cx="5768975" cy="297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31" name="Text Box 11"/>
          <p:cNvSpPr txBox="1">
            <a:spLocks noChangeArrowheads="1"/>
          </p:cNvSpPr>
          <p:nvPr/>
        </p:nvSpPr>
        <p:spPr bwMode="auto">
          <a:xfrm>
            <a:off x="381000" y="1752600"/>
            <a:ext cx="214947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40000"/>
              </a:lnSpc>
            </a:pPr>
            <a:r>
              <a:rPr lang="en-US" sz="2800">
                <a:latin typeface="Times New Roman" charset="0"/>
              </a:rPr>
              <a:t>1</a:t>
            </a:r>
          </a:p>
          <a:p>
            <a:pPr eaLnBrk="1" hangingPunct="1">
              <a:lnSpc>
                <a:spcPct val="140000"/>
              </a:lnSpc>
            </a:pPr>
            <a:r>
              <a:rPr lang="en-US" sz="2800">
                <a:latin typeface="Times New Roman" charset="0"/>
              </a:rPr>
              <a:t>1  </a:t>
            </a:r>
            <a:r>
              <a:rPr lang="en-US" sz="2800">
                <a:solidFill>
                  <a:srgbClr val="FF0000"/>
                </a:solidFill>
                <a:latin typeface="Times New Roman" charset="0"/>
              </a:rPr>
              <a:t>1</a:t>
            </a:r>
          </a:p>
          <a:p>
            <a:pPr eaLnBrk="1" hangingPunct="1">
              <a:lnSpc>
                <a:spcPct val="140000"/>
              </a:lnSpc>
            </a:pPr>
            <a:r>
              <a:rPr lang="en-US" sz="2800">
                <a:latin typeface="Times New Roman" charset="0"/>
              </a:rPr>
              <a:t>1  </a:t>
            </a:r>
            <a:r>
              <a:rPr lang="en-US" sz="2800">
                <a:solidFill>
                  <a:srgbClr val="FF0000"/>
                </a:solidFill>
                <a:latin typeface="Times New Roman" charset="0"/>
              </a:rPr>
              <a:t>2</a:t>
            </a:r>
            <a:r>
              <a:rPr lang="en-US" sz="2800">
                <a:latin typeface="Times New Roman" charset="0"/>
              </a:rPr>
              <a:t>  1</a:t>
            </a:r>
          </a:p>
          <a:p>
            <a:pPr eaLnBrk="1" hangingPunct="1">
              <a:lnSpc>
                <a:spcPct val="140000"/>
              </a:lnSpc>
            </a:pPr>
            <a:r>
              <a:rPr lang="en-US" sz="2800">
                <a:latin typeface="Times New Roman" charset="0"/>
              </a:rPr>
              <a:t>1  </a:t>
            </a:r>
            <a:r>
              <a:rPr lang="en-US" sz="2800">
                <a:solidFill>
                  <a:srgbClr val="FF0000"/>
                </a:solidFill>
                <a:latin typeface="Times New Roman" charset="0"/>
              </a:rPr>
              <a:t>3</a:t>
            </a:r>
            <a:r>
              <a:rPr lang="en-US" sz="2800">
                <a:latin typeface="Times New Roman" charset="0"/>
              </a:rPr>
              <a:t>  3  1</a:t>
            </a:r>
          </a:p>
          <a:p>
            <a:pPr eaLnBrk="1" hangingPunct="1">
              <a:lnSpc>
                <a:spcPct val="140000"/>
              </a:lnSpc>
            </a:pPr>
            <a:r>
              <a:rPr lang="en-US" sz="2800">
                <a:latin typeface="Times New Roman" charset="0"/>
              </a:rPr>
              <a:t>1  </a:t>
            </a:r>
            <a:r>
              <a:rPr lang="en-US" sz="2800">
                <a:solidFill>
                  <a:srgbClr val="FF0000"/>
                </a:solidFill>
                <a:latin typeface="Times New Roman" charset="0"/>
              </a:rPr>
              <a:t>4</a:t>
            </a:r>
            <a:r>
              <a:rPr lang="en-US" sz="2800">
                <a:latin typeface="Times New Roman" charset="0"/>
              </a:rPr>
              <a:t>  6  4  1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731"/>
                                        </p:tgtEl>
                                        <p:attrNameLst>
                                          <p:attrName>style.visibility</p:attrName>
                                        </p:attrNameLst>
                                      </p:cBhvr>
                                      <p:to>
                                        <p:strVal val="visible"/>
                                      </p:to>
                                    </p:set>
                                    <p:animEffect transition="in" filter="fade">
                                      <p:cBhvr>
                                        <p:cTn id="7" dur="1000"/>
                                        <p:tgtEl>
                                          <p:spTgt spid="4147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4729"/>
                                        </p:tgtEl>
                                        <p:attrNameLst>
                                          <p:attrName>style.visibility</p:attrName>
                                        </p:attrNameLst>
                                      </p:cBhvr>
                                      <p:to>
                                        <p:strVal val="visible"/>
                                      </p:to>
                                    </p:set>
                                    <p:animEffect transition="in" filter="fade">
                                      <p:cBhvr>
                                        <p:cTn id="10" dur="2000"/>
                                        <p:tgtEl>
                                          <p:spTgt spid="414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9" grpId="0" animBg="1"/>
      <p:bldP spid="414731"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135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35171"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Binomial Theorem</a:t>
            </a:r>
          </a:p>
        </p:txBody>
      </p:sp>
      <p:graphicFrame>
        <p:nvGraphicFramePr>
          <p:cNvPr id="135172" name="Object 2"/>
          <p:cNvGraphicFramePr>
            <a:graphicFrameLocks noChangeAspect="1"/>
          </p:cNvGraphicFramePr>
          <p:nvPr/>
        </p:nvGraphicFramePr>
        <p:xfrm>
          <a:off x="990600" y="2057400"/>
          <a:ext cx="7170738" cy="1020763"/>
        </p:xfrm>
        <a:graphic>
          <a:graphicData uri="http://schemas.openxmlformats.org/presentationml/2006/ole">
            <mc:AlternateContent xmlns:mc="http://schemas.openxmlformats.org/markup-compatibility/2006">
              <mc:Choice xmlns:v="urn:schemas-microsoft-com:vml" Requires="v">
                <p:oleObj spid="_x0000_s135247" name="Equation" r:id="rId4" imgW="3213100" imgH="457200" progId="Equation.3">
                  <p:embed/>
                </p:oleObj>
              </mc:Choice>
              <mc:Fallback>
                <p:oleObj name="Equation" r:id="rId4" imgW="321310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057400"/>
                        <a:ext cx="717073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5173" name="Object 3"/>
          <p:cNvGraphicFramePr>
            <a:graphicFrameLocks noChangeAspect="1"/>
          </p:cNvGraphicFramePr>
          <p:nvPr/>
        </p:nvGraphicFramePr>
        <p:xfrm>
          <a:off x="3048000" y="3810000"/>
          <a:ext cx="2239963" cy="1020763"/>
        </p:xfrm>
        <a:graphic>
          <a:graphicData uri="http://schemas.openxmlformats.org/presentationml/2006/ole">
            <mc:AlternateContent xmlns:mc="http://schemas.openxmlformats.org/markup-compatibility/2006">
              <mc:Choice xmlns:v="urn:schemas-microsoft-com:vml" Requires="v">
                <p:oleObj spid="_x0000_s135248" name="Equation" r:id="rId6" imgW="1002865" imgH="457002" progId="Equation.3">
                  <p:embed/>
                </p:oleObj>
              </mc:Choice>
              <mc:Fallback>
                <p:oleObj name="Equation" r:id="rId6" imgW="1002865" imgH="457002"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810000"/>
                        <a:ext cx="2239963"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327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11" name="Rectangle 51"/>
          <p:cNvSpPr txBox="1">
            <a:spLocks noChangeArrowheads="1"/>
          </p:cNvSpPr>
          <p:nvPr/>
        </p:nvSpPr>
        <p:spPr bwMode="auto">
          <a:xfrm>
            <a:off x="381000" y="0"/>
            <a:ext cx="8229600" cy="1143000"/>
          </a:xfrm>
          <a:prstGeom prst="rect">
            <a:avLst/>
          </a:prstGeom>
          <a:noFill/>
          <a:ln w="9525">
            <a:noFill/>
            <a:miter lim="800000"/>
            <a:headEnd/>
            <a:tailEnd/>
          </a:ln>
        </p:spPr>
        <p:txBody>
          <a:bodyPr anchor="ctr"/>
          <a:lstStyle/>
          <a:p>
            <a:pPr>
              <a:defRPr/>
            </a:pPr>
            <a:r>
              <a:rPr lang="en-US" sz="4400" kern="0" dirty="0">
                <a:solidFill>
                  <a:schemeClr val="tx2"/>
                </a:solidFill>
                <a:latin typeface="+mj-lt"/>
                <a:ea typeface="ＭＳ Ｐゴシック" charset="-128"/>
                <a:cs typeface="ＭＳ Ｐゴシック" charset="-128"/>
              </a:rPr>
              <a:t>Motors - Sorted by Power</a:t>
            </a:r>
          </a:p>
        </p:txBody>
      </p:sp>
      <p:graphicFrame>
        <p:nvGraphicFramePr>
          <p:cNvPr id="3" name="Table 2"/>
          <p:cNvGraphicFramePr>
            <a:graphicFrameLocks noGrp="1"/>
          </p:cNvGraphicFramePr>
          <p:nvPr>
            <p:extLst>
              <p:ext uri="{D42A27DB-BD31-4B8C-83A1-F6EECF244321}">
                <p14:modId xmlns:p14="http://schemas.microsoft.com/office/powerpoint/2010/main" val="3207313018"/>
              </p:ext>
            </p:extLst>
          </p:nvPr>
        </p:nvGraphicFramePr>
        <p:xfrm>
          <a:off x="1219200" y="1066800"/>
          <a:ext cx="6553200" cy="5491479"/>
        </p:xfrm>
        <a:graphic>
          <a:graphicData uri="http://schemas.openxmlformats.org/drawingml/2006/table">
            <a:tbl>
              <a:tblPr firstRow="1" bandRow="1">
                <a:tableStyleId>{284E427A-3D55-4303-BF80-6455036E1DE7}</a:tableStyleId>
              </a:tblPr>
              <a:tblGrid>
                <a:gridCol w="1341298"/>
                <a:gridCol w="1053877"/>
                <a:gridCol w="1053877"/>
                <a:gridCol w="1034716"/>
                <a:gridCol w="996393"/>
                <a:gridCol w="1073039"/>
              </a:tblGrid>
              <a:tr h="584200">
                <a:tc>
                  <a:txBody>
                    <a:bodyPr/>
                    <a:lstStyle/>
                    <a:p>
                      <a:pPr algn="l" fontAlgn="ctr"/>
                      <a:r>
                        <a:rPr lang="en-US" sz="1400" u="none" strike="noStrike" dirty="0">
                          <a:effectLst/>
                        </a:rPr>
                        <a:t>Make</a:t>
                      </a:r>
                      <a:br>
                        <a:rPr lang="en-US" sz="1400" u="none" strike="noStrike" dirty="0">
                          <a:effectLst/>
                        </a:rPr>
                      </a:br>
                      <a:r>
                        <a:rPr lang="en-US" sz="1400" u="none" strike="noStrike" dirty="0">
                          <a:effectLst/>
                        </a:rPr>
                        <a:t>  Model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Max Power (W)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Torque (oz-in)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Speed (rpm)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Free Current (A)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Stall Current (A) </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CIM </a:t>
                      </a:r>
                      <a:br>
                        <a:rPr lang="en-US" sz="1400" u="none" strike="noStrike">
                          <a:effectLst/>
                        </a:rPr>
                      </a:br>
                      <a:r>
                        <a:rPr lang="en-US" sz="1400" u="none" strike="noStrike">
                          <a:effectLst/>
                        </a:rPr>
                        <a:t>  FR801-001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337</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343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5310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133</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dirty="0" err="1">
                          <a:effectLst/>
                        </a:rPr>
                        <a:t>BaneBots</a:t>
                      </a:r>
                      <a:r>
                        <a:rPr lang="en-US" sz="1400" u="none" strike="noStrike" dirty="0">
                          <a:effectLst/>
                        </a:rPr>
                        <a:t> </a:t>
                      </a:r>
                      <a:br>
                        <a:rPr lang="en-US" sz="1400" u="none" strike="noStrike" dirty="0">
                          <a:effectLst/>
                        </a:rPr>
                      </a:br>
                      <a:r>
                        <a:rPr lang="en-US" sz="1400" u="none" strike="noStrike" dirty="0">
                          <a:effectLst/>
                        </a:rPr>
                        <a:t>  M7-RS775-18 </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273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113</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13000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87</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M5-RS550-12 M5-RS550-12-B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254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71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19300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tr-TR" sz="1400" u="none" strike="noStrike">
                          <a:effectLst/>
                        </a:rPr>
                        <a:t>VEX  Mini CIM</a:t>
                      </a:r>
                      <a:br>
                        <a:rPr lang="tr-TR" sz="1400" u="none" strike="noStrike">
                          <a:effectLst/>
                        </a:rPr>
                      </a:br>
                      <a:r>
                        <a:rPr lang="tr-TR" sz="1400" u="none" strike="noStrike">
                          <a:effectLst/>
                        </a:rPr>
                        <a:t>  217-3371 </a:t>
                      </a:r>
                      <a:endParaRPr lang="tr-TR"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6200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86</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pl-PL" sz="1400" u="none" strike="noStrike" dirty="0" err="1">
                          <a:effectLst/>
                        </a:rPr>
                        <a:t>AndyMark</a:t>
                      </a:r>
                      <a:r>
                        <a:rPr lang="pl-PL" sz="1400" u="none" strike="noStrike" dirty="0">
                          <a:effectLst/>
                        </a:rPr>
                        <a:t> </a:t>
                      </a:r>
                      <a:br>
                        <a:rPr lang="pl-PL" sz="1400" u="none" strike="noStrike" dirty="0">
                          <a:effectLst/>
                        </a:rPr>
                      </a:br>
                      <a:r>
                        <a:rPr lang="pl-PL" sz="1400" u="none" strike="noStrike" dirty="0">
                          <a:effectLst/>
                        </a:rPr>
                        <a:t>  am-0912 </a:t>
                      </a:r>
                      <a:endParaRPr lang="pl-PL"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179</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64</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da-DK" sz="1400" u="none" strike="noStrike">
                          <a:effectLst/>
                        </a:rPr>
                        <a:t>VEX bag motor</a:t>
                      </a:r>
                      <a:br>
                        <a:rPr lang="da-DK" sz="1400" u="none" strike="noStrike">
                          <a:effectLst/>
                        </a:rPr>
                      </a:br>
                      <a:r>
                        <a:rPr lang="da-DK" sz="1400" u="none" strike="noStrike">
                          <a:effectLst/>
                        </a:rPr>
                        <a:t>  217-3351 </a:t>
                      </a:r>
                      <a:endParaRPr lang="da-DK"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149</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57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14000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a:endParaRPr>
                    </a:p>
                  </a:txBody>
                  <a:tcPr marL="0" marR="0" marT="0" marB="0" anchor="ctr"/>
                </a:tc>
              </a:tr>
              <a:tr h="317500">
                <a:tc>
                  <a:txBody>
                    <a:bodyPr/>
                    <a:lstStyle/>
                    <a:p>
                      <a:pPr algn="l" fontAlgn="ctr"/>
                      <a:r>
                        <a:rPr lang="en-US" sz="1400" u="none" strike="noStrike">
                          <a:effectLst/>
                        </a:rPr>
                        <a:t>BaneBots </a:t>
                      </a:r>
                      <a:br>
                        <a:rPr lang="en-US" sz="1400" u="none" strike="noStrike">
                          <a:effectLst/>
                        </a:rPr>
                      </a:br>
                      <a:r>
                        <a:rPr lang="en-US" sz="1400" u="none" strike="noStrike">
                          <a:effectLst/>
                        </a:rPr>
                        <a:t>  M5-RS540-12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123</a:t>
                      </a:r>
                      <a:endParaRPr lang="en-US" sz="1400" b="0" i="0" u="none" strike="noStrike">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a:endParaRPr>
                    </a:p>
                  </a:txBody>
                  <a:tcPr marL="0" marR="0" marT="0" marB="0" anchor="ctr"/>
                </a:tc>
              </a:tr>
              <a:tr h="304800">
                <a:tc>
                  <a:txBody>
                    <a:bodyPr/>
                    <a:lstStyle/>
                    <a:p>
                      <a:pPr algn="l" fontAlgn="ctr"/>
                      <a:r>
                        <a:rPr lang="en-US" sz="1400" u="none" strike="noStrike">
                          <a:effectLst/>
                        </a:rPr>
                        <a:t>BaneBots </a:t>
                      </a:r>
                      <a:br>
                        <a:rPr lang="en-US" sz="1400" u="none" strike="noStrike">
                          <a:effectLst/>
                        </a:rPr>
                      </a:br>
                      <a:r>
                        <a:rPr lang="en-US" sz="1400" u="none" strike="noStrike">
                          <a:effectLst/>
                        </a:rPr>
                        <a:t>  M7-RS775-12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83</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61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7300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a:endParaRPr>
                    </a:p>
                  </a:txBody>
                  <a:tcPr marL="0" marR="0" marT="0" marB="0" anchor="ctr"/>
                </a:tc>
              </a:tr>
              <a:tr h="266700">
                <a:tc>
                  <a:txBody>
                    <a:bodyPr/>
                    <a:lstStyle/>
                    <a:p>
                      <a:pPr algn="l" fontAlgn="ctr"/>
                      <a:r>
                        <a:rPr lang="en-US" sz="1400" u="none" strike="noStrike">
                          <a:effectLst/>
                        </a:rPr>
                        <a:t>BaneBots </a:t>
                      </a:r>
                      <a:br>
                        <a:rPr lang="en-US" sz="1400" u="none" strike="noStrike">
                          <a:effectLst/>
                        </a:rPr>
                      </a:br>
                      <a:r>
                        <a:rPr lang="en-US" sz="1400" u="none" strike="noStrike">
                          <a:effectLst/>
                        </a:rPr>
                        <a:t>  M5-RS545-12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74</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a:effectLst/>
                        </a:rPr>
                        <a:t>24</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16800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0.9</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a:endParaRPr>
                    </a:p>
                  </a:txBody>
                  <a:tcPr marL="0" marR="0" marT="0" marB="0" anchor="ctr"/>
                </a:tc>
              </a:tr>
              <a:tr h="355600">
                <a:tc>
                  <a:txBody>
                    <a:bodyPr/>
                    <a:lstStyle/>
                    <a:p>
                      <a:pPr algn="l" fontAlgn="ctr"/>
                      <a:r>
                        <a:rPr lang="en-US" sz="1400" u="none" strike="noStrike">
                          <a:effectLst/>
                        </a:rPr>
                        <a:t>BaneBots </a:t>
                      </a:r>
                      <a:br>
                        <a:rPr lang="en-US" sz="1400" u="none" strike="noStrike">
                          <a:effectLst/>
                        </a:rPr>
                      </a:br>
                      <a:r>
                        <a:rPr lang="en-US" sz="1400" u="none" strike="noStrike">
                          <a:effectLst/>
                        </a:rPr>
                        <a:t>  M3-RS395-12 </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48</a:t>
                      </a:r>
                      <a:endParaRPr lang="en-US" sz="1400" b="0" i="0" u="none" strike="noStrike" dirty="0">
                        <a:solidFill>
                          <a:srgbClr val="000000"/>
                        </a:solidFill>
                        <a:effectLst/>
                        <a:latin typeface="Calibri"/>
                      </a:endParaRPr>
                    </a:p>
                  </a:txBody>
                  <a:tcPr marL="0" marR="0" marT="0" marB="0" anchor="ctr">
                    <a:solidFill>
                      <a:srgbClr val="FFF495"/>
                    </a:solidFill>
                  </a:tcPr>
                </a:tc>
                <a:tc>
                  <a:txBody>
                    <a:bodyPr/>
                    <a:lstStyle/>
                    <a:p>
                      <a:pPr algn="ctr" fontAlgn="ctr"/>
                      <a:r>
                        <a:rPr lang="en-US" sz="1400" u="none" strike="noStrike">
                          <a:effectLst/>
                        </a:rPr>
                        <a:t>17</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15500</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0.5</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Calibri"/>
                      </a:endParaRPr>
                    </a:p>
                  </a:txBody>
                  <a:tcPr marL="0" marR="0" marT="0" marB="0" anchor="ctr"/>
                </a:tc>
              </a:tr>
              <a:tr h="355600">
                <a:tc>
                  <a:txBody>
                    <a:bodyPr/>
                    <a:lstStyle/>
                    <a:p>
                      <a:pPr algn="l" fontAlgn="ctr"/>
                      <a:r>
                        <a:rPr lang="pl-PL" sz="1400" u="none" strike="noStrike">
                          <a:effectLst/>
                        </a:rPr>
                        <a:t>AndyMark </a:t>
                      </a:r>
                      <a:br>
                        <a:rPr lang="pl-PL" sz="1400" u="none" strike="noStrike">
                          <a:effectLst/>
                        </a:rPr>
                      </a:br>
                      <a:r>
                        <a:rPr lang="pl-PL" sz="1400" u="none" strike="noStrike">
                          <a:effectLst/>
                        </a:rPr>
                        <a:t>  am-0915 </a:t>
                      </a:r>
                      <a:endParaRPr lang="pl-PL"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a:endParaRPr>
                    </a:p>
                  </a:txBody>
                  <a:tcPr marL="0" marR="0" marT="0" marB="0" anchor="ctr">
                    <a:solidFill>
                      <a:srgbClr val="FFF495">
                        <a:alpha val="40000"/>
                      </a:srgbClr>
                    </a:solidFill>
                  </a:tcPr>
                </a:tc>
                <a:tc>
                  <a:txBody>
                    <a:bodyPr/>
                    <a:lstStyle/>
                    <a:p>
                      <a:pPr algn="ctr" fontAlgn="ctr"/>
                      <a:r>
                        <a:rPr lang="en-US" sz="1400" u="none" strike="noStrike" dirty="0">
                          <a:effectLst/>
                        </a:rPr>
                        <a:t>1209</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a:effectLst/>
                        </a:rPr>
                        <a:t>0.6</a:t>
                      </a:r>
                      <a:endParaRPr lang="en-US" sz="1400" b="0" i="0" u="none" strike="noStrike">
                        <a:solidFill>
                          <a:srgbClr val="000000"/>
                        </a:solidFill>
                        <a:effectLst/>
                        <a:latin typeface="Calibri"/>
                      </a:endParaRPr>
                    </a:p>
                  </a:txBody>
                  <a:tcPr marL="0" marR="0" marT="0" marB="0" anchor="ctr"/>
                </a:tc>
                <a:tc>
                  <a:txBody>
                    <a:bodyPr/>
                    <a:lstStyle/>
                    <a:p>
                      <a:pPr algn="ctr" fontAlgn="ctr"/>
                      <a:r>
                        <a:rPr lang="en-US" sz="1400" u="none" strike="noStrike" dirty="0">
                          <a:effectLst/>
                        </a:rPr>
                        <a:t>22</a:t>
                      </a:r>
                      <a:endParaRPr lang="en-US" sz="1400" b="0" i="0" u="none" strike="noStrike" dirty="0">
                        <a:solidFill>
                          <a:srgbClr val="000000"/>
                        </a:solidFill>
                        <a:effectLst/>
                        <a:latin typeface="Calibri"/>
                      </a:endParaRPr>
                    </a:p>
                  </a:txBody>
                  <a:tcPr marL="0" marR="0" marT="0"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34819" name="Rectangle 5"/>
          <p:cNvSpPr>
            <a:spLocks noGrp="1" noChangeArrowheads="1"/>
          </p:cNvSpPr>
          <p:nvPr>
            <p:ph type="title"/>
          </p:nvPr>
        </p:nvSpPr>
        <p:spPr/>
        <p:txBody>
          <a:bodyPr/>
          <a:lstStyle/>
          <a:p>
            <a:pPr eaLnBrk="1" hangingPunct="1"/>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CIM</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Motor Specification</a:t>
            </a:r>
            <a:endParaRPr lang="en-US">
              <a:latin typeface="Times New Roman" charset="0"/>
              <a:ea typeface="ＭＳ Ｐゴシック" charset="0"/>
              <a:cs typeface="ＭＳ Ｐゴシック" charset="0"/>
            </a:endParaRPr>
          </a:p>
        </p:txBody>
      </p:sp>
      <p:pic>
        <p:nvPicPr>
          <p:cNvPr id="34820"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219200"/>
            <a:ext cx="7543800" cy="5172075"/>
          </a:xfrm>
          <a:noFill/>
        </p:spPr>
      </p:pic>
      <p:sp>
        <p:nvSpPr>
          <p:cNvPr id="390156" name="Rectangle 12"/>
          <p:cNvSpPr>
            <a:spLocks noChangeArrowheads="1"/>
          </p:cNvSpPr>
          <p:nvPr/>
        </p:nvSpPr>
        <p:spPr bwMode="auto">
          <a:xfrm>
            <a:off x="1447800" y="4648200"/>
            <a:ext cx="1295400" cy="762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0159" name="Rectangle 15"/>
          <p:cNvSpPr>
            <a:spLocks noChangeArrowheads="1"/>
          </p:cNvSpPr>
          <p:nvPr/>
        </p:nvSpPr>
        <p:spPr bwMode="auto">
          <a:xfrm>
            <a:off x="2819400" y="4724400"/>
            <a:ext cx="1447800"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0159"/>
                                        </p:tgtEl>
                                        <p:attrNameLst>
                                          <p:attrName>style.visibility</p:attrName>
                                        </p:attrNameLst>
                                      </p:cBhvr>
                                      <p:to>
                                        <p:strVal val="visible"/>
                                      </p:to>
                                    </p:set>
                                    <p:animEffect transition="in" filter="fade">
                                      <p:cBhvr>
                                        <p:cTn id="7" dur="500"/>
                                        <p:tgtEl>
                                          <p:spTgt spid="3901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0156"/>
                                        </p:tgtEl>
                                        <p:attrNameLst>
                                          <p:attrName>style.visibility</p:attrName>
                                        </p:attrNameLst>
                                      </p:cBhvr>
                                      <p:to>
                                        <p:strVal val="visible"/>
                                      </p:to>
                                    </p:set>
                                    <p:animEffect transition="in" filter="fade">
                                      <p:cBhvr>
                                        <p:cTn id="10" dur="500"/>
                                        <p:tgtEl>
                                          <p:spTgt spid="390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6" grpId="0" animBg="1"/>
      <p:bldP spid="3901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t>December 13, 2014</a:t>
            </a:r>
            <a:endParaRPr lang="en-US" sz="1200"/>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David Giandomenico - FIRST #846</a:t>
            </a:r>
          </a:p>
        </p:txBody>
      </p:sp>
      <p:sp>
        <p:nvSpPr>
          <p:cNvPr id="36867" name="Rectangle 5"/>
          <p:cNvSpPr>
            <a:spLocks noGrp="1" noChangeArrowheads="1"/>
          </p:cNvSpPr>
          <p:nvPr>
            <p:ph type="title"/>
          </p:nvPr>
        </p:nvSpPr>
        <p:spPr/>
        <p:txBody>
          <a:bodyPr/>
          <a:lstStyle/>
          <a:p>
            <a:pPr eaLnBrk="1" hangingPunct="1"/>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CIM</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Motor Performance </a:t>
            </a:r>
            <a:endParaRPr lang="en-US">
              <a:latin typeface="Times New Roman" charset="0"/>
              <a:ea typeface="ＭＳ Ｐゴシック" charset="0"/>
              <a:cs typeface="ＭＳ Ｐゴシック" charset="0"/>
            </a:endParaRPr>
          </a:p>
        </p:txBody>
      </p:sp>
      <p:pic>
        <p:nvPicPr>
          <p:cNvPr id="3686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600200"/>
            <a:ext cx="8151813" cy="4525963"/>
          </a:xfrm>
          <a:noFill/>
        </p:spPr>
      </p:pic>
      <p:sp>
        <p:nvSpPr>
          <p:cNvPr id="394247" name="Rectangle 7"/>
          <p:cNvSpPr>
            <a:spLocks noChangeArrowheads="1"/>
          </p:cNvSpPr>
          <p:nvPr/>
        </p:nvSpPr>
        <p:spPr bwMode="auto">
          <a:xfrm>
            <a:off x="4419600" y="3124200"/>
            <a:ext cx="9906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4250" name="Rectangle 10"/>
          <p:cNvSpPr>
            <a:spLocks noChangeArrowheads="1"/>
          </p:cNvSpPr>
          <p:nvPr/>
        </p:nvSpPr>
        <p:spPr bwMode="auto">
          <a:xfrm>
            <a:off x="5562600" y="3124200"/>
            <a:ext cx="990600" cy="381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4251" name="Rectangle 11"/>
          <p:cNvSpPr>
            <a:spLocks noChangeArrowheads="1"/>
          </p:cNvSpPr>
          <p:nvPr/>
        </p:nvSpPr>
        <p:spPr bwMode="auto">
          <a:xfrm>
            <a:off x="3276600" y="4648200"/>
            <a:ext cx="9906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4257" name="Rectangle 17"/>
          <p:cNvSpPr>
            <a:spLocks noChangeArrowheads="1"/>
          </p:cNvSpPr>
          <p:nvPr/>
        </p:nvSpPr>
        <p:spPr bwMode="auto">
          <a:xfrm>
            <a:off x="5499100" y="4610100"/>
            <a:ext cx="990600" cy="381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4247"/>
                                        </p:tgtEl>
                                        <p:attrNameLst>
                                          <p:attrName>style.visibility</p:attrName>
                                        </p:attrNameLst>
                                      </p:cBhvr>
                                      <p:to>
                                        <p:strVal val="visible"/>
                                      </p:to>
                                    </p:set>
                                    <p:animEffect transition="in" filter="fade">
                                      <p:cBhvr>
                                        <p:cTn id="7" dur="500"/>
                                        <p:tgtEl>
                                          <p:spTgt spid="394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4251"/>
                                        </p:tgtEl>
                                        <p:attrNameLst>
                                          <p:attrName>style.visibility</p:attrName>
                                        </p:attrNameLst>
                                      </p:cBhvr>
                                      <p:to>
                                        <p:strVal val="visible"/>
                                      </p:to>
                                    </p:set>
                                    <p:animEffect transition="in" filter="fade">
                                      <p:cBhvr>
                                        <p:cTn id="12" dur="500"/>
                                        <p:tgtEl>
                                          <p:spTgt spid="394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4257"/>
                                        </p:tgtEl>
                                        <p:attrNameLst>
                                          <p:attrName>style.visibility</p:attrName>
                                        </p:attrNameLst>
                                      </p:cBhvr>
                                      <p:to>
                                        <p:strVal val="visible"/>
                                      </p:to>
                                    </p:set>
                                    <p:animEffect transition="in" filter="fade">
                                      <p:cBhvr>
                                        <p:cTn id="17" dur="500"/>
                                        <p:tgtEl>
                                          <p:spTgt spid="3942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4250"/>
                                        </p:tgtEl>
                                        <p:attrNameLst>
                                          <p:attrName>style.visibility</p:attrName>
                                        </p:attrNameLst>
                                      </p:cBhvr>
                                      <p:to>
                                        <p:strVal val="visible"/>
                                      </p:to>
                                    </p:set>
                                    <p:animEffect transition="in" filter="fade">
                                      <p:cBhvr>
                                        <p:cTn id="22" dur="500"/>
                                        <p:tgtEl>
                                          <p:spTgt spid="394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animBg="1"/>
      <p:bldP spid="394250" grpId="0" animBg="1"/>
      <p:bldP spid="394251" grpId="0" animBg="1"/>
      <p:bldP spid="394257" grpId="0" animBg="1"/>
    </p:bldLst>
  </p:timing>
</p:sld>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6794</TotalTime>
  <Words>3390</Words>
  <Application>Microsoft Macintosh PowerPoint</Application>
  <PresentationFormat>On-screen Show (4:3)</PresentationFormat>
  <Paragraphs>980</Paragraphs>
  <Slides>64</Slides>
  <Notes>60</Notes>
  <HiddenSlides>6</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68" baseType="lpstr">
      <vt:lpstr>Default Design</vt:lpstr>
      <vt:lpstr>Photo Editor Photo</vt:lpstr>
      <vt:lpstr>Equation</vt:lpstr>
      <vt:lpstr>Worksheet</vt:lpstr>
      <vt:lpstr>DC Permanent Magnet Motors A tutorial winch design</vt:lpstr>
      <vt:lpstr>2010 Breakaway</vt:lpstr>
      <vt:lpstr>2004 FIRST Frenzy: Raising the Bar</vt:lpstr>
      <vt:lpstr>What We Want.</vt:lpstr>
      <vt:lpstr>What We’ve Got: Some of the Motors supplied in FIRST Robotics Kit</vt:lpstr>
      <vt:lpstr>PowerPoint Presentation</vt:lpstr>
      <vt:lpstr>PowerPoint Presentation</vt:lpstr>
      <vt:lpstr>“CIM” Motor Specification</vt:lpstr>
      <vt:lpstr>“CIM” Motor Performance </vt:lpstr>
      <vt:lpstr>“CIM” Motor Performance</vt:lpstr>
      <vt:lpstr>PowerPoint Presentation</vt:lpstr>
      <vt:lpstr>PowerPoint Presentation</vt:lpstr>
      <vt:lpstr>Current Limits (fuse)  on Motor Power</vt:lpstr>
      <vt:lpstr>Choosing a motor based on Maximum Output Power</vt:lpstr>
      <vt:lpstr>PowerPoint Presentation</vt:lpstr>
      <vt:lpstr>PowerPoint Presentation</vt:lpstr>
      <vt:lpstr>PowerPoint Presentation</vt:lpstr>
      <vt:lpstr>PowerPoint Presentation</vt:lpstr>
      <vt:lpstr>Fisher Price Motor 2010</vt:lpstr>
      <vt:lpstr>What is Torque?</vt:lpstr>
      <vt:lpstr>Units of Work vs. Torque</vt:lpstr>
      <vt:lpstr>Work in a Rotating System</vt:lpstr>
      <vt:lpstr>Power, Torque &amp; Speed</vt:lpstr>
      <vt:lpstr>PowerPoint Presentation</vt:lpstr>
      <vt:lpstr>PowerPoint Presentation</vt:lpstr>
      <vt:lpstr>Standardize through Normalization</vt:lpstr>
      <vt:lpstr>Simplified through Standardization</vt:lpstr>
      <vt:lpstr>PowerPoint Presentation</vt:lpstr>
      <vt:lpstr>Speed &amp; Torque in a DC PM Motor</vt:lpstr>
      <vt:lpstr>Speed &amp; Torque in a DC PM Motor</vt:lpstr>
      <vt:lpstr>Max Power in a DC PM Motor</vt:lpstr>
      <vt:lpstr>PowerPoint Presentation</vt:lpstr>
      <vt:lpstr>PowerPoint Presentation</vt:lpstr>
      <vt:lpstr>Fisher Price Motor 2011</vt:lpstr>
      <vt:lpstr>Fisher Price Motor 2011</vt:lpstr>
      <vt:lpstr>Motor Current</vt:lpstr>
      <vt:lpstr>Electrical Power</vt:lpstr>
      <vt:lpstr>Fisher Price Motor 2011</vt:lpstr>
      <vt:lpstr>Fisher Price Motor 2011</vt:lpstr>
      <vt:lpstr>Fisher Price Motor 2011</vt:lpstr>
      <vt:lpstr>Fisher Price Motor 2011</vt:lpstr>
      <vt:lpstr>Fisher Price Motor 2011</vt:lpstr>
      <vt:lpstr>PowerPoint Presentation</vt:lpstr>
      <vt:lpstr>Max Efficiency</vt:lpstr>
      <vt:lpstr>Derivation of:   Max Efficiency</vt:lpstr>
      <vt:lpstr>PowerPoint Presentation</vt:lpstr>
      <vt:lpstr>DC PM Motor Summary</vt:lpstr>
      <vt:lpstr>Gear Loss Estimate</vt:lpstr>
      <vt:lpstr>PowerPoint Presentation</vt:lpstr>
      <vt:lpstr>Estimate of how many gear sets.</vt:lpstr>
      <vt:lpstr>Gear loss estimate</vt:lpstr>
      <vt:lpstr>Putting it all together</vt:lpstr>
      <vt:lpstr>Winch Design Specification</vt:lpstr>
      <vt:lpstr>Winch Drum Speed</vt:lpstr>
      <vt:lpstr>Determine the Gear Reduction</vt:lpstr>
      <vt:lpstr>Gear Loss Estimate</vt:lpstr>
      <vt:lpstr>Verify We Meet or Exceed Pull Strength Specification</vt:lpstr>
      <vt:lpstr>Feat Accomplished!</vt:lpstr>
      <vt:lpstr>More than you wanted to know about Robot Winch Design</vt:lpstr>
      <vt:lpstr>PowerPoint Presentation</vt:lpstr>
      <vt:lpstr>PowerPoint Presentation</vt:lpstr>
      <vt:lpstr>PowerPoint Presentation</vt:lpstr>
      <vt:lpstr>Pascal’s Triangle</vt:lpstr>
      <vt:lpstr>Binomial Theorem</vt:lpstr>
    </vt:vector>
  </TitlesOfParts>
  <Company>Lynbrook HS Robotics, FIRST Team #846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Permanent Magnet Motors-Tutorial</dc:title>
  <dc:creator>David Giandomenico</dc:creator>
  <cp:lastModifiedBy>David Giandomenico</cp:lastModifiedBy>
  <cp:revision>119</cp:revision>
  <dcterms:created xsi:type="dcterms:W3CDTF">2011-12-10T03:59:13Z</dcterms:created>
  <dcterms:modified xsi:type="dcterms:W3CDTF">2014-12-12T00:27:32Z</dcterms:modified>
</cp:coreProperties>
</file>