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2.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3.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omments/comment4.xml" ContentType="application/vnd.openxmlformats-officedocument.presentationml.comments+xml"/>
  <Override PartName="/ppt/notesSlides/notesSlide18.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comments/comment5.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comments/comment6.xml" ContentType="application/vnd.openxmlformats-officedocument.presentationml.comments+xml"/>
  <Override PartName="/ppt/notesSlides/notesSlide21.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notesSlides/notesSlide2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omments/comment7.xml" ContentType="application/vnd.openxmlformats-officedocument.presentationml.comments+xml"/>
  <Override PartName="/ppt/notesSlides/notesSlide2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8.xml" ContentType="application/vnd.openxmlformats-officedocument.presentationml.comments+xml"/>
  <Override PartName="/ppt/notesSlides/notesSlide27.xml" ContentType="application/vnd.openxmlformats-officedocument.presentationml.notesSlide+xml"/>
  <Override PartName="/ppt/embeddings/oleObject16.bin" ContentType="application/vnd.openxmlformats-officedocument.oleObject"/>
  <Override PartName="/ppt/notesSlides/notesSlide28.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notesSlides/notesSlide29.xml" ContentType="application/vnd.openxmlformats-officedocument.presentationml.notesSlide+xml"/>
  <Override PartName="/ppt/embeddings/oleObject20.bin" ContentType="application/vnd.openxmlformats-officedocument.oleObject"/>
  <Override PartName="/ppt/embeddings/oleObject21.bin" ContentType="application/vnd.openxmlformats-officedocument.oleObject"/>
  <Override PartName="/ppt/embeddings/Microsoft_Equation1.bin" ContentType="application/vnd.openxmlformats-officedocument.oleObject"/>
  <Override PartName="/ppt/notesSlides/notesSlide30.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embeddings/oleObject22.bin" ContentType="application/vnd.openxmlformats-officedocument.oleObject"/>
  <Override PartName="/ppt/comments/comment9.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33.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drawings/drawing3.xml" ContentType="application/vnd.openxmlformats-officedocument.drawingml.chartshapes+xml"/>
  <Override PartName="/ppt/notesSlides/notesSlide34.xml" ContentType="application/vnd.openxmlformats-officedocument.presentationml.notesSlide+xml"/>
  <Override PartName="/ppt/embeddings/oleObject23.bin" ContentType="application/vnd.openxmlformats-officedocument.oleObject"/>
  <Override PartName="/ppt/notesSlides/notesSlide35.xml" ContentType="application/vnd.openxmlformats-officedocument.presentationml.notesSlide+xml"/>
  <Override PartName="/ppt/embeddings/oleObject24.bin" ContentType="application/vnd.openxmlformats-officedocument.oleObject"/>
  <Override PartName="/ppt/notesSlides/notesSlide36.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drawings/drawing4.xml" ContentType="application/vnd.openxmlformats-officedocument.drawingml.chartshapes+xml"/>
  <Override PartName="/ppt/notesSlides/notesSlide37.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38.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39.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drawings/drawing5.xml" ContentType="application/vnd.openxmlformats-officedocument.drawingml.chartshapes+xml"/>
  <Override PartName="/ppt/notesSlides/notesSlide40.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drawings/drawing6.xml" ContentType="application/vnd.openxmlformats-officedocument.drawingml.chartshapes+xml"/>
  <Override PartName="/ppt/notesSlides/notesSlide41.xml" ContentType="application/vnd.openxmlformats-officedocument.presentationml.notesSlide+xml"/>
  <Override PartName="/ppt/embeddings/oleObject25.bin" ContentType="application/vnd.openxmlformats-officedocument.oleObject"/>
  <Override PartName="/ppt/embeddings/oleObject26.bin" ContentType="application/vnd.openxmlformats-officedocument.oleObject"/>
  <Override PartName="/ppt/charts/chart12.xml" ContentType="application/vnd.openxmlformats-officedocument.drawingml.chart+xml"/>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notesSlides/notesSlide42.xml" ContentType="application/vnd.openxmlformats-officedocument.presentationml.notesSlide+xml"/>
  <Override PartName="/ppt/notesSlides/notesSlide43.xml" ContentType="application/vnd.openxmlformats-officedocument.presentationml.notesSlide+xml"/>
  <Override PartName="/ppt/comments/comment10.xml" ContentType="application/vnd.openxmlformats-officedocument.presentationml.comments+xml"/>
  <Override PartName="/ppt/notesSlides/notesSlide44.xml" ContentType="application/vnd.openxmlformats-officedocument.presentationml.notesSlide+xml"/>
  <Override PartName="/ppt/embeddings/oleObject37.bin" ContentType="application/vnd.openxmlformats-officedocument.oleObject"/>
  <Override PartName="/ppt/embeddings/oleObject38.bin" ContentType="application/vnd.openxmlformats-officedocument.oleObject"/>
  <Override PartName="/ppt/comments/comment11.xml" ContentType="application/vnd.openxmlformats-officedocument.presentationml.comments+xml"/>
  <Override PartName="/ppt/notesSlides/notesSlide45.xml" ContentType="application/vnd.openxmlformats-officedocument.presentationml.notesSlide+xml"/>
  <Override PartName="/ppt/comments/comment12.xml" ContentType="application/vnd.openxmlformats-officedocument.presentationml.comment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embeddings/oleObject39.bin" ContentType="application/vnd.openxmlformats-officedocument.oleObject"/>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omments/comment13.xml" ContentType="application/vnd.openxmlformats-officedocument.presentationml.comments+xml"/>
  <Override PartName="/ppt/notesSlides/notesSlide56.xml" ContentType="application/vnd.openxmlformats-officedocument.presentationml.notesSlide+xml"/>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comments/comment14.xml" ContentType="application/vnd.openxmlformats-officedocument.presentationml.comments+xml"/>
  <Override PartName="/ppt/notesSlides/notesSlide57.xml" ContentType="application/vnd.openxmlformats-officedocument.presentationml.notesSlide+xml"/>
  <Override PartName="/ppt/embeddings/oleObject46.bin" ContentType="application/vnd.openxmlformats-officedocument.oleObject"/>
  <Override PartName="/ppt/embeddings/oleObject47.bin" ContentType="application/vnd.openxmlformats-officedocument.oleObject"/>
  <Override PartName="/ppt/comments/comment15.xml" ContentType="application/vnd.openxmlformats-officedocument.presentationml.comments+xml"/>
  <Override PartName="/ppt/notesSlides/notesSlide58.xml" ContentType="application/vnd.openxmlformats-officedocument.presentationml.notesSlide+xml"/>
  <Override PartName="/ppt/embeddings/oleObject48.bin" ContentType="application/vnd.openxmlformats-officedocument.oleObject"/>
  <Override PartName="/ppt/comments/comment16.xml" ContentType="application/vnd.openxmlformats-officedocument.presentationml.comments+xml"/>
  <Override PartName="/ppt/notesSlides/notesSlide59.xml" ContentType="application/vnd.openxmlformats-officedocument.presentationml.notesSlide+xml"/>
  <Override PartName="/ppt/embeddings/oleObject49.bin" ContentType="application/vnd.openxmlformats-officedocument.oleObject"/>
  <Override PartName="/ppt/embeddings/oleObject50.bin" ContentType="application/vnd.openxmlformats-officedocument.oleObject"/>
  <Override PartName="/ppt/comments/comment1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64"/>
  </p:notesMasterIdLst>
  <p:handoutMasterIdLst>
    <p:handoutMasterId r:id="rId65"/>
  </p:handoutMasterIdLst>
  <p:sldIdLst>
    <p:sldId id="256" r:id="rId2"/>
    <p:sldId id="334" r:id="rId3"/>
    <p:sldId id="259" r:id="rId4"/>
    <p:sldId id="262" r:id="rId5"/>
    <p:sldId id="263" r:id="rId6"/>
    <p:sldId id="341" r:id="rId7"/>
    <p:sldId id="340" r:id="rId8"/>
    <p:sldId id="308" r:id="rId9"/>
    <p:sldId id="310" r:id="rId10"/>
    <p:sldId id="309" r:id="rId11"/>
    <p:sldId id="336" r:id="rId12"/>
    <p:sldId id="270" r:id="rId13"/>
    <p:sldId id="332" r:id="rId14"/>
    <p:sldId id="268" r:id="rId15"/>
    <p:sldId id="355" r:id="rId16"/>
    <p:sldId id="347" r:id="rId17"/>
    <p:sldId id="318" r:id="rId18"/>
    <p:sldId id="304" r:id="rId19"/>
    <p:sldId id="305" r:id="rId20"/>
    <p:sldId id="333" r:id="rId21"/>
    <p:sldId id="275" r:id="rId22"/>
    <p:sldId id="323" r:id="rId23"/>
    <p:sldId id="320" r:id="rId24"/>
    <p:sldId id="349" r:id="rId25"/>
    <p:sldId id="354" r:id="rId26"/>
    <p:sldId id="330" r:id="rId27"/>
    <p:sldId id="277" r:id="rId28"/>
    <p:sldId id="279" r:id="rId29"/>
    <p:sldId id="276" r:id="rId30"/>
    <p:sldId id="329" r:id="rId31"/>
    <p:sldId id="346" r:id="rId32"/>
    <p:sldId id="326" r:id="rId33"/>
    <p:sldId id="317" r:id="rId34"/>
    <p:sldId id="280" r:id="rId35"/>
    <p:sldId id="282" r:id="rId36"/>
    <p:sldId id="319" r:id="rId37"/>
    <p:sldId id="331" r:id="rId38"/>
    <p:sldId id="321" r:id="rId39"/>
    <p:sldId id="322" r:id="rId40"/>
    <p:sldId id="345" r:id="rId41"/>
    <p:sldId id="353" r:id="rId42"/>
    <p:sldId id="350" r:id="rId43"/>
    <p:sldId id="351" r:id="rId44"/>
    <p:sldId id="352" r:id="rId45"/>
    <p:sldId id="306" r:id="rId46"/>
    <p:sldId id="271" r:id="rId47"/>
    <p:sldId id="312" r:id="rId48"/>
    <p:sldId id="272" r:id="rId49"/>
    <p:sldId id="274" r:id="rId50"/>
    <p:sldId id="294" r:id="rId51"/>
    <p:sldId id="296" r:id="rId52"/>
    <p:sldId id="295" r:id="rId53"/>
    <p:sldId id="356" r:id="rId54"/>
    <p:sldId id="298" r:id="rId55"/>
    <p:sldId id="299" r:id="rId56"/>
    <p:sldId id="300" r:id="rId57"/>
    <p:sldId id="307" r:id="rId58"/>
    <p:sldId id="335" r:id="rId59"/>
    <p:sldId id="314" r:id="rId60"/>
    <p:sldId id="315" r:id="rId61"/>
    <p:sldId id="313" r:id="rId62"/>
    <p:sldId id="311" r:id="rId63"/>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ctr"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ctr"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ctr"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ctr"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Introduction" id="{27384555-0CDA-534A-BD6B-5A83D7359DE1}">
          <p14:sldIdLst>
            <p14:sldId id="256"/>
            <p14:sldId id="334"/>
            <p14:sldId id="259"/>
            <p14:sldId id="262"/>
          </p14:sldIdLst>
        </p14:section>
        <p14:section name="Motor Selection" id="{4788095C-84A5-BA44-83C4-1180700EB47A}">
          <p14:sldIdLst>
            <p14:sldId id="263"/>
            <p14:sldId id="341"/>
            <p14:sldId id="340"/>
          </p14:sldIdLst>
        </p14:section>
        <p14:section name="Motor Specs" id="{DBE2F26A-D4BA-A749-9E6F-32A1CD197142}">
          <p14:sldIdLst>
            <p14:sldId id="308"/>
            <p14:sldId id="310"/>
            <p14:sldId id="309"/>
            <p14:sldId id="336"/>
            <p14:sldId id="270"/>
            <p14:sldId id="332"/>
          </p14:sldIdLst>
        </p14:section>
        <p14:section name="Design Specification" id="{4D6CECA3-3F01-9F43-813C-B95A627B9EF4}">
          <p14:sldIdLst>
            <p14:sldId id="268"/>
            <p14:sldId id="355"/>
            <p14:sldId id="347"/>
            <p14:sldId id="318"/>
          </p14:sldIdLst>
        </p14:section>
        <p14:section name="Torque and Power" id="{B4B14E31-191C-ED4E-998B-622786793A1F}">
          <p14:sldIdLst>
            <p14:sldId id="304"/>
            <p14:sldId id="305"/>
            <p14:sldId id="333"/>
            <p14:sldId id="275"/>
            <p14:sldId id="323"/>
            <p14:sldId id="320"/>
          </p14:sldIdLst>
        </p14:section>
        <p14:section name="Normalization" id="{DE9CAE3F-516F-A446-B578-EBC2DC4D4EF8}">
          <p14:sldIdLst>
            <p14:sldId id="349"/>
            <p14:sldId id="354"/>
            <p14:sldId id="330"/>
            <p14:sldId id="277"/>
            <p14:sldId id="279"/>
            <p14:sldId id="276"/>
            <p14:sldId id="329"/>
            <p14:sldId id="346"/>
            <p14:sldId id="326"/>
            <p14:sldId id="317"/>
            <p14:sldId id="280"/>
          </p14:sldIdLst>
        </p14:section>
        <p14:section name="Power and Efficiency" id="{210BCC8B-2A00-6444-96A2-3537E5837671}">
          <p14:sldIdLst>
            <p14:sldId id="282"/>
            <p14:sldId id="319"/>
            <p14:sldId id="331"/>
            <p14:sldId id="321"/>
            <p14:sldId id="322"/>
            <p14:sldId id="345"/>
            <p14:sldId id="353"/>
            <p14:sldId id="350"/>
            <p14:sldId id="351"/>
            <p14:sldId id="352"/>
            <p14:sldId id="306"/>
          </p14:sldIdLst>
        </p14:section>
        <p14:section name="Gear Box Losses" id="{A32E12CD-D1A7-5D47-9B5B-B2A33869D6D8}">
          <p14:sldIdLst>
            <p14:sldId id="271"/>
            <p14:sldId id="312"/>
            <p14:sldId id="272"/>
            <p14:sldId id="274"/>
          </p14:sldIdLst>
        </p14:section>
        <p14:section name="Final Calculations" id="{0BEB5286-913B-C74A-B5BC-2F7CAB9E3EB6}">
          <p14:sldIdLst>
            <p14:sldId id="294"/>
            <p14:sldId id="296"/>
            <p14:sldId id="295"/>
            <p14:sldId id="356"/>
            <p14:sldId id="298"/>
            <p14:sldId id="299"/>
            <p14:sldId id="300"/>
            <p14:sldId id="307"/>
            <p14:sldId id="335"/>
            <p14:sldId id="314"/>
            <p14:sldId id="315"/>
            <p14:sldId id="313"/>
            <p14:sldId id="311"/>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Giandomenico" initials="DG" lastIdx="28" clrIdx="0"/>
  <p:cmAuthor id="1" name="David" initials="DG"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8D9F4"/>
    <a:srgbClr val="DFE0FD"/>
    <a:srgbClr val="CACBE3"/>
    <a:srgbClr val="52FF58"/>
    <a:srgbClr val="FF9999"/>
    <a:srgbClr val="6699FF"/>
    <a:srgbClr val="3399FF"/>
    <a:srgbClr val="000080"/>
    <a:srgbClr val="CC99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73" autoAdjust="0"/>
    <p:restoredTop sz="94624" autoAdjust="0"/>
  </p:normalViewPr>
  <p:slideViewPr>
    <p:cSldViewPr showGuides="1">
      <p:cViewPr>
        <p:scale>
          <a:sx n="100" d="100"/>
          <a:sy n="100" d="100"/>
        </p:scale>
        <p:origin x="-560" y="-128"/>
      </p:cViewPr>
      <p:guideLst>
        <p:guide orient="horz" pos="4319"/>
        <p:guide/>
      </p:guideLst>
    </p:cSldViewPr>
  </p:slideViewPr>
  <p:outlineViewPr>
    <p:cViewPr>
      <p:scale>
        <a:sx n="33" d="100"/>
        <a:sy n="33" d="100"/>
      </p:scale>
      <p:origin x="0" y="10424"/>
    </p:cViewPr>
  </p:outlineViewPr>
  <p:notesTextViewPr>
    <p:cViewPr>
      <p:scale>
        <a:sx n="100" d="100"/>
        <a:sy n="100" d="100"/>
      </p:scale>
      <p:origin x="0" y="0"/>
    </p:cViewPr>
  </p:notesTextViewPr>
  <p:sorterViewPr>
    <p:cViewPr>
      <p:scale>
        <a:sx n="63" d="100"/>
        <a:sy n="63" d="100"/>
      </p:scale>
      <p:origin x="0" y="9840"/>
    </p:cViewPr>
  </p:sorterViewPr>
  <p:notesViewPr>
    <p:cSldViewPr showGuides="1">
      <p:cViewPr varScale="1">
        <p:scale>
          <a:sx n="81" d="100"/>
          <a:sy n="81" d="100"/>
        </p:scale>
        <p:origin x="-188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handoutMaster" Target="handoutMasters/handoutMaster1.xml"/><Relationship Id="rId66" Type="http://schemas.openxmlformats.org/officeDocument/2006/relationships/printerSettings" Target="printerSettings/printerSettings1.bin"/><Relationship Id="rId67" Type="http://schemas.openxmlformats.org/officeDocument/2006/relationships/commentAuthors" Target="commentAuthors.xml"/><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dg:Robotics:WRRF2011-Motors:FIRST_MOTOR_CALC%2008a.xls" TargetMode="External"/><Relationship Id="rId3"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oleObject" Target="Macintosh%20HD:Users:dg:Robotics:WRRF2011-Motors:FIRST_MOTOR_CALC%2008a2.xls" TargetMode="External"/><Relationship Id="rId3" Type="http://schemas.openxmlformats.org/officeDocument/2006/relationships/chartUserShapes" Target="../drawings/drawing5.xml"/></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oleObject" Target="Macintosh%20HD:Users:dg:Robotics:WRRF2011-Motors:FIRST_MOTOR_CALC%2008a2.xls" TargetMode="External"/><Relationship Id="rId3" Type="http://schemas.openxmlformats.org/officeDocument/2006/relationships/chartUserShapes" Target="../drawings/drawing6.xml"/></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dg:Robotics:WRRF:WRRF2013:winch%20design%20example%2013.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dg:Robotics:WRRF2011-Motors:FIRST_MOTOR_CALC%2008a.xls" TargetMode="External"/><Relationship Id="rId3"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Macintosh%20HD:Users:dg:Robotics:WRRF2011-Motors:FIRST_MOTOR_CALC%2008a2.xls"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Macintosh%20HD:Users:dg:Robotics:WRRF2011-Motors:FIRST_MOTOR_CALC%2008a.xls"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Macintosh%20HD:Users:dg:Robotics:WRRF2011-Motors:FIRST_MOTOR_CALC%2008a.xls" TargetMode="Externa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Macintosh%20HD:Users:dg:Robotics:WRRF2011-Motors:FIRST_MOTOR_CALC%2008a.xls" TargetMode="External"/><Relationship Id="rId3"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Macintosh%20HD:Users:dg:Robotics:WRRF2011-Motors:FIRST_MOTOR_CALC%2008a2.xls" TargetMode="External"/><Relationship Id="rId3"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oleObject" Target="Macintosh%20HD:Users:dg:Robotics:WRRF2011-Motors:FIRST_MOTOR_CALC%2008a2.xls" TargetMode="External"/></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oleObject" Target="Macintosh%20HD:Users:dg:Robotics:WRRF2011-Motors:FIRST_MOTOR_CALC%2008a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Speed vs Torque</a:t>
            </a:r>
          </a:p>
        </c:rich>
      </c:tx>
      <c:layout>
        <c:manualLayout>
          <c:xMode val="edge"/>
          <c:yMode val="edge"/>
          <c:x val="0.394595115333503"/>
          <c:y val="0.0370370788993314"/>
        </c:manualLayout>
      </c:layout>
      <c:overlay val="0"/>
      <c:spPr>
        <a:noFill/>
        <a:ln w="25400">
          <a:noFill/>
        </a:ln>
      </c:spPr>
    </c:title>
    <c:autoTitleDeleted val="0"/>
    <c:plotArea>
      <c:layout>
        <c:manualLayout>
          <c:layoutTarget val="inner"/>
          <c:xMode val="edge"/>
          <c:yMode val="edge"/>
          <c:x val="0.167567788703268"/>
          <c:y val="0.203703933946323"/>
          <c:w val="0.775676699319968"/>
          <c:h val="0.574074722939637"/>
        </c:manualLayout>
      </c:layout>
      <c:scatterChart>
        <c:scatterStyle val="smoothMarker"/>
        <c:varyColors val="0"/>
        <c:ser>
          <c:idx val="1"/>
          <c:order val="1"/>
          <c:tx>
            <c:v>Speed</c:v>
          </c:tx>
          <c:spPr>
            <a:ln w="25400">
              <a:solidFill>
                <a:srgbClr val="000000"/>
              </a:solidFill>
              <a:prstDash val="solid"/>
            </a:ln>
          </c:spPr>
          <c:marker>
            <c:symbol val="none"/>
          </c:marker>
          <c:xVal>
            <c:numRef>
              <c:f>'FIRST_MOTOR_CALC 08a.xls'!Torque</c:f>
              <c:numCache>
                <c:formatCode>0.00</c:formatCode>
                <c:ptCount val="31"/>
                <c:pt idx="0">
                  <c:v>0.0</c:v>
                </c:pt>
                <c:pt idx="1">
                  <c:v>0.017748033607694</c:v>
                </c:pt>
                <c:pt idx="2">
                  <c:v>0.035496067215388</c:v>
                </c:pt>
                <c:pt idx="3">
                  <c:v>0.053244100823082</c:v>
                </c:pt>
                <c:pt idx="4">
                  <c:v>0.070992134430776</c:v>
                </c:pt>
                <c:pt idx="5">
                  <c:v>0.08874016803847</c:v>
                </c:pt>
                <c:pt idx="6">
                  <c:v>0.106488201646164</c:v>
                </c:pt>
                <c:pt idx="7">
                  <c:v>0.124236235253858</c:v>
                </c:pt>
                <c:pt idx="8">
                  <c:v>0.141984268861552</c:v>
                </c:pt>
                <c:pt idx="9">
                  <c:v>0.159732302469246</c:v>
                </c:pt>
                <c:pt idx="10">
                  <c:v>0.17748033607694</c:v>
                </c:pt>
                <c:pt idx="11">
                  <c:v>0.195228369684634</c:v>
                </c:pt>
                <c:pt idx="12">
                  <c:v>0.212976403292328</c:v>
                </c:pt>
                <c:pt idx="13">
                  <c:v>0.230724436900022</c:v>
                </c:pt>
                <c:pt idx="14">
                  <c:v>0.248472470507716</c:v>
                </c:pt>
                <c:pt idx="15">
                  <c:v>0.26622050411541</c:v>
                </c:pt>
                <c:pt idx="16">
                  <c:v>0.283968537723104</c:v>
                </c:pt>
                <c:pt idx="17">
                  <c:v>0.301716571330798</c:v>
                </c:pt>
                <c:pt idx="18">
                  <c:v>0.319464604938492</c:v>
                </c:pt>
                <c:pt idx="19">
                  <c:v>0.337212638546186</c:v>
                </c:pt>
                <c:pt idx="20">
                  <c:v>0.35496067215388</c:v>
                </c:pt>
                <c:pt idx="21">
                  <c:v>0.372708705761574</c:v>
                </c:pt>
                <c:pt idx="22">
                  <c:v>0.390456739369268</c:v>
                </c:pt>
                <c:pt idx="23">
                  <c:v>0.408204772976962</c:v>
                </c:pt>
                <c:pt idx="24">
                  <c:v>0.425952806584656</c:v>
                </c:pt>
                <c:pt idx="25">
                  <c:v>0.44370084019235</c:v>
                </c:pt>
                <c:pt idx="26">
                  <c:v>0.461448873800044</c:v>
                </c:pt>
                <c:pt idx="27">
                  <c:v>0.479196907407738</c:v>
                </c:pt>
                <c:pt idx="28">
                  <c:v>0.496944941015432</c:v>
                </c:pt>
                <c:pt idx="29">
                  <c:v>0.514692974623126</c:v>
                </c:pt>
                <c:pt idx="30">
                  <c:v>0.53244100823082</c:v>
                </c:pt>
              </c:numCache>
            </c:numRef>
          </c:xVal>
          <c:yVal>
            <c:numRef>
              <c:f>'FIRST_MOTOR_CALC 08a.xls'!Speed</c:f>
              <c:numCache>
                <c:formatCode>0.0</c:formatCode>
                <c:ptCount val="31"/>
                <c:pt idx="0">
                  <c:v>20770.0</c:v>
                </c:pt>
                <c:pt idx="1">
                  <c:v>20077.66666666667</c:v>
                </c:pt>
                <c:pt idx="2">
                  <c:v>19385.33333333331</c:v>
                </c:pt>
                <c:pt idx="3">
                  <c:v>18693.0</c:v>
                </c:pt>
                <c:pt idx="4">
                  <c:v>18000.66666666667</c:v>
                </c:pt>
                <c:pt idx="5">
                  <c:v>17308.33333333334</c:v>
                </c:pt>
                <c:pt idx="6">
                  <c:v>16616.0</c:v>
                </c:pt>
                <c:pt idx="7">
                  <c:v>15923.66666666667</c:v>
                </c:pt>
                <c:pt idx="8">
                  <c:v>15231.33333333333</c:v>
                </c:pt>
                <c:pt idx="9">
                  <c:v>14539.0</c:v>
                </c:pt>
                <c:pt idx="10">
                  <c:v>13846.66666666667</c:v>
                </c:pt>
                <c:pt idx="11">
                  <c:v>13154.33333333333</c:v>
                </c:pt>
                <c:pt idx="12">
                  <c:v>12462.0</c:v>
                </c:pt>
                <c:pt idx="13">
                  <c:v>11769.66666666667</c:v>
                </c:pt>
                <c:pt idx="14">
                  <c:v>11077.33333333333</c:v>
                </c:pt>
                <c:pt idx="15">
                  <c:v>10385.0</c:v>
                </c:pt>
                <c:pt idx="16">
                  <c:v>9692.666666666661</c:v>
                </c:pt>
                <c:pt idx="17">
                  <c:v>9000.333333333327</c:v>
                </c:pt>
                <c:pt idx="18">
                  <c:v>8308.0</c:v>
                </c:pt>
                <c:pt idx="19">
                  <c:v>7615.66666666667</c:v>
                </c:pt>
                <c:pt idx="20">
                  <c:v>6923.333333333328</c:v>
                </c:pt>
                <c:pt idx="21">
                  <c:v>6231.000000000001</c:v>
                </c:pt>
                <c:pt idx="22">
                  <c:v>5538.66666666667</c:v>
                </c:pt>
                <c:pt idx="23">
                  <c:v>4846.333333333328</c:v>
                </c:pt>
                <c:pt idx="24">
                  <c:v>4154.0</c:v>
                </c:pt>
                <c:pt idx="25">
                  <c:v>3461.666666666651</c:v>
                </c:pt>
                <c:pt idx="26">
                  <c:v>2769.33333333334</c:v>
                </c:pt>
                <c:pt idx="27">
                  <c:v>2077.0</c:v>
                </c:pt>
                <c:pt idx="28">
                  <c:v>1384.666666666666</c:v>
                </c:pt>
                <c:pt idx="29">
                  <c:v>692.3333333333331</c:v>
                </c:pt>
                <c:pt idx="30">
                  <c:v>0.0</c:v>
                </c:pt>
              </c:numCache>
            </c:numRef>
          </c:yVal>
          <c:smooth val="1"/>
        </c:ser>
        <c:ser>
          <c:idx val="0"/>
          <c:order val="0"/>
          <c:tx>
            <c:v>Speed</c:v>
          </c:tx>
          <c:spPr>
            <a:ln w="25400">
              <a:solidFill>
                <a:srgbClr val="000000"/>
              </a:solidFill>
              <a:prstDash val="solid"/>
            </a:ln>
          </c:spPr>
          <c:marker>
            <c:symbol val="none"/>
          </c:marker>
          <c:xVal>
            <c:numRef>
              <c:f>'FIRST_MOTOR_CALC 08a.xls'!Torque</c:f>
              <c:numCache>
                <c:formatCode>0.00</c:formatCode>
                <c:ptCount val="31"/>
                <c:pt idx="0">
                  <c:v>0.0</c:v>
                </c:pt>
                <c:pt idx="1">
                  <c:v>0.017748033607694</c:v>
                </c:pt>
                <c:pt idx="2">
                  <c:v>0.035496067215388</c:v>
                </c:pt>
                <c:pt idx="3">
                  <c:v>0.053244100823082</c:v>
                </c:pt>
                <c:pt idx="4">
                  <c:v>0.070992134430776</c:v>
                </c:pt>
                <c:pt idx="5">
                  <c:v>0.08874016803847</c:v>
                </c:pt>
                <c:pt idx="6">
                  <c:v>0.106488201646164</c:v>
                </c:pt>
                <c:pt idx="7">
                  <c:v>0.124236235253858</c:v>
                </c:pt>
                <c:pt idx="8">
                  <c:v>0.141984268861552</c:v>
                </c:pt>
                <c:pt idx="9">
                  <c:v>0.159732302469246</c:v>
                </c:pt>
                <c:pt idx="10">
                  <c:v>0.17748033607694</c:v>
                </c:pt>
                <c:pt idx="11">
                  <c:v>0.195228369684634</c:v>
                </c:pt>
                <c:pt idx="12">
                  <c:v>0.212976403292328</c:v>
                </c:pt>
                <c:pt idx="13">
                  <c:v>0.230724436900022</c:v>
                </c:pt>
                <c:pt idx="14">
                  <c:v>0.248472470507716</c:v>
                </c:pt>
                <c:pt idx="15">
                  <c:v>0.26622050411541</c:v>
                </c:pt>
                <c:pt idx="16">
                  <c:v>0.283968537723104</c:v>
                </c:pt>
                <c:pt idx="17">
                  <c:v>0.301716571330798</c:v>
                </c:pt>
                <c:pt idx="18">
                  <c:v>0.319464604938492</c:v>
                </c:pt>
                <c:pt idx="19">
                  <c:v>0.337212638546186</c:v>
                </c:pt>
                <c:pt idx="20">
                  <c:v>0.35496067215388</c:v>
                </c:pt>
                <c:pt idx="21">
                  <c:v>0.372708705761574</c:v>
                </c:pt>
                <c:pt idx="22">
                  <c:v>0.390456739369268</c:v>
                </c:pt>
                <c:pt idx="23">
                  <c:v>0.408204772976962</c:v>
                </c:pt>
                <c:pt idx="24">
                  <c:v>0.425952806584656</c:v>
                </c:pt>
                <c:pt idx="25">
                  <c:v>0.44370084019235</c:v>
                </c:pt>
                <c:pt idx="26">
                  <c:v>0.461448873800044</c:v>
                </c:pt>
                <c:pt idx="27">
                  <c:v>0.479196907407738</c:v>
                </c:pt>
                <c:pt idx="28">
                  <c:v>0.496944941015432</c:v>
                </c:pt>
                <c:pt idx="29">
                  <c:v>0.514692974623126</c:v>
                </c:pt>
                <c:pt idx="30">
                  <c:v>0.53244100823082</c:v>
                </c:pt>
              </c:numCache>
            </c:numRef>
          </c:xVal>
          <c:yVal>
            <c:numRef>
              <c:f>'FIRST_MOTOR_CALC 08a.xls'!Speed</c:f>
              <c:numCache>
                <c:formatCode>0.0</c:formatCode>
                <c:ptCount val="31"/>
                <c:pt idx="0">
                  <c:v>20770.0</c:v>
                </c:pt>
                <c:pt idx="1">
                  <c:v>20077.66666666667</c:v>
                </c:pt>
                <c:pt idx="2">
                  <c:v>19385.33333333331</c:v>
                </c:pt>
                <c:pt idx="3">
                  <c:v>18693.0</c:v>
                </c:pt>
                <c:pt idx="4">
                  <c:v>18000.66666666667</c:v>
                </c:pt>
                <c:pt idx="5">
                  <c:v>17308.33333333334</c:v>
                </c:pt>
                <c:pt idx="6">
                  <c:v>16616.0</c:v>
                </c:pt>
                <c:pt idx="7">
                  <c:v>15923.66666666667</c:v>
                </c:pt>
                <c:pt idx="8">
                  <c:v>15231.33333333333</c:v>
                </c:pt>
                <c:pt idx="9">
                  <c:v>14539.0</c:v>
                </c:pt>
                <c:pt idx="10">
                  <c:v>13846.66666666667</c:v>
                </c:pt>
                <c:pt idx="11">
                  <c:v>13154.33333333333</c:v>
                </c:pt>
                <c:pt idx="12">
                  <c:v>12462.0</c:v>
                </c:pt>
                <c:pt idx="13">
                  <c:v>11769.66666666667</c:v>
                </c:pt>
                <c:pt idx="14">
                  <c:v>11077.33333333333</c:v>
                </c:pt>
                <c:pt idx="15">
                  <c:v>10385.0</c:v>
                </c:pt>
                <c:pt idx="16">
                  <c:v>9692.666666666661</c:v>
                </c:pt>
                <c:pt idx="17">
                  <c:v>9000.333333333327</c:v>
                </c:pt>
                <c:pt idx="18">
                  <c:v>8308.0</c:v>
                </c:pt>
                <c:pt idx="19">
                  <c:v>7615.66666666667</c:v>
                </c:pt>
                <c:pt idx="20">
                  <c:v>6923.333333333328</c:v>
                </c:pt>
                <c:pt idx="21">
                  <c:v>6231.000000000001</c:v>
                </c:pt>
                <c:pt idx="22">
                  <c:v>5538.66666666667</c:v>
                </c:pt>
                <c:pt idx="23">
                  <c:v>4846.333333333328</c:v>
                </c:pt>
                <c:pt idx="24">
                  <c:v>4154.0</c:v>
                </c:pt>
                <c:pt idx="25">
                  <c:v>3461.666666666651</c:v>
                </c:pt>
                <c:pt idx="26">
                  <c:v>2769.33333333334</c:v>
                </c:pt>
                <c:pt idx="27">
                  <c:v>2077.0</c:v>
                </c:pt>
                <c:pt idx="28">
                  <c:v>1384.666666666666</c:v>
                </c:pt>
                <c:pt idx="29">
                  <c:v>692.3333333333331</c:v>
                </c:pt>
                <c:pt idx="30">
                  <c:v>0.0</c:v>
                </c:pt>
              </c:numCache>
            </c:numRef>
          </c:yVal>
          <c:smooth val="1"/>
        </c:ser>
        <c:dLbls>
          <c:showLegendKey val="0"/>
          <c:showVal val="0"/>
          <c:showCatName val="0"/>
          <c:showSerName val="0"/>
          <c:showPercent val="0"/>
          <c:showBubbleSize val="0"/>
        </c:dLbls>
        <c:axId val="2078523528"/>
        <c:axId val="2078529672"/>
      </c:scatterChart>
      <c:valAx>
        <c:axId val="2078523528"/>
        <c:scaling>
          <c:orientation val="minMax"/>
        </c:scaling>
        <c:delete val="0"/>
        <c:axPos val="b"/>
        <c:title>
          <c:tx>
            <c:rich>
              <a:bodyPr/>
              <a:lstStyle/>
              <a:p>
                <a:pPr>
                  <a:defRPr/>
                </a:pPr>
                <a:r>
                  <a:rPr lang="en-US"/>
                  <a:t>Torque (N-m)</a:t>
                </a:r>
              </a:p>
            </c:rich>
          </c:tx>
          <c:layout>
            <c:manualLayout>
              <c:xMode val="edge"/>
              <c:yMode val="edge"/>
              <c:x val="0.470270890876915"/>
              <c:y val="0.865741719271872"/>
            </c:manualLayout>
          </c:layout>
          <c:overlay val="0"/>
          <c:spPr>
            <a:noFill/>
            <a:ln w="25400">
              <a:noFill/>
            </a:ln>
          </c:spPr>
        </c:title>
        <c:numFmt formatCode="0.00" sourceLinked="0"/>
        <c:majorTickMark val="out"/>
        <c:minorTickMark val="none"/>
        <c:tickLblPos val="nextTo"/>
        <c:spPr>
          <a:ln w="3175">
            <a:solidFill>
              <a:srgbClr val="000000"/>
            </a:solidFill>
            <a:prstDash val="solid"/>
          </a:ln>
        </c:spPr>
        <c:txPr>
          <a:bodyPr rot="0" vert="horz"/>
          <a:lstStyle/>
          <a:p>
            <a:pPr>
              <a:defRPr/>
            </a:pPr>
            <a:endParaRPr lang="en-US"/>
          </a:p>
        </c:txPr>
        <c:crossAx val="2078529672"/>
        <c:crosses val="autoZero"/>
        <c:crossBetween val="midCat"/>
      </c:valAx>
      <c:valAx>
        <c:axId val="2078529672"/>
        <c:scaling>
          <c:orientation val="minMax"/>
        </c:scaling>
        <c:delete val="0"/>
        <c:axPos val="l"/>
        <c:majorGridlines>
          <c:spPr>
            <a:ln w="3175">
              <a:solidFill>
                <a:srgbClr val="000000"/>
              </a:solidFill>
              <a:prstDash val="solid"/>
            </a:ln>
          </c:spPr>
        </c:majorGridlines>
        <c:title>
          <c:tx>
            <c:rich>
              <a:bodyPr/>
              <a:lstStyle/>
              <a:p>
                <a:pPr>
                  <a:defRPr/>
                </a:pPr>
                <a:r>
                  <a:rPr lang="en-US" dirty="0"/>
                  <a:t>Speed (RPM)</a:t>
                </a:r>
              </a:p>
            </c:rich>
          </c:tx>
          <c:layout>
            <c:manualLayout>
              <c:xMode val="edge"/>
              <c:yMode val="edge"/>
              <c:x val="0.0136298083707279"/>
              <c:y val="0.3533622219359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078523528"/>
        <c:crosses val="autoZero"/>
        <c:crossBetween val="midCat"/>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600" b="0" i="0" u="none" strike="noStrike" baseline="0">
          <a:solidFill>
            <a:srgbClr val="000000"/>
          </a:solidFill>
          <a:latin typeface="Times New Roman"/>
          <a:ea typeface="Times New Roman"/>
          <a:cs typeface="Times New Roman"/>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Efficiency vs Torque</a:t>
            </a:r>
          </a:p>
        </c:rich>
      </c:tx>
      <c:layout>
        <c:manualLayout>
          <c:xMode val="edge"/>
          <c:yMode val="edge"/>
          <c:x val="0.394595109821799"/>
          <c:y val="0.0370371946749899"/>
        </c:manualLayout>
      </c:layout>
      <c:overlay val="0"/>
      <c:spPr>
        <a:noFill/>
        <a:ln w="25400">
          <a:noFill/>
        </a:ln>
      </c:spPr>
    </c:title>
    <c:autoTitleDeleted val="0"/>
    <c:plotArea>
      <c:layout>
        <c:manualLayout>
          <c:layoutTarget val="inner"/>
          <c:xMode val="edge"/>
          <c:yMode val="edge"/>
          <c:x val="0.156756963625638"/>
          <c:y val="0.208333568808739"/>
          <c:w val="0.786487524397599"/>
          <c:h val="0.555556183489972"/>
        </c:manualLayout>
      </c:layout>
      <c:scatterChart>
        <c:scatterStyle val="smoothMarker"/>
        <c:varyColors val="0"/>
        <c:ser>
          <c:idx val="1"/>
          <c:order val="1"/>
          <c:tx>
            <c:strRef>
              <c:f>"Speed"</c:f>
            </c:strRef>
          </c:tx>
          <c:spPr>
            <a:ln w="25400">
              <a:solidFill>
                <a:srgbClr val="000000"/>
              </a:solidFill>
              <a:prstDash val="solid"/>
            </a:ln>
          </c:spPr>
          <c:marker>
            <c:symbol val="none"/>
          </c:marker>
          <c:xVal>
            <c:numRef>
              <c:f>'FIRST_MOTOR_CALC 08a.xls'!Torque</c:f>
            </c:numRef>
          </c:xVal>
          <c:yVal>
            <c:numRef>
              <c:f>'FIRST_MOTOR_CALC 08a.xls'!Efficiency</c:f>
            </c:numRef>
          </c:yVal>
          <c:smooth val="1"/>
        </c:ser>
        <c:ser>
          <c:idx val="0"/>
          <c:order val="0"/>
          <c:tx>
            <c:v>Speed</c:v>
          </c:tx>
          <c:spPr>
            <a:ln w="25400">
              <a:solidFill>
                <a:srgbClr val="000000"/>
              </a:solidFill>
              <a:prstDash val="solid"/>
            </a:ln>
          </c:spPr>
          <c:marker>
            <c:symbol val="none"/>
          </c:marker>
          <c:xVal>
            <c:numRef>
              <c:f>'FIRST_MOTOR_CALC 08a2.xls'!Torque</c:f>
              <c:numCache>
                <c:formatCode>0.00</c:formatCode>
                <c:ptCount val="31"/>
                <c:pt idx="0">
                  <c:v>0.0</c:v>
                </c:pt>
                <c:pt idx="1">
                  <c:v>0.017748033607694</c:v>
                </c:pt>
                <c:pt idx="2">
                  <c:v>0.035496067215388</c:v>
                </c:pt>
                <c:pt idx="3">
                  <c:v>0.053244100823082</c:v>
                </c:pt>
                <c:pt idx="4">
                  <c:v>0.070992134430776</c:v>
                </c:pt>
                <c:pt idx="5">
                  <c:v>0.08874016803847</c:v>
                </c:pt>
                <c:pt idx="6">
                  <c:v>0.106488201646164</c:v>
                </c:pt>
                <c:pt idx="7">
                  <c:v>0.124236235253858</c:v>
                </c:pt>
                <c:pt idx="8">
                  <c:v>0.141984268861552</c:v>
                </c:pt>
                <c:pt idx="9">
                  <c:v>0.159732302469246</c:v>
                </c:pt>
                <c:pt idx="10">
                  <c:v>0.17748033607694</c:v>
                </c:pt>
                <c:pt idx="11">
                  <c:v>0.195228369684634</c:v>
                </c:pt>
                <c:pt idx="12">
                  <c:v>0.212976403292328</c:v>
                </c:pt>
                <c:pt idx="13">
                  <c:v>0.230724436900022</c:v>
                </c:pt>
                <c:pt idx="14">
                  <c:v>0.248472470507716</c:v>
                </c:pt>
                <c:pt idx="15">
                  <c:v>0.26622050411541</c:v>
                </c:pt>
                <c:pt idx="16">
                  <c:v>0.283968537723104</c:v>
                </c:pt>
                <c:pt idx="17">
                  <c:v>0.301716571330798</c:v>
                </c:pt>
                <c:pt idx="18">
                  <c:v>0.319464604938492</c:v>
                </c:pt>
                <c:pt idx="19">
                  <c:v>0.337212638546186</c:v>
                </c:pt>
                <c:pt idx="20">
                  <c:v>0.35496067215388</c:v>
                </c:pt>
                <c:pt idx="21">
                  <c:v>0.372708705761574</c:v>
                </c:pt>
                <c:pt idx="22">
                  <c:v>0.390456739369268</c:v>
                </c:pt>
                <c:pt idx="23">
                  <c:v>0.408204772976962</c:v>
                </c:pt>
                <c:pt idx="24">
                  <c:v>0.425952806584656</c:v>
                </c:pt>
                <c:pt idx="25">
                  <c:v>0.44370084019235</c:v>
                </c:pt>
                <c:pt idx="26">
                  <c:v>0.461448873800044</c:v>
                </c:pt>
                <c:pt idx="27">
                  <c:v>0.479196907407738</c:v>
                </c:pt>
                <c:pt idx="28">
                  <c:v>0.496944941015432</c:v>
                </c:pt>
                <c:pt idx="29">
                  <c:v>0.514692974623126</c:v>
                </c:pt>
                <c:pt idx="30">
                  <c:v>0.53244100823082</c:v>
                </c:pt>
              </c:numCache>
            </c:numRef>
          </c:xVal>
          <c:yVal>
            <c:numRef>
              <c:f>'FIRST_MOTOR_CALC 08a2.xls'!Efficiency</c:f>
              <c:numCache>
                <c:formatCode>0%</c:formatCode>
                <c:ptCount val="31"/>
                <c:pt idx="0">
                  <c:v>0.0</c:v>
                </c:pt>
                <c:pt idx="1">
                  <c:v>0.699845153432361</c:v>
                </c:pt>
                <c:pt idx="2">
                  <c:v>0.744400698395823</c:v>
                </c:pt>
                <c:pt idx="3">
                  <c:v>0.742990676298165</c:v>
                </c:pt>
                <c:pt idx="4">
                  <c:v>0.728243235634449</c:v>
                </c:pt>
                <c:pt idx="5">
                  <c:v>0.707814303520308</c:v>
                </c:pt>
                <c:pt idx="6">
                  <c:v>0.684441371625339</c:v>
                </c:pt>
                <c:pt idx="7">
                  <c:v>0.659346640240476</c:v>
                </c:pt>
                <c:pt idx="8">
                  <c:v>0.633158021257527</c:v>
                </c:pt>
                <c:pt idx="9">
                  <c:v>0.606231199934977</c:v>
                </c:pt>
                <c:pt idx="10">
                  <c:v>0.578782735991201</c:v>
                </c:pt>
                <c:pt idx="11">
                  <c:v>0.550952027655143</c:v>
                </c:pt>
                <c:pt idx="12">
                  <c:v>0.522832867173848</c:v>
                </c:pt>
                <c:pt idx="13">
                  <c:v>0.494490681440662</c:v>
                </c:pt>
                <c:pt idx="14">
                  <c:v>0.465972501323821</c:v>
                </c:pt>
                <c:pt idx="15">
                  <c:v>0.437313002533863</c:v>
                </c:pt>
                <c:pt idx="16">
                  <c:v>0.408538312760606</c:v>
                </c:pt>
                <c:pt idx="17">
                  <c:v>0.379668492767551</c:v>
                </c:pt>
                <c:pt idx="18">
                  <c:v>0.350719200723826</c:v>
                </c:pt>
                <c:pt idx="19">
                  <c:v>0.321702837144155</c:v>
                </c:pt>
                <c:pt idx="20">
                  <c:v>0.292629350190039</c:v>
                </c:pt>
                <c:pt idx="21">
                  <c:v>0.263506813338009</c:v>
                </c:pt>
                <c:pt idx="22">
                  <c:v>0.234341847106159</c:v>
                </c:pt>
                <c:pt idx="23">
                  <c:v>0.205139931837008</c:v>
                </c:pt>
                <c:pt idx="24">
                  <c:v>0.175905643015125</c:v>
                </c:pt>
                <c:pt idx="25">
                  <c:v>0.146642830615181</c:v>
                </c:pt>
                <c:pt idx="26">
                  <c:v>0.117354757419133</c:v>
                </c:pt>
                <c:pt idx="27">
                  <c:v>0.0880442068517542</c:v>
                </c:pt>
                <c:pt idx="28">
                  <c:v>0.0587135678938104</c:v>
                </c:pt>
                <c:pt idx="29">
                  <c:v>0.0293649025630437</c:v>
                </c:pt>
                <c:pt idx="30">
                  <c:v>0.0</c:v>
                </c:pt>
              </c:numCache>
            </c:numRef>
          </c:yVal>
          <c:smooth val="1"/>
        </c:ser>
        <c:dLbls>
          <c:showLegendKey val="0"/>
          <c:showVal val="0"/>
          <c:showCatName val="0"/>
          <c:showSerName val="0"/>
          <c:showPercent val="0"/>
          <c:showBubbleSize val="0"/>
        </c:dLbls>
        <c:axId val="-2077436056"/>
        <c:axId val="-2077931064"/>
      </c:scatterChart>
      <c:valAx>
        <c:axId val="-2077436056"/>
        <c:scaling>
          <c:orientation val="minMax"/>
        </c:scaling>
        <c:delete val="0"/>
        <c:axPos val="b"/>
        <c:title>
          <c:tx>
            <c:rich>
              <a:bodyPr/>
              <a:lstStyle/>
              <a:p>
                <a:pPr>
                  <a:defRPr/>
                </a:pPr>
                <a:r>
                  <a:rPr lang="en-US"/>
                  <a:t>Torque (N-m)</a:t>
                </a:r>
              </a:p>
            </c:rich>
          </c:tx>
          <c:layout>
            <c:manualLayout>
              <c:xMode val="edge"/>
              <c:yMode val="edge"/>
              <c:x val="0.464865451029148"/>
              <c:y val="0.86574164715897"/>
            </c:manualLayout>
          </c:layout>
          <c:overlay val="0"/>
          <c:spPr>
            <a:noFill/>
            <a:ln w="25400">
              <a:noFill/>
            </a:ln>
          </c:spPr>
        </c:title>
        <c:numFmt formatCode="0.00" sourceLinked="0"/>
        <c:majorTickMark val="out"/>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Times New Roman"/>
                <a:ea typeface="Times New Roman"/>
                <a:cs typeface="Times New Roman"/>
              </a:defRPr>
            </a:pPr>
            <a:endParaRPr lang="en-US"/>
          </a:p>
        </c:txPr>
        <c:crossAx val="-2077931064"/>
        <c:crosses val="autoZero"/>
        <c:crossBetween val="midCat"/>
      </c:valAx>
      <c:valAx>
        <c:axId val="-2077931064"/>
        <c:scaling>
          <c:orientation val="minMax"/>
        </c:scaling>
        <c:delete val="0"/>
        <c:axPos val="l"/>
        <c:majorGridlines>
          <c:spPr>
            <a:ln w="3175">
              <a:solidFill>
                <a:srgbClr val="000000"/>
              </a:solidFill>
              <a:prstDash val="solid"/>
            </a:ln>
          </c:spPr>
        </c:majorGridlines>
        <c:title>
          <c:tx>
            <c:rich>
              <a:bodyPr/>
              <a:lstStyle/>
              <a:p>
                <a:pPr>
                  <a:defRPr/>
                </a:pPr>
                <a:r>
                  <a:rPr lang="en-US"/>
                  <a:t>Efficiency</a:t>
                </a:r>
              </a:p>
            </c:rich>
          </c:tx>
          <c:layout>
            <c:manualLayout>
              <c:xMode val="edge"/>
              <c:yMode val="edge"/>
              <c:x val="0.0351352396739881"/>
              <c:y val="0.375000354685394"/>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077436056"/>
        <c:crosses val="autoZero"/>
        <c:crossBetween val="midCat"/>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600" b="0" i="0" u="none" strike="noStrike" baseline="0">
          <a:solidFill>
            <a:srgbClr val="000000"/>
          </a:solidFill>
          <a:latin typeface="Times New Roman"/>
          <a:ea typeface="Times New Roman"/>
          <a:cs typeface="Times New Roman"/>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Efficiency vs Normalized Torque</a:t>
            </a:r>
          </a:p>
        </c:rich>
      </c:tx>
      <c:layout>
        <c:manualLayout>
          <c:xMode val="edge"/>
          <c:yMode val="edge"/>
          <c:x val="0.394595109821799"/>
          <c:y val="0.0370371946749899"/>
        </c:manualLayout>
      </c:layout>
      <c:overlay val="0"/>
      <c:spPr>
        <a:noFill/>
        <a:ln w="25400">
          <a:noFill/>
        </a:ln>
      </c:spPr>
    </c:title>
    <c:autoTitleDeleted val="0"/>
    <c:plotArea>
      <c:layout>
        <c:manualLayout>
          <c:layoutTarget val="inner"/>
          <c:xMode val="edge"/>
          <c:yMode val="edge"/>
          <c:x val="0.156756963625638"/>
          <c:y val="0.208333568808739"/>
          <c:w val="0.786487524397599"/>
          <c:h val="0.555556183489972"/>
        </c:manualLayout>
      </c:layout>
      <c:scatterChart>
        <c:scatterStyle val="smoothMarker"/>
        <c:varyColors val="0"/>
        <c:ser>
          <c:idx val="1"/>
          <c:order val="1"/>
          <c:tx>
            <c:strRef>
              <c:f>"Speed"</c:f>
            </c:strRef>
          </c:tx>
          <c:spPr>
            <a:ln w="25400">
              <a:solidFill>
                <a:srgbClr val="000000"/>
              </a:solidFill>
              <a:prstDash val="solid"/>
            </a:ln>
          </c:spPr>
          <c:marker>
            <c:symbol val="none"/>
          </c:marker>
          <c:xVal>
            <c:numRef>
              <c:f>PlotData!$M$3:$M$33</c:f>
            </c:numRef>
          </c:xVal>
          <c:yVal>
            <c:numRef>
              <c:f>[0]!Efficiency</c:f>
            </c:numRef>
          </c:yVal>
          <c:smooth val="1"/>
        </c:ser>
        <c:ser>
          <c:idx val="0"/>
          <c:order val="0"/>
          <c:tx>
            <c:v>Speed</c:v>
          </c:tx>
          <c:spPr>
            <a:ln w="25400">
              <a:solidFill>
                <a:srgbClr val="000000"/>
              </a:solidFill>
              <a:prstDash val="solid"/>
            </a:ln>
          </c:spPr>
          <c:marker>
            <c:symbol val="none"/>
          </c:marker>
          <c:xVal>
            <c:numRef>
              <c:f>'[FIRST_MOTOR_CALC 08a2.xls]PlotData'!$M$3:$M$33</c:f>
              <c:numCache>
                <c:formatCode>0%</c:formatCode>
                <c:ptCount val="31"/>
                <c:pt idx="0">
                  <c:v>0.0</c:v>
                </c:pt>
                <c:pt idx="1">
                  <c:v>0.0333333333333333</c:v>
                </c:pt>
                <c:pt idx="2">
                  <c:v>0.0666666666666666</c:v>
                </c:pt>
                <c:pt idx="3">
                  <c:v>0.1</c:v>
                </c:pt>
                <c:pt idx="4">
                  <c:v>0.133333333333333</c:v>
                </c:pt>
                <c:pt idx="5">
                  <c:v>0.166666666666667</c:v>
                </c:pt>
                <c:pt idx="6">
                  <c:v>0.2</c:v>
                </c:pt>
                <c:pt idx="7">
                  <c:v>0.233333333333333</c:v>
                </c:pt>
                <c:pt idx="8">
                  <c:v>0.266666666666667</c:v>
                </c:pt>
                <c:pt idx="9">
                  <c:v>0.3</c:v>
                </c:pt>
                <c:pt idx="10">
                  <c:v>0.333333333333333</c:v>
                </c:pt>
                <c:pt idx="11">
                  <c:v>0.366666666666667</c:v>
                </c:pt>
                <c:pt idx="12">
                  <c:v>0.4</c:v>
                </c:pt>
                <c:pt idx="13">
                  <c:v>0.433333333333333</c:v>
                </c:pt>
                <c:pt idx="14">
                  <c:v>0.466666666666667</c:v>
                </c:pt>
                <c:pt idx="15">
                  <c:v>0.5</c:v>
                </c:pt>
                <c:pt idx="16">
                  <c:v>0.533333333333333</c:v>
                </c:pt>
                <c:pt idx="17">
                  <c:v>0.566666666666667</c:v>
                </c:pt>
                <c:pt idx="18">
                  <c:v>0.6</c:v>
                </c:pt>
                <c:pt idx="19">
                  <c:v>0.633333333333333</c:v>
                </c:pt>
                <c:pt idx="20">
                  <c:v>0.666666666666667</c:v>
                </c:pt>
                <c:pt idx="21">
                  <c:v>0.7</c:v>
                </c:pt>
                <c:pt idx="22">
                  <c:v>0.733333333333333</c:v>
                </c:pt>
                <c:pt idx="23">
                  <c:v>0.766666666666667</c:v>
                </c:pt>
                <c:pt idx="24">
                  <c:v>0.8</c:v>
                </c:pt>
                <c:pt idx="25">
                  <c:v>0.833333333333333</c:v>
                </c:pt>
                <c:pt idx="26">
                  <c:v>0.866666666666667</c:v>
                </c:pt>
                <c:pt idx="27">
                  <c:v>0.9</c:v>
                </c:pt>
                <c:pt idx="28">
                  <c:v>0.933333333333333</c:v>
                </c:pt>
                <c:pt idx="29">
                  <c:v>0.966666666666667</c:v>
                </c:pt>
                <c:pt idx="30">
                  <c:v>1.0</c:v>
                </c:pt>
              </c:numCache>
            </c:numRef>
          </c:xVal>
          <c:yVal>
            <c:numRef>
              <c:f>'[FIRST_MOTOR_CALC 08a2.xls]PlotData'!$H$3:$H$33</c:f>
              <c:numCache>
                <c:formatCode>0%</c:formatCode>
                <c:ptCount val="31"/>
                <c:pt idx="0">
                  <c:v>0.0</c:v>
                </c:pt>
                <c:pt idx="1">
                  <c:v>0.699845153432361</c:v>
                </c:pt>
                <c:pt idx="2">
                  <c:v>0.744400698395823</c:v>
                </c:pt>
                <c:pt idx="3">
                  <c:v>0.742990676298165</c:v>
                </c:pt>
                <c:pt idx="4">
                  <c:v>0.728243235634449</c:v>
                </c:pt>
                <c:pt idx="5">
                  <c:v>0.707814303520308</c:v>
                </c:pt>
                <c:pt idx="6">
                  <c:v>0.684441371625339</c:v>
                </c:pt>
                <c:pt idx="7">
                  <c:v>0.659346640240476</c:v>
                </c:pt>
                <c:pt idx="8">
                  <c:v>0.633158021257527</c:v>
                </c:pt>
                <c:pt idx="9">
                  <c:v>0.606231199934977</c:v>
                </c:pt>
                <c:pt idx="10">
                  <c:v>0.578782735991201</c:v>
                </c:pt>
                <c:pt idx="11">
                  <c:v>0.550952027655143</c:v>
                </c:pt>
                <c:pt idx="12">
                  <c:v>0.522832867173848</c:v>
                </c:pt>
                <c:pt idx="13">
                  <c:v>0.494490681440662</c:v>
                </c:pt>
                <c:pt idx="14">
                  <c:v>0.465972501323821</c:v>
                </c:pt>
                <c:pt idx="15">
                  <c:v>0.437313002533863</c:v>
                </c:pt>
                <c:pt idx="16">
                  <c:v>0.408538312760606</c:v>
                </c:pt>
                <c:pt idx="17">
                  <c:v>0.379668492767551</c:v>
                </c:pt>
                <c:pt idx="18">
                  <c:v>0.350719200723826</c:v>
                </c:pt>
                <c:pt idx="19">
                  <c:v>0.321702837144155</c:v>
                </c:pt>
                <c:pt idx="20">
                  <c:v>0.292629350190039</c:v>
                </c:pt>
                <c:pt idx="21">
                  <c:v>0.263506813338009</c:v>
                </c:pt>
                <c:pt idx="22">
                  <c:v>0.234341847106159</c:v>
                </c:pt>
                <c:pt idx="23">
                  <c:v>0.205139931837008</c:v>
                </c:pt>
                <c:pt idx="24">
                  <c:v>0.175905643015125</c:v>
                </c:pt>
                <c:pt idx="25">
                  <c:v>0.146642830615181</c:v>
                </c:pt>
                <c:pt idx="26">
                  <c:v>0.117354757419133</c:v>
                </c:pt>
                <c:pt idx="27">
                  <c:v>0.0880442068517542</c:v>
                </c:pt>
                <c:pt idx="28">
                  <c:v>0.0587135678938104</c:v>
                </c:pt>
                <c:pt idx="29">
                  <c:v>0.0293649025630437</c:v>
                </c:pt>
                <c:pt idx="30">
                  <c:v>0.0</c:v>
                </c:pt>
              </c:numCache>
            </c:numRef>
          </c:yVal>
          <c:smooth val="1"/>
        </c:ser>
        <c:dLbls>
          <c:showLegendKey val="0"/>
          <c:showVal val="0"/>
          <c:showCatName val="0"/>
          <c:showSerName val="0"/>
          <c:showPercent val="0"/>
          <c:showBubbleSize val="0"/>
        </c:dLbls>
        <c:axId val="-2090805816"/>
        <c:axId val="-2090820712"/>
      </c:scatterChart>
      <c:valAx>
        <c:axId val="-2090805816"/>
        <c:scaling>
          <c:orientation val="minMax"/>
          <c:max val="1.0"/>
        </c:scaling>
        <c:delete val="0"/>
        <c:axPos val="b"/>
        <c:title>
          <c:tx>
            <c:rich>
              <a:bodyPr/>
              <a:lstStyle/>
              <a:p>
                <a:pPr>
                  <a:defRPr/>
                </a:pPr>
                <a:r>
                  <a:rPr lang="en-US"/>
                  <a:t>Torque (% Stall</a:t>
                </a:r>
                <a:r>
                  <a:rPr lang="en-US" baseline="0"/>
                  <a:t> </a:t>
                </a:r>
                <a:r>
                  <a:rPr lang="en-US"/>
                  <a:t>Torque)</a:t>
                </a:r>
              </a:p>
            </c:rich>
          </c:tx>
          <c:layout>
            <c:manualLayout>
              <c:xMode val="edge"/>
              <c:yMode val="edge"/>
              <c:x val="0.356133305705208"/>
              <c:y val="0.871747653164976"/>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Times New Roman"/>
                <a:ea typeface="Times New Roman"/>
                <a:cs typeface="Times New Roman"/>
              </a:defRPr>
            </a:pPr>
            <a:endParaRPr lang="en-US"/>
          </a:p>
        </c:txPr>
        <c:crossAx val="-2090820712"/>
        <c:crosses val="autoZero"/>
        <c:crossBetween val="midCat"/>
        <c:majorUnit val="0.1"/>
      </c:valAx>
      <c:valAx>
        <c:axId val="-2090820712"/>
        <c:scaling>
          <c:orientation val="minMax"/>
        </c:scaling>
        <c:delete val="0"/>
        <c:axPos val="l"/>
        <c:majorGridlines>
          <c:spPr>
            <a:ln w="3175">
              <a:solidFill>
                <a:srgbClr val="000000"/>
              </a:solidFill>
              <a:prstDash val="solid"/>
            </a:ln>
          </c:spPr>
        </c:majorGridlines>
        <c:title>
          <c:tx>
            <c:rich>
              <a:bodyPr/>
              <a:lstStyle/>
              <a:p>
                <a:pPr>
                  <a:defRPr/>
                </a:pPr>
                <a:r>
                  <a:rPr lang="en-US"/>
                  <a:t>Efficiency</a:t>
                </a:r>
              </a:p>
            </c:rich>
          </c:tx>
          <c:layout>
            <c:manualLayout>
              <c:xMode val="edge"/>
              <c:yMode val="edge"/>
              <c:x val="0.0351352396739881"/>
              <c:y val="0.375000354685394"/>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090805816"/>
        <c:crosses val="autoZero"/>
        <c:crossBetween val="midCat"/>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600" b="0" i="0" u="none" strike="noStrike" baseline="0">
          <a:solidFill>
            <a:srgbClr val="000000"/>
          </a:solidFill>
          <a:latin typeface="Times New Roman"/>
          <a:ea typeface="Times New Roman"/>
          <a:cs typeface="Times New Roman"/>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scatterChart>
        <c:scatterStyle val="smoothMarker"/>
        <c:varyColors val="0"/>
        <c:ser>
          <c:idx val="1"/>
          <c:order val="1"/>
          <c:tx>
            <c:strRef>
              <c:f>Sheet2!$C$5</c:f>
              <c:strCache>
                <c:ptCount val="1"/>
                <c:pt idx="0">
                  <c:v>Operating Point</c:v>
                </c:pt>
              </c:strCache>
            </c:strRef>
          </c:tx>
          <c:spPr>
            <a:ln w="12700" cmpd="sng"/>
          </c:spPr>
          <c:marker>
            <c:symbol val="none"/>
          </c:marker>
          <c:xVal>
            <c:numRef>
              <c:f>Sheet2!$B$6:$B$30</c:f>
              <c:numCache>
                <c:formatCode>0.0%</c:formatCode>
                <c:ptCount val="25"/>
                <c:pt idx="0">
                  <c:v>0.0</c:v>
                </c:pt>
                <c:pt idx="1">
                  <c:v>0.001</c:v>
                </c:pt>
                <c:pt idx="2">
                  <c:v>0.002</c:v>
                </c:pt>
                <c:pt idx="3">
                  <c:v>0.003</c:v>
                </c:pt>
                <c:pt idx="4">
                  <c:v>0.004</c:v>
                </c:pt>
                <c:pt idx="5">
                  <c:v>0.005</c:v>
                </c:pt>
                <c:pt idx="6">
                  <c:v>0.01</c:v>
                </c:pt>
                <c:pt idx="7">
                  <c:v>0.015</c:v>
                </c:pt>
                <c:pt idx="8">
                  <c:v>0.02</c:v>
                </c:pt>
                <c:pt idx="9">
                  <c:v>0.025</c:v>
                </c:pt>
                <c:pt idx="10">
                  <c:v>0.03</c:v>
                </c:pt>
                <c:pt idx="11">
                  <c:v>0.035</c:v>
                </c:pt>
                <c:pt idx="12">
                  <c:v>0.04</c:v>
                </c:pt>
                <c:pt idx="13">
                  <c:v>0.045</c:v>
                </c:pt>
                <c:pt idx="14">
                  <c:v>0.05</c:v>
                </c:pt>
                <c:pt idx="15">
                  <c:v>0.055</c:v>
                </c:pt>
                <c:pt idx="16">
                  <c:v>0.06</c:v>
                </c:pt>
                <c:pt idx="17">
                  <c:v>0.065</c:v>
                </c:pt>
                <c:pt idx="18">
                  <c:v>0.07</c:v>
                </c:pt>
                <c:pt idx="19">
                  <c:v>0.075</c:v>
                </c:pt>
                <c:pt idx="20">
                  <c:v>0.08</c:v>
                </c:pt>
                <c:pt idx="21">
                  <c:v>0.085</c:v>
                </c:pt>
                <c:pt idx="22">
                  <c:v>0.09</c:v>
                </c:pt>
                <c:pt idx="23">
                  <c:v>0.095</c:v>
                </c:pt>
                <c:pt idx="24">
                  <c:v>0.1</c:v>
                </c:pt>
              </c:numCache>
            </c:numRef>
          </c:xVal>
          <c:yVal>
            <c:numRef>
              <c:f>Sheet2!$C$6:$C$30</c:f>
              <c:numCache>
                <c:formatCode>0.0%</c:formatCode>
                <c:ptCount val="25"/>
                <c:pt idx="0">
                  <c:v>1.0</c:v>
                </c:pt>
                <c:pt idx="1">
                  <c:v>0.969346569968284</c:v>
                </c:pt>
                <c:pt idx="2">
                  <c:v>0.95719302650301</c:v>
                </c:pt>
                <c:pt idx="3">
                  <c:v>0.948071960129873</c:v>
                </c:pt>
                <c:pt idx="4">
                  <c:v>0.940516512848024</c:v>
                </c:pt>
                <c:pt idx="5">
                  <c:v>0.933959117468689</c:v>
                </c:pt>
                <c:pt idx="6">
                  <c:v>0.909090909090909</c:v>
                </c:pt>
                <c:pt idx="7">
                  <c:v>0.890888845544001</c:v>
                </c:pt>
                <c:pt idx="8">
                  <c:v>0.876100656900705</c:v>
                </c:pt>
                <c:pt idx="9">
                  <c:v>0.863472940504186</c:v>
                </c:pt>
                <c:pt idx="10">
                  <c:v>0.85236589612692</c:v>
                </c:pt>
                <c:pt idx="11">
                  <c:v>0.842401171669744</c:v>
                </c:pt>
                <c:pt idx="12">
                  <c:v>0.833333333333333</c:v>
                </c:pt>
                <c:pt idx="13">
                  <c:v>0.824992634182236</c:v>
                </c:pt>
                <c:pt idx="14">
                  <c:v>0.817256002368443</c:v>
                </c:pt>
                <c:pt idx="15">
                  <c:v>0.810030912178654</c:v>
                </c:pt>
                <c:pt idx="16">
                  <c:v>0.803245772044343</c:v>
                </c:pt>
                <c:pt idx="17">
                  <c:v>0.796843876278461</c:v>
                </c:pt>
                <c:pt idx="18">
                  <c:v>0.790779428917786</c:v>
                </c:pt>
                <c:pt idx="19">
                  <c:v>0.785014833780991</c:v>
                </c:pt>
                <c:pt idx="20">
                  <c:v>0.779518790788458</c:v>
                </c:pt>
                <c:pt idx="21">
                  <c:v>0.774264923778945</c:v>
                </c:pt>
                <c:pt idx="22">
                  <c:v>0.769230769230769</c:v>
                </c:pt>
                <c:pt idx="23">
                  <c:v>0.764397016410554</c:v>
                </c:pt>
                <c:pt idx="24">
                  <c:v>0.759746926647958</c:v>
                </c:pt>
              </c:numCache>
            </c:numRef>
          </c:yVal>
          <c:smooth val="1"/>
        </c:ser>
        <c:ser>
          <c:idx val="0"/>
          <c:order val="0"/>
          <c:tx>
            <c:strRef>
              <c:f>Sheet2!$C$5</c:f>
              <c:strCache>
                <c:ptCount val="1"/>
                <c:pt idx="0">
                  <c:v>Operating Point</c:v>
                </c:pt>
              </c:strCache>
            </c:strRef>
          </c:tx>
          <c:spPr>
            <a:ln w="12700" cmpd="sng"/>
          </c:spPr>
          <c:marker>
            <c:symbol val="none"/>
          </c:marker>
          <c:xVal>
            <c:numRef>
              <c:f>Sheet2!$B$6:$B$30</c:f>
              <c:numCache>
                <c:formatCode>0.0%</c:formatCode>
                <c:ptCount val="25"/>
                <c:pt idx="0">
                  <c:v>0.0</c:v>
                </c:pt>
                <c:pt idx="1">
                  <c:v>0.001</c:v>
                </c:pt>
                <c:pt idx="2">
                  <c:v>0.002</c:v>
                </c:pt>
                <c:pt idx="3">
                  <c:v>0.003</c:v>
                </c:pt>
                <c:pt idx="4">
                  <c:v>0.004</c:v>
                </c:pt>
                <c:pt idx="5">
                  <c:v>0.005</c:v>
                </c:pt>
                <c:pt idx="6">
                  <c:v>0.01</c:v>
                </c:pt>
                <c:pt idx="7">
                  <c:v>0.015</c:v>
                </c:pt>
                <c:pt idx="8">
                  <c:v>0.02</c:v>
                </c:pt>
                <c:pt idx="9">
                  <c:v>0.025</c:v>
                </c:pt>
                <c:pt idx="10">
                  <c:v>0.03</c:v>
                </c:pt>
                <c:pt idx="11">
                  <c:v>0.035</c:v>
                </c:pt>
                <c:pt idx="12">
                  <c:v>0.04</c:v>
                </c:pt>
                <c:pt idx="13">
                  <c:v>0.045</c:v>
                </c:pt>
                <c:pt idx="14">
                  <c:v>0.05</c:v>
                </c:pt>
                <c:pt idx="15">
                  <c:v>0.055</c:v>
                </c:pt>
                <c:pt idx="16">
                  <c:v>0.06</c:v>
                </c:pt>
                <c:pt idx="17">
                  <c:v>0.065</c:v>
                </c:pt>
                <c:pt idx="18">
                  <c:v>0.07</c:v>
                </c:pt>
                <c:pt idx="19">
                  <c:v>0.075</c:v>
                </c:pt>
                <c:pt idx="20">
                  <c:v>0.08</c:v>
                </c:pt>
                <c:pt idx="21">
                  <c:v>0.085</c:v>
                </c:pt>
                <c:pt idx="22">
                  <c:v>0.09</c:v>
                </c:pt>
                <c:pt idx="23">
                  <c:v>0.095</c:v>
                </c:pt>
                <c:pt idx="24">
                  <c:v>0.1</c:v>
                </c:pt>
              </c:numCache>
            </c:numRef>
          </c:xVal>
          <c:yVal>
            <c:numRef>
              <c:f>Sheet2!$C$6:$C$30</c:f>
              <c:numCache>
                <c:formatCode>0.0%</c:formatCode>
                <c:ptCount val="25"/>
                <c:pt idx="0">
                  <c:v>1.0</c:v>
                </c:pt>
                <c:pt idx="1">
                  <c:v>0.969346569968284</c:v>
                </c:pt>
                <c:pt idx="2">
                  <c:v>0.95719302650301</c:v>
                </c:pt>
                <c:pt idx="3">
                  <c:v>0.948071960129873</c:v>
                </c:pt>
                <c:pt idx="4">
                  <c:v>0.940516512848024</c:v>
                </c:pt>
                <c:pt idx="5">
                  <c:v>0.933959117468689</c:v>
                </c:pt>
                <c:pt idx="6">
                  <c:v>0.909090909090909</c:v>
                </c:pt>
                <c:pt idx="7">
                  <c:v>0.890888845544001</c:v>
                </c:pt>
                <c:pt idx="8">
                  <c:v>0.876100656900705</c:v>
                </c:pt>
                <c:pt idx="9">
                  <c:v>0.863472940504186</c:v>
                </c:pt>
                <c:pt idx="10">
                  <c:v>0.85236589612692</c:v>
                </c:pt>
                <c:pt idx="11">
                  <c:v>0.842401171669744</c:v>
                </c:pt>
                <c:pt idx="12">
                  <c:v>0.833333333333333</c:v>
                </c:pt>
                <c:pt idx="13">
                  <c:v>0.824992634182236</c:v>
                </c:pt>
                <c:pt idx="14">
                  <c:v>0.817256002368443</c:v>
                </c:pt>
                <c:pt idx="15">
                  <c:v>0.810030912178654</c:v>
                </c:pt>
                <c:pt idx="16">
                  <c:v>0.803245772044343</c:v>
                </c:pt>
                <c:pt idx="17">
                  <c:v>0.796843876278461</c:v>
                </c:pt>
                <c:pt idx="18">
                  <c:v>0.790779428917786</c:v>
                </c:pt>
                <c:pt idx="19">
                  <c:v>0.785014833780991</c:v>
                </c:pt>
                <c:pt idx="20">
                  <c:v>0.779518790788458</c:v>
                </c:pt>
                <c:pt idx="21">
                  <c:v>0.774264923778945</c:v>
                </c:pt>
                <c:pt idx="22">
                  <c:v>0.769230769230769</c:v>
                </c:pt>
                <c:pt idx="23">
                  <c:v>0.764397016410554</c:v>
                </c:pt>
                <c:pt idx="24">
                  <c:v>0.759746926647958</c:v>
                </c:pt>
              </c:numCache>
            </c:numRef>
          </c:yVal>
          <c:smooth val="1"/>
        </c:ser>
        <c:dLbls>
          <c:showLegendKey val="0"/>
          <c:showVal val="0"/>
          <c:showCatName val="0"/>
          <c:showSerName val="0"/>
          <c:showPercent val="0"/>
          <c:showBubbleSize val="0"/>
        </c:dLbls>
        <c:axId val="2127683608"/>
        <c:axId val="2127695896"/>
      </c:scatterChart>
      <c:valAx>
        <c:axId val="2127683608"/>
        <c:scaling>
          <c:orientation val="minMax"/>
          <c:max val="0.1"/>
        </c:scaling>
        <c:delete val="0"/>
        <c:axPos val="b"/>
        <c:title>
          <c:tx>
            <c:rich>
              <a:bodyPr/>
              <a:lstStyle/>
              <a:p>
                <a:pPr>
                  <a:defRPr/>
                </a:pPr>
                <a:r>
                  <a:rPr lang="en-US" sz="1600" b="0"/>
                  <a:t>I</a:t>
                </a:r>
                <a:r>
                  <a:rPr lang="en-US" sz="1600" b="0" baseline="-25000"/>
                  <a:t>o </a:t>
                </a:r>
                <a:r>
                  <a:rPr lang="en-US" sz="1600" b="0"/>
                  <a:t>/ I</a:t>
                </a:r>
                <a:r>
                  <a:rPr lang="en-US" sz="1600" b="0" baseline="-25000"/>
                  <a:t>s</a:t>
                </a:r>
              </a:p>
            </c:rich>
          </c:tx>
          <c:layout/>
          <c:overlay val="0"/>
        </c:title>
        <c:numFmt formatCode="0%" sourceLinked="0"/>
        <c:majorTickMark val="out"/>
        <c:minorTickMark val="none"/>
        <c:tickLblPos val="nextTo"/>
        <c:crossAx val="2127695896"/>
        <c:crosses val="autoZero"/>
        <c:crossBetween val="midCat"/>
      </c:valAx>
      <c:valAx>
        <c:axId val="2127695896"/>
        <c:scaling>
          <c:orientation val="minMax"/>
          <c:max val="1.0"/>
          <c:min val="0.5"/>
        </c:scaling>
        <c:delete val="0"/>
        <c:axPos val="l"/>
        <c:majorGridlines/>
        <c:title>
          <c:tx>
            <c:rich>
              <a:bodyPr rot="-5400000" vert="horz"/>
              <a:lstStyle/>
              <a:p>
                <a:pPr>
                  <a:defRPr/>
                </a:pPr>
                <a:r>
                  <a:rPr lang="en-US" sz="1400" b="0"/>
                  <a:t>Best Operating Point</a:t>
                </a:r>
              </a:p>
            </c:rich>
          </c:tx>
          <c:layout/>
          <c:overlay val="0"/>
        </c:title>
        <c:numFmt formatCode="0%" sourceLinked="0"/>
        <c:majorTickMark val="out"/>
        <c:minorTickMark val="none"/>
        <c:tickLblPos val="nextTo"/>
        <c:crossAx val="2127683608"/>
        <c:crosses val="autoZero"/>
        <c:crossBetween val="midCat"/>
      </c:valAx>
    </c:plotArea>
    <c:plotVisOnly val="1"/>
    <c:dispBlanksAs val="gap"/>
    <c:showDLblsOverMax val="0"/>
  </c:chart>
  <c:spPr>
    <a:solidFill>
      <a:schemeClr val="bg1"/>
    </a:solidFill>
    <a:ln>
      <a:solidFill>
        <a:schemeClr val="tx1"/>
      </a:solidFill>
    </a:ln>
    <a:effectLst>
      <a:outerShdw blurRad="50800" dist="38100" dir="2700000" algn="tl" rotWithShape="0">
        <a:srgbClr val="000000">
          <a:alpha val="43000"/>
        </a:srgbClr>
      </a:outerShdw>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Speed vs Torque</a:t>
            </a:r>
          </a:p>
        </c:rich>
      </c:tx>
      <c:layout>
        <c:manualLayout>
          <c:xMode val="edge"/>
          <c:yMode val="edge"/>
          <c:x val="0.394595115333503"/>
          <c:y val="0.0370370788993314"/>
        </c:manualLayout>
      </c:layout>
      <c:overlay val="0"/>
      <c:spPr>
        <a:noFill/>
        <a:ln w="25400">
          <a:noFill/>
        </a:ln>
      </c:spPr>
    </c:title>
    <c:autoTitleDeleted val="0"/>
    <c:plotArea>
      <c:layout>
        <c:manualLayout>
          <c:layoutTarget val="inner"/>
          <c:xMode val="edge"/>
          <c:yMode val="edge"/>
          <c:x val="0.167567788703268"/>
          <c:y val="0.203703933946323"/>
          <c:w val="0.775676699319968"/>
          <c:h val="0.574074722939637"/>
        </c:manualLayout>
      </c:layout>
      <c:scatterChart>
        <c:scatterStyle val="smoothMarker"/>
        <c:varyColors val="0"/>
        <c:ser>
          <c:idx val="1"/>
          <c:order val="1"/>
          <c:tx>
            <c:v>Speed</c:v>
          </c:tx>
          <c:spPr>
            <a:ln w="25400">
              <a:solidFill>
                <a:srgbClr val="000000"/>
              </a:solidFill>
              <a:prstDash val="solid"/>
            </a:ln>
          </c:spPr>
          <c:marker>
            <c:symbol val="none"/>
          </c:marker>
          <c:xVal>
            <c:numRef>
              <c:f>'FIRST_MOTOR_CALC 08a.xls'!Torque</c:f>
              <c:numCache>
                <c:formatCode>0.00</c:formatCode>
                <c:ptCount val="31"/>
                <c:pt idx="0">
                  <c:v>0.0</c:v>
                </c:pt>
                <c:pt idx="1">
                  <c:v>0.017748033607694</c:v>
                </c:pt>
                <c:pt idx="2">
                  <c:v>0.035496067215388</c:v>
                </c:pt>
                <c:pt idx="3">
                  <c:v>0.053244100823082</c:v>
                </c:pt>
                <c:pt idx="4">
                  <c:v>0.070992134430776</c:v>
                </c:pt>
                <c:pt idx="5">
                  <c:v>0.08874016803847</c:v>
                </c:pt>
                <c:pt idx="6">
                  <c:v>0.106488201646164</c:v>
                </c:pt>
                <c:pt idx="7">
                  <c:v>0.124236235253858</c:v>
                </c:pt>
                <c:pt idx="8">
                  <c:v>0.141984268861552</c:v>
                </c:pt>
                <c:pt idx="9">
                  <c:v>0.159732302469246</c:v>
                </c:pt>
                <c:pt idx="10">
                  <c:v>0.17748033607694</c:v>
                </c:pt>
                <c:pt idx="11">
                  <c:v>0.195228369684634</c:v>
                </c:pt>
                <c:pt idx="12">
                  <c:v>0.212976403292328</c:v>
                </c:pt>
                <c:pt idx="13">
                  <c:v>0.230724436900022</c:v>
                </c:pt>
                <c:pt idx="14">
                  <c:v>0.248472470507716</c:v>
                </c:pt>
                <c:pt idx="15">
                  <c:v>0.26622050411541</c:v>
                </c:pt>
                <c:pt idx="16">
                  <c:v>0.283968537723104</c:v>
                </c:pt>
                <c:pt idx="17">
                  <c:v>0.301716571330798</c:v>
                </c:pt>
                <c:pt idx="18">
                  <c:v>0.319464604938492</c:v>
                </c:pt>
                <c:pt idx="19">
                  <c:v>0.337212638546186</c:v>
                </c:pt>
                <c:pt idx="20">
                  <c:v>0.35496067215388</c:v>
                </c:pt>
                <c:pt idx="21">
                  <c:v>0.372708705761574</c:v>
                </c:pt>
                <c:pt idx="22">
                  <c:v>0.390456739369268</c:v>
                </c:pt>
                <c:pt idx="23">
                  <c:v>0.408204772976962</c:v>
                </c:pt>
                <c:pt idx="24">
                  <c:v>0.425952806584656</c:v>
                </c:pt>
                <c:pt idx="25">
                  <c:v>0.44370084019235</c:v>
                </c:pt>
                <c:pt idx="26">
                  <c:v>0.461448873800044</c:v>
                </c:pt>
                <c:pt idx="27">
                  <c:v>0.479196907407738</c:v>
                </c:pt>
                <c:pt idx="28">
                  <c:v>0.496944941015432</c:v>
                </c:pt>
                <c:pt idx="29">
                  <c:v>0.514692974623126</c:v>
                </c:pt>
                <c:pt idx="30">
                  <c:v>0.53244100823082</c:v>
                </c:pt>
              </c:numCache>
            </c:numRef>
          </c:xVal>
          <c:yVal>
            <c:numRef>
              <c:f>'FIRST_MOTOR_CALC 08a.xls'!Speed</c:f>
              <c:numCache>
                <c:formatCode>0.0</c:formatCode>
                <c:ptCount val="31"/>
                <c:pt idx="0">
                  <c:v>20770.0</c:v>
                </c:pt>
                <c:pt idx="1">
                  <c:v>20077.66666666667</c:v>
                </c:pt>
                <c:pt idx="2">
                  <c:v>19385.33333333331</c:v>
                </c:pt>
                <c:pt idx="3">
                  <c:v>18693.0</c:v>
                </c:pt>
                <c:pt idx="4">
                  <c:v>18000.66666666667</c:v>
                </c:pt>
                <c:pt idx="5">
                  <c:v>17308.33333333334</c:v>
                </c:pt>
                <c:pt idx="6">
                  <c:v>16616.0</c:v>
                </c:pt>
                <c:pt idx="7">
                  <c:v>15923.66666666667</c:v>
                </c:pt>
                <c:pt idx="8">
                  <c:v>15231.33333333333</c:v>
                </c:pt>
                <c:pt idx="9">
                  <c:v>14539.0</c:v>
                </c:pt>
                <c:pt idx="10">
                  <c:v>13846.66666666667</c:v>
                </c:pt>
                <c:pt idx="11">
                  <c:v>13154.33333333333</c:v>
                </c:pt>
                <c:pt idx="12">
                  <c:v>12462.0</c:v>
                </c:pt>
                <c:pt idx="13">
                  <c:v>11769.66666666667</c:v>
                </c:pt>
                <c:pt idx="14">
                  <c:v>11077.33333333333</c:v>
                </c:pt>
                <c:pt idx="15">
                  <c:v>10385.0</c:v>
                </c:pt>
                <c:pt idx="16">
                  <c:v>9692.666666666661</c:v>
                </c:pt>
                <c:pt idx="17">
                  <c:v>9000.333333333327</c:v>
                </c:pt>
                <c:pt idx="18">
                  <c:v>8308.0</c:v>
                </c:pt>
                <c:pt idx="19">
                  <c:v>7615.66666666667</c:v>
                </c:pt>
                <c:pt idx="20">
                  <c:v>6923.333333333328</c:v>
                </c:pt>
                <c:pt idx="21">
                  <c:v>6231.000000000001</c:v>
                </c:pt>
                <c:pt idx="22">
                  <c:v>5538.66666666667</c:v>
                </c:pt>
                <c:pt idx="23">
                  <c:v>4846.333333333328</c:v>
                </c:pt>
                <c:pt idx="24">
                  <c:v>4154.0</c:v>
                </c:pt>
                <c:pt idx="25">
                  <c:v>3461.666666666651</c:v>
                </c:pt>
                <c:pt idx="26">
                  <c:v>2769.33333333334</c:v>
                </c:pt>
                <c:pt idx="27">
                  <c:v>2077.0</c:v>
                </c:pt>
                <c:pt idx="28">
                  <c:v>1384.666666666666</c:v>
                </c:pt>
                <c:pt idx="29">
                  <c:v>692.3333333333331</c:v>
                </c:pt>
                <c:pt idx="30">
                  <c:v>0.0</c:v>
                </c:pt>
              </c:numCache>
            </c:numRef>
          </c:yVal>
          <c:smooth val="1"/>
        </c:ser>
        <c:ser>
          <c:idx val="0"/>
          <c:order val="0"/>
          <c:tx>
            <c:v>Speed</c:v>
          </c:tx>
          <c:spPr>
            <a:ln w="25400">
              <a:solidFill>
                <a:srgbClr val="000000"/>
              </a:solidFill>
              <a:prstDash val="solid"/>
            </a:ln>
          </c:spPr>
          <c:marker>
            <c:symbol val="none"/>
          </c:marker>
          <c:xVal>
            <c:numRef>
              <c:f>'FIRST_MOTOR_CALC 08a.xls'!Torque</c:f>
              <c:numCache>
                <c:formatCode>0.00</c:formatCode>
                <c:ptCount val="31"/>
                <c:pt idx="0">
                  <c:v>0.0</c:v>
                </c:pt>
                <c:pt idx="1">
                  <c:v>0.017748033607694</c:v>
                </c:pt>
                <c:pt idx="2">
                  <c:v>0.035496067215388</c:v>
                </c:pt>
                <c:pt idx="3">
                  <c:v>0.053244100823082</c:v>
                </c:pt>
                <c:pt idx="4">
                  <c:v>0.070992134430776</c:v>
                </c:pt>
                <c:pt idx="5">
                  <c:v>0.08874016803847</c:v>
                </c:pt>
                <c:pt idx="6">
                  <c:v>0.106488201646164</c:v>
                </c:pt>
                <c:pt idx="7">
                  <c:v>0.124236235253858</c:v>
                </c:pt>
                <c:pt idx="8">
                  <c:v>0.141984268861552</c:v>
                </c:pt>
                <c:pt idx="9">
                  <c:v>0.159732302469246</c:v>
                </c:pt>
                <c:pt idx="10">
                  <c:v>0.17748033607694</c:v>
                </c:pt>
                <c:pt idx="11">
                  <c:v>0.195228369684634</c:v>
                </c:pt>
                <c:pt idx="12">
                  <c:v>0.212976403292328</c:v>
                </c:pt>
                <c:pt idx="13">
                  <c:v>0.230724436900022</c:v>
                </c:pt>
                <c:pt idx="14">
                  <c:v>0.248472470507716</c:v>
                </c:pt>
                <c:pt idx="15">
                  <c:v>0.26622050411541</c:v>
                </c:pt>
                <c:pt idx="16">
                  <c:v>0.283968537723104</c:v>
                </c:pt>
                <c:pt idx="17">
                  <c:v>0.301716571330798</c:v>
                </c:pt>
                <c:pt idx="18">
                  <c:v>0.319464604938492</c:v>
                </c:pt>
                <c:pt idx="19">
                  <c:v>0.337212638546186</c:v>
                </c:pt>
                <c:pt idx="20">
                  <c:v>0.35496067215388</c:v>
                </c:pt>
                <c:pt idx="21">
                  <c:v>0.372708705761574</c:v>
                </c:pt>
                <c:pt idx="22">
                  <c:v>0.390456739369268</c:v>
                </c:pt>
                <c:pt idx="23">
                  <c:v>0.408204772976962</c:v>
                </c:pt>
                <c:pt idx="24">
                  <c:v>0.425952806584656</c:v>
                </c:pt>
                <c:pt idx="25">
                  <c:v>0.44370084019235</c:v>
                </c:pt>
                <c:pt idx="26">
                  <c:v>0.461448873800044</c:v>
                </c:pt>
                <c:pt idx="27">
                  <c:v>0.479196907407738</c:v>
                </c:pt>
                <c:pt idx="28">
                  <c:v>0.496944941015432</c:v>
                </c:pt>
                <c:pt idx="29">
                  <c:v>0.514692974623126</c:v>
                </c:pt>
                <c:pt idx="30">
                  <c:v>0.53244100823082</c:v>
                </c:pt>
              </c:numCache>
            </c:numRef>
          </c:xVal>
          <c:yVal>
            <c:numRef>
              <c:f>'FIRST_MOTOR_CALC 08a.xls'!Speed</c:f>
              <c:numCache>
                <c:formatCode>0.0</c:formatCode>
                <c:ptCount val="31"/>
                <c:pt idx="0">
                  <c:v>20770.0</c:v>
                </c:pt>
                <c:pt idx="1">
                  <c:v>20077.66666666667</c:v>
                </c:pt>
                <c:pt idx="2">
                  <c:v>19385.33333333331</c:v>
                </c:pt>
                <c:pt idx="3">
                  <c:v>18693.0</c:v>
                </c:pt>
                <c:pt idx="4">
                  <c:v>18000.66666666667</c:v>
                </c:pt>
                <c:pt idx="5">
                  <c:v>17308.33333333334</c:v>
                </c:pt>
                <c:pt idx="6">
                  <c:v>16616.0</c:v>
                </c:pt>
                <c:pt idx="7">
                  <c:v>15923.66666666667</c:v>
                </c:pt>
                <c:pt idx="8">
                  <c:v>15231.33333333333</c:v>
                </c:pt>
                <c:pt idx="9">
                  <c:v>14539.0</c:v>
                </c:pt>
                <c:pt idx="10">
                  <c:v>13846.66666666667</c:v>
                </c:pt>
                <c:pt idx="11">
                  <c:v>13154.33333333333</c:v>
                </c:pt>
                <c:pt idx="12">
                  <c:v>12462.0</c:v>
                </c:pt>
                <c:pt idx="13">
                  <c:v>11769.66666666667</c:v>
                </c:pt>
                <c:pt idx="14">
                  <c:v>11077.33333333333</c:v>
                </c:pt>
                <c:pt idx="15">
                  <c:v>10385.0</c:v>
                </c:pt>
                <c:pt idx="16">
                  <c:v>9692.666666666661</c:v>
                </c:pt>
                <c:pt idx="17">
                  <c:v>9000.333333333327</c:v>
                </c:pt>
                <c:pt idx="18">
                  <c:v>8308.0</c:v>
                </c:pt>
                <c:pt idx="19">
                  <c:v>7615.66666666667</c:v>
                </c:pt>
                <c:pt idx="20">
                  <c:v>6923.333333333328</c:v>
                </c:pt>
                <c:pt idx="21">
                  <c:v>6231.000000000001</c:v>
                </c:pt>
                <c:pt idx="22">
                  <c:v>5538.66666666667</c:v>
                </c:pt>
                <c:pt idx="23">
                  <c:v>4846.333333333328</c:v>
                </c:pt>
                <c:pt idx="24">
                  <c:v>4154.0</c:v>
                </c:pt>
                <c:pt idx="25">
                  <c:v>3461.666666666651</c:v>
                </c:pt>
                <c:pt idx="26">
                  <c:v>2769.33333333334</c:v>
                </c:pt>
                <c:pt idx="27">
                  <c:v>2077.0</c:v>
                </c:pt>
                <c:pt idx="28">
                  <c:v>1384.666666666666</c:v>
                </c:pt>
                <c:pt idx="29">
                  <c:v>692.3333333333331</c:v>
                </c:pt>
                <c:pt idx="30">
                  <c:v>0.0</c:v>
                </c:pt>
              </c:numCache>
            </c:numRef>
          </c:yVal>
          <c:smooth val="1"/>
        </c:ser>
        <c:dLbls>
          <c:showLegendKey val="0"/>
          <c:showVal val="0"/>
          <c:showCatName val="0"/>
          <c:showSerName val="0"/>
          <c:showPercent val="0"/>
          <c:showBubbleSize val="0"/>
        </c:dLbls>
        <c:axId val="-2075834696"/>
        <c:axId val="-2075828552"/>
      </c:scatterChart>
      <c:valAx>
        <c:axId val="-2075834696"/>
        <c:scaling>
          <c:orientation val="minMax"/>
        </c:scaling>
        <c:delete val="0"/>
        <c:axPos val="b"/>
        <c:title>
          <c:tx>
            <c:rich>
              <a:bodyPr/>
              <a:lstStyle/>
              <a:p>
                <a:pPr>
                  <a:defRPr/>
                </a:pPr>
                <a:r>
                  <a:rPr lang="en-US"/>
                  <a:t>Torque (N-m)</a:t>
                </a:r>
              </a:p>
            </c:rich>
          </c:tx>
          <c:layout>
            <c:manualLayout>
              <c:xMode val="edge"/>
              <c:yMode val="edge"/>
              <c:x val="0.470270890876915"/>
              <c:y val="0.865741719271872"/>
            </c:manualLayout>
          </c:layout>
          <c:overlay val="0"/>
          <c:spPr>
            <a:noFill/>
            <a:ln w="25400">
              <a:noFill/>
            </a:ln>
          </c:spPr>
        </c:title>
        <c:numFmt formatCode="0.00" sourceLinked="0"/>
        <c:majorTickMark val="out"/>
        <c:minorTickMark val="none"/>
        <c:tickLblPos val="nextTo"/>
        <c:spPr>
          <a:ln w="3175">
            <a:solidFill>
              <a:srgbClr val="000000"/>
            </a:solidFill>
            <a:prstDash val="solid"/>
          </a:ln>
        </c:spPr>
        <c:txPr>
          <a:bodyPr rot="0" vert="horz"/>
          <a:lstStyle/>
          <a:p>
            <a:pPr>
              <a:defRPr/>
            </a:pPr>
            <a:endParaRPr lang="en-US"/>
          </a:p>
        </c:txPr>
        <c:crossAx val="-2075828552"/>
        <c:crosses val="autoZero"/>
        <c:crossBetween val="midCat"/>
      </c:valAx>
      <c:valAx>
        <c:axId val="-2075828552"/>
        <c:scaling>
          <c:orientation val="minMax"/>
        </c:scaling>
        <c:delete val="0"/>
        <c:axPos val="l"/>
        <c:majorGridlines>
          <c:spPr>
            <a:ln w="3175">
              <a:solidFill>
                <a:srgbClr val="000000"/>
              </a:solidFill>
              <a:prstDash val="solid"/>
            </a:ln>
          </c:spPr>
        </c:majorGridlines>
        <c:title>
          <c:tx>
            <c:rich>
              <a:bodyPr/>
              <a:lstStyle/>
              <a:p>
                <a:pPr>
                  <a:defRPr/>
                </a:pPr>
                <a:r>
                  <a:rPr lang="en-US" dirty="0"/>
                  <a:t>Speed (RPM)</a:t>
                </a:r>
              </a:p>
            </c:rich>
          </c:tx>
          <c:layout>
            <c:manualLayout>
              <c:xMode val="edge"/>
              <c:yMode val="edge"/>
              <c:x val="0.0136298083707279"/>
              <c:y val="0.3533622219359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075834696"/>
        <c:crosses val="autoZero"/>
        <c:crossBetween val="midCat"/>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600" b="0" i="0" u="none" strike="noStrike" baseline="0">
          <a:solidFill>
            <a:srgbClr val="000000"/>
          </a:solidFill>
          <a:latin typeface="Times New Roman"/>
          <a:ea typeface="Times New Roman"/>
          <a:cs typeface="Times New Roman"/>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Output Power vs Torque</a:t>
            </a:r>
          </a:p>
        </c:rich>
      </c:tx>
      <c:layout>
        <c:manualLayout>
          <c:xMode val="edge"/>
          <c:yMode val="edge"/>
          <c:x val="0.345946314769579"/>
          <c:y val="0.0370370803056146"/>
        </c:manualLayout>
      </c:layout>
      <c:overlay val="0"/>
      <c:spPr>
        <a:noFill/>
        <a:ln w="25400">
          <a:noFill/>
        </a:ln>
      </c:spPr>
    </c:title>
    <c:autoTitleDeleted val="0"/>
    <c:plotArea>
      <c:layout>
        <c:manualLayout>
          <c:layoutTarget val="inner"/>
          <c:xMode val="edge"/>
          <c:yMode val="edge"/>
          <c:x val="0.145946138548008"/>
          <c:y val="0.208333568808739"/>
          <c:w val="0.797298349475229"/>
          <c:h val="0.555556183489972"/>
        </c:manualLayout>
      </c:layout>
      <c:scatterChart>
        <c:scatterStyle val="smoothMarker"/>
        <c:varyColors val="0"/>
        <c:ser>
          <c:idx val="1"/>
          <c:order val="1"/>
          <c:spPr>
            <a:ln w="25400">
              <a:solidFill>
                <a:srgbClr val="000000"/>
              </a:solidFill>
              <a:prstDash val="solid"/>
            </a:ln>
          </c:spPr>
          <c:marker>
            <c:symbol val="none"/>
          </c:marker>
          <c:xVal>
            <c:numRef>
              <c:f>'FIRST_MOTOR_CALC 08a2.xls'!Torque</c:f>
              <c:numCache>
                <c:formatCode>0.00</c:formatCode>
                <c:ptCount val="31"/>
                <c:pt idx="0">
                  <c:v>0.0</c:v>
                </c:pt>
                <c:pt idx="1">
                  <c:v>0.017748033607694</c:v>
                </c:pt>
                <c:pt idx="2">
                  <c:v>0.035496067215388</c:v>
                </c:pt>
                <c:pt idx="3">
                  <c:v>0.053244100823082</c:v>
                </c:pt>
                <c:pt idx="4">
                  <c:v>0.070992134430776</c:v>
                </c:pt>
                <c:pt idx="5">
                  <c:v>0.08874016803847</c:v>
                </c:pt>
                <c:pt idx="6">
                  <c:v>0.106488201646164</c:v>
                </c:pt>
                <c:pt idx="7">
                  <c:v>0.124236235253858</c:v>
                </c:pt>
                <c:pt idx="8">
                  <c:v>0.141984268861552</c:v>
                </c:pt>
                <c:pt idx="9">
                  <c:v>0.159732302469246</c:v>
                </c:pt>
                <c:pt idx="10">
                  <c:v>0.17748033607694</c:v>
                </c:pt>
                <c:pt idx="11">
                  <c:v>0.195228369684634</c:v>
                </c:pt>
                <c:pt idx="12">
                  <c:v>0.212976403292328</c:v>
                </c:pt>
                <c:pt idx="13">
                  <c:v>0.230724436900022</c:v>
                </c:pt>
                <c:pt idx="14">
                  <c:v>0.248472470507716</c:v>
                </c:pt>
                <c:pt idx="15">
                  <c:v>0.26622050411541</c:v>
                </c:pt>
                <c:pt idx="16">
                  <c:v>0.283968537723104</c:v>
                </c:pt>
                <c:pt idx="17">
                  <c:v>0.301716571330798</c:v>
                </c:pt>
                <c:pt idx="18">
                  <c:v>0.319464604938492</c:v>
                </c:pt>
                <c:pt idx="19">
                  <c:v>0.337212638546186</c:v>
                </c:pt>
                <c:pt idx="20">
                  <c:v>0.35496067215388</c:v>
                </c:pt>
                <c:pt idx="21">
                  <c:v>0.372708705761574</c:v>
                </c:pt>
                <c:pt idx="22">
                  <c:v>0.390456739369268</c:v>
                </c:pt>
                <c:pt idx="23">
                  <c:v>0.408204772976962</c:v>
                </c:pt>
                <c:pt idx="24">
                  <c:v>0.425952806584656</c:v>
                </c:pt>
                <c:pt idx="25">
                  <c:v>0.44370084019235</c:v>
                </c:pt>
                <c:pt idx="26">
                  <c:v>0.461448873800044</c:v>
                </c:pt>
                <c:pt idx="27">
                  <c:v>0.479196907407738</c:v>
                </c:pt>
                <c:pt idx="28">
                  <c:v>0.496944941015432</c:v>
                </c:pt>
                <c:pt idx="29">
                  <c:v>0.514692974623126</c:v>
                </c:pt>
                <c:pt idx="30">
                  <c:v>0.53244100823082</c:v>
                </c:pt>
              </c:numCache>
            </c:numRef>
          </c:xVal>
          <c:yVal>
            <c:numRef>
              <c:f>'FIRST_MOTOR_CALC 08a2.xls'!MechanicalPower</c:f>
              <c:numCache>
                <c:formatCode>0.0</c:formatCode>
                <c:ptCount val="31"/>
                <c:pt idx="0">
                  <c:v>0.0</c:v>
                </c:pt>
                <c:pt idx="1">
                  <c:v>37.31574358101326</c:v>
                </c:pt>
                <c:pt idx="2">
                  <c:v>72.05798760471567</c:v>
                </c:pt>
                <c:pt idx="3">
                  <c:v>104.2267320711066</c:v>
                </c:pt>
                <c:pt idx="4">
                  <c:v>133.8219769801863</c:v>
                </c:pt>
                <c:pt idx="5">
                  <c:v>160.8437223319547</c:v>
                </c:pt>
                <c:pt idx="6">
                  <c:v>185.2919681264117</c:v>
                </c:pt>
                <c:pt idx="7">
                  <c:v>207.1667143635577</c:v>
                </c:pt>
                <c:pt idx="8">
                  <c:v>226.4679610433922</c:v>
                </c:pt>
                <c:pt idx="9">
                  <c:v>243.1957081659155</c:v>
                </c:pt>
                <c:pt idx="10">
                  <c:v>257.3499557311275</c:v>
                </c:pt>
                <c:pt idx="11">
                  <c:v>268.9307037390282</c:v>
                </c:pt>
                <c:pt idx="12">
                  <c:v>277.9379521896176</c:v>
                </c:pt>
                <c:pt idx="13">
                  <c:v>284.3717010828959</c:v>
                </c:pt>
                <c:pt idx="14">
                  <c:v>288.2319504188619</c:v>
                </c:pt>
                <c:pt idx="15">
                  <c:v>289.5187001975184</c:v>
                </c:pt>
                <c:pt idx="16">
                  <c:v>288.2319504188619</c:v>
                </c:pt>
                <c:pt idx="17">
                  <c:v>284.3717010828959</c:v>
                </c:pt>
                <c:pt idx="18">
                  <c:v>277.9379521896176</c:v>
                </c:pt>
                <c:pt idx="19">
                  <c:v>268.9307037390282</c:v>
                </c:pt>
                <c:pt idx="20">
                  <c:v>257.3499557311275</c:v>
                </c:pt>
                <c:pt idx="21">
                  <c:v>243.1957081659155</c:v>
                </c:pt>
                <c:pt idx="22">
                  <c:v>226.4679610433922</c:v>
                </c:pt>
                <c:pt idx="23">
                  <c:v>207.1667143635576</c:v>
                </c:pt>
                <c:pt idx="24">
                  <c:v>185.2919681264117</c:v>
                </c:pt>
                <c:pt idx="25">
                  <c:v>160.8437223319546</c:v>
                </c:pt>
                <c:pt idx="26">
                  <c:v>133.8219769801863</c:v>
                </c:pt>
                <c:pt idx="27">
                  <c:v>104.2267320711066</c:v>
                </c:pt>
                <c:pt idx="28">
                  <c:v>72.05798760471567</c:v>
                </c:pt>
                <c:pt idx="29">
                  <c:v>37.31574358101326</c:v>
                </c:pt>
                <c:pt idx="30">
                  <c:v>0.0</c:v>
                </c:pt>
              </c:numCache>
            </c:numRef>
          </c:yVal>
          <c:smooth val="1"/>
        </c:ser>
        <c:ser>
          <c:idx val="0"/>
          <c:order val="0"/>
          <c:tx>
            <c:v>Speed</c:v>
          </c:tx>
          <c:spPr>
            <a:ln w="25400">
              <a:solidFill>
                <a:srgbClr val="000000"/>
              </a:solidFill>
              <a:prstDash val="solid"/>
            </a:ln>
          </c:spPr>
          <c:marker>
            <c:symbol val="none"/>
          </c:marker>
          <c:xVal>
            <c:numRef>
              <c:f>'FIRST_MOTOR_CALC 08a2.xls'!Torque</c:f>
              <c:numCache>
                <c:formatCode>0.00</c:formatCode>
                <c:ptCount val="31"/>
                <c:pt idx="0">
                  <c:v>0.0</c:v>
                </c:pt>
                <c:pt idx="1">
                  <c:v>0.017748033607694</c:v>
                </c:pt>
                <c:pt idx="2">
                  <c:v>0.035496067215388</c:v>
                </c:pt>
                <c:pt idx="3">
                  <c:v>0.053244100823082</c:v>
                </c:pt>
                <c:pt idx="4">
                  <c:v>0.070992134430776</c:v>
                </c:pt>
                <c:pt idx="5">
                  <c:v>0.08874016803847</c:v>
                </c:pt>
                <c:pt idx="6">
                  <c:v>0.106488201646164</c:v>
                </c:pt>
                <c:pt idx="7">
                  <c:v>0.124236235253858</c:v>
                </c:pt>
                <c:pt idx="8">
                  <c:v>0.141984268861552</c:v>
                </c:pt>
                <c:pt idx="9">
                  <c:v>0.159732302469246</c:v>
                </c:pt>
                <c:pt idx="10">
                  <c:v>0.17748033607694</c:v>
                </c:pt>
                <c:pt idx="11">
                  <c:v>0.195228369684634</c:v>
                </c:pt>
                <c:pt idx="12">
                  <c:v>0.212976403292328</c:v>
                </c:pt>
                <c:pt idx="13">
                  <c:v>0.230724436900022</c:v>
                </c:pt>
                <c:pt idx="14">
                  <c:v>0.248472470507716</c:v>
                </c:pt>
                <c:pt idx="15">
                  <c:v>0.26622050411541</c:v>
                </c:pt>
                <c:pt idx="16">
                  <c:v>0.283968537723104</c:v>
                </c:pt>
                <c:pt idx="17">
                  <c:v>0.301716571330798</c:v>
                </c:pt>
                <c:pt idx="18">
                  <c:v>0.319464604938492</c:v>
                </c:pt>
                <c:pt idx="19">
                  <c:v>0.337212638546186</c:v>
                </c:pt>
                <c:pt idx="20">
                  <c:v>0.35496067215388</c:v>
                </c:pt>
                <c:pt idx="21">
                  <c:v>0.372708705761574</c:v>
                </c:pt>
                <c:pt idx="22">
                  <c:v>0.390456739369268</c:v>
                </c:pt>
                <c:pt idx="23">
                  <c:v>0.408204772976962</c:v>
                </c:pt>
                <c:pt idx="24">
                  <c:v>0.425952806584656</c:v>
                </c:pt>
                <c:pt idx="25">
                  <c:v>0.44370084019235</c:v>
                </c:pt>
                <c:pt idx="26">
                  <c:v>0.461448873800044</c:v>
                </c:pt>
                <c:pt idx="27">
                  <c:v>0.479196907407738</c:v>
                </c:pt>
                <c:pt idx="28">
                  <c:v>0.496944941015432</c:v>
                </c:pt>
                <c:pt idx="29">
                  <c:v>0.514692974623126</c:v>
                </c:pt>
                <c:pt idx="30">
                  <c:v>0.53244100823082</c:v>
                </c:pt>
              </c:numCache>
            </c:numRef>
          </c:xVal>
          <c:yVal>
            <c:numRef>
              <c:f>'FIRST_MOTOR_CALC 08a2.xls'!MechanicalPower</c:f>
              <c:numCache>
                <c:formatCode>0.0</c:formatCode>
                <c:ptCount val="31"/>
                <c:pt idx="0">
                  <c:v>0.0</c:v>
                </c:pt>
                <c:pt idx="1">
                  <c:v>37.31574358101326</c:v>
                </c:pt>
                <c:pt idx="2">
                  <c:v>72.05798760471567</c:v>
                </c:pt>
                <c:pt idx="3">
                  <c:v>104.2267320711066</c:v>
                </c:pt>
                <c:pt idx="4">
                  <c:v>133.8219769801863</c:v>
                </c:pt>
                <c:pt idx="5">
                  <c:v>160.8437223319547</c:v>
                </c:pt>
                <c:pt idx="6">
                  <c:v>185.2919681264117</c:v>
                </c:pt>
                <c:pt idx="7">
                  <c:v>207.1667143635577</c:v>
                </c:pt>
                <c:pt idx="8">
                  <c:v>226.4679610433922</c:v>
                </c:pt>
                <c:pt idx="9">
                  <c:v>243.1957081659155</c:v>
                </c:pt>
                <c:pt idx="10">
                  <c:v>257.3499557311275</c:v>
                </c:pt>
                <c:pt idx="11">
                  <c:v>268.9307037390282</c:v>
                </c:pt>
                <c:pt idx="12">
                  <c:v>277.9379521896176</c:v>
                </c:pt>
                <c:pt idx="13">
                  <c:v>284.3717010828959</c:v>
                </c:pt>
                <c:pt idx="14">
                  <c:v>288.2319504188619</c:v>
                </c:pt>
                <c:pt idx="15">
                  <c:v>289.5187001975184</c:v>
                </c:pt>
                <c:pt idx="16">
                  <c:v>288.2319504188619</c:v>
                </c:pt>
                <c:pt idx="17">
                  <c:v>284.3717010828959</c:v>
                </c:pt>
                <c:pt idx="18">
                  <c:v>277.9379521896176</c:v>
                </c:pt>
                <c:pt idx="19">
                  <c:v>268.9307037390282</c:v>
                </c:pt>
                <c:pt idx="20">
                  <c:v>257.3499557311275</c:v>
                </c:pt>
                <c:pt idx="21">
                  <c:v>243.1957081659155</c:v>
                </c:pt>
                <c:pt idx="22">
                  <c:v>226.4679610433922</c:v>
                </c:pt>
                <c:pt idx="23">
                  <c:v>207.1667143635576</c:v>
                </c:pt>
                <c:pt idx="24">
                  <c:v>185.2919681264117</c:v>
                </c:pt>
                <c:pt idx="25">
                  <c:v>160.8437223319546</c:v>
                </c:pt>
                <c:pt idx="26">
                  <c:v>133.8219769801863</c:v>
                </c:pt>
                <c:pt idx="27">
                  <c:v>104.2267320711066</c:v>
                </c:pt>
                <c:pt idx="28">
                  <c:v>72.05798760471567</c:v>
                </c:pt>
                <c:pt idx="29">
                  <c:v>37.31574358101326</c:v>
                </c:pt>
                <c:pt idx="30">
                  <c:v>0.0</c:v>
                </c:pt>
              </c:numCache>
            </c:numRef>
          </c:yVal>
          <c:smooth val="1"/>
        </c:ser>
        <c:dLbls>
          <c:showLegendKey val="0"/>
          <c:showVal val="0"/>
          <c:showCatName val="0"/>
          <c:showSerName val="0"/>
          <c:showPercent val="0"/>
          <c:showBubbleSize val="0"/>
        </c:dLbls>
        <c:axId val="-2075646952"/>
        <c:axId val="-2075655416"/>
      </c:scatterChart>
      <c:valAx>
        <c:axId val="-2075646952"/>
        <c:scaling>
          <c:orientation val="minMax"/>
        </c:scaling>
        <c:delete val="0"/>
        <c:axPos val="b"/>
        <c:title>
          <c:tx>
            <c:rich>
              <a:bodyPr/>
              <a:lstStyle/>
              <a:p>
                <a:pPr>
                  <a:defRPr/>
                </a:pPr>
                <a:r>
                  <a:rPr lang="en-US"/>
                  <a:t>Torque (N-m)</a:t>
                </a:r>
              </a:p>
            </c:rich>
          </c:tx>
          <c:layout>
            <c:manualLayout>
              <c:xMode val="edge"/>
              <c:yMode val="edge"/>
              <c:x val="0.459460145471417"/>
              <c:y val="0.865741722937452"/>
            </c:manualLayout>
          </c:layout>
          <c:overlay val="0"/>
          <c:spPr>
            <a:noFill/>
            <a:ln w="25400">
              <a:noFill/>
            </a:ln>
          </c:spPr>
        </c:title>
        <c:numFmt formatCode="0.00" sourceLinked="0"/>
        <c:majorTickMark val="out"/>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Times New Roman"/>
                <a:ea typeface="Times New Roman"/>
                <a:cs typeface="Times New Roman"/>
              </a:defRPr>
            </a:pPr>
            <a:endParaRPr lang="en-US"/>
          </a:p>
        </c:txPr>
        <c:crossAx val="-2075655416"/>
        <c:crosses val="autoZero"/>
        <c:crossBetween val="midCat"/>
      </c:valAx>
      <c:valAx>
        <c:axId val="-2075655416"/>
        <c:scaling>
          <c:orientation val="minMax"/>
        </c:scaling>
        <c:delete val="0"/>
        <c:axPos val="l"/>
        <c:majorGridlines>
          <c:spPr>
            <a:ln w="3175">
              <a:solidFill>
                <a:srgbClr val="000000"/>
              </a:solidFill>
              <a:prstDash val="solid"/>
            </a:ln>
          </c:spPr>
        </c:majorGridlines>
        <c:title>
          <c:tx>
            <c:rich>
              <a:bodyPr/>
              <a:lstStyle/>
              <a:p>
                <a:pPr>
                  <a:defRPr/>
                </a:pPr>
                <a:r>
                  <a:rPr lang="en-US"/>
                  <a:t>Mechanical Power (Watts)</a:t>
                </a:r>
              </a:p>
            </c:rich>
          </c:tx>
          <c:layout>
            <c:manualLayout>
              <c:xMode val="edge"/>
              <c:yMode val="edge"/>
              <c:x val="0.0351351683292621"/>
              <c:y val="0.240740905161336"/>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075646952"/>
        <c:crosses val="autoZero"/>
        <c:crossBetween val="midCat"/>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600" b="0" i="0" u="none" strike="noStrike" baseline="0">
          <a:solidFill>
            <a:srgbClr val="000000"/>
          </a:solidFill>
          <a:latin typeface="Times New Roman"/>
          <a:ea typeface="Times New Roman"/>
          <a:cs typeface="Times New Roman"/>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a:t>Output Power </a:t>
            </a:r>
            <a:r>
              <a:rPr lang="en-US" sz="2400" dirty="0" err="1"/>
              <a:t>vs</a:t>
            </a:r>
            <a:r>
              <a:rPr lang="en-US" sz="2400" dirty="0"/>
              <a:t> % Stall Torque</a:t>
            </a:r>
          </a:p>
        </c:rich>
      </c:tx>
      <c:layout>
        <c:manualLayout>
          <c:xMode val="edge"/>
          <c:yMode val="edge"/>
          <c:x val="0.297297689634831"/>
          <c:y val="0.0370370788993314"/>
        </c:manualLayout>
      </c:layout>
      <c:overlay val="0"/>
      <c:spPr>
        <a:noFill/>
        <a:ln w="25400">
          <a:noFill/>
        </a:ln>
      </c:spPr>
    </c:title>
    <c:autoTitleDeleted val="0"/>
    <c:plotArea>
      <c:layout>
        <c:manualLayout>
          <c:layoutTarget val="inner"/>
          <c:xMode val="edge"/>
          <c:yMode val="edge"/>
          <c:x val="0.167567788703268"/>
          <c:y val="0.208333568808739"/>
          <c:w val="0.767568580511746"/>
          <c:h val="0.555556183489972"/>
        </c:manualLayout>
      </c:layout>
      <c:scatterChart>
        <c:scatterStyle val="smoothMarker"/>
        <c:varyColors val="0"/>
        <c:ser>
          <c:idx val="0"/>
          <c:order val="0"/>
          <c:tx>
            <c:v>Normalized Output Power</c:v>
          </c:tx>
          <c:spPr>
            <a:ln w="25400">
              <a:solidFill>
                <a:srgbClr val="000000"/>
              </a:solidFill>
              <a:prstDash val="solid"/>
            </a:ln>
          </c:spPr>
          <c:marker>
            <c:symbol val="none"/>
          </c:marker>
          <c:xVal>
            <c:numRef>
              <c:f>PlotData!$M$3:$M$33</c:f>
              <c:numCache>
                <c:formatCode>0%</c:formatCode>
                <c:ptCount val="31"/>
                <c:pt idx="0">
                  <c:v>0.0</c:v>
                </c:pt>
                <c:pt idx="1">
                  <c:v>0.0333333333333333</c:v>
                </c:pt>
                <c:pt idx="2">
                  <c:v>0.0666666666666666</c:v>
                </c:pt>
                <c:pt idx="3">
                  <c:v>0.1</c:v>
                </c:pt>
                <c:pt idx="4">
                  <c:v>0.133333333333333</c:v>
                </c:pt>
                <c:pt idx="5">
                  <c:v>0.166666666666667</c:v>
                </c:pt>
                <c:pt idx="6">
                  <c:v>0.2</c:v>
                </c:pt>
                <c:pt idx="7">
                  <c:v>0.233333333333333</c:v>
                </c:pt>
                <c:pt idx="8">
                  <c:v>0.266666666666667</c:v>
                </c:pt>
                <c:pt idx="9">
                  <c:v>0.3</c:v>
                </c:pt>
                <c:pt idx="10">
                  <c:v>0.333333333333333</c:v>
                </c:pt>
                <c:pt idx="11">
                  <c:v>0.366666666666667</c:v>
                </c:pt>
                <c:pt idx="12">
                  <c:v>0.4</c:v>
                </c:pt>
                <c:pt idx="13">
                  <c:v>0.433333333333333</c:v>
                </c:pt>
                <c:pt idx="14">
                  <c:v>0.466666666666667</c:v>
                </c:pt>
                <c:pt idx="15">
                  <c:v>0.5</c:v>
                </c:pt>
                <c:pt idx="16">
                  <c:v>0.533333333333333</c:v>
                </c:pt>
                <c:pt idx="17">
                  <c:v>0.566666666666667</c:v>
                </c:pt>
                <c:pt idx="18">
                  <c:v>0.6</c:v>
                </c:pt>
                <c:pt idx="19">
                  <c:v>0.633333333333333</c:v>
                </c:pt>
                <c:pt idx="20">
                  <c:v>0.666666666666667</c:v>
                </c:pt>
                <c:pt idx="21">
                  <c:v>0.7</c:v>
                </c:pt>
                <c:pt idx="22">
                  <c:v>0.733333333333333</c:v>
                </c:pt>
                <c:pt idx="23">
                  <c:v>0.766666666666667</c:v>
                </c:pt>
                <c:pt idx="24">
                  <c:v>0.8</c:v>
                </c:pt>
                <c:pt idx="25">
                  <c:v>0.833333333333333</c:v>
                </c:pt>
                <c:pt idx="26">
                  <c:v>0.866666666666667</c:v>
                </c:pt>
                <c:pt idx="27">
                  <c:v>0.9</c:v>
                </c:pt>
                <c:pt idx="28">
                  <c:v>0.933333333333333</c:v>
                </c:pt>
                <c:pt idx="29">
                  <c:v>0.966666666666667</c:v>
                </c:pt>
                <c:pt idx="30">
                  <c:v>1.0</c:v>
                </c:pt>
              </c:numCache>
            </c:numRef>
          </c:xVal>
          <c:yVal>
            <c:numRef>
              <c:f>PlotData!$N$3:$N$33</c:f>
              <c:numCache>
                <c:formatCode>0%</c:formatCode>
                <c:ptCount val="31"/>
                <c:pt idx="0">
                  <c:v>0.0</c:v>
                </c:pt>
                <c:pt idx="1">
                  <c:v>0.128888888888889</c:v>
                </c:pt>
                <c:pt idx="2">
                  <c:v>0.248888888888889</c:v>
                </c:pt>
                <c:pt idx="3">
                  <c:v>0.36</c:v>
                </c:pt>
                <c:pt idx="4">
                  <c:v>0.462222222222222</c:v>
                </c:pt>
                <c:pt idx="5">
                  <c:v>0.555555555555555</c:v>
                </c:pt>
                <c:pt idx="6">
                  <c:v>0.64</c:v>
                </c:pt>
                <c:pt idx="7">
                  <c:v>0.715555555555556</c:v>
                </c:pt>
                <c:pt idx="8">
                  <c:v>0.782222222222222</c:v>
                </c:pt>
                <c:pt idx="9">
                  <c:v>0.84</c:v>
                </c:pt>
                <c:pt idx="10">
                  <c:v>0.888888888888889</c:v>
                </c:pt>
                <c:pt idx="11">
                  <c:v>0.928888888888889</c:v>
                </c:pt>
                <c:pt idx="12">
                  <c:v>0.96</c:v>
                </c:pt>
                <c:pt idx="13">
                  <c:v>0.982222222222222</c:v>
                </c:pt>
                <c:pt idx="14">
                  <c:v>0.995555555555555</c:v>
                </c:pt>
                <c:pt idx="15">
                  <c:v>1.0</c:v>
                </c:pt>
                <c:pt idx="16">
                  <c:v>0.995555555555555</c:v>
                </c:pt>
                <c:pt idx="17">
                  <c:v>0.982222222222222</c:v>
                </c:pt>
                <c:pt idx="18">
                  <c:v>0.96</c:v>
                </c:pt>
                <c:pt idx="19">
                  <c:v>0.928888888888889</c:v>
                </c:pt>
                <c:pt idx="20">
                  <c:v>0.888888888888889</c:v>
                </c:pt>
                <c:pt idx="21">
                  <c:v>0.84</c:v>
                </c:pt>
                <c:pt idx="22">
                  <c:v>0.782222222222222</c:v>
                </c:pt>
                <c:pt idx="23">
                  <c:v>0.715555555555555</c:v>
                </c:pt>
                <c:pt idx="24">
                  <c:v>0.64</c:v>
                </c:pt>
                <c:pt idx="25">
                  <c:v>0.555555555555555</c:v>
                </c:pt>
                <c:pt idx="26">
                  <c:v>0.462222222222222</c:v>
                </c:pt>
                <c:pt idx="27">
                  <c:v>0.36</c:v>
                </c:pt>
                <c:pt idx="28">
                  <c:v>0.248888888888889</c:v>
                </c:pt>
                <c:pt idx="29">
                  <c:v>0.128888888888889</c:v>
                </c:pt>
                <c:pt idx="30">
                  <c:v>0.0</c:v>
                </c:pt>
              </c:numCache>
            </c:numRef>
          </c:yVal>
          <c:smooth val="1"/>
        </c:ser>
        <c:dLbls>
          <c:showLegendKey val="0"/>
          <c:showVal val="0"/>
          <c:showCatName val="0"/>
          <c:showSerName val="0"/>
          <c:showPercent val="0"/>
          <c:showBubbleSize val="0"/>
        </c:dLbls>
        <c:axId val="-2126959144"/>
        <c:axId val="-2126967128"/>
      </c:scatterChart>
      <c:valAx>
        <c:axId val="-2126959144"/>
        <c:scaling>
          <c:orientation val="minMax"/>
          <c:max val="1.0"/>
        </c:scaling>
        <c:delete val="0"/>
        <c:axPos val="b"/>
        <c:title>
          <c:tx>
            <c:rich>
              <a:bodyPr/>
              <a:lstStyle/>
              <a:p>
                <a:pPr>
                  <a:defRPr/>
                </a:pPr>
                <a:r>
                  <a:rPr lang="en-US"/>
                  <a:t>Torque (% Stall Torque)</a:t>
                </a:r>
              </a:p>
            </c:rich>
          </c:tx>
          <c:layout>
            <c:manualLayout>
              <c:xMode val="edge"/>
              <c:yMode val="edge"/>
              <c:x val="0.408108646680541"/>
              <c:y val="0.86574171927187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126967128"/>
        <c:crosses val="autoZero"/>
        <c:crossBetween val="midCat"/>
        <c:majorUnit val="0.1"/>
        <c:minorUnit val="0.05"/>
      </c:valAx>
      <c:valAx>
        <c:axId val="-2126967128"/>
        <c:scaling>
          <c:orientation val="minMax"/>
        </c:scaling>
        <c:delete val="0"/>
        <c:axPos val="l"/>
        <c:majorGridlines>
          <c:spPr>
            <a:ln w="3175">
              <a:solidFill>
                <a:srgbClr val="000000"/>
              </a:solidFill>
              <a:prstDash val="solid"/>
            </a:ln>
          </c:spPr>
        </c:majorGridlines>
        <c:title>
          <c:tx>
            <c:rich>
              <a:bodyPr/>
              <a:lstStyle/>
              <a:p>
                <a:pPr>
                  <a:defRPr/>
                </a:pPr>
                <a:r>
                  <a:rPr lang="en-US"/>
                  <a:t>Power Out (% Max Power)</a:t>
                </a:r>
              </a:p>
            </c:rich>
          </c:tx>
          <c:layout>
            <c:manualLayout>
              <c:xMode val="edge"/>
              <c:yMode val="edge"/>
              <c:x val="0.0351351815022982"/>
              <c:y val="0.236111377983238"/>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126959144"/>
        <c:crosses val="autoZero"/>
        <c:crossBetween val="midCat"/>
        <c:minorUnit val="0.05"/>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600" b="0" i="0" u="none" strike="noStrike" baseline="0">
          <a:solidFill>
            <a:srgbClr val="000000"/>
          </a:solidFill>
          <a:latin typeface="Times New Roman"/>
          <a:ea typeface="Times New Roman"/>
          <a:cs typeface="Times New Roman"/>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Output Power vs Torque</a:t>
            </a:r>
          </a:p>
        </c:rich>
      </c:tx>
      <c:layout>
        <c:manualLayout>
          <c:xMode val="edge"/>
          <c:yMode val="edge"/>
          <c:x val="0.345946402484167"/>
          <c:y val="0.0370370788993314"/>
        </c:manualLayout>
      </c:layout>
      <c:overlay val="0"/>
      <c:spPr>
        <a:noFill/>
        <a:ln w="25400">
          <a:noFill/>
        </a:ln>
      </c:spPr>
    </c:title>
    <c:autoTitleDeleted val="0"/>
    <c:plotArea>
      <c:layout>
        <c:manualLayout>
          <c:layoutTarget val="inner"/>
          <c:xMode val="edge"/>
          <c:yMode val="edge"/>
          <c:x val="0.145946138548008"/>
          <c:y val="0.208333568808739"/>
          <c:w val="0.797298349475229"/>
          <c:h val="0.555556183489972"/>
        </c:manualLayout>
      </c:layout>
      <c:scatterChart>
        <c:scatterStyle val="smoothMarker"/>
        <c:varyColors val="0"/>
        <c:ser>
          <c:idx val="0"/>
          <c:order val="0"/>
          <c:tx>
            <c:v>Speed</c:v>
          </c:tx>
          <c:spPr>
            <a:ln w="25400">
              <a:solidFill>
                <a:srgbClr val="000000"/>
              </a:solidFill>
              <a:prstDash val="solid"/>
            </a:ln>
          </c:spPr>
          <c:marker>
            <c:symbol val="none"/>
          </c:marker>
          <c:xVal>
            <c:numRef>
              <c:f>'FIRST_MOTOR_CALC 08a.xls'!Torque</c:f>
              <c:numCache>
                <c:formatCode>0.00</c:formatCode>
                <c:ptCount val="31"/>
                <c:pt idx="0">
                  <c:v>0.0</c:v>
                </c:pt>
                <c:pt idx="1">
                  <c:v>0.017748033607694</c:v>
                </c:pt>
                <c:pt idx="2">
                  <c:v>0.035496067215388</c:v>
                </c:pt>
                <c:pt idx="3">
                  <c:v>0.053244100823082</c:v>
                </c:pt>
                <c:pt idx="4">
                  <c:v>0.070992134430776</c:v>
                </c:pt>
                <c:pt idx="5">
                  <c:v>0.08874016803847</c:v>
                </c:pt>
                <c:pt idx="6">
                  <c:v>0.106488201646164</c:v>
                </c:pt>
                <c:pt idx="7">
                  <c:v>0.124236235253858</c:v>
                </c:pt>
                <c:pt idx="8">
                  <c:v>0.141984268861552</c:v>
                </c:pt>
                <c:pt idx="9">
                  <c:v>0.159732302469246</c:v>
                </c:pt>
                <c:pt idx="10">
                  <c:v>0.17748033607694</c:v>
                </c:pt>
                <c:pt idx="11">
                  <c:v>0.195228369684634</c:v>
                </c:pt>
                <c:pt idx="12">
                  <c:v>0.212976403292328</c:v>
                </c:pt>
                <c:pt idx="13">
                  <c:v>0.230724436900022</c:v>
                </c:pt>
                <c:pt idx="14">
                  <c:v>0.248472470507716</c:v>
                </c:pt>
                <c:pt idx="15">
                  <c:v>0.26622050411541</c:v>
                </c:pt>
                <c:pt idx="16">
                  <c:v>0.283968537723104</c:v>
                </c:pt>
                <c:pt idx="17">
                  <c:v>0.301716571330798</c:v>
                </c:pt>
                <c:pt idx="18">
                  <c:v>0.319464604938492</c:v>
                </c:pt>
                <c:pt idx="19">
                  <c:v>0.337212638546186</c:v>
                </c:pt>
                <c:pt idx="20">
                  <c:v>0.35496067215388</c:v>
                </c:pt>
                <c:pt idx="21">
                  <c:v>0.372708705761574</c:v>
                </c:pt>
                <c:pt idx="22">
                  <c:v>0.390456739369268</c:v>
                </c:pt>
                <c:pt idx="23">
                  <c:v>0.408204772976962</c:v>
                </c:pt>
                <c:pt idx="24">
                  <c:v>0.425952806584656</c:v>
                </c:pt>
                <c:pt idx="25">
                  <c:v>0.44370084019235</c:v>
                </c:pt>
                <c:pt idx="26">
                  <c:v>0.461448873800044</c:v>
                </c:pt>
                <c:pt idx="27">
                  <c:v>0.479196907407738</c:v>
                </c:pt>
                <c:pt idx="28">
                  <c:v>0.496944941015432</c:v>
                </c:pt>
                <c:pt idx="29">
                  <c:v>0.514692974623126</c:v>
                </c:pt>
                <c:pt idx="30">
                  <c:v>0.53244100823082</c:v>
                </c:pt>
              </c:numCache>
            </c:numRef>
          </c:xVal>
          <c:yVal>
            <c:numRef>
              <c:f>'FIRST_MOTOR_CALC 08a.xls'!MechanicalPower</c:f>
              <c:numCache>
                <c:formatCode>0.0</c:formatCode>
                <c:ptCount val="31"/>
                <c:pt idx="0">
                  <c:v>0.0</c:v>
                </c:pt>
                <c:pt idx="1">
                  <c:v>37.31574358101326</c:v>
                </c:pt>
                <c:pt idx="2">
                  <c:v>72.05798760471567</c:v>
                </c:pt>
                <c:pt idx="3">
                  <c:v>104.2267320711066</c:v>
                </c:pt>
                <c:pt idx="4">
                  <c:v>133.8219769801863</c:v>
                </c:pt>
                <c:pt idx="5">
                  <c:v>160.8437223319547</c:v>
                </c:pt>
                <c:pt idx="6">
                  <c:v>185.2919681264117</c:v>
                </c:pt>
                <c:pt idx="7">
                  <c:v>207.1667143635577</c:v>
                </c:pt>
                <c:pt idx="8">
                  <c:v>226.4679610433922</c:v>
                </c:pt>
                <c:pt idx="9">
                  <c:v>243.1957081659155</c:v>
                </c:pt>
                <c:pt idx="10">
                  <c:v>257.3499557311275</c:v>
                </c:pt>
                <c:pt idx="11">
                  <c:v>268.9307037390282</c:v>
                </c:pt>
                <c:pt idx="12">
                  <c:v>277.9379521896176</c:v>
                </c:pt>
                <c:pt idx="13">
                  <c:v>284.3717010828959</c:v>
                </c:pt>
                <c:pt idx="14">
                  <c:v>288.2319504188619</c:v>
                </c:pt>
                <c:pt idx="15">
                  <c:v>289.5187001975184</c:v>
                </c:pt>
                <c:pt idx="16">
                  <c:v>288.2319504188619</c:v>
                </c:pt>
                <c:pt idx="17">
                  <c:v>284.3717010828959</c:v>
                </c:pt>
                <c:pt idx="18">
                  <c:v>277.9379521896176</c:v>
                </c:pt>
                <c:pt idx="19">
                  <c:v>268.9307037390282</c:v>
                </c:pt>
                <c:pt idx="20">
                  <c:v>257.3499557311275</c:v>
                </c:pt>
                <c:pt idx="21">
                  <c:v>243.1957081659155</c:v>
                </c:pt>
                <c:pt idx="22">
                  <c:v>226.4679610433922</c:v>
                </c:pt>
                <c:pt idx="23">
                  <c:v>207.1667143635576</c:v>
                </c:pt>
                <c:pt idx="24">
                  <c:v>185.2919681264117</c:v>
                </c:pt>
                <c:pt idx="25">
                  <c:v>160.8437223319546</c:v>
                </c:pt>
                <c:pt idx="26">
                  <c:v>133.8219769801863</c:v>
                </c:pt>
                <c:pt idx="27">
                  <c:v>104.2267320711066</c:v>
                </c:pt>
                <c:pt idx="28">
                  <c:v>72.05798760471567</c:v>
                </c:pt>
                <c:pt idx="29">
                  <c:v>37.31574358101326</c:v>
                </c:pt>
                <c:pt idx="30">
                  <c:v>0.0</c:v>
                </c:pt>
              </c:numCache>
            </c:numRef>
          </c:yVal>
          <c:smooth val="1"/>
        </c:ser>
        <c:dLbls>
          <c:showLegendKey val="0"/>
          <c:showVal val="0"/>
          <c:showCatName val="0"/>
          <c:showSerName val="0"/>
          <c:showPercent val="0"/>
          <c:showBubbleSize val="0"/>
        </c:dLbls>
        <c:axId val="-2126687704"/>
        <c:axId val="-2126700920"/>
      </c:scatterChart>
      <c:valAx>
        <c:axId val="-2126687704"/>
        <c:scaling>
          <c:orientation val="minMax"/>
        </c:scaling>
        <c:delete val="0"/>
        <c:axPos val="b"/>
        <c:title>
          <c:tx>
            <c:rich>
              <a:bodyPr/>
              <a:lstStyle/>
              <a:p>
                <a:pPr>
                  <a:defRPr/>
                </a:pPr>
                <a:r>
                  <a:rPr lang="en-US"/>
                  <a:t>Torque (N-m)</a:t>
                </a:r>
              </a:p>
            </c:rich>
          </c:tx>
          <c:layout>
            <c:manualLayout>
              <c:xMode val="edge"/>
              <c:yMode val="edge"/>
              <c:x val="0.459460065799284"/>
              <c:y val="0.865741719271872"/>
            </c:manualLayout>
          </c:layout>
          <c:overlay val="0"/>
          <c:spPr>
            <a:noFill/>
            <a:ln w="25400">
              <a:noFill/>
            </a:ln>
          </c:spPr>
        </c:title>
        <c:numFmt formatCode="0.00" sourceLinked="0"/>
        <c:majorTickMark val="out"/>
        <c:minorTickMark val="none"/>
        <c:tickLblPos val="nextTo"/>
        <c:spPr>
          <a:ln w="3175">
            <a:solidFill>
              <a:srgbClr val="000000"/>
            </a:solidFill>
            <a:prstDash val="solid"/>
          </a:ln>
        </c:spPr>
        <c:txPr>
          <a:bodyPr rot="0" vert="horz"/>
          <a:lstStyle/>
          <a:p>
            <a:pPr>
              <a:defRPr/>
            </a:pPr>
            <a:endParaRPr lang="en-US"/>
          </a:p>
        </c:txPr>
        <c:crossAx val="-2126700920"/>
        <c:crosses val="autoZero"/>
        <c:crossBetween val="midCat"/>
      </c:valAx>
      <c:valAx>
        <c:axId val="-2126700920"/>
        <c:scaling>
          <c:orientation val="minMax"/>
        </c:scaling>
        <c:delete val="0"/>
        <c:axPos val="l"/>
        <c:majorGridlines>
          <c:spPr>
            <a:ln w="3175">
              <a:solidFill>
                <a:srgbClr val="000000"/>
              </a:solidFill>
              <a:prstDash val="solid"/>
            </a:ln>
          </c:spPr>
        </c:majorGridlines>
        <c:title>
          <c:tx>
            <c:rich>
              <a:bodyPr/>
              <a:lstStyle/>
              <a:p>
                <a:pPr>
                  <a:defRPr/>
                </a:pPr>
                <a:r>
                  <a:rPr lang="en-US"/>
                  <a:t>Mechanical Power (Watts)</a:t>
                </a:r>
              </a:p>
            </c:rich>
          </c:tx>
          <c:layout>
            <c:manualLayout>
              <c:xMode val="edge"/>
              <c:yMode val="edge"/>
              <c:x val="0.0351351815022982"/>
              <c:y val="0.240741012845654"/>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126687704"/>
        <c:crosses val="autoZero"/>
        <c:crossBetween val="midCat"/>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600" b="0" i="0" u="none" strike="noStrike" baseline="0">
          <a:solidFill>
            <a:srgbClr val="000000"/>
          </a:solidFill>
          <a:latin typeface="Times New Roman"/>
          <a:ea typeface="Times New Roman"/>
          <a:cs typeface="Times New Roman"/>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Input Power vs Torque</a:t>
            </a:r>
          </a:p>
        </c:rich>
      </c:tx>
      <c:layout>
        <c:manualLayout>
          <c:xMode val="edge"/>
          <c:yMode val="edge"/>
          <c:x val="0.305248520003693"/>
          <c:y val="0.0399782306623437"/>
        </c:manualLayout>
      </c:layout>
      <c:overlay val="0"/>
      <c:spPr>
        <a:noFill/>
        <a:ln w="25400">
          <a:noFill/>
        </a:ln>
      </c:spPr>
    </c:title>
    <c:autoTitleDeleted val="0"/>
    <c:plotArea>
      <c:layout>
        <c:manualLayout>
          <c:layoutTarget val="inner"/>
          <c:xMode val="edge"/>
          <c:yMode val="edge"/>
          <c:x val="0.145946138548008"/>
          <c:y val="0.208333568808739"/>
          <c:w val="0.797298349475229"/>
          <c:h val="0.555556183489972"/>
        </c:manualLayout>
      </c:layout>
      <c:scatterChart>
        <c:scatterStyle val="smoothMarker"/>
        <c:varyColors val="0"/>
        <c:ser>
          <c:idx val="0"/>
          <c:order val="0"/>
          <c:tx>
            <c:v>Electrical Power In (Watts)</c:v>
          </c:tx>
          <c:spPr>
            <a:ln w="25400">
              <a:solidFill>
                <a:srgbClr val="000000"/>
              </a:solidFill>
              <a:prstDash val="solid"/>
            </a:ln>
          </c:spPr>
          <c:marker>
            <c:symbol val="none"/>
          </c:marker>
          <c:xVal>
            <c:numRef>
              <c:f>'FIRST_MOTOR_CALC 08a.xls'!Torque</c:f>
              <c:numCache>
                <c:formatCode>0.00</c:formatCode>
                <c:ptCount val="31"/>
                <c:pt idx="0">
                  <c:v>0.0</c:v>
                </c:pt>
                <c:pt idx="1">
                  <c:v>0.017748033607694</c:v>
                </c:pt>
                <c:pt idx="2">
                  <c:v>0.035496067215388</c:v>
                </c:pt>
                <c:pt idx="3">
                  <c:v>0.053244100823082</c:v>
                </c:pt>
                <c:pt idx="4">
                  <c:v>0.070992134430776</c:v>
                </c:pt>
                <c:pt idx="5">
                  <c:v>0.08874016803847</c:v>
                </c:pt>
                <c:pt idx="6">
                  <c:v>0.106488201646164</c:v>
                </c:pt>
                <c:pt idx="7">
                  <c:v>0.124236235253858</c:v>
                </c:pt>
                <c:pt idx="8">
                  <c:v>0.141984268861552</c:v>
                </c:pt>
                <c:pt idx="9">
                  <c:v>0.159732302469246</c:v>
                </c:pt>
                <c:pt idx="10">
                  <c:v>0.17748033607694</c:v>
                </c:pt>
                <c:pt idx="11">
                  <c:v>0.195228369684634</c:v>
                </c:pt>
                <c:pt idx="12">
                  <c:v>0.212976403292328</c:v>
                </c:pt>
                <c:pt idx="13">
                  <c:v>0.230724436900022</c:v>
                </c:pt>
                <c:pt idx="14">
                  <c:v>0.248472470507716</c:v>
                </c:pt>
                <c:pt idx="15">
                  <c:v>0.26622050411541</c:v>
                </c:pt>
                <c:pt idx="16">
                  <c:v>0.283968537723104</c:v>
                </c:pt>
                <c:pt idx="17">
                  <c:v>0.301716571330798</c:v>
                </c:pt>
                <c:pt idx="18">
                  <c:v>0.319464604938492</c:v>
                </c:pt>
                <c:pt idx="19">
                  <c:v>0.337212638546186</c:v>
                </c:pt>
                <c:pt idx="20">
                  <c:v>0.35496067215388</c:v>
                </c:pt>
                <c:pt idx="21">
                  <c:v>0.372708705761574</c:v>
                </c:pt>
                <c:pt idx="22">
                  <c:v>0.390456739369268</c:v>
                </c:pt>
                <c:pt idx="23">
                  <c:v>0.408204772976962</c:v>
                </c:pt>
                <c:pt idx="24">
                  <c:v>0.425952806584656</c:v>
                </c:pt>
                <c:pt idx="25">
                  <c:v>0.44370084019235</c:v>
                </c:pt>
                <c:pt idx="26">
                  <c:v>0.461448873800044</c:v>
                </c:pt>
                <c:pt idx="27">
                  <c:v>0.479196907407738</c:v>
                </c:pt>
                <c:pt idx="28">
                  <c:v>0.496944941015432</c:v>
                </c:pt>
                <c:pt idx="29">
                  <c:v>0.514692974623126</c:v>
                </c:pt>
                <c:pt idx="30">
                  <c:v>0.53244100823082</c:v>
                </c:pt>
              </c:numCache>
            </c:numRef>
          </c:xVal>
          <c:yVal>
            <c:numRef>
              <c:f>'FIRST_MOTOR_CALC 08a.xls'!ElectricalPower</c:f>
              <c:numCache>
                <c:formatCode>0.0</c:formatCode>
                <c:ptCount val="31"/>
                <c:pt idx="0">
                  <c:v>32.40000000000001</c:v>
                </c:pt>
                <c:pt idx="1">
                  <c:v>85.6</c:v>
                </c:pt>
                <c:pt idx="2">
                  <c:v>138.8</c:v>
                </c:pt>
                <c:pt idx="3">
                  <c:v>192.0</c:v>
                </c:pt>
                <c:pt idx="4">
                  <c:v>245.2</c:v>
                </c:pt>
                <c:pt idx="5">
                  <c:v>298.3999999999999</c:v>
                </c:pt>
                <c:pt idx="6">
                  <c:v>351.5999999999999</c:v>
                </c:pt>
                <c:pt idx="7">
                  <c:v>404.8000000000001</c:v>
                </c:pt>
                <c:pt idx="8">
                  <c:v>458.0</c:v>
                </c:pt>
                <c:pt idx="9">
                  <c:v>511.2000000000001</c:v>
                </c:pt>
                <c:pt idx="10">
                  <c:v>564.3999999999999</c:v>
                </c:pt>
                <c:pt idx="11">
                  <c:v>617.6000000000001</c:v>
                </c:pt>
                <c:pt idx="12">
                  <c:v>670.8000000000001</c:v>
                </c:pt>
                <c:pt idx="13">
                  <c:v>724.0</c:v>
                </c:pt>
                <c:pt idx="14">
                  <c:v>777.2</c:v>
                </c:pt>
                <c:pt idx="15">
                  <c:v>830.4000000000001</c:v>
                </c:pt>
                <c:pt idx="16">
                  <c:v>883.6000000000001</c:v>
                </c:pt>
                <c:pt idx="17">
                  <c:v>936.8</c:v>
                </c:pt>
                <c:pt idx="18">
                  <c:v>990.0</c:v>
                </c:pt>
                <c:pt idx="19">
                  <c:v>1043.2</c:v>
                </c:pt>
                <c:pt idx="20">
                  <c:v>1096.4</c:v>
                </c:pt>
                <c:pt idx="21">
                  <c:v>1149.6</c:v>
                </c:pt>
                <c:pt idx="22">
                  <c:v>1202.8</c:v>
                </c:pt>
                <c:pt idx="23">
                  <c:v>1256.0</c:v>
                </c:pt>
                <c:pt idx="24">
                  <c:v>1309.2</c:v>
                </c:pt>
                <c:pt idx="25">
                  <c:v>1362.4</c:v>
                </c:pt>
                <c:pt idx="26">
                  <c:v>1415.6</c:v>
                </c:pt>
                <c:pt idx="27">
                  <c:v>1468.8</c:v>
                </c:pt>
                <c:pt idx="28">
                  <c:v>1522.0</c:v>
                </c:pt>
                <c:pt idx="29">
                  <c:v>1575.2</c:v>
                </c:pt>
                <c:pt idx="30">
                  <c:v>1628.4</c:v>
                </c:pt>
              </c:numCache>
            </c:numRef>
          </c:yVal>
          <c:smooth val="1"/>
        </c:ser>
        <c:dLbls>
          <c:showLegendKey val="0"/>
          <c:showVal val="0"/>
          <c:showCatName val="0"/>
          <c:showSerName val="0"/>
          <c:showPercent val="0"/>
          <c:showBubbleSize val="0"/>
        </c:dLbls>
        <c:axId val="-2126554024"/>
        <c:axId val="-2126563960"/>
      </c:scatterChart>
      <c:valAx>
        <c:axId val="-2126554024"/>
        <c:scaling>
          <c:orientation val="minMax"/>
        </c:scaling>
        <c:delete val="0"/>
        <c:axPos val="b"/>
        <c:title>
          <c:tx>
            <c:rich>
              <a:bodyPr/>
              <a:lstStyle/>
              <a:p>
                <a:pPr>
                  <a:defRPr/>
                </a:pPr>
                <a:r>
                  <a:rPr lang="en-US"/>
                  <a:t>Torque (N-m)</a:t>
                </a:r>
              </a:p>
            </c:rich>
          </c:tx>
          <c:layout>
            <c:manualLayout>
              <c:xMode val="edge"/>
              <c:yMode val="edge"/>
              <c:x val="0.459460065799284"/>
              <c:y val="0.865741719271872"/>
            </c:manualLayout>
          </c:layout>
          <c:overlay val="0"/>
          <c:spPr>
            <a:noFill/>
            <a:ln w="25400">
              <a:noFill/>
            </a:ln>
          </c:spPr>
        </c:title>
        <c:numFmt formatCode="0.00" sourceLinked="0"/>
        <c:majorTickMark val="out"/>
        <c:minorTickMark val="none"/>
        <c:tickLblPos val="nextTo"/>
        <c:spPr>
          <a:ln w="3175">
            <a:solidFill>
              <a:srgbClr val="000000"/>
            </a:solidFill>
            <a:prstDash val="solid"/>
          </a:ln>
        </c:spPr>
        <c:txPr>
          <a:bodyPr rot="0" vert="horz"/>
          <a:lstStyle/>
          <a:p>
            <a:pPr>
              <a:defRPr/>
            </a:pPr>
            <a:endParaRPr lang="en-US"/>
          </a:p>
        </c:txPr>
        <c:crossAx val="-2126563960"/>
        <c:crosses val="autoZero"/>
        <c:crossBetween val="midCat"/>
      </c:valAx>
      <c:valAx>
        <c:axId val="-2126563960"/>
        <c:scaling>
          <c:orientation val="minMax"/>
        </c:scaling>
        <c:delete val="0"/>
        <c:axPos val="l"/>
        <c:majorGridlines>
          <c:spPr>
            <a:ln w="3175">
              <a:solidFill>
                <a:srgbClr val="000000"/>
              </a:solidFill>
              <a:prstDash val="solid"/>
            </a:ln>
          </c:spPr>
        </c:majorGridlines>
        <c:title>
          <c:tx>
            <c:rich>
              <a:bodyPr/>
              <a:lstStyle/>
              <a:p>
                <a:pPr>
                  <a:defRPr/>
                </a:pPr>
                <a:r>
                  <a:rPr lang="en-US" dirty="0"/>
                  <a:t>Input Electrical Power (Watts)</a:t>
                </a:r>
              </a:p>
            </c:rich>
          </c:tx>
          <c:layout>
            <c:manualLayout>
              <c:xMode val="edge"/>
              <c:yMode val="edge"/>
              <c:x val="0.0248334112723473"/>
              <c:y val="0.214215840666975"/>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126554024"/>
        <c:crosses val="autoZero"/>
        <c:crossBetween val="midCat"/>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600" b="0" i="0" u="none" strike="noStrike" baseline="0">
          <a:solidFill>
            <a:srgbClr val="000000"/>
          </a:solidFill>
          <a:latin typeface="Times New Roman"/>
          <a:ea typeface="Times New Roman"/>
          <a:cs typeface="Times New Roman"/>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Input Power vs Torque</a:t>
            </a:r>
          </a:p>
        </c:rich>
      </c:tx>
      <c:layout>
        <c:manualLayout>
          <c:xMode val="edge"/>
          <c:yMode val="edge"/>
          <c:x val="0.356757177260059"/>
          <c:y val="0.0370370541917554"/>
        </c:manualLayout>
      </c:layout>
      <c:overlay val="0"/>
      <c:spPr>
        <a:noFill/>
        <a:ln w="25400">
          <a:noFill/>
        </a:ln>
      </c:spPr>
    </c:title>
    <c:autoTitleDeleted val="0"/>
    <c:plotArea>
      <c:layout>
        <c:manualLayout>
          <c:layoutTarget val="inner"/>
          <c:xMode val="edge"/>
          <c:yMode val="edge"/>
          <c:x val="0.145946138548008"/>
          <c:y val="0.208333568808739"/>
          <c:w val="0.797298349475229"/>
          <c:h val="0.555556183489972"/>
        </c:manualLayout>
      </c:layout>
      <c:scatterChart>
        <c:scatterStyle val="smoothMarker"/>
        <c:varyColors val="0"/>
        <c:ser>
          <c:idx val="1"/>
          <c:order val="1"/>
          <c:tx>
            <c:strRef>
              <c:f>"Electrical Power In (Watts)"</c:f>
            </c:strRef>
          </c:tx>
          <c:spPr>
            <a:ln w="25400">
              <a:solidFill>
                <a:srgbClr val="000000"/>
              </a:solidFill>
              <a:prstDash val="solid"/>
            </a:ln>
          </c:spPr>
          <c:marker>
            <c:symbol val="none"/>
          </c:marker>
          <c:xVal>
            <c:numRef>
              <c:f>'FIRST_MOTOR_CALC 08a.xls'!Torque</c:f>
            </c:numRef>
          </c:xVal>
          <c:yVal>
            <c:numRef>
              <c:f>'FIRST_MOTOR_CALC 08a.xls'!ElectricalPower</c:f>
            </c:numRef>
          </c:yVal>
          <c:smooth val="1"/>
        </c:ser>
        <c:ser>
          <c:idx val="0"/>
          <c:order val="0"/>
          <c:tx>
            <c:v>Electrical Power In (Watts)</c:v>
          </c:tx>
          <c:spPr>
            <a:ln w="25400">
              <a:solidFill>
                <a:srgbClr val="000000"/>
              </a:solidFill>
              <a:prstDash val="solid"/>
            </a:ln>
          </c:spPr>
          <c:marker>
            <c:symbol val="none"/>
          </c:marker>
          <c:xVal>
            <c:numRef>
              <c:f>'FIRST_MOTOR_CALC 08a2.xls'!Torque</c:f>
              <c:numCache>
                <c:formatCode>0.00</c:formatCode>
                <c:ptCount val="31"/>
                <c:pt idx="0">
                  <c:v>0.0</c:v>
                </c:pt>
                <c:pt idx="1">
                  <c:v>0.017748033607694</c:v>
                </c:pt>
                <c:pt idx="2">
                  <c:v>0.035496067215388</c:v>
                </c:pt>
                <c:pt idx="3">
                  <c:v>0.053244100823082</c:v>
                </c:pt>
                <c:pt idx="4">
                  <c:v>0.070992134430776</c:v>
                </c:pt>
                <c:pt idx="5">
                  <c:v>0.08874016803847</c:v>
                </c:pt>
                <c:pt idx="6">
                  <c:v>0.106488201646164</c:v>
                </c:pt>
                <c:pt idx="7">
                  <c:v>0.124236235253858</c:v>
                </c:pt>
                <c:pt idx="8">
                  <c:v>0.141984268861552</c:v>
                </c:pt>
                <c:pt idx="9">
                  <c:v>0.159732302469246</c:v>
                </c:pt>
                <c:pt idx="10">
                  <c:v>0.17748033607694</c:v>
                </c:pt>
                <c:pt idx="11">
                  <c:v>0.195228369684634</c:v>
                </c:pt>
                <c:pt idx="12">
                  <c:v>0.212976403292328</c:v>
                </c:pt>
                <c:pt idx="13">
                  <c:v>0.230724436900022</c:v>
                </c:pt>
                <c:pt idx="14">
                  <c:v>0.248472470507716</c:v>
                </c:pt>
                <c:pt idx="15">
                  <c:v>0.26622050411541</c:v>
                </c:pt>
                <c:pt idx="16">
                  <c:v>0.283968537723104</c:v>
                </c:pt>
                <c:pt idx="17">
                  <c:v>0.301716571330798</c:v>
                </c:pt>
                <c:pt idx="18">
                  <c:v>0.319464604938492</c:v>
                </c:pt>
                <c:pt idx="19">
                  <c:v>0.337212638546186</c:v>
                </c:pt>
                <c:pt idx="20">
                  <c:v>0.35496067215388</c:v>
                </c:pt>
                <c:pt idx="21">
                  <c:v>0.372708705761574</c:v>
                </c:pt>
                <c:pt idx="22">
                  <c:v>0.390456739369268</c:v>
                </c:pt>
                <c:pt idx="23">
                  <c:v>0.408204772976962</c:v>
                </c:pt>
                <c:pt idx="24">
                  <c:v>0.425952806584656</c:v>
                </c:pt>
                <c:pt idx="25">
                  <c:v>0.44370084019235</c:v>
                </c:pt>
                <c:pt idx="26">
                  <c:v>0.461448873800044</c:v>
                </c:pt>
                <c:pt idx="27">
                  <c:v>0.479196907407738</c:v>
                </c:pt>
                <c:pt idx="28">
                  <c:v>0.496944941015432</c:v>
                </c:pt>
                <c:pt idx="29">
                  <c:v>0.514692974623126</c:v>
                </c:pt>
                <c:pt idx="30">
                  <c:v>0.53244100823082</c:v>
                </c:pt>
              </c:numCache>
            </c:numRef>
          </c:xVal>
          <c:yVal>
            <c:numRef>
              <c:f>'FIRST_MOTOR_CALC 08a2.xls'!ElectricalPower</c:f>
              <c:numCache>
                <c:formatCode>0.0</c:formatCode>
                <c:ptCount val="31"/>
                <c:pt idx="0">
                  <c:v>9.84</c:v>
                </c:pt>
                <c:pt idx="1">
                  <c:v>53.32</c:v>
                </c:pt>
                <c:pt idx="2">
                  <c:v>96.8</c:v>
                </c:pt>
                <c:pt idx="3">
                  <c:v>140.28</c:v>
                </c:pt>
                <c:pt idx="4">
                  <c:v>183.76</c:v>
                </c:pt>
                <c:pt idx="5">
                  <c:v>227.24</c:v>
                </c:pt>
                <c:pt idx="6">
                  <c:v>270.7199999999999</c:v>
                </c:pt>
                <c:pt idx="7">
                  <c:v>314.2000000000001</c:v>
                </c:pt>
                <c:pt idx="8">
                  <c:v>357.6799999999999</c:v>
                </c:pt>
                <c:pt idx="9">
                  <c:v>401.1600000000001</c:v>
                </c:pt>
                <c:pt idx="10">
                  <c:v>444.6399999999999</c:v>
                </c:pt>
                <c:pt idx="11">
                  <c:v>488.12</c:v>
                </c:pt>
                <c:pt idx="12">
                  <c:v>531.6</c:v>
                </c:pt>
                <c:pt idx="13">
                  <c:v>575.08</c:v>
                </c:pt>
                <c:pt idx="14">
                  <c:v>618.5599999999994</c:v>
                </c:pt>
                <c:pt idx="15">
                  <c:v>662.04</c:v>
                </c:pt>
                <c:pt idx="16">
                  <c:v>705.52</c:v>
                </c:pt>
                <c:pt idx="17">
                  <c:v>749.0</c:v>
                </c:pt>
                <c:pt idx="18">
                  <c:v>792.48</c:v>
                </c:pt>
                <c:pt idx="19">
                  <c:v>835.9599999999994</c:v>
                </c:pt>
                <c:pt idx="20">
                  <c:v>879.4399999999994</c:v>
                </c:pt>
                <c:pt idx="21">
                  <c:v>922.92</c:v>
                </c:pt>
                <c:pt idx="22">
                  <c:v>966.3999999999999</c:v>
                </c:pt>
                <c:pt idx="23">
                  <c:v>1009.88</c:v>
                </c:pt>
                <c:pt idx="24">
                  <c:v>1053.36</c:v>
                </c:pt>
                <c:pt idx="25">
                  <c:v>1096.84</c:v>
                </c:pt>
                <c:pt idx="26">
                  <c:v>1140.32</c:v>
                </c:pt>
                <c:pt idx="27">
                  <c:v>1183.8</c:v>
                </c:pt>
                <c:pt idx="28">
                  <c:v>1227.28</c:v>
                </c:pt>
                <c:pt idx="29">
                  <c:v>1270.76</c:v>
                </c:pt>
                <c:pt idx="30">
                  <c:v>1314.24</c:v>
                </c:pt>
              </c:numCache>
            </c:numRef>
          </c:yVal>
          <c:smooth val="1"/>
        </c:ser>
        <c:dLbls>
          <c:showLegendKey val="0"/>
          <c:showVal val="0"/>
          <c:showCatName val="0"/>
          <c:showSerName val="0"/>
          <c:showPercent val="0"/>
          <c:showBubbleSize val="0"/>
        </c:dLbls>
        <c:axId val="-2125324088"/>
        <c:axId val="-2125317880"/>
      </c:scatterChart>
      <c:valAx>
        <c:axId val="-2125324088"/>
        <c:scaling>
          <c:orientation val="minMax"/>
        </c:scaling>
        <c:delete val="0"/>
        <c:axPos val="b"/>
        <c:title>
          <c:tx>
            <c:rich>
              <a:bodyPr/>
              <a:lstStyle/>
              <a:p>
                <a:pPr>
                  <a:defRPr/>
                </a:pPr>
                <a:r>
                  <a:rPr lang="en-US"/>
                  <a:t>Torque (N-m)</a:t>
                </a:r>
              </a:p>
            </c:rich>
          </c:tx>
          <c:layout>
            <c:manualLayout>
              <c:xMode val="edge"/>
              <c:yMode val="edge"/>
              <c:x val="0.459460048164083"/>
              <c:y val="0.865741778601204"/>
            </c:manualLayout>
          </c:layout>
          <c:overlay val="0"/>
          <c:spPr>
            <a:noFill/>
            <a:ln w="25400">
              <a:noFill/>
            </a:ln>
          </c:spPr>
        </c:title>
        <c:numFmt formatCode="0.00" sourceLinked="0"/>
        <c:majorTickMark val="out"/>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Times New Roman"/>
                <a:ea typeface="Times New Roman"/>
                <a:cs typeface="Times New Roman"/>
              </a:defRPr>
            </a:pPr>
            <a:endParaRPr lang="en-US"/>
          </a:p>
        </c:txPr>
        <c:crossAx val="-2125317880"/>
        <c:crosses val="autoZero"/>
        <c:crossBetween val="midCat"/>
      </c:valAx>
      <c:valAx>
        <c:axId val="-2125317880"/>
        <c:scaling>
          <c:orientation val="minMax"/>
        </c:scaling>
        <c:delete val="0"/>
        <c:axPos val="l"/>
        <c:majorGridlines>
          <c:spPr>
            <a:ln w="3175">
              <a:solidFill>
                <a:srgbClr val="000000"/>
              </a:solidFill>
              <a:prstDash val="solid"/>
            </a:ln>
          </c:spPr>
        </c:majorGridlines>
        <c:title>
          <c:tx>
            <c:rich>
              <a:bodyPr/>
              <a:lstStyle/>
              <a:p>
                <a:pPr>
                  <a:defRPr/>
                </a:pPr>
                <a:r>
                  <a:rPr lang="en-US"/>
                  <a:t>Input Electrical Power (Watts)</a:t>
                </a:r>
              </a:p>
            </c:rich>
          </c:tx>
          <c:layout>
            <c:manualLayout>
              <c:xMode val="edge"/>
              <c:yMode val="edge"/>
              <c:x val="0.0351351570744379"/>
              <c:y val="0.208333487725799"/>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125324088"/>
        <c:crosses val="autoZero"/>
        <c:crossBetween val="midCat"/>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600" b="0" i="0" u="none" strike="noStrike" baseline="0">
          <a:solidFill>
            <a:srgbClr val="000000"/>
          </a:solidFill>
          <a:latin typeface="Times New Roman"/>
          <a:ea typeface="Times New Roman"/>
          <a:cs typeface="Times New Roman"/>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Output Power vs Torque</a:t>
            </a:r>
          </a:p>
        </c:rich>
      </c:tx>
      <c:layout>
        <c:manualLayout>
          <c:xMode val="edge"/>
          <c:yMode val="edge"/>
          <c:x val="0.345946314769579"/>
          <c:y val="0.0370370803056146"/>
        </c:manualLayout>
      </c:layout>
      <c:overlay val="0"/>
      <c:spPr>
        <a:noFill/>
        <a:ln w="25400">
          <a:noFill/>
        </a:ln>
      </c:spPr>
    </c:title>
    <c:autoTitleDeleted val="0"/>
    <c:plotArea>
      <c:layout>
        <c:manualLayout>
          <c:layoutTarget val="inner"/>
          <c:xMode val="edge"/>
          <c:yMode val="edge"/>
          <c:x val="0.145946138548008"/>
          <c:y val="0.208333568808739"/>
          <c:w val="0.797298349475229"/>
          <c:h val="0.555556183489972"/>
        </c:manualLayout>
      </c:layout>
      <c:scatterChart>
        <c:scatterStyle val="smoothMarker"/>
        <c:varyColors val="0"/>
        <c:ser>
          <c:idx val="1"/>
          <c:order val="1"/>
          <c:tx>
            <c:strRef>
              <c:f>"Speed"</c:f>
            </c:strRef>
          </c:tx>
          <c:spPr>
            <a:ln w="25400">
              <a:solidFill>
                <a:srgbClr val="000000"/>
              </a:solidFill>
              <a:prstDash val="solid"/>
            </a:ln>
          </c:spPr>
          <c:marker>
            <c:symbol val="none"/>
          </c:marker>
          <c:xVal>
            <c:numRef>
              <c:f>'FIRST_MOTOR_CALC 08a.xls'!Torque</c:f>
            </c:numRef>
          </c:xVal>
          <c:yVal>
            <c:numRef>
              <c:f>'FIRST_MOTOR_CALC 08a.xls'!MechanicalPower</c:f>
            </c:numRef>
          </c:yVal>
          <c:smooth val="1"/>
        </c:ser>
        <c:ser>
          <c:idx val="0"/>
          <c:order val="0"/>
          <c:tx>
            <c:v>Speed</c:v>
          </c:tx>
          <c:spPr>
            <a:ln w="25400">
              <a:solidFill>
                <a:srgbClr val="000000"/>
              </a:solidFill>
              <a:prstDash val="solid"/>
            </a:ln>
          </c:spPr>
          <c:marker>
            <c:symbol val="none"/>
          </c:marker>
          <c:xVal>
            <c:numRef>
              <c:f>'FIRST_MOTOR_CALC 08a2.xls'!Torque</c:f>
              <c:numCache>
                <c:formatCode>0.00</c:formatCode>
                <c:ptCount val="31"/>
                <c:pt idx="0">
                  <c:v>0.0</c:v>
                </c:pt>
                <c:pt idx="1">
                  <c:v>0.017748033607694</c:v>
                </c:pt>
                <c:pt idx="2">
                  <c:v>0.035496067215388</c:v>
                </c:pt>
                <c:pt idx="3">
                  <c:v>0.053244100823082</c:v>
                </c:pt>
                <c:pt idx="4">
                  <c:v>0.070992134430776</c:v>
                </c:pt>
                <c:pt idx="5">
                  <c:v>0.08874016803847</c:v>
                </c:pt>
                <c:pt idx="6">
                  <c:v>0.106488201646164</c:v>
                </c:pt>
                <c:pt idx="7">
                  <c:v>0.124236235253858</c:v>
                </c:pt>
                <c:pt idx="8">
                  <c:v>0.141984268861552</c:v>
                </c:pt>
                <c:pt idx="9">
                  <c:v>0.159732302469246</c:v>
                </c:pt>
                <c:pt idx="10">
                  <c:v>0.17748033607694</c:v>
                </c:pt>
                <c:pt idx="11">
                  <c:v>0.195228369684634</c:v>
                </c:pt>
                <c:pt idx="12">
                  <c:v>0.212976403292328</c:v>
                </c:pt>
                <c:pt idx="13">
                  <c:v>0.230724436900022</c:v>
                </c:pt>
                <c:pt idx="14">
                  <c:v>0.248472470507716</c:v>
                </c:pt>
                <c:pt idx="15">
                  <c:v>0.26622050411541</c:v>
                </c:pt>
                <c:pt idx="16">
                  <c:v>0.283968537723104</c:v>
                </c:pt>
                <c:pt idx="17">
                  <c:v>0.301716571330798</c:v>
                </c:pt>
                <c:pt idx="18">
                  <c:v>0.319464604938492</c:v>
                </c:pt>
                <c:pt idx="19">
                  <c:v>0.337212638546186</c:v>
                </c:pt>
                <c:pt idx="20">
                  <c:v>0.35496067215388</c:v>
                </c:pt>
                <c:pt idx="21">
                  <c:v>0.372708705761574</c:v>
                </c:pt>
                <c:pt idx="22">
                  <c:v>0.390456739369268</c:v>
                </c:pt>
                <c:pt idx="23">
                  <c:v>0.408204772976962</c:v>
                </c:pt>
                <c:pt idx="24">
                  <c:v>0.425952806584656</c:v>
                </c:pt>
                <c:pt idx="25">
                  <c:v>0.44370084019235</c:v>
                </c:pt>
                <c:pt idx="26">
                  <c:v>0.461448873800044</c:v>
                </c:pt>
                <c:pt idx="27">
                  <c:v>0.479196907407738</c:v>
                </c:pt>
                <c:pt idx="28">
                  <c:v>0.496944941015432</c:v>
                </c:pt>
                <c:pt idx="29">
                  <c:v>0.514692974623126</c:v>
                </c:pt>
                <c:pt idx="30">
                  <c:v>0.53244100823082</c:v>
                </c:pt>
              </c:numCache>
            </c:numRef>
          </c:xVal>
          <c:yVal>
            <c:numRef>
              <c:f>'FIRST_MOTOR_CALC 08a2.xls'!MechanicalPower</c:f>
              <c:numCache>
                <c:formatCode>0.0</c:formatCode>
                <c:ptCount val="31"/>
                <c:pt idx="0">
                  <c:v>0.0</c:v>
                </c:pt>
                <c:pt idx="1">
                  <c:v>37.31574358101324</c:v>
                </c:pt>
                <c:pt idx="2">
                  <c:v>72.05798760471567</c:v>
                </c:pt>
                <c:pt idx="3">
                  <c:v>104.2267320711066</c:v>
                </c:pt>
                <c:pt idx="4">
                  <c:v>133.8219769801863</c:v>
                </c:pt>
                <c:pt idx="5">
                  <c:v>160.8437223319547</c:v>
                </c:pt>
                <c:pt idx="6">
                  <c:v>185.2919681264117</c:v>
                </c:pt>
                <c:pt idx="7">
                  <c:v>207.1667143635577</c:v>
                </c:pt>
                <c:pt idx="8">
                  <c:v>226.4679610433922</c:v>
                </c:pt>
                <c:pt idx="9">
                  <c:v>243.1957081659155</c:v>
                </c:pt>
                <c:pt idx="10">
                  <c:v>257.3499557311275</c:v>
                </c:pt>
                <c:pt idx="11">
                  <c:v>268.9307037390282</c:v>
                </c:pt>
                <c:pt idx="12">
                  <c:v>277.9379521896176</c:v>
                </c:pt>
                <c:pt idx="13">
                  <c:v>284.3717010828959</c:v>
                </c:pt>
                <c:pt idx="14">
                  <c:v>288.2319504188619</c:v>
                </c:pt>
                <c:pt idx="15">
                  <c:v>289.5187001975184</c:v>
                </c:pt>
                <c:pt idx="16">
                  <c:v>288.2319504188619</c:v>
                </c:pt>
                <c:pt idx="17">
                  <c:v>284.3717010828959</c:v>
                </c:pt>
                <c:pt idx="18">
                  <c:v>277.9379521896176</c:v>
                </c:pt>
                <c:pt idx="19">
                  <c:v>268.9307037390282</c:v>
                </c:pt>
                <c:pt idx="20">
                  <c:v>257.3499557311275</c:v>
                </c:pt>
                <c:pt idx="21">
                  <c:v>243.1957081659155</c:v>
                </c:pt>
                <c:pt idx="22">
                  <c:v>226.4679610433922</c:v>
                </c:pt>
                <c:pt idx="23">
                  <c:v>207.1667143635576</c:v>
                </c:pt>
                <c:pt idx="24">
                  <c:v>185.2919681264117</c:v>
                </c:pt>
                <c:pt idx="25">
                  <c:v>160.8437223319546</c:v>
                </c:pt>
                <c:pt idx="26">
                  <c:v>133.8219769801863</c:v>
                </c:pt>
                <c:pt idx="27">
                  <c:v>104.2267320711066</c:v>
                </c:pt>
                <c:pt idx="28">
                  <c:v>72.05798760471567</c:v>
                </c:pt>
                <c:pt idx="29">
                  <c:v>37.31574358101324</c:v>
                </c:pt>
                <c:pt idx="30">
                  <c:v>0.0</c:v>
                </c:pt>
              </c:numCache>
            </c:numRef>
          </c:yVal>
          <c:smooth val="1"/>
        </c:ser>
        <c:dLbls>
          <c:showLegendKey val="0"/>
          <c:showVal val="0"/>
          <c:showCatName val="0"/>
          <c:showSerName val="0"/>
          <c:showPercent val="0"/>
          <c:showBubbleSize val="0"/>
        </c:dLbls>
        <c:axId val="-2078150024"/>
        <c:axId val="-2078156760"/>
      </c:scatterChart>
      <c:valAx>
        <c:axId val="-2078150024"/>
        <c:scaling>
          <c:orientation val="minMax"/>
        </c:scaling>
        <c:delete val="0"/>
        <c:axPos val="b"/>
        <c:title>
          <c:tx>
            <c:rich>
              <a:bodyPr/>
              <a:lstStyle/>
              <a:p>
                <a:pPr>
                  <a:defRPr/>
                </a:pPr>
                <a:r>
                  <a:rPr lang="en-US"/>
                  <a:t>Torque (N-m)</a:t>
                </a:r>
              </a:p>
            </c:rich>
          </c:tx>
          <c:layout>
            <c:manualLayout>
              <c:xMode val="edge"/>
              <c:yMode val="edge"/>
              <c:x val="0.459460145471417"/>
              <c:y val="0.865741722937452"/>
            </c:manualLayout>
          </c:layout>
          <c:overlay val="0"/>
          <c:spPr>
            <a:noFill/>
            <a:ln w="25400">
              <a:noFill/>
            </a:ln>
          </c:spPr>
        </c:title>
        <c:numFmt formatCode="0.00" sourceLinked="0"/>
        <c:majorTickMark val="out"/>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Times New Roman"/>
                <a:ea typeface="Times New Roman"/>
                <a:cs typeface="Times New Roman"/>
              </a:defRPr>
            </a:pPr>
            <a:endParaRPr lang="en-US"/>
          </a:p>
        </c:txPr>
        <c:crossAx val="-2078156760"/>
        <c:crosses val="autoZero"/>
        <c:crossBetween val="midCat"/>
      </c:valAx>
      <c:valAx>
        <c:axId val="-2078156760"/>
        <c:scaling>
          <c:orientation val="minMax"/>
        </c:scaling>
        <c:delete val="0"/>
        <c:axPos val="l"/>
        <c:majorGridlines>
          <c:spPr>
            <a:ln w="3175">
              <a:solidFill>
                <a:srgbClr val="000000"/>
              </a:solidFill>
              <a:prstDash val="solid"/>
            </a:ln>
          </c:spPr>
        </c:majorGridlines>
        <c:title>
          <c:tx>
            <c:rich>
              <a:bodyPr/>
              <a:lstStyle/>
              <a:p>
                <a:pPr>
                  <a:defRPr/>
                </a:pPr>
                <a:r>
                  <a:rPr lang="en-US"/>
                  <a:t>Mechanical Power (Watts)</a:t>
                </a:r>
              </a:p>
            </c:rich>
          </c:tx>
          <c:layout>
            <c:manualLayout>
              <c:xMode val="edge"/>
              <c:yMode val="edge"/>
              <c:x val="0.0351351683292621"/>
              <c:y val="0.240740905161336"/>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078150024"/>
        <c:crosses val="autoZero"/>
        <c:crossBetween val="midCat"/>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600" b="0" i="0" u="none" strike="noStrike" baseline="0">
          <a:solidFill>
            <a:srgbClr val="000000"/>
          </a:solidFill>
          <a:latin typeface="Times New Roman"/>
          <a:ea typeface="Times New Roman"/>
          <a:cs typeface="Times New Roman"/>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Electrical Power In &amp; Mechanical Power Out vs Torque</a:t>
            </a:r>
          </a:p>
        </c:rich>
      </c:tx>
      <c:layout>
        <c:manualLayout>
          <c:xMode val="edge"/>
          <c:yMode val="edge"/>
          <c:x val="0.153638753851421"/>
          <c:y val="0.037037019626278"/>
        </c:manualLayout>
      </c:layout>
      <c:overlay val="0"/>
      <c:spPr>
        <a:noFill/>
        <a:ln w="25400">
          <a:noFill/>
        </a:ln>
      </c:spPr>
    </c:title>
    <c:autoTitleDeleted val="0"/>
    <c:plotArea>
      <c:layout>
        <c:manualLayout>
          <c:layoutTarget val="inner"/>
          <c:xMode val="edge"/>
          <c:yMode val="edge"/>
          <c:x val="0.177897398522984"/>
          <c:y val="0.208333568808739"/>
          <c:w val="0.765497896674657"/>
          <c:h val="0.555556183489972"/>
        </c:manualLayout>
      </c:layout>
      <c:scatterChart>
        <c:scatterStyle val="smoothMarker"/>
        <c:varyColors val="0"/>
        <c:ser>
          <c:idx val="2"/>
          <c:order val="2"/>
          <c:tx>
            <c:strRef>
              <c:f>"Speed"</c:f>
            </c:strRef>
          </c:tx>
          <c:spPr>
            <a:ln w="25400">
              <a:solidFill>
                <a:srgbClr val="900000"/>
              </a:solidFill>
              <a:prstDash val="solid"/>
            </a:ln>
          </c:spPr>
          <c:marker>
            <c:symbol val="none"/>
          </c:marker>
          <c:xVal>
            <c:numRef>
              <c:f>'FIRST_MOTOR_CALC 08a.xls'!Torque</c:f>
            </c:numRef>
          </c:xVal>
          <c:yVal>
            <c:numRef>
              <c:f>'FIRST_MOTOR_CALC 08a.xls'!MechanicalPower</c:f>
            </c:numRef>
          </c:yVal>
          <c:smooth val="1"/>
        </c:ser>
        <c:ser>
          <c:idx val="3"/>
          <c:order val="3"/>
          <c:spPr>
            <a:ln w="25400">
              <a:solidFill>
                <a:srgbClr val="0000D4"/>
              </a:solidFill>
              <a:prstDash val="solid"/>
            </a:ln>
          </c:spPr>
          <c:marker>
            <c:symbol val="none"/>
          </c:marker>
          <c:xVal>
            <c:numRef>
              <c:f>'FIRST_MOTOR_CALC 08a.xls'!Torque</c:f>
            </c:numRef>
          </c:xVal>
          <c:yVal>
            <c:numRef>
              <c:f>'FIRST_MOTOR_CALC 08a.xls'!ElectricalPower</c:f>
            </c:numRef>
          </c:yVal>
          <c:smooth val="1"/>
        </c:ser>
        <c:ser>
          <c:idx val="0"/>
          <c:order val="0"/>
          <c:tx>
            <c:v>Speed</c:v>
          </c:tx>
          <c:spPr>
            <a:ln w="25400">
              <a:solidFill>
                <a:srgbClr val="900000"/>
              </a:solidFill>
              <a:prstDash val="solid"/>
            </a:ln>
          </c:spPr>
          <c:marker>
            <c:symbol val="none"/>
          </c:marker>
          <c:xVal>
            <c:numRef>
              <c:f>'FIRST_MOTOR_CALC 08a2.xls'!Torque</c:f>
              <c:numCache>
                <c:formatCode>0.00</c:formatCode>
                <c:ptCount val="31"/>
                <c:pt idx="0">
                  <c:v>0.0</c:v>
                </c:pt>
                <c:pt idx="1">
                  <c:v>0.017748033607694</c:v>
                </c:pt>
                <c:pt idx="2">
                  <c:v>0.035496067215388</c:v>
                </c:pt>
                <c:pt idx="3">
                  <c:v>0.053244100823082</c:v>
                </c:pt>
                <c:pt idx="4">
                  <c:v>0.070992134430776</c:v>
                </c:pt>
                <c:pt idx="5">
                  <c:v>0.08874016803847</c:v>
                </c:pt>
                <c:pt idx="6">
                  <c:v>0.106488201646164</c:v>
                </c:pt>
                <c:pt idx="7">
                  <c:v>0.124236235253858</c:v>
                </c:pt>
                <c:pt idx="8">
                  <c:v>0.141984268861552</c:v>
                </c:pt>
                <c:pt idx="9">
                  <c:v>0.159732302469246</c:v>
                </c:pt>
                <c:pt idx="10">
                  <c:v>0.17748033607694</c:v>
                </c:pt>
                <c:pt idx="11">
                  <c:v>0.195228369684634</c:v>
                </c:pt>
                <c:pt idx="12">
                  <c:v>0.212976403292328</c:v>
                </c:pt>
                <c:pt idx="13">
                  <c:v>0.230724436900022</c:v>
                </c:pt>
                <c:pt idx="14">
                  <c:v>0.248472470507716</c:v>
                </c:pt>
                <c:pt idx="15">
                  <c:v>0.26622050411541</c:v>
                </c:pt>
                <c:pt idx="16">
                  <c:v>0.283968537723104</c:v>
                </c:pt>
                <c:pt idx="17">
                  <c:v>0.301716571330798</c:v>
                </c:pt>
                <c:pt idx="18">
                  <c:v>0.319464604938492</c:v>
                </c:pt>
                <c:pt idx="19">
                  <c:v>0.337212638546186</c:v>
                </c:pt>
                <c:pt idx="20">
                  <c:v>0.35496067215388</c:v>
                </c:pt>
                <c:pt idx="21">
                  <c:v>0.372708705761574</c:v>
                </c:pt>
                <c:pt idx="22">
                  <c:v>0.390456739369268</c:v>
                </c:pt>
                <c:pt idx="23">
                  <c:v>0.408204772976962</c:v>
                </c:pt>
                <c:pt idx="24">
                  <c:v>0.425952806584656</c:v>
                </c:pt>
                <c:pt idx="25">
                  <c:v>0.44370084019235</c:v>
                </c:pt>
                <c:pt idx="26">
                  <c:v>0.461448873800044</c:v>
                </c:pt>
                <c:pt idx="27">
                  <c:v>0.479196907407738</c:v>
                </c:pt>
                <c:pt idx="28">
                  <c:v>0.496944941015432</c:v>
                </c:pt>
                <c:pt idx="29">
                  <c:v>0.514692974623126</c:v>
                </c:pt>
                <c:pt idx="30">
                  <c:v>0.53244100823082</c:v>
                </c:pt>
              </c:numCache>
            </c:numRef>
          </c:xVal>
          <c:yVal>
            <c:numRef>
              <c:f>'FIRST_MOTOR_CALC 08a2.xls'!MechanicalPower</c:f>
              <c:numCache>
                <c:formatCode>0.0</c:formatCode>
                <c:ptCount val="31"/>
                <c:pt idx="0">
                  <c:v>0.0</c:v>
                </c:pt>
                <c:pt idx="1">
                  <c:v>37.31574358101324</c:v>
                </c:pt>
                <c:pt idx="2">
                  <c:v>72.05798760471567</c:v>
                </c:pt>
                <c:pt idx="3">
                  <c:v>104.2267320711066</c:v>
                </c:pt>
                <c:pt idx="4">
                  <c:v>133.8219769801863</c:v>
                </c:pt>
                <c:pt idx="5">
                  <c:v>160.8437223319547</c:v>
                </c:pt>
                <c:pt idx="6">
                  <c:v>185.2919681264117</c:v>
                </c:pt>
                <c:pt idx="7">
                  <c:v>207.1667143635577</c:v>
                </c:pt>
                <c:pt idx="8">
                  <c:v>226.4679610433922</c:v>
                </c:pt>
                <c:pt idx="9">
                  <c:v>243.1957081659155</c:v>
                </c:pt>
                <c:pt idx="10">
                  <c:v>257.3499557311275</c:v>
                </c:pt>
                <c:pt idx="11">
                  <c:v>268.9307037390282</c:v>
                </c:pt>
                <c:pt idx="12">
                  <c:v>277.9379521896176</c:v>
                </c:pt>
                <c:pt idx="13">
                  <c:v>284.3717010828959</c:v>
                </c:pt>
                <c:pt idx="14">
                  <c:v>288.2319504188619</c:v>
                </c:pt>
                <c:pt idx="15">
                  <c:v>289.5187001975184</c:v>
                </c:pt>
                <c:pt idx="16">
                  <c:v>288.2319504188619</c:v>
                </c:pt>
                <c:pt idx="17">
                  <c:v>284.3717010828959</c:v>
                </c:pt>
                <c:pt idx="18">
                  <c:v>277.9379521896176</c:v>
                </c:pt>
                <c:pt idx="19">
                  <c:v>268.9307037390282</c:v>
                </c:pt>
                <c:pt idx="20">
                  <c:v>257.3499557311275</c:v>
                </c:pt>
                <c:pt idx="21">
                  <c:v>243.1957081659155</c:v>
                </c:pt>
                <c:pt idx="22">
                  <c:v>226.4679610433922</c:v>
                </c:pt>
                <c:pt idx="23">
                  <c:v>207.1667143635576</c:v>
                </c:pt>
                <c:pt idx="24">
                  <c:v>185.2919681264117</c:v>
                </c:pt>
                <c:pt idx="25">
                  <c:v>160.8437223319546</c:v>
                </c:pt>
                <c:pt idx="26">
                  <c:v>133.8219769801863</c:v>
                </c:pt>
                <c:pt idx="27">
                  <c:v>104.2267320711066</c:v>
                </c:pt>
                <c:pt idx="28">
                  <c:v>72.05798760471567</c:v>
                </c:pt>
                <c:pt idx="29">
                  <c:v>37.31574358101324</c:v>
                </c:pt>
                <c:pt idx="30">
                  <c:v>0.0</c:v>
                </c:pt>
              </c:numCache>
            </c:numRef>
          </c:yVal>
          <c:smooth val="1"/>
        </c:ser>
        <c:ser>
          <c:idx val="1"/>
          <c:order val="1"/>
          <c:spPr>
            <a:ln w="25400">
              <a:solidFill>
                <a:srgbClr val="0000D4"/>
              </a:solidFill>
              <a:prstDash val="solid"/>
            </a:ln>
          </c:spPr>
          <c:marker>
            <c:symbol val="none"/>
          </c:marker>
          <c:xVal>
            <c:numRef>
              <c:f>'FIRST_MOTOR_CALC 08a2.xls'!Torque</c:f>
              <c:numCache>
                <c:formatCode>0.00</c:formatCode>
                <c:ptCount val="31"/>
                <c:pt idx="0">
                  <c:v>0.0</c:v>
                </c:pt>
                <c:pt idx="1">
                  <c:v>0.017748033607694</c:v>
                </c:pt>
                <c:pt idx="2">
                  <c:v>0.035496067215388</c:v>
                </c:pt>
                <c:pt idx="3">
                  <c:v>0.053244100823082</c:v>
                </c:pt>
                <c:pt idx="4">
                  <c:v>0.070992134430776</c:v>
                </c:pt>
                <c:pt idx="5">
                  <c:v>0.08874016803847</c:v>
                </c:pt>
                <c:pt idx="6">
                  <c:v>0.106488201646164</c:v>
                </c:pt>
                <c:pt idx="7">
                  <c:v>0.124236235253858</c:v>
                </c:pt>
                <c:pt idx="8">
                  <c:v>0.141984268861552</c:v>
                </c:pt>
                <c:pt idx="9">
                  <c:v>0.159732302469246</c:v>
                </c:pt>
                <c:pt idx="10">
                  <c:v>0.17748033607694</c:v>
                </c:pt>
                <c:pt idx="11">
                  <c:v>0.195228369684634</c:v>
                </c:pt>
                <c:pt idx="12">
                  <c:v>0.212976403292328</c:v>
                </c:pt>
                <c:pt idx="13">
                  <c:v>0.230724436900022</c:v>
                </c:pt>
                <c:pt idx="14">
                  <c:v>0.248472470507716</c:v>
                </c:pt>
                <c:pt idx="15">
                  <c:v>0.26622050411541</c:v>
                </c:pt>
                <c:pt idx="16">
                  <c:v>0.283968537723104</c:v>
                </c:pt>
                <c:pt idx="17">
                  <c:v>0.301716571330798</c:v>
                </c:pt>
                <c:pt idx="18">
                  <c:v>0.319464604938492</c:v>
                </c:pt>
                <c:pt idx="19">
                  <c:v>0.337212638546186</c:v>
                </c:pt>
                <c:pt idx="20">
                  <c:v>0.35496067215388</c:v>
                </c:pt>
                <c:pt idx="21">
                  <c:v>0.372708705761574</c:v>
                </c:pt>
                <c:pt idx="22">
                  <c:v>0.390456739369268</c:v>
                </c:pt>
                <c:pt idx="23">
                  <c:v>0.408204772976962</c:v>
                </c:pt>
                <c:pt idx="24">
                  <c:v>0.425952806584656</c:v>
                </c:pt>
                <c:pt idx="25">
                  <c:v>0.44370084019235</c:v>
                </c:pt>
                <c:pt idx="26">
                  <c:v>0.461448873800044</c:v>
                </c:pt>
                <c:pt idx="27">
                  <c:v>0.479196907407738</c:v>
                </c:pt>
                <c:pt idx="28">
                  <c:v>0.496944941015432</c:v>
                </c:pt>
                <c:pt idx="29">
                  <c:v>0.514692974623126</c:v>
                </c:pt>
                <c:pt idx="30">
                  <c:v>0.53244100823082</c:v>
                </c:pt>
              </c:numCache>
            </c:numRef>
          </c:xVal>
          <c:yVal>
            <c:numRef>
              <c:f>'FIRST_MOTOR_CALC 08a2.xls'!ElectricalPower</c:f>
              <c:numCache>
                <c:formatCode>0.0</c:formatCode>
                <c:ptCount val="31"/>
                <c:pt idx="0">
                  <c:v>9.84</c:v>
                </c:pt>
                <c:pt idx="1">
                  <c:v>53.32</c:v>
                </c:pt>
                <c:pt idx="2">
                  <c:v>96.8</c:v>
                </c:pt>
                <c:pt idx="3">
                  <c:v>140.28</c:v>
                </c:pt>
                <c:pt idx="4">
                  <c:v>183.76</c:v>
                </c:pt>
                <c:pt idx="5">
                  <c:v>227.24</c:v>
                </c:pt>
                <c:pt idx="6">
                  <c:v>270.7199999999999</c:v>
                </c:pt>
                <c:pt idx="7">
                  <c:v>314.2000000000001</c:v>
                </c:pt>
                <c:pt idx="8">
                  <c:v>357.6799999999999</c:v>
                </c:pt>
                <c:pt idx="9">
                  <c:v>401.1600000000001</c:v>
                </c:pt>
                <c:pt idx="10">
                  <c:v>444.6399999999999</c:v>
                </c:pt>
                <c:pt idx="11">
                  <c:v>488.12</c:v>
                </c:pt>
                <c:pt idx="12">
                  <c:v>531.6</c:v>
                </c:pt>
                <c:pt idx="13">
                  <c:v>575.08</c:v>
                </c:pt>
                <c:pt idx="14">
                  <c:v>618.5599999999994</c:v>
                </c:pt>
                <c:pt idx="15">
                  <c:v>662.04</c:v>
                </c:pt>
                <c:pt idx="16">
                  <c:v>705.52</c:v>
                </c:pt>
                <c:pt idx="17">
                  <c:v>749.0</c:v>
                </c:pt>
                <c:pt idx="18">
                  <c:v>792.48</c:v>
                </c:pt>
                <c:pt idx="19">
                  <c:v>835.9599999999994</c:v>
                </c:pt>
                <c:pt idx="20">
                  <c:v>879.4399999999994</c:v>
                </c:pt>
                <c:pt idx="21">
                  <c:v>922.92</c:v>
                </c:pt>
                <c:pt idx="22">
                  <c:v>966.3999999999999</c:v>
                </c:pt>
                <c:pt idx="23">
                  <c:v>1009.88</c:v>
                </c:pt>
                <c:pt idx="24">
                  <c:v>1053.36</c:v>
                </c:pt>
                <c:pt idx="25">
                  <c:v>1096.84</c:v>
                </c:pt>
                <c:pt idx="26">
                  <c:v>1140.32</c:v>
                </c:pt>
                <c:pt idx="27">
                  <c:v>1183.8</c:v>
                </c:pt>
                <c:pt idx="28">
                  <c:v>1227.28</c:v>
                </c:pt>
                <c:pt idx="29">
                  <c:v>1270.76</c:v>
                </c:pt>
                <c:pt idx="30">
                  <c:v>1314.24</c:v>
                </c:pt>
              </c:numCache>
            </c:numRef>
          </c:yVal>
          <c:smooth val="1"/>
        </c:ser>
        <c:dLbls>
          <c:showLegendKey val="0"/>
          <c:showVal val="0"/>
          <c:showCatName val="0"/>
          <c:showSerName val="0"/>
          <c:showPercent val="0"/>
          <c:showBubbleSize val="0"/>
        </c:dLbls>
        <c:axId val="-2078073880"/>
        <c:axId val="-2078067672"/>
      </c:scatterChart>
      <c:valAx>
        <c:axId val="-2078073880"/>
        <c:scaling>
          <c:orientation val="minMax"/>
        </c:scaling>
        <c:delete val="0"/>
        <c:axPos val="b"/>
        <c:title>
          <c:tx>
            <c:rich>
              <a:bodyPr/>
              <a:lstStyle/>
              <a:p>
                <a:pPr>
                  <a:defRPr/>
                </a:pPr>
                <a:r>
                  <a:rPr lang="en-US"/>
                  <a:t>Torque (N-m)</a:t>
                </a:r>
              </a:p>
            </c:rich>
          </c:tx>
          <c:layout>
            <c:manualLayout>
              <c:xMode val="edge"/>
              <c:yMode val="edge"/>
              <c:x val="0.477088531324889"/>
              <c:y val="0.865741685274415"/>
            </c:manualLayout>
          </c:layout>
          <c:overlay val="0"/>
          <c:spPr>
            <a:noFill/>
            <a:ln w="25400">
              <a:noFill/>
            </a:ln>
          </c:spPr>
        </c:title>
        <c:numFmt formatCode="0.00" sourceLinked="0"/>
        <c:majorTickMark val="out"/>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Times New Roman"/>
                <a:ea typeface="Times New Roman"/>
                <a:cs typeface="Times New Roman"/>
              </a:defRPr>
            </a:pPr>
            <a:endParaRPr lang="en-US"/>
          </a:p>
        </c:txPr>
        <c:crossAx val="-2078067672"/>
        <c:crosses val="autoZero"/>
        <c:crossBetween val="midCat"/>
      </c:valAx>
      <c:valAx>
        <c:axId val="-2078067672"/>
        <c:scaling>
          <c:orientation val="minMax"/>
        </c:scaling>
        <c:delete val="0"/>
        <c:axPos val="l"/>
        <c:majorGridlines>
          <c:spPr>
            <a:ln w="3175">
              <a:solidFill>
                <a:srgbClr val="000000"/>
              </a:solidFill>
              <a:prstDash val="solid"/>
            </a:ln>
          </c:spPr>
        </c:majorGridlines>
        <c:title>
          <c:tx>
            <c:rich>
              <a:bodyPr/>
              <a:lstStyle/>
              <a:p>
                <a:pPr>
                  <a:defRPr sz="1000" b="0" i="0" u="none" strike="noStrike" baseline="0">
                    <a:solidFill>
                      <a:srgbClr val="000000"/>
                    </a:solidFill>
                    <a:latin typeface="Verdana"/>
                    <a:ea typeface="Verdana"/>
                    <a:cs typeface="Verdana"/>
                  </a:defRPr>
                </a:pPr>
                <a:r>
                  <a:rPr lang="en-US" sz="1600" b="0" i="0" strike="noStrike">
                    <a:solidFill>
                      <a:srgbClr val="000000"/>
                    </a:solidFill>
                    <a:latin typeface="Times New Roman"/>
                    <a:ea typeface="Times New Roman"/>
                    <a:cs typeface="Times New Roman"/>
                  </a:rPr>
                  <a:t>Electrical Power In    &amp;</a:t>
                </a:r>
              </a:p>
              <a:p>
                <a:pPr>
                  <a:defRPr sz="1000" b="0" i="0" u="none" strike="noStrike" baseline="0">
                    <a:solidFill>
                      <a:srgbClr val="000000"/>
                    </a:solidFill>
                    <a:latin typeface="Verdana"/>
                    <a:ea typeface="Verdana"/>
                    <a:cs typeface="Verdana"/>
                  </a:defRPr>
                </a:pPr>
                <a:r>
                  <a:rPr lang="en-US" sz="1600" b="0" i="0" strike="noStrike">
                    <a:solidFill>
                      <a:srgbClr val="000000"/>
                    </a:solidFill>
                    <a:latin typeface="Times New Roman"/>
                    <a:ea typeface="Times New Roman"/>
                    <a:cs typeface="Times New Roman"/>
                  </a:rPr>
                  <a:t> Mechanical Power Out (Watts)</a:t>
                </a:r>
              </a:p>
            </c:rich>
          </c:tx>
          <c:layout>
            <c:manualLayout>
              <c:xMode val="edge"/>
              <c:yMode val="edge"/>
              <c:x val="0.0141799383772681"/>
              <c:y val="0.197429780232695"/>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078073880"/>
        <c:crosses val="autoZero"/>
        <c:crossBetween val="midCat"/>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600" b="0" i="0" u="none" strike="noStrike" baseline="0">
          <a:solidFill>
            <a:srgbClr val="000000"/>
          </a:solidFill>
          <a:latin typeface="Times New Roman"/>
          <a:ea typeface="Times New Roman"/>
          <a:cs typeface="Times New Roman"/>
        </a:defRPr>
      </a:pPr>
      <a:endParaRPr lang="en-US"/>
    </a:p>
  </c:txPr>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08-09-25T16:00:56.437" idx="7">
    <p:pos x="10" y="10"/>
    <p:text>Start with:
Robot features - what things move on a robot.
Include drive train, arm, winch, lift.
Winch is easy to specify.</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08-09-25T15:26:01.046" idx="2">
    <p:pos x="10" y="10"/>
    <p:text>Transistion Topic - Cut if short for time</p:text>
  </p:cm>
</p:cmLst>
</file>

<file path=ppt/comments/comment11.xml><?xml version="1.0" encoding="utf-8"?>
<p:cmLst xmlns:a="http://schemas.openxmlformats.org/drawingml/2006/main" xmlns:r="http://schemas.openxmlformats.org/officeDocument/2006/relationships" xmlns:p="http://schemas.openxmlformats.org/presentationml/2006/main">
  <p:cm authorId="1" dt="2008-09-25T14:00:49.343" idx="1">
    <p:pos x="10" y="10"/>
    <p:text>Commonly, I am asked why we don't just add the losses. The following slides explain why adding is a reasonable approximation.</p:text>
  </p:cm>
</p:cmLst>
</file>

<file path=ppt/comments/comment12.xml><?xml version="1.0" encoding="utf-8"?>
<p:cmLst xmlns:a="http://schemas.openxmlformats.org/drawingml/2006/main" xmlns:r="http://schemas.openxmlformats.org/officeDocument/2006/relationships" xmlns:p="http://schemas.openxmlformats.org/presentationml/2006/main">
  <p:cm authorId="0" dt="2008-09-25T16:21:03.015" idx="8">
    <p:pos x="10" y="10"/>
    <p:text>In the final design, N must be an integer, but for the interim design, this method conveniently allows us to estimate the loss without committing to a specific gear selection.
</p:text>
  </p:cm>
</p:cmLst>
</file>

<file path=ppt/comments/comment13.xml><?xml version="1.0" encoding="utf-8"?>
<p:cmLst xmlns:a="http://schemas.openxmlformats.org/drawingml/2006/main" xmlns:r="http://schemas.openxmlformats.org/officeDocument/2006/relationships" xmlns:p="http://schemas.openxmlformats.org/presentationml/2006/main">
  <p:cm authorId="0" dt="2008-09-25T15:31:13.062" idx="26">
    <p:pos x="10" y="10"/>
    <p:text>Expand binomial polynomials to show second binomial coefficents, are 0,1,2,3,4...n</p:text>
  </p:cm>
</p:cmLst>
</file>

<file path=ppt/comments/comment14.xml><?xml version="1.0" encoding="utf-8"?>
<p:cmLst xmlns:a="http://schemas.openxmlformats.org/drawingml/2006/main" xmlns:r="http://schemas.openxmlformats.org/officeDocument/2006/relationships" xmlns:p="http://schemas.openxmlformats.org/presentationml/2006/main">
  <p:cm authorId="0" dt="2008-09-25T15:31:13.062" idx="3">
    <p:pos x="10" y="10"/>
    <p:text>Expand binomial polynomials to show second binomial coefficents, are 0,1,2,3,4...n</p:text>
  </p:cm>
</p:cmLst>
</file>

<file path=ppt/comments/comment15.xml><?xml version="1.0" encoding="utf-8"?>
<p:cmLst xmlns:a="http://schemas.openxmlformats.org/drawingml/2006/main" xmlns:r="http://schemas.openxmlformats.org/officeDocument/2006/relationships" xmlns:p="http://schemas.openxmlformats.org/presentationml/2006/main">
  <p:cm authorId="0" dt="2008-09-25T14:44:15.656" idx="1">
    <p:pos x="370" y="568"/>
    <p:text>Note coefficients of second term are 1,2,3,4...n</p:text>
  </p:cm>
</p:cmLst>
</file>

<file path=ppt/comments/comment16.xml><?xml version="1.0" encoding="utf-8"?>
<p:cmLst xmlns:a="http://schemas.openxmlformats.org/drawingml/2006/main" xmlns:r="http://schemas.openxmlformats.org/officeDocument/2006/relationships" xmlns:p="http://schemas.openxmlformats.org/presentationml/2006/main">
  <p:cm authorId="0" dt="2008-09-25T15:33:53.265" idx="4">
    <p:pos x="10" y="10"/>
    <p:text>Extra (digression): some math students may be interested to see quick methods of determining coefficients.  Depends on audience--skip as needed. </p:text>
  </p:cm>
</p:cmLst>
</file>

<file path=ppt/comments/comment17.xml><?xml version="1.0" encoding="utf-8"?>
<p:cmLst xmlns:a="http://schemas.openxmlformats.org/drawingml/2006/main" xmlns:r="http://schemas.openxmlformats.org/officeDocument/2006/relationships" xmlns:p="http://schemas.openxmlformats.org/presentationml/2006/main">
  <p:cm authorId="1" dt="2008-09-25T14:01:54.421" idx="2">
    <p:pos x="10" y="10"/>
    <p:text>Present Binomial Theorem only if asked...</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08-09-25T15:43:04.578" idx="5">
    <p:pos x="10" y="10"/>
    <p:text>2004 FIRST Competition
Attach to 10ft high bar and
lift robot off ground</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08-09-25T16:09:35.390" idx="6">
    <p:pos x="28" y="10"/>
    <p:text>Design methodology
Coincidentally, a Motor at 75% speed delivers 75% of max output power. Since P(alpha) = 4* alpha(1-alpha)*Pmax, where alpha is %No load speed.
 So add factor of 1/75%, which is 4/3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08-09-25T19:42:41.390" idx="9">
    <p:pos x="10" y="10"/>
    <p:text>Introduce Torque - Speed characteristic.
Key Note: Voltage is fixed.  Brake (load) is applied to slow down motor while maintaining supply voltage.</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08-09-25T20:07:17.109" idx="10">
    <p:pos x="10" y="10"/>
    <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08-09-25T20:07:17.109" idx="24">
    <p:pos x="10" y="10"/>
    <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08-09-25T19:42:41.390" idx="11">
    <p:pos x="10" y="10"/>
    <p:text>Introduce Torque - Speed characteristic.
Key Note: Voltage is fixed.  Brake (load) is applied to slow down motor while maintaining supply voltage.</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08-09-25T21:39:24.562" idx="15">
    <p:pos x="1070" y="246"/>
    <p:text>Which point is greatest power?
Which box has greatest area?</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08-09-26T11:30:45.031" idx="13">
    <p:pos x="14" y="-2"/>
    <p:text>Normalized "Generic" power characteristics
*) Max Power at 50%
*) Power at 25% torque (75% no load speed) yields 75% of Max Power out.</p:text>
  </p:cm>
  <p:cm authorId="0" dt="2013-08-10T19:05:22.571" idx="28">
    <p:pos x="5301" y="744"/>
    <p:text>Haven't defined Max Power yet, but I refer to it below.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3.emf"/><Relationship Id="rId2" Type="http://schemas.openxmlformats.org/officeDocument/2006/relationships/image" Target="../media/image44.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7.emf"/><Relationship Id="rId4" Type="http://schemas.openxmlformats.org/officeDocument/2006/relationships/image" Target="../media/image48.emf"/><Relationship Id="rId5" Type="http://schemas.openxmlformats.org/officeDocument/2006/relationships/image" Target="../media/image49.emf"/><Relationship Id="rId6" Type="http://schemas.openxmlformats.org/officeDocument/2006/relationships/image" Target="../media/image50.emf"/><Relationship Id="rId1" Type="http://schemas.openxmlformats.org/officeDocument/2006/relationships/image" Target="../media/image45.emf"/><Relationship Id="rId2" Type="http://schemas.openxmlformats.org/officeDocument/2006/relationships/image" Target="../media/image46.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3.emf"/><Relationship Id="rId4" Type="http://schemas.openxmlformats.org/officeDocument/2006/relationships/image" Target="../media/image54.emf"/><Relationship Id="rId1" Type="http://schemas.openxmlformats.org/officeDocument/2006/relationships/image" Target="../media/image51.emf"/><Relationship Id="rId2" Type="http://schemas.openxmlformats.org/officeDocument/2006/relationships/image" Target="../media/image5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5.emf"/><Relationship Id="rId2" Type="http://schemas.openxmlformats.org/officeDocument/2006/relationships/image" Target="../media/image5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9.png"/></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3.wmf"/><Relationship Id="rId4" Type="http://schemas.openxmlformats.org/officeDocument/2006/relationships/image" Target="../media/image64.wmf"/><Relationship Id="rId5" Type="http://schemas.openxmlformats.org/officeDocument/2006/relationships/image" Target="../media/image65.wmf"/><Relationship Id="rId6" Type="http://schemas.openxmlformats.org/officeDocument/2006/relationships/image" Target="../media/image66.wmf"/><Relationship Id="rId1" Type="http://schemas.openxmlformats.org/officeDocument/2006/relationships/image" Target="../media/image61.wmf"/><Relationship Id="rId2" Type="http://schemas.openxmlformats.org/officeDocument/2006/relationships/image" Target="../media/image6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7.wmf"/><Relationship Id="rId2" Type="http://schemas.openxmlformats.org/officeDocument/2006/relationships/image" Target="../media/image6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0.wmf"/><Relationship Id="rId2" Type="http://schemas.openxmlformats.org/officeDocument/2006/relationships/image" Target="../media/image7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 Id="rId2"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1" Type="http://schemas.openxmlformats.org/officeDocument/2006/relationships/image" Target="../media/image17.emf"/><Relationship Id="rId2"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wmf"/><Relationship Id="rId4" Type="http://schemas.openxmlformats.org/officeDocument/2006/relationships/image" Target="../media/image25.wmf"/><Relationship Id="rId5" Type="http://schemas.openxmlformats.org/officeDocument/2006/relationships/image" Target="../media/image26.wmf"/><Relationship Id="rId6" Type="http://schemas.openxmlformats.org/officeDocument/2006/relationships/image" Target="../media/image27.wmf"/><Relationship Id="rId1" Type="http://schemas.openxmlformats.org/officeDocument/2006/relationships/image" Target="../media/image22.wmf"/><Relationship Id="rId2"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wmf"/><Relationship Id="rId2" Type="http://schemas.openxmlformats.org/officeDocument/2006/relationships/image" Target="../media/image34.emf"/><Relationship Id="rId3" Type="http://schemas.openxmlformats.org/officeDocument/2006/relationships/image" Target="../media/image3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emf"/><Relationship Id="rId2" Type="http://schemas.openxmlformats.org/officeDocument/2006/relationships/image" Target="../media/image37.wmf"/><Relationship Id="rId3" Type="http://schemas.openxmlformats.org/officeDocument/2006/relationships/image" Target="../media/image3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emf"/></Relationships>
</file>

<file path=ppt/drawings/drawing1.xml><?xml version="1.0" encoding="utf-8"?>
<c:userShapes xmlns:c="http://schemas.openxmlformats.org/drawingml/2006/chart">
  <cdr:relSizeAnchor xmlns:cdr="http://schemas.openxmlformats.org/drawingml/2006/chartDrawing">
    <cdr:from>
      <cdr:x>0.57681</cdr:x>
      <cdr:y>0.52528</cdr:y>
    </cdr:from>
    <cdr:to>
      <cdr:x>0.59833</cdr:x>
      <cdr:y>0.58981</cdr:y>
    </cdr:to>
    <cdr:sp macro="" textlink="">
      <cdr:nvSpPr>
        <cdr:cNvPr id="26625" name="Text Box 1025"/>
        <cdr:cNvSpPr txBox="1">
          <a:spLocks xmlns:a="http://schemas.openxmlformats.org/drawingml/2006/main" noChangeArrowheads="1"/>
        </cdr:cNvSpPr>
      </cdr:nvSpPr>
      <cdr:spPr bwMode="auto">
        <a:xfrm xmlns:a="http://schemas.openxmlformats.org/drawingml/2006/main">
          <a:off x="2717743" y="1447625"/>
          <a:ext cx="101422" cy="177838"/>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sp>
  </cdr:relSizeAnchor>
  <cdr:relSizeAnchor xmlns:cdr="http://schemas.openxmlformats.org/drawingml/2006/chartDrawing">
    <cdr:from>
      <cdr:x>0.57681</cdr:x>
      <cdr:y>0.52528</cdr:y>
    </cdr:from>
    <cdr:to>
      <cdr:x>0.59833</cdr:x>
      <cdr:y>0.58981</cdr:y>
    </cdr:to>
    <cdr:sp macro="" textlink="">
      <cdr:nvSpPr>
        <cdr:cNvPr id="2" name="Text Box 1025"/>
        <cdr:cNvSpPr txBox="1">
          <a:spLocks xmlns:a="http://schemas.openxmlformats.org/drawingml/2006/main" noChangeArrowheads="1"/>
        </cdr:cNvSpPr>
      </cdr:nvSpPr>
      <cdr:spPr bwMode="auto">
        <a:xfrm xmlns:a="http://schemas.openxmlformats.org/drawingml/2006/main">
          <a:off x="2717743" y="1447625"/>
          <a:ext cx="101422" cy="177838"/>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sp>
  </cdr:relSizeAnchor>
</c:userShapes>
</file>

<file path=ppt/drawings/drawing2.xml><?xml version="1.0" encoding="utf-8"?>
<c:userShapes xmlns:c="http://schemas.openxmlformats.org/drawingml/2006/chart">
  <cdr:relSizeAnchor xmlns:cdr="http://schemas.openxmlformats.org/drawingml/2006/chartDrawing">
    <cdr:from>
      <cdr:x>0.57681</cdr:x>
      <cdr:y>0.52528</cdr:y>
    </cdr:from>
    <cdr:to>
      <cdr:x>0.59833</cdr:x>
      <cdr:y>0.58981</cdr:y>
    </cdr:to>
    <cdr:sp macro="" textlink="">
      <cdr:nvSpPr>
        <cdr:cNvPr id="26625" name="Text Box 1025"/>
        <cdr:cNvSpPr txBox="1">
          <a:spLocks xmlns:a="http://schemas.openxmlformats.org/drawingml/2006/main" noChangeArrowheads="1"/>
        </cdr:cNvSpPr>
      </cdr:nvSpPr>
      <cdr:spPr bwMode="auto">
        <a:xfrm xmlns:a="http://schemas.openxmlformats.org/drawingml/2006/main">
          <a:off x="2717743" y="1447625"/>
          <a:ext cx="101422" cy="177838"/>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sp>
  </cdr:relSizeAnchor>
  <cdr:relSizeAnchor xmlns:cdr="http://schemas.openxmlformats.org/drawingml/2006/chartDrawing">
    <cdr:from>
      <cdr:x>0.57681</cdr:x>
      <cdr:y>0.52528</cdr:y>
    </cdr:from>
    <cdr:to>
      <cdr:x>0.59833</cdr:x>
      <cdr:y>0.58981</cdr:y>
    </cdr:to>
    <cdr:sp macro="" textlink="">
      <cdr:nvSpPr>
        <cdr:cNvPr id="2" name="Text Box 1025"/>
        <cdr:cNvSpPr txBox="1">
          <a:spLocks xmlns:a="http://schemas.openxmlformats.org/drawingml/2006/main" noChangeArrowheads="1"/>
        </cdr:cNvSpPr>
      </cdr:nvSpPr>
      <cdr:spPr bwMode="auto">
        <a:xfrm xmlns:a="http://schemas.openxmlformats.org/drawingml/2006/main">
          <a:off x="2717743" y="1447625"/>
          <a:ext cx="101422" cy="177838"/>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sp>
  </cdr:relSizeAnchor>
</c:userShapes>
</file>

<file path=ppt/drawings/drawing3.xml><?xml version="1.0" encoding="utf-8"?>
<c:userShapes xmlns:c="http://schemas.openxmlformats.org/drawingml/2006/chart">
  <cdr:relSizeAnchor xmlns:cdr="http://schemas.openxmlformats.org/drawingml/2006/chartDrawing">
    <cdr:from>
      <cdr:x>0.56874</cdr:x>
      <cdr:y>0.52071</cdr:y>
    </cdr:from>
    <cdr:to>
      <cdr:x>0.59026</cdr:x>
      <cdr:y>0.58524</cdr:y>
    </cdr:to>
    <cdr:sp macro="" textlink="">
      <cdr:nvSpPr>
        <cdr:cNvPr id="81921" name="Text Box 1"/>
        <cdr:cNvSpPr txBox="1">
          <a:spLocks xmlns:a="http://schemas.openxmlformats.org/drawingml/2006/main" noChangeArrowheads="1"/>
        </cdr:cNvSpPr>
      </cdr:nvSpPr>
      <cdr:spPr bwMode="auto">
        <a:xfrm xmlns:a="http://schemas.openxmlformats.org/drawingml/2006/main">
          <a:off x="2679710" y="1435017"/>
          <a:ext cx="101422" cy="17783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sp>
  </cdr:relSizeAnchor>
</c:userShapes>
</file>

<file path=ppt/drawings/drawing4.xml><?xml version="1.0" encoding="utf-8"?>
<c:userShapes xmlns:c="http://schemas.openxmlformats.org/drawingml/2006/chart">
  <cdr:relSizeAnchor xmlns:cdr="http://schemas.openxmlformats.org/drawingml/2006/chartDrawing">
    <cdr:from>
      <cdr:x>0.56874</cdr:x>
      <cdr:y>0.52071</cdr:y>
    </cdr:from>
    <cdr:to>
      <cdr:x>0.59026</cdr:x>
      <cdr:y>0.58524</cdr:y>
    </cdr:to>
    <cdr:sp macro="" textlink="">
      <cdr:nvSpPr>
        <cdr:cNvPr id="81921" name="Text Box 1"/>
        <cdr:cNvSpPr txBox="1">
          <a:spLocks xmlns:a="http://schemas.openxmlformats.org/drawingml/2006/main" noChangeArrowheads="1"/>
        </cdr:cNvSpPr>
      </cdr:nvSpPr>
      <cdr:spPr bwMode="auto">
        <a:xfrm xmlns:a="http://schemas.openxmlformats.org/drawingml/2006/main">
          <a:off x="2679710" y="1435017"/>
          <a:ext cx="101422" cy="17783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sp>
  </cdr:relSizeAnchor>
  <cdr:relSizeAnchor xmlns:cdr="http://schemas.openxmlformats.org/drawingml/2006/chartDrawing">
    <cdr:from>
      <cdr:x>0.56973</cdr:x>
      <cdr:y>0.52071</cdr:y>
    </cdr:from>
    <cdr:to>
      <cdr:x>0.591</cdr:x>
      <cdr:y>0.58524</cdr:y>
    </cdr:to>
    <cdr:sp macro="" textlink="">
      <cdr:nvSpPr>
        <cdr:cNvPr id="2" name="Text Box 1"/>
        <cdr:cNvSpPr txBox="1">
          <a:spLocks xmlns:a="http://schemas.openxmlformats.org/drawingml/2006/main" noChangeArrowheads="1"/>
        </cdr:cNvSpPr>
      </cdr:nvSpPr>
      <cdr:spPr bwMode="auto">
        <a:xfrm xmlns:a="http://schemas.openxmlformats.org/drawingml/2006/main">
          <a:off x="2679710" y="1435017"/>
          <a:ext cx="101422" cy="17783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sp>
  </cdr:relSizeAnchor>
</c:userShapes>
</file>

<file path=ppt/drawings/drawing5.xml><?xml version="1.0" encoding="utf-8"?>
<c:userShapes xmlns:c="http://schemas.openxmlformats.org/drawingml/2006/chart">
  <cdr:relSizeAnchor xmlns:cdr="http://schemas.openxmlformats.org/drawingml/2006/chartDrawing">
    <cdr:from>
      <cdr:x>0.57681</cdr:x>
      <cdr:y>0.52071</cdr:y>
    </cdr:from>
    <cdr:to>
      <cdr:x>0.59833</cdr:x>
      <cdr:y>0.58524</cdr:y>
    </cdr:to>
    <cdr:sp macro="" textlink="">
      <cdr:nvSpPr>
        <cdr:cNvPr id="91137" name="Text Box 1"/>
        <cdr:cNvSpPr txBox="1">
          <a:spLocks xmlns:a="http://schemas.openxmlformats.org/drawingml/2006/main" noChangeArrowheads="1"/>
        </cdr:cNvSpPr>
      </cdr:nvSpPr>
      <cdr:spPr bwMode="auto">
        <a:xfrm xmlns:a="http://schemas.openxmlformats.org/drawingml/2006/main">
          <a:off x="2717743" y="1435017"/>
          <a:ext cx="101422" cy="17783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sp>
  </cdr:relSizeAnchor>
  <cdr:relSizeAnchor xmlns:cdr="http://schemas.openxmlformats.org/drawingml/2006/chartDrawing">
    <cdr:from>
      <cdr:x>0.57681</cdr:x>
      <cdr:y>0.52071</cdr:y>
    </cdr:from>
    <cdr:to>
      <cdr:x>0.59833</cdr:x>
      <cdr:y>0.58524</cdr:y>
    </cdr:to>
    <cdr:sp macro="" textlink="">
      <cdr:nvSpPr>
        <cdr:cNvPr id="2" name="Text Box 1"/>
        <cdr:cNvSpPr txBox="1">
          <a:spLocks xmlns:a="http://schemas.openxmlformats.org/drawingml/2006/main" noChangeArrowheads="1"/>
        </cdr:cNvSpPr>
      </cdr:nvSpPr>
      <cdr:spPr bwMode="auto">
        <a:xfrm xmlns:a="http://schemas.openxmlformats.org/drawingml/2006/main">
          <a:off x="2717743" y="1435017"/>
          <a:ext cx="101422" cy="17783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sp>
  </cdr:relSizeAnchor>
  <cdr:relSizeAnchor xmlns:cdr="http://schemas.openxmlformats.org/drawingml/2006/chartDrawing">
    <cdr:from>
      <cdr:x>0.57681</cdr:x>
      <cdr:y>0.52071</cdr:y>
    </cdr:from>
    <cdr:to>
      <cdr:x>0.59833</cdr:x>
      <cdr:y>0.58524</cdr:y>
    </cdr:to>
    <cdr:sp macro="" textlink="">
      <cdr:nvSpPr>
        <cdr:cNvPr id="3" name="Text Box 1"/>
        <cdr:cNvSpPr txBox="1">
          <a:spLocks xmlns:a="http://schemas.openxmlformats.org/drawingml/2006/main" noChangeArrowheads="1"/>
        </cdr:cNvSpPr>
      </cdr:nvSpPr>
      <cdr:spPr bwMode="auto">
        <a:xfrm xmlns:a="http://schemas.openxmlformats.org/drawingml/2006/main">
          <a:off x="2717743" y="1435017"/>
          <a:ext cx="101422" cy="17783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sp>
  </cdr:relSizeAnchor>
</c:userShapes>
</file>

<file path=ppt/drawings/drawing6.xml><?xml version="1.0" encoding="utf-8"?>
<c:userShapes xmlns:c="http://schemas.openxmlformats.org/drawingml/2006/chart">
  <cdr:relSizeAnchor xmlns:cdr="http://schemas.openxmlformats.org/drawingml/2006/chartDrawing">
    <cdr:from>
      <cdr:x>0.57681</cdr:x>
      <cdr:y>0.52071</cdr:y>
    </cdr:from>
    <cdr:to>
      <cdr:x>0.59833</cdr:x>
      <cdr:y>0.58524</cdr:y>
    </cdr:to>
    <cdr:sp macro="" textlink="">
      <cdr:nvSpPr>
        <cdr:cNvPr id="91137" name="Text Box 1"/>
        <cdr:cNvSpPr txBox="1">
          <a:spLocks xmlns:a="http://schemas.openxmlformats.org/drawingml/2006/main" noChangeArrowheads="1"/>
        </cdr:cNvSpPr>
      </cdr:nvSpPr>
      <cdr:spPr bwMode="auto">
        <a:xfrm xmlns:a="http://schemas.openxmlformats.org/drawingml/2006/main">
          <a:off x="2717743" y="1435017"/>
          <a:ext cx="101422" cy="17783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sp>
  </cdr:relSizeAnchor>
  <cdr:relSizeAnchor xmlns:cdr="http://schemas.openxmlformats.org/drawingml/2006/chartDrawing">
    <cdr:from>
      <cdr:x>0.57681</cdr:x>
      <cdr:y>0.52071</cdr:y>
    </cdr:from>
    <cdr:to>
      <cdr:x>0.59833</cdr:x>
      <cdr:y>0.58524</cdr:y>
    </cdr:to>
    <cdr:sp macro="" textlink="">
      <cdr:nvSpPr>
        <cdr:cNvPr id="2" name="Text Box 1"/>
        <cdr:cNvSpPr txBox="1">
          <a:spLocks xmlns:a="http://schemas.openxmlformats.org/drawingml/2006/main" noChangeArrowheads="1"/>
        </cdr:cNvSpPr>
      </cdr:nvSpPr>
      <cdr:spPr bwMode="auto">
        <a:xfrm xmlns:a="http://schemas.openxmlformats.org/drawingml/2006/main">
          <a:off x="2717743" y="1435017"/>
          <a:ext cx="101422" cy="17783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sp>
  </cdr:relSizeAnchor>
  <cdr:relSizeAnchor xmlns:cdr="http://schemas.openxmlformats.org/drawingml/2006/chartDrawing">
    <cdr:from>
      <cdr:x>0.21045</cdr:x>
      <cdr:y>0.30631</cdr:y>
    </cdr:from>
    <cdr:to>
      <cdr:x>0.21045</cdr:x>
      <cdr:y>0.76927</cdr:y>
    </cdr:to>
    <cdr:sp macro="" textlink="">
      <cdr:nvSpPr>
        <cdr:cNvPr id="7" name="Straight Connector 6"/>
        <cdr:cNvSpPr/>
      </cdr:nvSpPr>
      <cdr:spPr bwMode="auto">
        <a:xfrm xmlns:a="http://schemas.openxmlformats.org/drawingml/2006/main" rot="5400000" flipH="1" flipV="1">
          <a:off x="545044" y="2274357"/>
          <a:ext cx="1957916" cy="1"/>
        </a:xfrm>
        <a:prstGeom xmlns:a="http://schemas.openxmlformats.org/drawingml/2006/main" prst="line">
          <a:avLst/>
        </a:prstGeom>
        <a:solidFill xmlns:a="http://schemas.openxmlformats.org/drawingml/2006/main">
          <a:schemeClr val="folHlink"/>
        </a:solidFill>
        <a:ln xmlns:a="http://schemas.openxmlformats.org/drawingml/2006/main" w="38100" cap="flat" cmpd="sng" algn="ctr">
          <a:solidFill>
            <a:srgbClr val="FF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ctr"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0.17378</cdr:x>
      <cdr:y>0.68468</cdr:y>
    </cdr:from>
    <cdr:to>
      <cdr:x>0.27291</cdr:x>
      <cdr:y>0.74654</cdr:y>
    </cdr:to>
    <cdr:sp macro="" textlink="">
      <cdr:nvSpPr>
        <cdr:cNvPr id="5" name="Text Box 11"/>
        <cdr:cNvSpPr txBox="1">
          <a:spLocks xmlns:a="http://schemas.openxmlformats.org/drawingml/2006/main" noChangeArrowheads="1"/>
        </cdr:cNvSpPr>
      </cdr:nvSpPr>
      <cdr:spPr bwMode="auto">
        <a:xfrm xmlns:a="http://schemas.openxmlformats.org/drawingml/2006/main">
          <a:off x="1258427" y="2895600"/>
          <a:ext cx="717859" cy="261610"/>
        </a:xfrm>
        <a:prstGeom xmlns:a="http://schemas.openxmlformats.org/drawingml/2006/main" prst="rect">
          <a:avLst/>
        </a:prstGeom>
        <a:solidFill xmlns:a="http://schemas.openxmlformats.org/drawingml/2006/main">
          <a:srgbClr val="FFFFFF"/>
        </a:solidFill>
        <a:ln xmlns:a="http://schemas.openxmlformats.org/drawingml/2006/main" w="9525">
          <a:solidFill>
            <a:srgbClr val="FF0000"/>
          </a:solidFill>
          <a:miter lim="800000"/>
          <a:headEnd/>
          <a:tailEnd/>
        </a:ln>
      </cdr:spPr>
      <cdr:txBody>
        <a:bodyPr xmlns:a="http://schemas.openxmlformats.org/drawingml/2006/main" wrap="none">
          <a:prstTxWarp prst="textNoShape">
            <a:avLst/>
          </a:prstTxWarp>
          <a:spAutoFit/>
        </a:bodyPr>
        <a:lstStyle xmlns:a="http://schemas.openxmlformats.org/drawingml/2006/main">
          <a:defPPr>
            <a:defRPr lang="en-US"/>
          </a:defPPr>
          <a:lvl1pPr algn="ctr" rtl="0" fontAlgn="base">
            <a:spcBef>
              <a:spcPct val="0"/>
            </a:spcBef>
            <a:spcAft>
              <a:spcPct val="0"/>
            </a:spcAft>
            <a:defRPr kern="1200">
              <a:solidFill>
                <a:srgbClr val="000000"/>
              </a:solidFill>
              <a:latin typeface="Arial" charset="0"/>
            </a:defRPr>
          </a:lvl1pPr>
          <a:lvl2pPr marL="457200" algn="ctr" rtl="0" fontAlgn="base">
            <a:spcBef>
              <a:spcPct val="0"/>
            </a:spcBef>
            <a:spcAft>
              <a:spcPct val="0"/>
            </a:spcAft>
            <a:defRPr kern="1200">
              <a:solidFill>
                <a:srgbClr val="000000"/>
              </a:solidFill>
              <a:latin typeface="Arial" charset="0"/>
            </a:defRPr>
          </a:lvl2pPr>
          <a:lvl3pPr marL="914400" algn="ctr" rtl="0" fontAlgn="base">
            <a:spcBef>
              <a:spcPct val="0"/>
            </a:spcBef>
            <a:spcAft>
              <a:spcPct val="0"/>
            </a:spcAft>
            <a:defRPr kern="1200">
              <a:solidFill>
                <a:srgbClr val="000000"/>
              </a:solidFill>
              <a:latin typeface="Arial" charset="0"/>
            </a:defRPr>
          </a:lvl3pPr>
          <a:lvl4pPr marL="1371600" algn="ctr" rtl="0" fontAlgn="base">
            <a:spcBef>
              <a:spcPct val="0"/>
            </a:spcBef>
            <a:spcAft>
              <a:spcPct val="0"/>
            </a:spcAft>
            <a:defRPr kern="1200">
              <a:solidFill>
                <a:srgbClr val="000000"/>
              </a:solidFill>
              <a:latin typeface="Arial" charset="0"/>
            </a:defRPr>
          </a:lvl4pPr>
          <a:lvl5pPr marL="1828800" algn="ctr" rtl="0" fontAlgn="base">
            <a:spcBef>
              <a:spcPct val="0"/>
            </a:spcBef>
            <a:spcAft>
              <a:spcPct val="0"/>
            </a:spcAft>
            <a:defRPr kern="1200">
              <a:solidFill>
                <a:srgbClr val="000000"/>
              </a:solidFill>
              <a:latin typeface="Arial" charset="0"/>
            </a:defRPr>
          </a:lvl5pPr>
          <a:lvl6pPr marL="2286000" algn="l" defTabSz="457200" rtl="0" eaLnBrk="1" latinLnBrk="0" hangingPunct="1">
            <a:defRPr kern="1200">
              <a:solidFill>
                <a:srgbClr val="000000"/>
              </a:solidFill>
              <a:latin typeface="Arial" charset="0"/>
            </a:defRPr>
          </a:lvl6pPr>
          <a:lvl7pPr marL="2743200" algn="l" defTabSz="457200" rtl="0" eaLnBrk="1" latinLnBrk="0" hangingPunct="1">
            <a:defRPr kern="1200">
              <a:solidFill>
                <a:srgbClr val="000000"/>
              </a:solidFill>
              <a:latin typeface="Arial" charset="0"/>
            </a:defRPr>
          </a:lvl7pPr>
          <a:lvl8pPr marL="3200400" algn="l" defTabSz="457200" rtl="0" eaLnBrk="1" latinLnBrk="0" hangingPunct="1">
            <a:defRPr kern="1200">
              <a:solidFill>
                <a:srgbClr val="000000"/>
              </a:solidFill>
              <a:latin typeface="Arial" charset="0"/>
            </a:defRPr>
          </a:lvl8pPr>
          <a:lvl9pPr marL="3657600" algn="l" defTabSz="457200" rtl="0" eaLnBrk="1" latinLnBrk="0" hangingPunct="1">
            <a:defRPr kern="1200">
              <a:solidFill>
                <a:srgbClr val="000000"/>
              </a:solidFill>
              <a:latin typeface="Arial" charset="0"/>
            </a:defRPr>
          </a:lvl9pPr>
        </a:lstStyle>
        <a:p xmlns:a="http://schemas.openxmlformats.org/drawingml/2006/main">
          <a:r>
            <a:rPr lang="en-US" dirty="0" smtClean="0">
              <a:solidFill>
                <a:srgbClr val="FF0000"/>
              </a:solidFill>
            </a:rPr>
            <a:t>7%-15%</a:t>
          </a:r>
          <a:endParaRPr lang="en-US" dirty="0">
            <a:solidFill>
              <a:srgbClr val="FF0000"/>
            </a:solidFill>
          </a:endParaRPr>
        </a:p>
      </cdr:txBody>
    </cdr:sp>
  </cdr:relSizeAnchor>
  <cdr:relSizeAnchor xmlns:cdr="http://schemas.openxmlformats.org/drawingml/2006/chartDrawing">
    <cdr:from>
      <cdr:x>0.57681</cdr:x>
      <cdr:y>0.52071</cdr:y>
    </cdr:from>
    <cdr:to>
      <cdr:x>0.59833</cdr:x>
      <cdr:y>0.58524</cdr:y>
    </cdr:to>
    <cdr:sp macro="" textlink="">
      <cdr:nvSpPr>
        <cdr:cNvPr id="3" name="Text Box 1"/>
        <cdr:cNvSpPr txBox="1">
          <a:spLocks xmlns:a="http://schemas.openxmlformats.org/drawingml/2006/main" noChangeArrowheads="1"/>
        </cdr:cNvSpPr>
      </cdr:nvSpPr>
      <cdr:spPr bwMode="auto">
        <a:xfrm xmlns:a="http://schemas.openxmlformats.org/drawingml/2006/main">
          <a:off x="2717743" y="1435017"/>
          <a:ext cx="101422" cy="17783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sp>
  </cdr:relSizeAnchor>
  <cdr:relSizeAnchor xmlns:cdr="http://schemas.openxmlformats.org/drawingml/2006/chartDrawing">
    <cdr:from>
      <cdr:x>0.57681</cdr:x>
      <cdr:y>0.52071</cdr:y>
    </cdr:from>
    <cdr:to>
      <cdr:x>0.59833</cdr:x>
      <cdr:y>0.58524</cdr:y>
    </cdr:to>
    <cdr:sp macro="" textlink="">
      <cdr:nvSpPr>
        <cdr:cNvPr id="9" name="Text Box 1"/>
        <cdr:cNvSpPr txBox="1">
          <a:spLocks xmlns:a="http://schemas.openxmlformats.org/drawingml/2006/main" noChangeArrowheads="1"/>
        </cdr:cNvSpPr>
      </cdr:nvSpPr>
      <cdr:spPr bwMode="auto">
        <a:xfrm xmlns:a="http://schemas.openxmlformats.org/drawingml/2006/main">
          <a:off x="2717743" y="1435017"/>
          <a:ext cx="101422" cy="17783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a typeface="+mn-ea"/>
                <a:cs typeface="+mn-cs"/>
              </a:defRPr>
            </a:lvl1pPr>
          </a:lstStyle>
          <a:p>
            <a:pPr>
              <a:defRPr/>
            </a:pPr>
            <a:endParaRPr lang="en-US"/>
          </a:p>
        </p:txBody>
      </p:sp>
      <p:sp>
        <p:nvSpPr>
          <p:cNvPr id="634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634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a typeface="+mn-ea"/>
                <a:cs typeface="+mn-cs"/>
              </a:defRPr>
            </a:lvl1pPr>
          </a:lstStyle>
          <a:p>
            <a:pPr>
              <a:defRPr/>
            </a:pPr>
            <a:r>
              <a:rPr lang="en-US"/>
              <a:t>D.Giandomenico</a:t>
            </a:r>
          </a:p>
        </p:txBody>
      </p:sp>
      <p:sp>
        <p:nvSpPr>
          <p:cNvPr id="634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F25963D-5AD5-2642-B7AF-5A5E5B6311EC}" type="slidenum">
              <a:rPr lang="en-US"/>
              <a:pPr>
                <a:defRPr/>
              </a:pPr>
              <a:t>‹#›</a:t>
            </a:fld>
            <a:endParaRPr lang="en-US"/>
          </a:p>
        </p:txBody>
      </p:sp>
    </p:spTree>
    <p:extLst>
      <p:ext uri="{BB962C8B-B14F-4D97-AF65-F5344CB8AC3E}">
        <p14:creationId xmlns:p14="http://schemas.microsoft.com/office/powerpoint/2010/main" val="14082397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a typeface="+mn-ea"/>
                <a:cs typeface="+mn-cs"/>
              </a:defRPr>
            </a:lvl1pPr>
          </a:lstStyle>
          <a:p>
            <a:pPr>
              <a:defRPr/>
            </a:pPr>
            <a:endParaRPr lang="en-US"/>
          </a:p>
        </p:txBody>
      </p:sp>
      <p:sp>
        <p:nvSpPr>
          <p:cNvPr id="604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04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a typeface="+mn-ea"/>
                <a:cs typeface="+mn-cs"/>
              </a:defRPr>
            </a:lvl1pPr>
          </a:lstStyle>
          <a:p>
            <a:pPr>
              <a:defRPr/>
            </a:pPr>
            <a:r>
              <a:rPr lang="en-US"/>
              <a:t>D.Giandomenico</a:t>
            </a:r>
          </a:p>
        </p:txBody>
      </p:sp>
      <p:sp>
        <p:nvSpPr>
          <p:cNvPr id="604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96F6966-B60E-F84B-BE8F-B5DD74B99C8B}" type="slidenum">
              <a:rPr lang="en-US"/>
              <a:pPr>
                <a:defRPr/>
              </a:pPr>
              <a:t>‹#›</a:t>
            </a:fld>
            <a:endParaRPr lang="en-US"/>
          </a:p>
        </p:txBody>
      </p:sp>
    </p:spTree>
    <p:extLst>
      <p:ext uri="{BB962C8B-B14F-4D97-AF65-F5344CB8AC3E}">
        <p14:creationId xmlns:p14="http://schemas.microsoft.com/office/powerpoint/2010/main" val="66651201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FIRST robots have drive trains, arms, winches, lifts…operated by DC permanent motors.  In describing how to use motors,  this tutorial lecture will discuss motor characteristics, efficient (and inefficient!) use of motors, gearbox friction, and general physics concepts such as torque, work, and power.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Motor is also limited by the lesser of the branch circuit current limit (Fuse rating), and the current rating of the motor.</a:t>
            </a:r>
          </a:p>
          <a:p>
            <a:pPr eaLnBrk="1" hangingPunct="1"/>
            <a:r>
              <a:rPr lang="en-US">
                <a:ea typeface="ＭＳ Ｐゴシック" charset="0"/>
                <a:cs typeface="ＭＳ Ｐゴシック" charset="0"/>
              </a:rPr>
              <a:t>The current rating of the motor may not be specified.  A motor should be able to operate continuously at it</a:t>
            </a:r>
            <a:r>
              <a:rPr lang="ja-JP" altLang="en-US">
                <a:ea typeface="ＭＳ Ｐゴシック" charset="0"/>
                <a:cs typeface="ＭＳ Ｐゴシック" charset="0"/>
              </a:rPr>
              <a:t>’</a:t>
            </a:r>
            <a:r>
              <a:rPr lang="en-US" altLang="ja-JP">
                <a:ea typeface="ＭＳ Ｐゴシック" charset="0"/>
                <a:cs typeface="ＭＳ Ｐゴシック" charset="0"/>
              </a:rPr>
              <a:t>s most efficient operating point (~15-20% of the stall current; 85-75% of NoLoad Speed)</a:t>
            </a:r>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Typical operating output power is no more than ¾ or 75% ( 1 over 4/3) of the Max Out power – which we will see later.</a:t>
            </a:r>
          </a:p>
          <a:p>
            <a:pPr eaLnBrk="1" hangingPunct="1"/>
            <a:r>
              <a:rPr lang="en-US">
                <a:ea typeface="ＭＳ Ｐゴシック" charset="0"/>
                <a:cs typeface="ＭＳ Ｐゴシック" charset="0"/>
              </a:rPr>
              <a:t>Gearbox friction may be around 60-80%, depending on the # of gears among other factors.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3555"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23556"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5583A81-CDB0-A44B-9607-6B3026196991}" type="slidenum">
              <a:rPr lang="en-US" sz="1200"/>
              <a:pPr eaLnBrk="1" hangingPunct="1"/>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Mechanical output power is area under curve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Area of boxes results in inverted parabola.</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motor has</a:t>
            </a:r>
            <a:r>
              <a:rPr lang="en-US" baseline="0" dirty="0" smtClean="0"/>
              <a:t> it’s own numbers, but otherwise looks very similar.  We can better understand motors if we normalize the speed and torque.</a:t>
            </a:r>
            <a:endParaRPr lang="en-US" dirty="0"/>
          </a:p>
        </p:txBody>
      </p:sp>
      <p:sp>
        <p:nvSpPr>
          <p:cNvPr id="4" name="Footer Placeholder 3"/>
          <p:cNvSpPr>
            <a:spLocks noGrp="1"/>
          </p:cNvSpPr>
          <p:nvPr>
            <p:ph type="ftr" sz="quarter" idx="10"/>
          </p:nvPr>
        </p:nvSpPr>
        <p:spPr/>
        <p:txBody>
          <a:bodyPr/>
          <a:lstStyle/>
          <a:p>
            <a:pPr>
              <a:defRPr/>
            </a:pPr>
            <a:r>
              <a:rPr lang="en-US" smtClean="0"/>
              <a:t>D.Giandomenico</a:t>
            </a:r>
            <a:endParaRPr lang="en-US"/>
          </a:p>
        </p:txBody>
      </p:sp>
      <p:sp>
        <p:nvSpPr>
          <p:cNvPr id="5" name="Slide Number Placeholder 4"/>
          <p:cNvSpPr>
            <a:spLocks noGrp="1"/>
          </p:cNvSpPr>
          <p:nvPr>
            <p:ph type="sldNum" sz="quarter" idx="11"/>
          </p:nvPr>
        </p:nvSpPr>
        <p:spPr/>
        <p:txBody>
          <a:bodyPr/>
          <a:lstStyle/>
          <a:p>
            <a:pPr>
              <a:defRPr/>
            </a:pPr>
            <a:fld id="{C96F6966-B60E-F84B-BE8F-B5DD74B99C8B}" type="slidenum">
              <a:rPr lang="en-US" smtClean="0"/>
              <a:pPr>
                <a:defRPr/>
              </a:pPr>
              <a:t>24</a:t>
            </a:fld>
            <a:endParaRPr lang="en-US"/>
          </a:p>
        </p:txBody>
      </p:sp>
    </p:spTree>
    <p:extLst>
      <p:ext uri="{BB962C8B-B14F-4D97-AF65-F5344CB8AC3E}">
        <p14:creationId xmlns:p14="http://schemas.microsoft.com/office/powerpoint/2010/main" val="1626143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Normalized.</a:t>
            </a:r>
            <a:endParaRPr lang="en-US" dirty="0"/>
          </a:p>
        </p:txBody>
      </p:sp>
      <p:sp>
        <p:nvSpPr>
          <p:cNvPr id="4" name="Footer Placeholder 3"/>
          <p:cNvSpPr>
            <a:spLocks noGrp="1"/>
          </p:cNvSpPr>
          <p:nvPr>
            <p:ph type="ftr" sz="quarter" idx="10"/>
          </p:nvPr>
        </p:nvSpPr>
        <p:spPr/>
        <p:txBody>
          <a:bodyPr/>
          <a:lstStyle/>
          <a:p>
            <a:pPr>
              <a:defRPr/>
            </a:pPr>
            <a:r>
              <a:rPr lang="en-US" smtClean="0"/>
              <a:t>D.Giandomenico</a:t>
            </a:r>
            <a:endParaRPr lang="en-US"/>
          </a:p>
        </p:txBody>
      </p:sp>
      <p:sp>
        <p:nvSpPr>
          <p:cNvPr id="5" name="Slide Number Placeholder 4"/>
          <p:cNvSpPr>
            <a:spLocks noGrp="1"/>
          </p:cNvSpPr>
          <p:nvPr>
            <p:ph type="sldNum" sz="quarter" idx="11"/>
          </p:nvPr>
        </p:nvSpPr>
        <p:spPr/>
        <p:txBody>
          <a:bodyPr/>
          <a:lstStyle/>
          <a:p>
            <a:pPr>
              <a:defRPr/>
            </a:pPr>
            <a:fld id="{C96F6966-B60E-F84B-BE8F-B5DD74B99C8B}" type="slidenum">
              <a:rPr lang="en-US" smtClean="0"/>
              <a:pPr>
                <a:defRPr/>
              </a:pPr>
              <a:t>25</a:t>
            </a:fld>
            <a:endParaRPr lang="en-US"/>
          </a:p>
        </p:txBody>
      </p:sp>
    </p:spTree>
    <p:extLst>
      <p:ext uri="{BB962C8B-B14F-4D97-AF65-F5344CB8AC3E}">
        <p14:creationId xmlns:p14="http://schemas.microsoft.com/office/powerpoint/2010/main" val="4248844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ea typeface="ＭＳ Ｐゴシック" charset="0"/>
                <a:cs typeface="ＭＳ Ｐゴシック" charset="0"/>
              </a:rPr>
              <a:t>Curve may be normalized.  Makes computation much easier.</a:t>
            </a:r>
            <a:endParaRPr lang="en-US" dirty="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Speed indicated as N; Torque indicated by 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2004 FIRST Competition;Attach to 10ft high bar and</a:t>
            </a:r>
          </a:p>
          <a:p>
            <a:pPr eaLnBrk="1" hangingPunct="1"/>
            <a:r>
              <a:rPr lang="en-US">
                <a:ea typeface="ＭＳ Ｐゴシック" charset="0"/>
                <a:cs typeface="ＭＳ Ｐゴシック" charset="0"/>
              </a:rPr>
              <a:t>lift robot off ground.  What is the design criteria?</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Simple linear Model for Current.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With fixed 12V applied, then input power simply follows the current.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Note: Io is commonly a few percent of I stall.</a:t>
            </a:r>
          </a:p>
          <a:p>
            <a:pPr eaLnBrk="1" hangingPunct="1"/>
            <a:r>
              <a:rPr lang="en-US">
                <a:ea typeface="ＭＳ Ｐゴシック" charset="0"/>
                <a:cs typeface="ＭＳ Ｐゴシック" charset="0"/>
              </a:rPr>
              <a:t>Question: If we plotted the output power on the same graph, how would it look?</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ea typeface="ＭＳ Ｐゴシック" charset="0"/>
                <a:cs typeface="ＭＳ Ｐゴシック" charset="0"/>
              </a:rPr>
              <a:t>Consider</a:t>
            </a:r>
            <a:r>
              <a:rPr lang="en-US" baseline="0" dirty="0" smtClean="0">
                <a:ea typeface="ＭＳ Ｐゴシック" charset="0"/>
                <a:cs typeface="ＭＳ Ｐゴシック" charset="0"/>
              </a:rPr>
              <a:t> Motor Current.</a:t>
            </a:r>
            <a:endParaRPr lang="en-US" dirty="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Power out / Power In; Because we can write the output power and the input power as equations, we can also write an equation for the efficiency.  With a little calculus it is also easy to write a formula for the speed that yields the Max Efficiency.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When Normalized, the efficiency peaks around 10%-15% for most motors. </a:t>
            </a:r>
          </a:p>
          <a:p>
            <a:pPr eaLnBrk="1" hangingPunct="1"/>
            <a:r>
              <a:rPr lang="en-US">
                <a:ea typeface="ＭＳ Ｐゴシック" charset="0"/>
                <a:cs typeface="ＭＳ Ｐゴシック" charset="0"/>
              </a:rPr>
              <a:t> This is determined by the ratio of the Free Speed current and the Stall Current.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shows dependency on Io/Is ratio.  It doesn’t consider motor’s (</a:t>
            </a:r>
            <a:r>
              <a:rPr lang="en-US" baseline="0" dirty="0" err="1" smtClean="0"/>
              <a:t>Ts</a:t>
            </a:r>
            <a:r>
              <a:rPr lang="en-US" baseline="0" dirty="0" smtClean="0"/>
              <a:t> </a:t>
            </a:r>
            <a:r>
              <a:rPr lang="en-US" baseline="0" dirty="0" err="1" smtClean="0"/>
              <a:t>Wf</a:t>
            </a:r>
            <a:r>
              <a:rPr lang="en-US" baseline="0" dirty="0" smtClean="0"/>
              <a:t>) / ( V Is ), hence the “IDEAL”</a:t>
            </a:r>
          </a:p>
          <a:p>
            <a:r>
              <a:rPr lang="en-US" baseline="0" dirty="0" smtClean="0"/>
              <a:t>Note that at 50% Free Speed, where “Max Power” is obtained, the efficiency approaches 50%.</a:t>
            </a:r>
            <a:endParaRPr lang="en-US" dirty="0"/>
          </a:p>
        </p:txBody>
      </p:sp>
      <p:sp>
        <p:nvSpPr>
          <p:cNvPr id="4" name="Footer Placeholder 3"/>
          <p:cNvSpPr>
            <a:spLocks noGrp="1"/>
          </p:cNvSpPr>
          <p:nvPr>
            <p:ph type="ftr" sz="quarter" idx="10"/>
          </p:nvPr>
        </p:nvSpPr>
        <p:spPr/>
        <p:txBody>
          <a:bodyPr/>
          <a:lstStyle/>
          <a:p>
            <a:pPr>
              <a:defRPr/>
            </a:pPr>
            <a:r>
              <a:rPr lang="en-US" smtClean="0"/>
              <a:t>D.Giandomenico</a:t>
            </a:r>
            <a:endParaRPr lang="en-US"/>
          </a:p>
        </p:txBody>
      </p:sp>
      <p:sp>
        <p:nvSpPr>
          <p:cNvPr id="5" name="Slide Number Placeholder 4"/>
          <p:cNvSpPr>
            <a:spLocks noGrp="1"/>
          </p:cNvSpPr>
          <p:nvPr>
            <p:ph type="sldNum" sz="quarter" idx="11"/>
          </p:nvPr>
        </p:nvSpPr>
        <p:spPr/>
        <p:txBody>
          <a:bodyPr/>
          <a:lstStyle/>
          <a:p>
            <a:pPr>
              <a:defRPr/>
            </a:pPr>
            <a:fld id="{C96F6966-B60E-F84B-BE8F-B5DD74B99C8B}" type="slidenum">
              <a:rPr lang="en-US" smtClean="0"/>
              <a:pPr>
                <a:defRPr/>
              </a:pPr>
              <a:t>41</a:t>
            </a:fld>
            <a:endParaRPr lang="en-US"/>
          </a:p>
        </p:txBody>
      </p:sp>
    </p:spTree>
    <p:extLst>
      <p:ext uri="{BB962C8B-B14F-4D97-AF65-F5344CB8AC3E}">
        <p14:creationId xmlns:p14="http://schemas.microsoft.com/office/powerpoint/2010/main" val="723172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Answer: Why adding losses can be a reasonable approximation.  Following slides have more detail why this is true for anyone who just has to know!  </a:t>
            </a:r>
            <a:r>
              <a:rPr lang="en-US">
                <a:ea typeface="ＭＳ Ｐゴシック" charset="0"/>
                <a:cs typeface="ＭＳ Ｐゴシック" charset="0"/>
                <a:sym typeface="Wingdings" charset="0"/>
              </a:rPr>
              <a:t></a:t>
            </a:r>
            <a:endParaRPr lang="en-US">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…Back to the task at hand.  We need a winch that can turn fairly slowly. How can we determine gearhead efficiency when we don</a:t>
            </a:r>
            <a:r>
              <a:rPr lang="ja-JP" altLang="en-US">
                <a:ea typeface="ＭＳ Ｐゴシック" charset="0"/>
                <a:cs typeface="ＭＳ Ｐゴシック" charset="0"/>
              </a:rPr>
              <a:t>’</a:t>
            </a:r>
            <a:r>
              <a:rPr lang="en-US" altLang="ja-JP">
                <a:ea typeface="ＭＳ Ｐゴシック" charset="0"/>
                <a:cs typeface="ＭＳ Ｐゴシック" charset="0"/>
              </a:rPr>
              <a:t>t know what the gearing arrangement will be?</a:t>
            </a:r>
            <a:endParaRPr lang="en-US">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Clearly, we can</a:t>
            </a:r>
            <a:r>
              <a:rPr lang="ja-JP" altLang="en-US">
                <a:ea typeface="ＭＳ Ｐゴシック" charset="0"/>
                <a:cs typeface="ＭＳ Ｐゴシック" charset="0"/>
              </a:rPr>
              <a:t>’</a:t>
            </a:r>
            <a:r>
              <a:rPr lang="en-US" altLang="ja-JP">
                <a:ea typeface="ＭＳ Ｐゴシック" charset="0"/>
                <a:cs typeface="ＭＳ Ｐゴシック" charset="0"/>
              </a:rPr>
              <a:t>t have 6.45 gear sets, a non-integer quantity.  But as an estimate, this number is sufficient.</a:t>
            </a:r>
            <a:endParaRPr lang="en-US">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Other methods are possible, and perhaps preferable.  This is straightforward, requiring a bit of trial and error, but without the complexity of completely analyzing all the tradeoffs.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ea typeface="ＭＳ Ｐゴシック" charset="0"/>
                <a:cs typeface="ＭＳ Ｐゴシック" charset="0"/>
              </a:rPr>
              <a:t>This is a fairly small margin.  Recommend a larger margin for greater</a:t>
            </a:r>
            <a:r>
              <a:rPr lang="en-US" baseline="0" dirty="0" smtClean="0">
                <a:ea typeface="ＭＳ Ｐゴシック" charset="0"/>
                <a:cs typeface="ＭＳ Ｐゴシック" charset="0"/>
              </a:rPr>
              <a:t> reliability.</a:t>
            </a:r>
            <a:endParaRPr lang="en-US" dirty="0">
              <a:ea typeface="ＭＳ Ｐゴシック" charset="0"/>
              <a:cs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charset="0"/>
                <a:cs typeface="ＭＳ Ｐゴシック" charset="0"/>
              </a:rPr>
              <a:t>Did we overdesign the winch?  How will the winch respond when lifting 130 </a:t>
            </a:r>
            <a:r>
              <a:rPr lang="en-US" dirty="0" err="1">
                <a:ea typeface="ＭＳ Ｐゴシック" charset="0"/>
                <a:cs typeface="ＭＳ Ｐゴシック" charset="0"/>
              </a:rPr>
              <a:t>lbs</a:t>
            </a:r>
            <a:r>
              <a:rPr lang="en-US" dirty="0">
                <a:ea typeface="ＭＳ Ｐゴシック" charset="0"/>
                <a:cs typeface="ＭＳ Ｐゴシック" charset="0"/>
              </a:rPr>
              <a:t>, if it is pulling with 171 </a:t>
            </a:r>
            <a:r>
              <a:rPr lang="en-US" dirty="0" err="1">
                <a:ea typeface="ＭＳ Ｐゴシック" charset="0"/>
                <a:cs typeface="ＭＳ Ｐゴシック" charset="0"/>
              </a:rPr>
              <a:t>lbs</a:t>
            </a:r>
            <a:r>
              <a:rPr lang="en-US" dirty="0">
                <a:ea typeface="ＭＳ Ｐゴシック" charset="0"/>
                <a:cs typeface="ＭＳ Ｐゴシック" charset="0"/>
              </a:rPr>
              <a:t>?  How do we build this winch</a:t>
            </a:r>
            <a:r>
              <a:rPr lang="en-US" dirty="0" smtClean="0">
                <a:ea typeface="ＭＳ Ｐゴシック" charset="0"/>
                <a:cs typeface="ＭＳ Ｐゴシック" charset="0"/>
              </a:rPr>
              <a:t>?</a:t>
            </a:r>
          </a:p>
          <a:p>
            <a:pPr eaLnBrk="1" hangingPunct="1"/>
            <a:r>
              <a:rPr lang="en-US" dirty="0" smtClean="0">
                <a:ea typeface="ＭＳ Ｐゴシック" charset="0"/>
                <a:cs typeface="ＭＳ Ｐゴシック" charset="0"/>
              </a:rPr>
              <a:t>This is a fairly </a:t>
            </a:r>
            <a:r>
              <a:rPr lang="en-US" b="1" i="0" dirty="0" smtClean="0">
                <a:ea typeface="ＭＳ Ｐゴシック" charset="0"/>
                <a:cs typeface="ＭＳ Ｐゴシック" charset="0"/>
              </a:rPr>
              <a:t>small</a:t>
            </a:r>
            <a:r>
              <a:rPr lang="en-US" dirty="0" smtClean="0">
                <a:ea typeface="ＭＳ Ｐゴシック" charset="0"/>
                <a:cs typeface="ＭＳ Ｐゴシック" charset="0"/>
              </a:rPr>
              <a:t> margin.</a:t>
            </a:r>
            <a:r>
              <a:rPr lang="en-US" baseline="0" dirty="0" smtClean="0">
                <a:ea typeface="ＭＳ Ｐゴシック" charset="0"/>
                <a:cs typeface="ＭＳ Ｐゴシック" charset="0"/>
              </a:rPr>
              <a:t>  A larger margin would give a more reliable lift.</a:t>
            </a:r>
            <a:endParaRPr lang="en-US" dirty="0">
              <a:ea typeface="ＭＳ Ｐゴシック" charset="0"/>
              <a:cs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Binomials: Note the binomial coeffients for 1</a:t>
            </a:r>
            <a:r>
              <a:rPr lang="en-US" baseline="30000">
                <a:ea typeface="ＭＳ Ｐゴシック" charset="0"/>
                <a:cs typeface="ＭＳ Ｐゴシック" charset="0"/>
              </a:rPr>
              <a:t>st</a:t>
            </a:r>
            <a:r>
              <a:rPr lang="en-US">
                <a:ea typeface="ＭＳ Ｐゴシック" charset="0"/>
                <a:cs typeface="ＭＳ Ｐゴシック" charset="0"/>
              </a:rPr>
              <a:t> order y terms.  In our case, x=1</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Yet more!  Is there a way to easily determine the binomial coefficients?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Complicated.  What do we look for?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Key data.  All graphs can be determined from 4 numbers.  In order, No Load speed (aka free speed),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August 10,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David Giandomenico - FIRST #846</a:t>
            </a:r>
          </a:p>
        </p:txBody>
      </p:sp>
    </p:spTree>
    <p:extLst>
      <p:ext uri="{BB962C8B-B14F-4D97-AF65-F5344CB8AC3E}">
        <p14:creationId xmlns:p14="http://schemas.microsoft.com/office/powerpoint/2010/main" val="3869070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August 10,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David Giandomenico - FIRST #846</a:t>
            </a:r>
          </a:p>
        </p:txBody>
      </p:sp>
    </p:spTree>
    <p:extLst>
      <p:ext uri="{BB962C8B-B14F-4D97-AF65-F5344CB8AC3E}">
        <p14:creationId xmlns:p14="http://schemas.microsoft.com/office/powerpoint/2010/main" val="370654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August 10,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David Giandomenico - FIRST #846</a:t>
            </a:r>
          </a:p>
        </p:txBody>
      </p:sp>
    </p:spTree>
    <p:extLst>
      <p:ext uri="{BB962C8B-B14F-4D97-AF65-F5344CB8AC3E}">
        <p14:creationId xmlns:p14="http://schemas.microsoft.com/office/powerpoint/2010/main" val="2812207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August 10, 2013</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David Giandomenico - FIRST #846</a:t>
            </a:r>
          </a:p>
        </p:txBody>
      </p:sp>
    </p:spTree>
    <p:extLst>
      <p:ext uri="{BB962C8B-B14F-4D97-AF65-F5344CB8AC3E}">
        <p14:creationId xmlns:p14="http://schemas.microsoft.com/office/powerpoint/2010/main" val="2067229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August 10, 2013</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David Giandomenico - FIRST #846</a:t>
            </a:r>
          </a:p>
        </p:txBody>
      </p:sp>
    </p:spTree>
    <p:extLst>
      <p:ext uri="{BB962C8B-B14F-4D97-AF65-F5344CB8AC3E}">
        <p14:creationId xmlns:p14="http://schemas.microsoft.com/office/powerpoint/2010/main" val="2024874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August 10,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David Giandomenico - FIRST #846</a:t>
            </a:r>
          </a:p>
        </p:txBody>
      </p:sp>
    </p:spTree>
    <p:extLst>
      <p:ext uri="{BB962C8B-B14F-4D97-AF65-F5344CB8AC3E}">
        <p14:creationId xmlns:p14="http://schemas.microsoft.com/office/powerpoint/2010/main" val="1745259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August 10, 2013</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David Giandomenico - FIRST #846</a:t>
            </a:r>
          </a:p>
        </p:txBody>
      </p:sp>
    </p:spTree>
    <p:extLst>
      <p:ext uri="{BB962C8B-B14F-4D97-AF65-F5344CB8AC3E}">
        <p14:creationId xmlns:p14="http://schemas.microsoft.com/office/powerpoint/2010/main" val="2257280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August 10,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David Giandomenico - FIRST #846</a:t>
            </a:r>
          </a:p>
        </p:txBody>
      </p:sp>
    </p:spTree>
    <p:extLst>
      <p:ext uri="{BB962C8B-B14F-4D97-AF65-F5344CB8AC3E}">
        <p14:creationId xmlns:p14="http://schemas.microsoft.com/office/powerpoint/2010/main" val="3118848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August 10,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David Giandomenico - FIRST #846</a:t>
            </a:r>
          </a:p>
        </p:txBody>
      </p:sp>
    </p:spTree>
    <p:extLst>
      <p:ext uri="{BB962C8B-B14F-4D97-AF65-F5344CB8AC3E}">
        <p14:creationId xmlns:p14="http://schemas.microsoft.com/office/powerpoint/2010/main" val="526284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August 10,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David Giandomenico - FIRST #846</a:t>
            </a:r>
          </a:p>
        </p:txBody>
      </p:sp>
    </p:spTree>
    <p:extLst>
      <p:ext uri="{BB962C8B-B14F-4D97-AF65-F5344CB8AC3E}">
        <p14:creationId xmlns:p14="http://schemas.microsoft.com/office/powerpoint/2010/main" val="314988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August 10,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David Giandomenico - FIRST #846</a:t>
            </a:r>
          </a:p>
        </p:txBody>
      </p:sp>
    </p:spTree>
    <p:extLst>
      <p:ext uri="{BB962C8B-B14F-4D97-AF65-F5344CB8AC3E}">
        <p14:creationId xmlns:p14="http://schemas.microsoft.com/office/powerpoint/2010/main" val="4128594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August 10,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David Giandomenico - FIRST #846</a:t>
            </a:r>
          </a:p>
        </p:txBody>
      </p:sp>
    </p:spTree>
    <p:extLst>
      <p:ext uri="{BB962C8B-B14F-4D97-AF65-F5344CB8AC3E}">
        <p14:creationId xmlns:p14="http://schemas.microsoft.com/office/powerpoint/2010/main" val="3915192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August 10, 2013</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David Giandomenico - FIRST #846</a:t>
            </a:r>
          </a:p>
        </p:txBody>
      </p:sp>
    </p:spTree>
    <p:extLst>
      <p:ext uri="{BB962C8B-B14F-4D97-AF65-F5344CB8AC3E}">
        <p14:creationId xmlns:p14="http://schemas.microsoft.com/office/powerpoint/2010/main" val="1302963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August 10, 2013</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David Giandomenico - FIRST #846</a:t>
            </a:r>
          </a:p>
        </p:txBody>
      </p:sp>
    </p:spTree>
    <p:extLst>
      <p:ext uri="{BB962C8B-B14F-4D97-AF65-F5344CB8AC3E}">
        <p14:creationId xmlns:p14="http://schemas.microsoft.com/office/powerpoint/2010/main" val="4082111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August 10,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David Giandomenico - FIRST #846</a:t>
            </a:r>
          </a:p>
        </p:txBody>
      </p:sp>
    </p:spTree>
    <p:extLst>
      <p:ext uri="{BB962C8B-B14F-4D97-AF65-F5344CB8AC3E}">
        <p14:creationId xmlns:p14="http://schemas.microsoft.com/office/powerpoint/2010/main" val="2435450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August 10,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David Giandomenico - FIRST #846</a:t>
            </a:r>
          </a:p>
        </p:txBody>
      </p:sp>
    </p:spTree>
    <p:extLst>
      <p:ext uri="{BB962C8B-B14F-4D97-AF65-F5344CB8AC3E}">
        <p14:creationId xmlns:p14="http://schemas.microsoft.com/office/powerpoint/2010/main" val="21073721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556" name="Rectangle 4"/>
          <p:cNvSpPr>
            <a:spLocks noGrp="1" noChangeArrowheads="1"/>
          </p:cNvSpPr>
          <p:nvPr>
            <p:ph type="dt" sz="half" idx="2"/>
          </p:nvPr>
        </p:nvSpPr>
        <p:spPr bwMode="auto">
          <a:xfrm>
            <a:off x="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1">
                <a:ea typeface="+mn-ea"/>
                <a:cs typeface="+mn-cs"/>
              </a:defRPr>
            </a:lvl1pPr>
          </a:lstStyle>
          <a:p>
            <a:pPr>
              <a:defRPr/>
            </a:pPr>
            <a:r>
              <a:rPr lang="en-US" smtClean="0"/>
              <a:t>August 10, 2013</a:t>
            </a:r>
            <a:endParaRPr lang="en-US" dirty="0"/>
          </a:p>
        </p:txBody>
      </p:sp>
      <p:sp>
        <p:nvSpPr>
          <p:cNvPr id="23557" name="Rectangle 5"/>
          <p:cNvSpPr>
            <a:spLocks noGrp="1" noChangeArrowheads="1"/>
          </p:cNvSpPr>
          <p:nvPr>
            <p:ph type="ftr" sz="quarter" idx="3"/>
          </p:nvPr>
        </p:nvSpPr>
        <p:spPr bwMode="auto">
          <a:xfrm>
            <a:off x="609600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1">
                <a:ea typeface="+mn-ea"/>
                <a:cs typeface="+mn-cs"/>
              </a:defRPr>
            </a:lvl1pPr>
          </a:lstStyle>
          <a:p>
            <a:pPr>
              <a:defRPr/>
            </a:pPr>
            <a:r>
              <a:rPr lang="en-US"/>
              <a:t>David Giandomenico - FIRST #846</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Lst>
  <p:timing>
    <p:tnLst>
      <p:par>
        <p:cTn xmlns:p14="http://schemas.microsoft.com/office/powerpoint/2010/main" id="1" dur="indefinite" restart="never" nodeType="tmRoot"/>
      </p:par>
    </p:tnLst>
  </p:timing>
  <p:hf sldNum="0" hdr="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8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Giandomenico@lynbrookrobotics.com" TargetMode="External"/><Relationship Id="rId4" Type="http://schemas.openxmlformats.org/officeDocument/2006/relationships/comments" Target="../comments/comment1.xm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omments" Target="../comments/commen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4.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omments" Target="../comments/comment4.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3.bin"/><Relationship Id="rId5" Type="http://schemas.openxmlformats.org/officeDocument/2006/relationships/image" Target="../media/image15.wmf"/><Relationship Id="rId6" Type="http://schemas.openxmlformats.org/officeDocument/2006/relationships/oleObject" Target="../embeddings/oleObject4.bin"/><Relationship Id="rId7" Type="http://schemas.openxmlformats.org/officeDocument/2006/relationships/image" Target="../media/image16.wmf"/><Relationship Id="rId8" Type="http://schemas.openxmlformats.org/officeDocument/2006/relationships/comments" Target="../comments/comment5.xml"/><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image" Target="../media/image20.emf"/><Relationship Id="rId12" Type="http://schemas.openxmlformats.org/officeDocument/2006/relationships/oleObject" Target="../embeddings/oleObject9.bin"/><Relationship Id="rId13" Type="http://schemas.openxmlformats.org/officeDocument/2006/relationships/image" Target="../media/image21.emf"/><Relationship Id="rId14" Type="http://schemas.openxmlformats.org/officeDocument/2006/relationships/comments" Target="../comments/comment6.xml"/><Relationship Id="rId1" Type="http://schemas.openxmlformats.org/officeDocument/2006/relationships/vmlDrawing" Target="../drawings/vmlDrawing4.vml"/><Relationship Id="rId2" Type="http://schemas.openxmlformats.org/officeDocument/2006/relationships/slideLayout" Target="../slideLayouts/slideLayout4.xml"/><Relationship Id="rId3" Type="http://schemas.openxmlformats.org/officeDocument/2006/relationships/notesSlide" Target="../notesSlides/notesSlide20.xml"/><Relationship Id="rId4" Type="http://schemas.openxmlformats.org/officeDocument/2006/relationships/oleObject" Target="../embeddings/oleObject5.bin"/><Relationship Id="rId5" Type="http://schemas.openxmlformats.org/officeDocument/2006/relationships/image" Target="../media/image17.emf"/><Relationship Id="rId6" Type="http://schemas.openxmlformats.org/officeDocument/2006/relationships/oleObject" Target="../embeddings/oleObject6.bin"/><Relationship Id="rId7" Type="http://schemas.openxmlformats.org/officeDocument/2006/relationships/image" Target="../media/image18.emf"/><Relationship Id="rId8" Type="http://schemas.openxmlformats.org/officeDocument/2006/relationships/oleObject" Target="../embeddings/oleObject7.bin"/><Relationship Id="rId9" Type="http://schemas.openxmlformats.org/officeDocument/2006/relationships/image" Target="../media/image19.emf"/><Relationship Id="rId10"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11" Type="http://schemas.openxmlformats.org/officeDocument/2006/relationships/image" Target="../media/image25.wmf"/><Relationship Id="rId12" Type="http://schemas.openxmlformats.org/officeDocument/2006/relationships/oleObject" Target="../embeddings/oleObject14.bin"/><Relationship Id="rId13" Type="http://schemas.openxmlformats.org/officeDocument/2006/relationships/image" Target="../media/image26.wmf"/><Relationship Id="rId14" Type="http://schemas.openxmlformats.org/officeDocument/2006/relationships/oleObject" Target="../embeddings/oleObject15.bin"/><Relationship Id="rId15" Type="http://schemas.openxmlformats.org/officeDocument/2006/relationships/image" Target="../media/image27.wmf"/><Relationship Id="rId1" Type="http://schemas.openxmlformats.org/officeDocument/2006/relationships/vmlDrawing" Target="../drawings/vmlDrawing5.vml"/><Relationship Id="rId2" Type="http://schemas.openxmlformats.org/officeDocument/2006/relationships/slideLayout" Target="../slideLayouts/slideLayout14.xml"/><Relationship Id="rId3" Type="http://schemas.openxmlformats.org/officeDocument/2006/relationships/notesSlide" Target="../notesSlides/notesSlide21.xml"/><Relationship Id="rId4" Type="http://schemas.openxmlformats.org/officeDocument/2006/relationships/oleObject" Target="../embeddings/oleObject10.bin"/><Relationship Id="rId5" Type="http://schemas.openxmlformats.org/officeDocument/2006/relationships/image" Target="../media/image22.wmf"/><Relationship Id="rId6" Type="http://schemas.openxmlformats.org/officeDocument/2006/relationships/oleObject" Target="../embeddings/oleObject11.bin"/><Relationship Id="rId7" Type="http://schemas.openxmlformats.org/officeDocument/2006/relationships/image" Target="../media/image23.wmf"/><Relationship Id="rId8" Type="http://schemas.openxmlformats.org/officeDocument/2006/relationships/oleObject" Target="../embeddings/oleObject12.bin"/><Relationship Id="rId9" Type="http://schemas.openxmlformats.org/officeDocument/2006/relationships/image" Target="../media/image24.wmf"/><Relationship Id="rId10" Type="http://schemas.openxmlformats.org/officeDocument/2006/relationships/oleObject" Target="../embeddings/oleObject13.bin"/></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omments" Target="../comments/comment7.xm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gif"/><Relationship Id="rId4" Type="http://schemas.openxmlformats.org/officeDocument/2006/relationships/image" Target="../media/image29.emf"/><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png"/><Relationship Id="rId5" Type="http://schemas.openxmlformats.org/officeDocument/2006/relationships/image" Target="../media/image28.gi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1.wmf"/><Relationship Id="rId4" Type="http://schemas.openxmlformats.org/officeDocument/2006/relationships/comments" Target="../comments/comment8.xm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16.bin"/><Relationship Id="rId5" Type="http://schemas.openxmlformats.org/officeDocument/2006/relationships/image" Target="../media/image32.wmf"/><Relationship Id="rId1" Type="http://schemas.openxmlformats.org/officeDocument/2006/relationships/vmlDrawing" Target="../drawings/vmlDrawing6.vml"/><Relationship Id="rId2"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17.bin"/><Relationship Id="rId5" Type="http://schemas.openxmlformats.org/officeDocument/2006/relationships/image" Target="../media/image33.wmf"/><Relationship Id="rId6" Type="http://schemas.openxmlformats.org/officeDocument/2006/relationships/oleObject" Target="../embeddings/oleObject18.bin"/><Relationship Id="rId7" Type="http://schemas.openxmlformats.org/officeDocument/2006/relationships/image" Target="../media/image34.emf"/><Relationship Id="rId8" Type="http://schemas.openxmlformats.org/officeDocument/2006/relationships/oleObject" Target="../embeddings/oleObject19.bin"/><Relationship Id="rId9" Type="http://schemas.openxmlformats.org/officeDocument/2006/relationships/image" Target="../media/image35.emf"/><Relationship Id="rId1" Type="http://schemas.openxmlformats.org/officeDocument/2006/relationships/vmlDrawing" Target="../drawings/vmlDrawing7.vml"/><Relationship Id="rId2"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20.bin"/><Relationship Id="rId5" Type="http://schemas.openxmlformats.org/officeDocument/2006/relationships/image" Target="../media/image36.emf"/><Relationship Id="rId6" Type="http://schemas.openxmlformats.org/officeDocument/2006/relationships/oleObject" Target="../embeddings/oleObject21.bin"/><Relationship Id="rId7" Type="http://schemas.openxmlformats.org/officeDocument/2006/relationships/image" Target="../media/image37.wmf"/><Relationship Id="rId8" Type="http://schemas.openxmlformats.org/officeDocument/2006/relationships/oleObject" Target="../embeddings/Microsoft_Equation1.bin"/><Relationship Id="rId9" Type="http://schemas.openxmlformats.org/officeDocument/2006/relationships/image" Target="../media/image38.emf"/><Relationship Id="rId1" Type="http://schemas.openxmlformats.org/officeDocument/2006/relationships/vmlDrawing" Target="../drawings/vmlDrawing8.vml"/><Relationship Id="rId2"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5.png"/><Relationship Id="rId6" Type="http://schemas.openxmlformats.org/officeDocument/2006/relationships/comments" Target="../comments/comment2.xml"/><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chart" Target="../charts/chart4.xml"/><Relationship Id="rId5" Type="http://schemas.openxmlformats.org/officeDocument/2006/relationships/oleObject" Target="../embeddings/oleObject22.bin"/><Relationship Id="rId6" Type="http://schemas.openxmlformats.org/officeDocument/2006/relationships/image" Target="../media/image39.emf"/><Relationship Id="rId7" Type="http://schemas.openxmlformats.org/officeDocument/2006/relationships/comments" Target="../comments/comment9.xml"/><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chart" Target="../charts/char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chart" Target="../charts/char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23.bin"/><Relationship Id="rId5" Type="http://schemas.openxmlformats.org/officeDocument/2006/relationships/image" Target="../media/image40.wmf"/><Relationship Id="rId1" Type="http://schemas.openxmlformats.org/officeDocument/2006/relationships/vmlDrawing" Target="../drawings/vmlDrawing10.vml"/><Relationship Id="rId2"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24.bin"/><Relationship Id="rId5" Type="http://schemas.openxmlformats.org/officeDocument/2006/relationships/image" Target="../media/image41.wmf"/><Relationship Id="rId1" Type="http://schemas.openxmlformats.org/officeDocument/2006/relationships/vmlDrawing" Target="../drawings/vmlDrawing11.vml"/><Relationship Id="rId2"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chart" Target="../charts/char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chart" Target="../charts/char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chart" Target="../charts/char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chart" Target="../charts/char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chart" Target="../charts/char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image" Target="../media/image43.emf"/><Relationship Id="rId5" Type="http://schemas.openxmlformats.org/officeDocument/2006/relationships/oleObject" Target="../embeddings/oleObject26.bin"/><Relationship Id="rId6" Type="http://schemas.openxmlformats.org/officeDocument/2006/relationships/image" Target="../media/image44.emf"/><Relationship Id="rId7" Type="http://schemas.openxmlformats.org/officeDocument/2006/relationships/chart" Target="../charts/chart12.xml"/><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1" Type="http://schemas.openxmlformats.org/officeDocument/2006/relationships/oleObject" Target="../embeddings/oleObject31.bin"/><Relationship Id="rId12" Type="http://schemas.openxmlformats.org/officeDocument/2006/relationships/image" Target="../media/image49.emf"/><Relationship Id="rId13" Type="http://schemas.openxmlformats.org/officeDocument/2006/relationships/oleObject" Target="../embeddings/oleObject32.bin"/><Relationship Id="rId14" Type="http://schemas.openxmlformats.org/officeDocument/2006/relationships/image" Target="../media/image50.emf"/><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oleObject" Target="../embeddings/oleObject27.bin"/><Relationship Id="rId4" Type="http://schemas.openxmlformats.org/officeDocument/2006/relationships/image" Target="../media/image45.emf"/><Relationship Id="rId5" Type="http://schemas.openxmlformats.org/officeDocument/2006/relationships/oleObject" Target="../embeddings/oleObject28.bin"/><Relationship Id="rId6" Type="http://schemas.openxmlformats.org/officeDocument/2006/relationships/image" Target="../media/image46.emf"/><Relationship Id="rId7" Type="http://schemas.openxmlformats.org/officeDocument/2006/relationships/oleObject" Target="../embeddings/oleObject29.bin"/><Relationship Id="rId8" Type="http://schemas.openxmlformats.org/officeDocument/2006/relationships/image" Target="../media/image47.emf"/><Relationship Id="rId9" Type="http://schemas.openxmlformats.org/officeDocument/2006/relationships/oleObject" Target="../embeddings/oleObject30.bin"/><Relationship Id="rId10" Type="http://schemas.openxmlformats.org/officeDocument/2006/relationships/image" Target="../media/image48.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3.bin"/><Relationship Id="rId4" Type="http://schemas.openxmlformats.org/officeDocument/2006/relationships/image" Target="../media/image51.emf"/><Relationship Id="rId5" Type="http://schemas.openxmlformats.org/officeDocument/2006/relationships/oleObject" Target="../embeddings/oleObject34.bin"/><Relationship Id="rId6" Type="http://schemas.openxmlformats.org/officeDocument/2006/relationships/image" Target="../media/image52.emf"/><Relationship Id="rId7" Type="http://schemas.openxmlformats.org/officeDocument/2006/relationships/oleObject" Target="../embeddings/oleObject35.bin"/><Relationship Id="rId8" Type="http://schemas.openxmlformats.org/officeDocument/2006/relationships/image" Target="../media/image53.emf"/><Relationship Id="rId9" Type="http://schemas.openxmlformats.org/officeDocument/2006/relationships/oleObject" Target="../embeddings/oleObject36.bin"/><Relationship Id="rId10" Type="http://schemas.openxmlformats.org/officeDocument/2006/relationships/image" Target="../media/image54.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comments" Target="../comments/comment10.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oleObject" Target="../embeddings/oleObject37.bin"/><Relationship Id="rId5" Type="http://schemas.openxmlformats.org/officeDocument/2006/relationships/image" Target="../media/image55.emf"/><Relationship Id="rId6" Type="http://schemas.openxmlformats.org/officeDocument/2006/relationships/oleObject" Target="../embeddings/oleObject38.bin"/><Relationship Id="rId7" Type="http://schemas.openxmlformats.org/officeDocument/2006/relationships/image" Target="../media/image56.wmf"/><Relationship Id="rId8" Type="http://schemas.openxmlformats.org/officeDocument/2006/relationships/comments" Target="../comments/comment11.xml"/><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comments" Target="../comments/commen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oleObject" Target="../embeddings/oleObject2.bin"/><Relationship Id="rId8"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57.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58.wmf"/></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0.xml"/><Relationship Id="rId4" Type="http://schemas.openxmlformats.org/officeDocument/2006/relationships/oleObject" Target="../embeddings/oleObject39.bin"/><Relationship Id="rId5" Type="http://schemas.openxmlformats.org/officeDocument/2006/relationships/package" Target="../embeddings/Microsoft_Excel_Sheet1.xlsx"/><Relationship Id="rId6" Type="http://schemas.openxmlformats.org/officeDocument/2006/relationships/image" Target="../media/image59.png"/><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6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hyperlink" Target="mailto:DGiandomenico@lynbrookrobotics.com"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comments" Target="../comments/comment13.xml"/></Relationships>
</file>

<file path=ppt/slides/_rels/slide59.xml.rels><?xml version="1.0" encoding="UTF-8" standalone="yes"?>
<Relationships xmlns="http://schemas.openxmlformats.org/package/2006/relationships"><Relationship Id="rId11" Type="http://schemas.openxmlformats.org/officeDocument/2006/relationships/image" Target="../media/image64.wmf"/><Relationship Id="rId12" Type="http://schemas.openxmlformats.org/officeDocument/2006/relationships/oleObject" Target="../embeddings/oleObject44.bin"/><Relationship Id="rId13" Type="http://schemas.openxmlformats.org/officeDocument/2006/relationships/image" Target="../media/image65.wmf"/><Relationship Id="rId14" Type="http://schemas.openxmlformats.org/officeDocument/2006/relationships/oleObject" Target="../embeddings/oleObject45.bin"/><Relationship Id="rId15" Type="http://schemas.openxmlformats.org/officeDocument/2006/relationships/image" Target="../media/image66.wmf"/><Relationship Id="rId16" Type="http://schemas.openxmlformats.org/officeDocument/2006/relationships/comments" Target="../comments/comment14.xml"/><Relationship Id="rId1" Type="http://schemas.openxmlformats.org/officeDocument/2006/relationships/vmlDrawing" Target="../drawings/vmlDrawing17.vml"/><Relationship Id="rId2" Type="http://schemas.openxmlformats.org/officeDocument/2006/relationships/slideLayout" Target="../slideLayouts/slideLayout2.xml"/><Relationship Id="rId3" Type="http://schemas.openxmlformats.org/officeDocument/2006/relationships/notesSlide" Target="../notesSlides/notesSlide56.xml"/><Relationship Id="rId4" Type="http://schemas.openxmlformats.org/officeDocument/2006/relationships/oleObject" Target="../embeddings/oleObject40.bin"/><Relationship Id="rId5" Type="http://schemas.openxmlformats.org/officeDocument/2006/relationships/image" Target="../media/image61.wmf"/><Relationship Id="rId6" Type="http://schemas.openxmlformats.org/officeDocument/2006/relationships/oleObject" Target="../embeddings/oleObject41.bin"/><Relationship Id="rId7" Type="http://schemas.openxmlformats.org/officeDocument/2006/relationships/image" Target="../media/image62.wmf"/><Relationship Id="rId8" Type="http://schemas.openxmlformats.org/officeDocument/2006/relationships/oleObject" Target="../embeddings/oleObject42.bin"/><Relationship Id="rId9" Type="http://schemas.openxmlformats.org/officeDocument/2006/relationships/image" Target="../media/image63.wmf"/><Relationship Id="rId10" Type="http://schemas.openxmlformats.org/officeDocument/2006/relationships/oleObject" Target="../embeddings/oleObject43.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oleObject" Target="../embeddings/oleObject46.bin"/><Relationship Id="rId5" Type="http://schemas.openxmlformats.org/officeDocument/2006/relationships/image" Target="../media/image67.wmf"/><Relationship Id="rId6" Type="http://schemas.openxmlformats.org/officeDocument/2006/relationships/oleObject" Target="../embeddings/oleObject47.bin"/><Relationship Id="rId7" Type="http://schemas.openxmlformats.org/officeDocument/2006/relationships/image" Target="../media/image68.wmf"/><Relationship Id="rId8" Type="http://schemas.openxmlformats.org/officeDocument/2006/relationships/comments" Target="../comments/comment15.xml"/><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8.xml"/><Relationship Id="rId4" Type="http://schemas.openxmlformats.org/officeDocument/2006/relationships/oleObject" Target="../embeddings/oleObject48.bin"/><Relationship Id="rId5" Type="http://schemas.openxmlformats.org/officeDocument/2006/relationships/image" Target="../media/image69.wmf"/><Relationship Id="rId6" Type="http://schemas.openxmlformats.org/officeDocument/2006/relationships/comments" Target="../comments/comment16.xml"/><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9.xml"/><Relationship Id="rId4" Type="http://schemas.openxmlformats.org/officeDocument/2006/relationships/oleObject" Target="../embeddings/oleObject49.bin"/><Relationship Id="rId5" Type="http://schemas.openxmlformats.org/officeDocument/2006/relationships/image" Target="../media/image70.wmf"/><Relationship Id="rId6" Type="http://schemas.openxmlformats.org/officeDocument/2006/relationships/oleObject" Target="../embeddings/oleObject50.bin"/><Relationship Id="rId7" Type="http://schemas.openxmlformats.org/officeDocument/2006/relationships/image" Target="../media/image71.wmf"/><Relationship Id="rId8" Type="http://schemas.openxmlformats.org/officeDocument/2006/relationships/comments" Target="../comments/comment17.xml"/><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20483" name="Rectangle 2"/>
          <p:cNvSpPr>
            <a:spLocks noGrp="1" noChangeArrowheads="1"/>
          </p:cNvSpPr>
          <p:nvPr>
            <p:ph type="ctrTitle"/>
          </p:nvPr>
        </p:nvSpPr>
        <p:spPr>
          <a:xfrm>
            <a:off x="762000" y="1219200"/>
            <a:ext cx="7772400" cy="1470025"/>
          </a:xfrm>
        </p:spPr>
        <p:txBody>
          <a:bodyPr/>
          <a:lstStyle/>
          <a:p>
            <a:pPr eaLnBrk="1" hangingPunct="1"/>
            <a:r>
              <a:rPr lang="en-US" dirty="0">
                <a:latin typeface="Times New Roman" charset="0"/>
                <a:ea typeface="ＭＳ Ｐゴシック" charset="0"/>
                <a:cs typeface="ＭＳ Ｐゴシック" charset="0"/>
              </a:rPr>
              <a:t>DC Permanent Magnet Motors</a:t>
            </a:r>
            <a:br>
              <a:rPr lang="en-US" dirty="0">
                <a:latin typeface="Times New Roman" charset="0"/>
                <a:ea typeface="ＭＳ Ｐゴシック" charset="0"/>
                <a:cs typeface="ＭＳ Ｐゴシック" charset="0"/>
              </a:rPr>
            </a:br>
            <a:r>
              <a:rPr lang="en-US" sz="3200" dirty="0">
                <a:latin typeface="Times New Roman" charset="0"/>
                <a:ea typeface="ＭＳ Ｐゴシック" charset="0"/>
                <a:cs typeface="ＭＳ Ｐゴシック" charset="0"/>
              </a:rPr>
              <a:t>A tutorial winch design</a:t>
            </a:r>
          </a:p>
        </p:txBody>
      </p:sp>
      <p:sp>
        <p:nvSpPr>
          <p:cNvPr id="20484" name="Rectangle 3"/>
          <p:cNvSpPr>
            <a:spLocks noGrp="1" noChangeArrowheads="1"/>
          </p:cNvSpPr>
          <p:nvPr>
            <p:ph type="subTitle" idx="1"/>
          </p:nvPr>
        </p:nvSpPr>
        <p:spPr>
          <a:xfrm>
            <a:off x="1371600" y="3048000"/>
            <a:ext cx="6400800" cy="1752600"/>
          </a:xfrm>
        </p:spPr>
        <p:txBody>
          <a:bodyPr/>
          <a:lstStyle/>
          <a:p>
            <a:pPr eaLnBrk="1" hangingPunct="1">
              <a:lnSpc>
                <a:spcPct val="80000"/>
              </a:lnSpc>
            </a:pPr>
            <a:r>
              <a:rPr lang="en-US" sz="1400">
                <a:latin typeface="Times New Roman" charset="0"/>
                <a:ea typeface="ＭＳ Ｐゴシック" charset="0"/>
                <a:cs typeface="ＭＳ Ｐゴシック" charset="0"/>
              </a:rPr>
              <a:t>David Giandomenico</a:t>
            </a:r>
          </a:p>
          <a:p>
            <a:pPr eaLnBrk="1" hangingPunct="1">
              <a:lnSpc>
                <a:spcPct val="80000"/>
              </a:lnSpc>
            </a:pPr>
            <a:r>
              <a:rPr lang="en-US" sz="1400">
                <a:latin typeface="Times New Roman" charset="0"/>
                <a:ea typeface="ＭＳ Ｐゴシック" charset="0"/>
                <a:cs typeface="ＭＳ Ｐゴシック" charset="0"/>
              </a:rPr>
              <a:t>Lynbrook High School Robotics</a:t>
            </a:r>
          </a:p>
          <a:p>
            <a:pPr eaLnBrk="1" hangingPunct="1">
              <a:lnSpc>
                <a:spcPct val="80000"/>
              </a:lnSpc>
            </a:pPr>
            <a:r>
              <a:rPr lang="en-US" sz="1400">
                <a:latin typeface="Times New Roman" charset="0"/>
                <a:ea typeface="ＭＳ Ｐゴシック" charset="0"/>
                <a:cs typeface="ＭＳ Ｐゴシック" charset="0"/>
              </a:rPr>
              <a:t>FIRST Team #846</a:t>
            </a:r>
          </a:p>
          <a:p>
            <a:pPr eaLnBrk="1" hangingPunct="1">
              <a:lnSpc>
                <a:spcPct val="80000"/>
              </a:lnSpc>
            </a:pPr>
            <a:r>
              <a:rPr lang="en-US" sz="1400">
                <a:latin typeface="Times New Roman" charset="0"/>
                <a:ea typeface="ＭＳ Ｐゴシック" charset="0"/>
                <a:cs typeface="ＭＳ Ｐゴシック" charset="0"/>
                <a:hlinkClick r:id="rId3"/>
              </a:rPr>
              <a:t>DGiandomenico@lynbrookrobotics.com</a:t>
            </a:r>
            <a:endParaRPr lang="en-US" sz="1400">
              <a:latin typeface="Times New Roman" charset="0"/>
              <a:ea typeface="ＭＳ Ｐゴシック" charset="0"/>
              <a:cs typeface="ＭＳ Ｐゴシック" charset="0"/>
            </a:endParaRPr>
          </a:p>
          <a:p>
            <a:pPr eaLnBrk="1" hangingPunct="1">
              <a:lnSpc>
                <a:spcPct val="80000"/>
              </a:lnSpc>
            </a:pPr>
            <a:r>
              <a:rPr lang="en-US" sz="1400">
                <a:latin typeface="Times New Roman" charset="0"/>
                <a:ea typeface="ＭＳ Ｐゴシック" charset="0"/>
                <a:cs typeface="ＭＳ Ｐゴシック" charset="0"/>
              </a:rPr>
              <a:t>(408)343-1183</a:t>
            </a:r>
          </a:p>
        </p:txBody>
      </p:sp>
      <p:sp>
        <p:nvSpPr>
          <p:cNvPr id="2" name="Date Placeholder 1"/>
          <p:cNvSpPr>
            <a:spLocks noGrp="1"/>
          </p:cNvSpPr>
          <p:nvPr>
            <p:ph type="dt" sz="half" idx="10"/>
          </p:nvPr>
        </p:nvSpPr>
        <p:spPr/>
        <p:txBody>
          <a:bodyPr/>
          <a:lstStyle/>
          <a:p>
            <a:pPr>
              <a:defRPr/>
            </a:pPr>
            <a:r>
              <a:rPr lang="en-US" smtClean="0"/>
              <a:t>August 10, 2013</a:t>
            </a:r>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389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38915" name="Rectangle 5"/>
          <p:cNvSpPr>
            <a:spLocks noGrp="1" noChangeArrowheads="1"/>
          </p:cNvSpPr>
          <p:nvPr>
            <p:ph type="title"/>
          </p:nvPr>
        </p:nvSpPr>
        <p:spPr/>
        <p:txBody>
          <a:bodyPr/>
          <a:lstStyle/>
          <a:p>
            <a:pPr eaLnBrk="1" hangingPunct="1"/>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CIM</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Motor Performance</a:t>
            </a:r>
            <a:endParaRPr lang="en-US">
              <a:latin typeface="Times New Roman" charset="0"/>
              <a:ea typeface="ＭＳ Ｐゴシック" charset="0"/>
              <a:cs typeface="ＭＳ Ｐゴシック" charset="0"/>
            </a:endParaRPr>
          </a:p>
        </p:txBody>
      </p:sp>
      <p:pic>
        <p:nvPicPr>
          <p:cNvPr id="3891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76313" y="1600200"/>
            <a:ext cx="7189787" cy="4525963"/>
          </a:xfrm>
          <a:noFill/>
        </p:spPr>
      </p:pic>
      <p:grpSp>
        <p:nvGrpSpPr>
          <p:cNvPr id="2" name="Group 26"/>
          <p:cNvGrpSpPr>
            <a:grpSpLocks/>
          </p:cNvGrpSpPr>
          <p:nvPr/>
        </p:nvGrpSpPr>
        <p:grpSpPr bwMode="auto">
          <a:xfrm>
            <a:off x="6921500" y="5473700"/>
            <a:ext cx="955675" cy="892175"/>
            <a:chOff x="4360" y="3448"/>
            <a:chExt cx="602" cy="562"/>
          </a:xfrm>
        </p:grpSpPr>
        <p:sp>
          <p:nvSpPr>
            <p:cNvPr id="38928" name="Line 15"/>
            <p:cNvSpPr>
              <a:spLocks noChangeShapeType="1"/>
            </p:cNvSpPr>
            <p:nvPr/>
          </p:nvSpPr>
          <p:spPr bwMode="auto">
            <a:xfrm>
              <a:off x="4664" y="3448"/>
              <a:ext cx="0" cy="14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2212" name="Text Box 20"/>
            <p:cNvSpPr txBox="1">
              <a:spLocks noChangeArrowheads="1"/>
            </p:cNvSpPr>
            <p:nvPr/>
          </p:nvSpPr>
          <p:spPr bwMode="auto">
            <a:xfrm>
              <a:off x="4360" y="3600"/>
              <a:ext cx="602" cy="410"/>
            </a:xfrm>
            <a:prstGeom prst="rect">
              <a:avLst/>
            </a:prstGeom>
            <a:solidFill>
              <a:schemeClr val="bg1">
                <a:alpha val="75000"/>
              </a:schemeClr>
            </a:solidFill>
            <a:ln w="9525">
              <a:solidFill>
                <a:srgbClr val="FF0000"/>
              </a:solidFill>
              <a:miter lim="800000"/>
              <a:headEnd/>
              <a:tailEnd/>
            </a:ln>
            <a:effectLst>
              <a:outerShdw blurRad="63500" dist="38099" dir="2700000" algn="ctr" rotWithShape="0">
                <a:schemeClr val="bg2">
                  <a:alpha val="74998"/>
                </a:schemeClr>
              </a:outerShdw>
            </a:effectLst>
          </p:spPr>
          <p:txBody>
            <a:bodyPr>
              <a:spAutoFit/>
            </a:bodyPr>
            <a:lstStyle/>
            <a:p>
              <a:pPr>
                <a:defRPr/>
              </a:pPr>
              <a:r>
                <a:rPr lang="en-US">
                  <a:solidFill>
                    <a:srgbClr val="FF0000"/>
                  </a:solidFill>
                  <a:ea typeface="+mn-ea"/>
                  <a:cs typeface="+mn-cs"/>
                </a:rPr>
                <a:t>Stall</a:t>
              </a:r>
            </a:p>
            <a:p>
              <a:pPr>
                <a:defRPr/>
              </a:pPr>
              <a:r>
                <a:rPr lang="en-US">
                  <a:solidFill>
                    <a:srgbClr val="FF0000"/>
                  </a:solidFill>
                  <a:ea typeface="+mn-ea"/>
                  <a:cs typeface="+mn-cs"/>
                </a:rPr>
                <a:t>Torque</a:t>
              </a:r>
            </a:p>
          </p:txBody>
        </p:sp>
      </p:grpSp>
      <p:grpSp>
        <p:nvGrpSpPr>
          <p:cNvPr id="3" name="Group 24"/>
          <p:cNvGrpSpPr>
            <a:grpSpLocks/>
          </p:cNvGrpSpPr>
          <p:nvPr/>
        </p:nvGrpSpPr>
        <p:grpSpPr bwMode="auto">
          <a:xfrm>
            <a:off x="1714500" y="5105400"/>
            <a:ext cx="7048500" cy="650875"/>
            <a:chOff x="1080" y="3216"/>
            <a:chExt cx="4440" cy="410"/>
          </a:xfrm>
        </p:grpSpPr>
        <p:sp>
          <p:nvSpPr>
            <p:cNvPr id="38926" name="Line 14"/>
            <p:cNvSpPr>
              <a:spLocks noChangeShapeType="1"/>
            </p:cNvSpPr>
            <p:nvPr/>
          </p:nvSpPr>
          <p:spPr bwMode="auto">
            <a:xfrm>
              <a:off x="1080" y="3400"/>
              <a:ext cx="379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2211" name="Text Box 19"/>
            <p:cNvSpPr txBox="1">
              <a:spLocks noChangeArrowheads="1"/>
            </p:cNvSpPr>
            <p:nvPr/>
          </p:nvSpPr>
          <p:spPr bwMode="auto">
            <a:xfrm>
              <a:off x="4848" y="3216"/>
              <a:ext cx="672" cy="410"/>
            </a:xfrm>
            <a:prstGeom prst="rect">
              <a:avLst/>
            </a:prstGeom>
            <a:solidFill>
              <a:schemeClr val="bg1">
                <a:alpha val="75000"/>
              </a:schemeClr>
            </a:solidFill>
            <a:ln w="9525">
              <a:solidFill>
                <a:srgbClr val="FF0000"/>
              </a:solidFill>
              <a:miter lim="800000"/>
              <a:headEnd/>
              <a:tailEnd/>
            </a:ln>
            <a:effectLst>
              <a:outerShdw blurRad="63500" dist="38099" dir="2700000" algn="ctr" rotWithShape="0">
                <a:schemeClr val="bg2">
                  <a:alpha val="74998"/>
                </a:schemeClr>
              </a:outerShdw>
            </a:effectLst>
          </p:spPr>
          <p:txBody>
            <a:bodyPr>
              <a:spAutoFit/>
            </a:bodyPr>
            <a:lstStyle/>
            <a:p>
              <a:pPr algn="l">
                <a:defRPr/>
              </a:pPr>
              <a:r>
                <a:rPr lang="en-US">
                  <a:solidFill>
                    <a:srgbClr val="FF0000"/>
                  </a:solidFill>
                  <a:ea typeface="+mn-ea"/>
                  <a:cs typeface="+mn-cs"/>
                </a:rPr>
                <a:t>No Load</a:t>
              </a:r>
            </a:p>
            <a:p>
              <a:pPr algn="l">
                <a:defRPr/>
              </a:pPr>
              <a:r>
                <a:rPr lang="en-US">
                  <a:solidFill>
                    <a:srgbClr val="FF0000"/>
                  </a:solidFill>
                  <a:ea typeface="+mn-ea"/>
                  <a:cs typeface="+mn-cs"/>
                </a:rPr>
                <a:t>Current</a:t>
              </a:r>
            </a:p>
          </p:txBody>
        </p:sp>
      </p:grpSp>
      <p:grpSp>
        <p:nvGrpSpPr>
          <p:cNvPr id="4" name="Group 25"/>
          <p:cNvGrpSpPr>
            <a:grpSpLocks/>
          </p:cNvGrpSpPr>
          <p:nvPr/>
        </p:nvGrpSpPr>
        <p:grpSpPr bwMode="auto">
          <a:xfrm>
            <a:off x="304800" y="2514600"/>
            <a:ext cx="1447800" cy="650875"/>
            <a:chOff x="192" y="1584"/>
            <a:chExt cx="912" cy="410"/>
          </a:xfrm>
        </p:grpSpPr>
        <p:sp>
          <p:nvSpPr>
            <p:cNvPr id="38924" name="Line 8"/>
            <p:cNvSpPr>
              <a:spLocks noChangeShapeType="1"/>
            </p:cNvSpPr>
            <p:nvPr/>
          </p:nvSpPr>
          <p:spPr bwMode="auto">
            <a:xfrm>
              <a:off x="912" y="1776"/>
              <a:ext cx="19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2213" name="Text Box 21"/>
            <p:cNvSpPr txBox="1">
              <a:spLocks noChangeArrowheads="1"/>
            </p:cNvSpPr>
            <p:nvPr/>
          </p:nvSpPr>
          <p:spPr bwMode="auto">
            <a:xfrm>
              <a:off x="192" y="1584"/>
              <a:ext cx="698" cy="410"/>
            </a:xfrm>
            <a:prstGeom prst="rect">
              <a:avLst/>
            </a:prstGeom>
            <a:solidFill>
              <a:schemeClr val="bg1">
                <a:alpha val="75000"/>
              </a:schemeClr>
            </a:solidFill>
            <a:ln w="9525">
              <a:solidFill>
                <a:srgbClr val="FF0000"/>
              </a:solidFill>
              <a:miter lim="800000"/>
              <a:headEnd/>
              <a:tailEnd/>
            </a:ln>
            <a:effectLst>
              <a:outerShdw blurRad="63500" dist="38099" dir="2700000" algn="ctr" rotWithShape="0">
                <a:schemeClr val="bg2">
                  <a:alpha val="74998"/>
                </a:schemeClr>
              </a:outerShdw>
            </a:effectLst>
          </p:spPr>
          <p:txBody>
            <a:bodyPr>
              <a:spAutoFit/>
            </a:bodyPr>
            <a:lstStyle/>
            <a:p>
              <a:pPr algn="r">
                <a:defRPr/>
              </a:pPr>
              <a:r>
                <a:rPr lang="en-US" dirty="0">
                  <a:solidFill>
                    <a:srgbClr val="FF0000"/>
                  </a:solidFill>
                  <a:ea typeface="+mn-ea"/>
                  <a:cs typeface="+mn-cs"/>
                </a:rPr>
                <a:t>No Load Speed</a:t>
              </a:r>
            </a:p>
          </p:txBody>
        </p:sp>
      </p:grpSp>
      <p:grpSp>
        <p:nvGrpSpPr>
          <p:cNvPr id="5" name="Group 23"/>
          <p:cNvGrpSpPr>
            <a:grpSpLocks/>
          </p:cNvGrpSpPr>
          <p:nvPr/>
        </p:nvGrpSpPr>
        <p:grpSpPr bwMode="auto">
          <a:xfrm>
            <a:off x="7391400" y="2286000"/>
            <a:ext cx="1371600" cy="3200400"/>
            <a:chOff x="7391400" y="2286001"/>
            <a:chExt cx="1371600" cy="3200402"/>
          </a:xfrm>
        </p:grpSpPr>
        <p:sp>
          <p:nvSpPr>
            <p:cNvPr id="38921" name="Line 7"/>
            <p:cNvSpPr>
              <a:spLocks noChangeShapeType="1"/>
            </p:cNvSpPr>
            <p:nvPr/>
          </p:nvSpPr>
          <p:spPr bwMode="auto">
            <a:xfrm>
              <a:off x="7391400" y="2819400"/>
              <a:ext cx="381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2208" name="Text Box 16"/>
            <p:cNvSpPr txBox="1">
              <a:spLocks noChangeArrowheads="1"/>
            </p:cNvSpPr>
            <p:nvPr/>
          </p:nvSpPr>
          <p:spPr bwMode="auto">
            <a:xfrm>
              <a:off x="7807325" y="2489201"/>
              <a:ext cx="955675" cy="650875"/>
            </a:xfrm>
            <a:prstGeom prst="rect">
              <a:avLst/>
            </a:prstGeom>
            <a:solidFill>
              <a:schemeClr val="bg1">
                <a:alpha val="75000"/>
              </a:schemeClr>
            </a:solidFill>
            <a:ln w="9525">
              <a:solidFill>
                <a:srgbClr val="FF0000"/>
              </a:solidFill>
              <a:miter lim="800000"/>
              <a:headEnd/>
              <a:tailEnd/>
            </a:ln>
            <a:effectLst>
              <a:outerShdw blurRad="63500" dist="38099" dir="2700000" algn="ctr" rotWithShape="0">
                <a:schemeClr val="bg2">
                  <a:alpha val="74998"/>
                </a:schemeClr>
              </a:outerShdw>
            </a:effectLst>
          </p:spPr>
          <p:txBody>
            <a:bodyPr>
              <a:spAutoFit/>
            </a:bodyPr>
            <a:lstStyle/>
            <a:p>
              <a:pPr algn="l">
                <a:defRPr/>
              </a:pPr>
              <a:r>
                <a:rPr lang="en-US" dirty="0">
                  <a:solidFill>
                    <a:srgbClr val="FF0000"/>
                  </a:solidFill>
                  <a:ea typeface="+mn-ea"/>
                  <a:cs typeface="+mn-cs"/>
                </a:rPr>
                <a:t>Stall</a:t>
              </a:r>
            </a:p>
            <a:p>
              <a:pPr algn="l">
                <a:defRPr/>
              </a:pPr>
              <a:r>
                <a:rPr lang="en-US" dirty="0">
                  <a:solidFill>
                    <a:srgbClr val="FF0000"/>
                  </a:solidFill>
                  <a:ea typeface="+mn-ea"/>
                  <a:cs typeface="+mn-cs"/>
                </a:rPr>
                <a:t>Current</a:t>
              </a:r>
            </a:p>
          </p:txBody>
        </p:sp>
        <p:cxnSp>
          <p:nvCxnSpPr>
            <p:cNvPr id="38923" name="Straight Connector 18"/>
            <p:cNvCxnSpPr>
              <a:cxnSpLocks noChangeShapeType="1"/>
            </p:cNvCxnSpPr>
            <p:nvPr/>
          </p:nvCxnSpPr>
          <p:spPr bwMode="auto">
            <a:xfrm rot="5400000">
              <a:off x="5810961" y="3879085"/>
              <a:ext cx="3200402" cy="14233"/>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409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40963" name="Rectangle 5"/>
          <p:cNvSpPr>
            <a:spLocks noGrp="1" noChangeArrowheads="1"/>
          </p:cNvSpPr>
          <p:nvPr>
            <p:ph type="title"/>
          </p:nvPr>
        </p:nvSpPr>
        <p:spPr/>
        <p:txBody>
          <a:bodyPr/>
          <a:lstStyle/>
          <a:p>
            <a:pPr eaLnBrk="1" hangingPunct="1"/>
            <a:r>
              <a:rPr lang="en-US" dirty="0" smtClean="0">
                <a:latin typeface="Times New Roman" charset="0"/>
                <a:ea typeface="ＭＳ Ｐゴシック" charset="0"/>
                <a:cs typeface="ＭＳ Ｐゴシック" charset="0"/>
              </a:rPr>
              <a:t>Current </a:t>
            </a:r>
            <a:r>
              <a:rPr lang="en-US" dirty="0">
                <a:latin typeface="Times New Roman" charset="0"/>
                <a:ea typeface="ＭＳ Ｐゴシック" charset="0"/>
                <a:cs typeface="ＭＳ Ｐゴシック" charset="0"/>
              </a:rPr>
              <a:t>Limits (fuse</a:t>
            </a:r>
            <a:r>
              <a:rPr lang="en-US" dirty="0" smtClean="0">
                <a:latin typeface="Times New Roman" charset="0"/>
                <a:ea typeface="ＭＳ Ｐゴシック" charset="0"/>
                <a:cs typeface="ＭＳ Ｐゴシック" charset="0"/>
              </a:rPr>
              <a:t>)</a:t>
            </a:r>
            <a:br>
              <a:rPr lang="en-US" dirty="0" smtClean="0">
                <a:latin typeface="Times New Roman" charset="0"/>
                <a:ea typeface="ＭＳ Ｐゴシック" charset="0"/>
                <a:cs typeface="ＭＳ Ｐゴシック" charset="0"/>
              </a:rPr>
            </a:br>
            <a:r>
              <a:rPr lang="en-US" dirty="0" smtClean="0">
                <a:latin typeface="Times New Roman" charset="0"/>
                <a:ea typeface="ＭＳ Ｐゴシック" charset="0"/>
                <a:cs typeface="ＭＳ Ｐゴシック" charset="0"/>
              </a:rPr>
              <a:t> </a:t>
            </a:r>
            <a:r>
              <a:rPr lang="en-US" dirty="0">
                <a:latin typeface="Times New Roman" charset="0"/>
                <a:ea typeface="ＭＳ Ｐゴシック" charset="0"/>
                <a:cs typeface="ＭＳ Ｐゴシック" charset="0"/>
              </a:rPr>
              <a:t>on Motor Power</a:t>
            </a:r>
          </a:p>
        </p:txBody>
      </p:sp>
      <p:pic>
        <p:nvPicPr>
          <p:cNvPr id="4096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600200"/>
            <a:ext cx="7189788" cy="4525963"/>
          </a:xfrm>
          <a:noFill/>
        </p:spPr>
      </p:pic>
      <p:sp>
        <p:nvSpPr>
          <p:cNvPr id="40965" name="Line 7"/>
          <p:cNvSpPr>
            <a:spLocks noChangeShapeType="1"/>
          </p:cNvSpPr>
          <p:nvPr/>
        </p:nvSpPr>
        <p:spPr bwMode="auto">
          <a:xfrm>
            <a:off x="7010400" y="2768600"/>
            <a:ext cx="4572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2208" name="Text Box 16"/>
          <p:cNvSpPr txBox="1">
            <a:spLocks noChangeArrowheads="1"/>
          </p:cNvSpPr>
          <p:nvPr/>
        </p:nvSpPr>
        <p:spPr bwMode="auto">
          <a:xfrm>
            <a:off x="7467600" y="2476500"/>
            <a:ext cx="955675" cy="650875"/>
          </a:xfrm>
          <a:prstGeom prst="rect">
            <a:avLst/>
          </a:prstGeom>
          <a:solidFill>
            <a:schemeClr val="bg1">
              <a:alpha val="75000"/>
            </a:schemeClr>
          </a:solidFill>
          <a:ln w="9525">
            <a:solidFill>
              <a:srgbClr val="0000FF"/>
            </a:solidFill>
            <a:miter lim="800000"/>
            <a:headEnd/>
            <a:tailEnd/>
          </a:ln>
          <a:effectLst>
            <a:outerShdw blurRad="63500" dist="38099" dir="2700000" algn="ctr" rotWithShape="0">
              <a:schemeClr val="bg2">
                <a:alpha val="74998"/>
              </a:schemeClr>
            </a:outerShdw>
          </a:effectLst>
        </p:spPr>
        <p:txBody>
          <a:bodyPr>
            <a:spAutoFit/>
          </a:bodyPr>
          <a:lstStyle/>
          <a:p>
            <a:pPr algn="l">
              <a:defRPr/>
            </a:pPr>
            <a:r>
              <a:rPr lang="en-US" dirty="0">
                <a:solidFill>
                  <a:srgbClr val="0000FF"/>
                </a:solidFill>
                <a:ea typeface="+mn-ea"/>
                <a:cs typeface="+mn-cs"/>
              </a:rPr>
              <a:t>Stall</a:t>
            </a:r>
          </a:p>
          <a:p>
            <a:pPr algn="l">
              <a:defRPr/>
            </a:pPr>
            <a:r>
              <a:rPr lang="en-US" dirty="0">
                <a:solidFill>
                  <a:srgbClr val="0000FF"/>
                </a:solidFill>
                <a:ea typeface="+mn-ea"/>
                <a:cs typeface="+mn-cs"/>
              </a:rPr>
              <a:t>Current</a:t>
            </a:r>
          </a:p>
        </p:txBody>
      </p:sp>
      <p:sp>
        <p:nvSpPr>
          <p:cNvPr id="40967" name="Line 14"/>
          <p:cNvSpPr>
            <a:spLocks noChangeShapeType="1"/>
          </p:cNvSpPr>
          <p:nvPr/>
        </p:nvSpPr>
        <p:spPr bwMode="auto">
          <a:xfrm>
            <a:off x="1219200" y="4610100"/>
            <a:ext cx="6172200" cy="0"/>
          </a:xfrm>
          <a:prstGeom prst="line">
            <a:avLst/>
          </a:prstGeom>
          <a:noFill/>
          <a:ln w="28575">
            <a:solidFill>
              <a:srgbClr val="FF0000"/>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Text Box 19"/>
          <p:cNvSpPr txBox="1">
            <a:spLocks noChangeArrowheads="1"/>
          </p:cNvSpPr>
          <p:nvPr/>
        </p:nvSpPr>
        <p:spPr bwMode="auto">
          <a:xfrm>
            <a:off x="7391400" y="4267200"/>
            <a:ext cx="1447800" cy="646113"/>
          </a:xfrm>
          <a:prstGeom prst="rect">
            <a:avLst/>
          </a:prstGeom>
          <a:solidFill>
            <a:schemeClr val="bg1">
              <a:alpha val="75000"/>
            </a:schemeClr>
          </a:solidFill>
          <a:ln w="9525">
            <a:solidFill>
              <a:srgbClr val="FF0000"/>
            </a:solidFill>
            <a:prstDash val="solid"/>
            <a:miter lim="800000"/>
            <a:headEnd/>
            <a:tailEnd/>
          </a:ln>
          <a:effectLst>
            <a:outerShdw blurRad="63500" dist="38099" dir="2700000" algn="ctr" rotWithShape="0">
              <a:schemeClr val="bg2">
                <a:alpha val="74998"/>
              </a:schemeClr>
            </a:outerShdw>
          </a:effectLst>
        </p:spPr>
        <p:txBody>
          <a:bodyPr>
            <a:spAutoFit/>
          </a:bodyPr>
          <a:lstStyle/>
          <a:p>
            <a:pPr algn="l">
              <a:defRPr/>
            </a:pPr>
            <a:r>
              <a:rPr lang="en-US" dirty="0">
                <a:solidFill>
                  <a:srgbClr val="FF0000"/>
                </a:solidFill>
                <a:ea typeface="+mn-ea"/>
                <a:cs typeface="+mn-cs"/>
              </a:rPr>
              <a:t>40 A</a:t>
            </a:r>
            <a:br>
              <a:rPr lang="en-US" dirty="0">
                <a:solidFill>
                  <a:srgbClr val="FF0000"/>
                </a:solidFill>
                <a:ea typeface="+mn-ea"/>
                <a:cs typeface="+mn-cs"/>
              </a:rPr>
            </a:br>
            <a:r>
              <a:rPr lang="en-US" dirty="0">
                <a:solidFill>
                  <a:srgbClr val="FF0000"/>
                </a:solidFill>
                <a:ea typeface="+mn-ea"/>
                <a:cs typeface="+mn-cs"/>
              </a:rPr>
              <a:t>Fuse Limit</a:t>
            </a:r>
          </a:p>
        </p:txBody>
      </p:sp>
      <p:grpSp>
        <p:nvGrpSpPr>
          <p:cNvPr id="2" name="Group 34"/>
          <p:cNvGrpSpPr>
            <a:grpSpLocks/>
          </p:cNvGrpSpPr>
          <p:nvPr/>
        </p:nvGrpSpPr>
        <p:grpSpPr bwMode="auto">
          <a:xfrm>
            <a:off x="2209800" y="4648200"/>
            <a:ext cx="1295400" cy="739775"/>
            <a:chOff x="2286000" y="4610894"/>
            <a:chExt cx="1295400" cy="740230"/>
          </a:xfrm>
        </p:grpSpPr>
        <p:cxnSp>
          <p:nvCxnSpPr>
            <p:cNvPr id="40971" name="Straight Connector 22"/>
            <p:cNvCxnSpPr>
              <a:cxnSpLocks noChangeShapeType="1"/>
            </p:cNvCxnSpPr>
            <p:nvPr/>
          </p:nvCxnSpPr>
          <p:spPr bwMode="auto">
            <a:xfrm rot="5400000">
              <a:off x="2660650" y="4883150"/>
              <a:ext cx="546100" cy="158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cxnSp>
        <p:sp>
          <p:nvSpPr>
            <p:cNvPr id="28" name="Text Box 19"/>
            <p:cNvSpPr txBox="1">
              <a:spLocks noChangeArrowheads="1"/>
            </p:cNvSpPr>
            <p:nvPr/>
          </p:nvSpPr>
          <p:spPr bwMode="auto">
            <a:xfrm>
              <a:off x="2286000" y="5012779"/>
              <a:ext cx="1295400" cy="338345"/>
            </a:xfrm>
            <a:prstGeom prst="rect">
              <a:avLst/>
            </a:prstGeom>
            <a:solidFill>
              <a:schemeClr val="bg1">
                <a:alpha val="75000"/>
              </a:schemeClr>
            </a:solidFill>
            <a:ln w="9525">
              <a:solidFill>
                <a:srgbClr val="FF0000"/>
              </a:solidFill>
              <a:prstDash val="solid"/>
              <a:miter lim="800000"/>
              <a:headEnd/>
              <a:tailEnd/>
            </a:ln>
            <a:effectLst>
              <a:outerShdw blurRad="63500" dist="38099" dir="2700000" algn="ctr" rotWithShape="0">
                <a:schemeClr val="bg2">
                  <a:alpha val="74998"/>
                </a:scheme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600" smtClean="0">
                  <a:solidFill>
                    <a:srgbClr val="FF0000"/>
                  </a:solidFill>
                </a:rPr>
                <a:t>~100 Oz-In</a:t>
              </a:r>
              <a:endParaRPr lang="en-US" sz="1400" smtClean="0">
                <a:solidFill>
                  <a:srgbClr val="FF0000"/>
                </a:solidFill>
              </a:endParaRPr>
            </a:p>
          </p:txBody>
        </p:sp>
      </p:grpSp>
      <p:cxnSp>
        <p:nvCxnSpPr>
          <p:cNvPr id="39" name="Straight Connector 38"/>
          <p:cNvCxnSpPr/>
          <p:nvPr/>
        </p:nvCxnSpPr>
        <p:spPr bwMode="auto">
          <a:xfrm flipV="1">
            <a:off x="1193800" y="2768600"/>
            <a:ext cx="5698067" cy="2582334"/>
          </a:xfrm>
          <a:prstGeom prst="line">
            <a:avLst/>
          </a:prstGeom>
          <a:solidFill>
            <a:schemeClr val="folHlink"/>
          </a:solidFill>
          <a:ln w="76200" cap="rnd" cmpd="sng" algn="ctr">
            <a:gradFill flip="none" rotWithShape="1">
              <a:gsLst>
                <a:gs pos="0">
                  <a:srgbClr val="008000"/>
                </a:gs>
                <a:gs pos="48000">
                  <a:srgbClr val="FF0000"/>
                </a:gs>
                <a:gs pos="80000">
                  <a:srgbClr val="FF0000"/>
                </a:gs>
                <a:gs pos="31000">
                  <a:srgbClr val="FFFF00"/>
                </a:gs>
                <a:gs pos="42000">
                  <a:srgbClr val="FFFF00"/>
                </a:gs>
                <a:gs pos="23000">
                  <a:srgbClr val="008000"/>
                </a:gs>
              </a:gsLst>
              <a:lin ang="0" scaled="1"/>
              <a:tileRect/>
            </a:gradFill>
            <a:prstDash val="solid"/>
            <a:round/>
            <a:headEnd type="none" w="med" len="med"/>
            <a:tailEnd type="none" w="med" len="med"/>
          </a:ln>
          <a:effectLst/>
        </p:spPr>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430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43011" name="Rectangle 2"/>
          <p:cNvSpPr>
            <a:spLocks noGrp="1" noChangeArrowheads="1"/>
          </p:cNvSpPr>
          <p:nvPr>
            <p:ph type="title"/>
          </p:nvPr>
        </p:nvSpPr>
        <p:spPr>
          <a:xfrm>
            <a:off x="457200" y="274638"/>
            <a:ext cx="8153400" cy="1325562"/>
          </a:xfrm>
        </p:spPr>
        <p:txBody>
          <a:bodyPr/>
          <a:lstStyle/>
          <a:p>
            <a:pPr eaLnBrk="1" hangingPunct="1"/>
            <a:r>
              <a:rPr lang="en-US" sz="3600">
                <a:latin typeface="Times New Roman" charset="0"/>
                <a:ea typeface="ＭＳ Ｐゴシック" charset="0"/>
                <a:cs typeface="ＭＳ Ｐゴシック" charset="0"/>
              </a:rPr>
              <a:t>Choosing a motor based on</a:t>
            </a:r>
            <a:br>
              <a:rPr lang="en-US" sz="3600">
                <a:latin typeface="Times New Roman" charset="0"/>
                <a:ea typeface="ＭＳ Ｐゴシック" charset="0"/>
                <a:cs typeface="ＭＳ Ｐゴシック" charset="0"/>
              </a:rPr>
            </a:br>
            <a:r>
              <a:rPr lang="en-US" sz="3600">
                <a:latin typeface="Times New Roman" charset="0"/>
                <a:ea typeface="ＭＳ Ｐゴシック" charset="0"/>
                <a:cs typeface="ＭＳ Ｐゴシック" charset="0"/>
              </a:rPr>
              <a:t>Maximum Output Power</a:t>
            </a:r>
          </a:p>
        </p:txBody>
      </p:sp>
      <p:sp>
        <p:nvSpPr>
          <p:cNvPr id="49155" name="Rectangle 3"/>
          <p:cNvSpPr>
            <a:spLocks noGrp="1" noChangeArrowheads="1"/>
          </p:cNvSpPr>
          <p:nvPr>
            <p:ph type="body" idx="1"/>
          </p:nvPr>
        </p:nvSpPr>
        <p:spPr>
          <a:xfrm>
            <a:off x="762000" y="1828800"/>
            <a:ext cx="6705600" cy="3657600"/>
          </a:xfrm>
        </p:spPr>
        <p:txBody>
          <a:bodyPr/>
          <a:lstStyle/>
          <a:p>
            <a:pPr marL="533400" indent="-533400" eaLnBrk="1" hangingPunct="1">
              <a:lnSpc>
                <a:spcPct val="90000"/>
              </a:lnSpc>
              <a:buFontTx/>
              <a:buAutoNum type="arabicPeriod"/>
            </a:pPr>
            <a:r>
              <a:rPr lang="en-US" sz="2400">
                <a:latin typeface="Times New Roman" charset="0"/>
                <a:ea typeface="ＭＳ Ｐゴシック" charset="0"/>
                <a:cs typeface="ＭＳ Ｐゴシック" charset="0"/>
              </a:rPr>
              <a:t>Calculate </a:t>
            </a:r>
            <a:r>
              <a:rPr lang="en-US" sz="2400" b="1">
                <a:solidFill>
                  <a:srgbClr val="0000FF"/>
                </a:solidFill>
                <a:latin typeface="Times New Roman" charset="0"/>
                <a:ea typeface="ＭＳ Ｐゴシック" charset="0"/>
                <a:cs typeface="ＭＳ Ｐゴシック" charset="0"/>
              </a:rPr>
              <a:t>Energy</a:t>
            </a:r>
            <a:r>
              <a:rPr lang="en-US" sz="2400">
                <a:latin typeface="Times New Roman" charset="0"/>
                <a:ea typeface="ＭＳ Ｐゴシック" charset="0"/>
                <a:cs typeface="ＭＳ Ｐゴシック" charset="0"/>
              </a:rPr>
              <a:t> required to lift load.</a:t>
            </a:r>
          </a:p>
          <a:p>
            <a:pPr marL="533400" indent="-533400" eaLnBrk="1" hangingPunct="1">
              <a:lnSpc>
                <a:spcPct val="90000"/>
              </a:lnSpc>
              <a:buFontTx/>
              <a:buAutoNum type="arabicPeriod"/>
            </a:pPr>
            <a:r>
              <a:rPr lang="en-US" sz="2400">
                <a:latin typeface="Times New Roman" charset="0"/>
                <a:ea typeface="ＭＳ Ｐゴシック" charset="0"/>
                <a:cs typeface="ＭＳ Ｐゴシック" charset="0"/>
              </a:rPr>
              <a:t>Given the </a:t>
            </a:r>
            <a:r>
              <a:rPr lang="en-US" sz="2400" b="1">
                <a:solidFill>
                  <a:srgbClr val="0000FF"/>
                </a:solidFill>
                <a:latin typeface="Times New Roman" charset="0"/>
                <a:ea typeface="ＭＳ Ｐゴシック" charset="0"/>
                <a:cs typeface="ＭＳ Ｐゴシック" charset="0"/>
              </a:rPr>
              <a:t>Time </a:t>
            </a:r>
            <a:r>
              <a:rPr lang="en-US" sz="2400">
                <a:solidFill>
                  <a:srgbClr val="0000FF"/>
                </a:solidFill>
                <a:latin typeface="Times New Roman" charset="0"/>
                <a:ea typeface="ＭＳ Ｐゴシック" charset="0"/>
                <a:cs typeface="ＭＳ Ｐゴシック" charset="0"/>
              </a:rPr>
              <a:t>&amp; Energy</a:t>
            </a:r>
            <a:r>
              <a:rPr lang="en-US" sz="2400">
                <a:latin typeface="Times New Roman" charset="0"/>
                <a:ea typeface="ＭＳ Ｐゴシック" charset="0"/>
                <a:cs typeface="ＭＳ Ｐゴシック" charset="0"/>
              </a:rPr>
              <a:t>, calculate the mechanical </a:t>
            </a:r>
            <a:r>
              <a:rPr lang="en-US" sz="2400" b="1">
                <a:solidFill>
                  <a:srgbClr val="0000FF"/>
                </a:solidFill>
                <a:latin typeface="Times New Roman" charset="0"/>
                <a:ea typeface="ＭＳ Ｐゴシック" charset="0"/>
                <a:cs typeface="ＭＳ Ｐゴシック" charset="0"/>
              </a:rPr>
              <a:t>Power</a:t>
            </a:r>
            <a:r>
              <a:rPr lang="en-US" sz="2400">
                <a:latin typeface="Times New Roman" charset="0"/>
                <a:ea typeface="ＭＳ Ｐゴシック" charset="0"/>
                <a:cs typeface="ＭＳ Ｐゴシック" charset="0"/>
              </a:rPr>
              <a:t> required.</a:t>
            </a:r>
          </a:p>
          <a:p>
            <a:pPr marL="533400" indent="-533400" eaLnBrk="1" hangingPunct="1">
              <a:lnSpc>
                <a:spcPct val="90000"/>
              </a:lnSpc>
              <a:buFontTx/>
              <a:buAutoNum type="arabicPeriod"/>
            </a:pPr>
            <a:r>
              <a:rPr lang="en-US" sz="2400">
                <a:latin typeface="Times New Roman" charset="0"/>
                <a:ea typeface="ＭＳ Ｐゴシック" charset="0"/>
                <a:cs typeface="ＭＳ Ｐゴシック" charset="0"/>
              </a:rPr>
              <a:t>Boost </a:t>
            </a:r>
            <a:r>
              <a:rPr lang="en-US" sz="2400">
                <a:solidFill>
                  <a:srgbClr val="0000FF"/>
                </a:solidFill>
                <a:latin typeface="Times New Roman" charset="0"/>
                <a:ea typeface="ＭＳ Ｐゴシック" charset="0"/>
                <a:cs typeface="ＭＳ Ｐゴシック" charset="0"/>
              </a:rPr>
              <a:t>Power</a:t>
            </a:r>
            <a:r>
              <a:rPr lang="en-US" sz="2400">
                <a:latin typeface="Times New Roman" charset="0"/>
                <a:ea typeface="ＭＳ Ｐゴシック" charset="0"/>
                <a:cs typeface="ＭＳ Ｐゴシック" charset="0"/>
              </a:rPr>
              <a:t> requirement to adjust for </a:t>
            </a:r>
            <a:r>
              <a:rPr lang="en-US" sz="2400" b="1">
                <a:solidFill>
                  <a:srgbClr val="0000FF"/>
                </a:solidFill>
                <a:latin typeface="Times New Roman" charset="0"/>
                <a:ea typeface="ＭＳ Ｐゴシック" charset="0"/>
                <a:cs typeface="ＭＳ Ｐゴシック" charset="0"/>
              </a:rPr>
              <a:t>Friction</a:t>
            </a:r>
            <a:r>
              <a:rPr lang="en-US" sz="2400">
                <a:latin typeface="Times New Roman" charset="0"/>
                <a:ea typeface="ＭＳ Ｐゴシック" charset="0"/>
                <a:cs typeface="ＭＳ Ｐゴシック" charset="0"/>
              </a:rPr>
              <a:t> in the gearbox and elsewhere.</a:t>
            </a:r>
          </a:p>
          <a:p>
            <a:pPr marL="533400" indent="-533400" eaLnBrk="1" hangingPunct="1">
              <a:lnSpc>
                <a:spcPct val="90000"/>
              </a:lnSpc>
              <a:buFontTx/>
              <a:buAutoNum type="arabicPeriod"/>
            </a:pPr>
            <a:r>
              <a:rPr lang="en-US" sz="2400">
                <a:latin typeface="Times New Roman" charset="0"/>
                <a:ea typeface="ＭＳ Ｐゴシック" charset="0"/>
                <a:cs typeface="ＭＳ Ｐゴシック" charset="0"/>
              </a:rPr>
              <a:t>Choose a motor whose </a:t>
            </a:r>
            <a:r>
              <a:rPr lang="en-US" sz="2400" b="1">
                <a:solidFill>
                  <a:srgbClr val="0000FF"/>
                </a:solidFill>
                <a:latin typeface="Times New Roman" charset="0"/>
                <a:ea typeface="ＭＳ Ｐゴシック" charset="0"/>
                <a:cs typeface="ＭＳ Ｐゴシック" charset="0"/>
              </a:rPr>
              <a:t>Maximum Output Power</a:t>
            </a:r>
            <a:r>
              <a:rPr lang="en-US" sz="2400">
                <a:latin typeface="Times New Roman" charset="0"/>
                <a:ea typeface="ＭＳ Ｐゴシック" charset="0"/>
                <a:cs typeface="ＭＳ Ｐゴシック" charset="0"/>
              </a:rPr>
              <a:t> is </a:t>
            </a:r>
            <a:r>
              <a:rPr lang="en-US" sz="2400" u="sng">
                <a:latin typeface="Times New Roman" charset="0"/>
                <a:ea typeface="ＭＳ Ｐゴシック" charset="0"/>
                <a:cs typeface="ＭＳ Ｐゴシック" charset="0"/>
              </a:rPr>
              <a:t>at least </a:t>
            </a:r>
            <a:r>
              <a:rPr lang="en-US" sz="2400">
                <a:latin typeface="Times New Roman" charset="0"/>
                <a:ea typeface="ＭＳ Ｐゴシック" charset="0"/>
                <a:cs typeface="ＭＳ Ｐゴシック" charset="0"/>
              </a:rPr>
              <a:t>4/3 * (safety margin)</a:t>
            </a:r>
            <a:endParaRPr lang="en-US" sz="2400">
              <a:latin typeface="Times New Roman" charset="0"/>
              <a:ea typeface="ＭＳ Ｐゴシック" charset="0"/>
              <a:cs typeface="ＭＳ Ｐゴシック" charset="0"/>
              <a:sym typeface="Symbo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fade">
                                      <p:cBhvr>
                                        <p:cTn id="7" dur="1000"/>
                                        <p:tgtEl>
                                          <p:spTgt spid="49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fade">
                                      <p:cBhvr>
                                        <p:cTn id="12" dur="1000"/>
                                        <p:tgtEl>
                                          <p:spTgt spid="491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fade">
                                      <p:cBhvr>
                                        <p:cTn id="17" dur="1000"/>
                                        <p:tgtEl>
                                          <p:spTgt spid="491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fade">
                                      <p:cBhvr>
                                        <p:cTn id="22" dur="1000"/>
                                        <p:tgtEl>
                                          <p:spTgt spid="49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4915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pic>
        <p:nvPicPr>
          <p:cNvPr id="49155" name="Picture 7" descr="http://www.johnsonmotor.com/index.php?eID=tx_nawsecuredl&amp;u=0&amp;file=uploads/pics/pic_main_components_b.jpg&amp;t=1222546924&amp;hash=45ee1c2c4b6bf967af3279d50852909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8262938" cy="4797425"/>
          </a:xfrm>
          <a:prstGeom prst="rect">
            <a:avLst/>
          </a:prstGeom>
          <a:noFill/>
          <a:ln w="152400">
            <a:solidFill>
              <a:srgbClr val="3399FF">
                <a:alpha val="50195"/>
              </a:srgbClr>
            </a:solidFill>
            <a:miter lim="800000"/>
            <a:headEnd/>
            <a:tailEnd/>
          </a:ln>
          <a:extLst>
            <a:ext uri="{909E8E84-426E-40dd-AFC4-6F175D3DCCD1}">
              <a14:hiddenFill xmlns:a14="http://schemas.microsoft.com/office/drawing/2010/main">
                <a:solidFill>
                  <a:srgbClr val="FFFFFF"/>
                </a:solidFill>
              </a14:hiddenFill>
            </a:ext>
          </a:extLst>
        </p:spPr>
      </p:pic>
      <p:sp>
        <p:nvSpPr>
          <p:cNvPr id="49156" name="Text Box 8"/>
          <p:cNvSpPr txBox="1">
            <a:spLocks noChangeArrowheads="1"/>
          </p:cNvSpPr>
          <p:nvPr/>
        </p:nvSpPr>
        <p:spPr bwMode="auto">
          <a:xfrm>
            <a:off x="6629400" y="5943600"/>
            <a:ext cx="2076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a:t>www.johnsonmotor.com</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4505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pic>
        <p:nvPicPr>
          <p:cNvPr id="45059" name="Picture 71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1000" y="604838"/>
            <a:ext cx="8458200" cy="5618162"/>
          </a:xfrm>
          <a:noFill/>
        </p:spPr>
      </p:pic>
      <p:sp>
        <p:nvSpPr>
          <p:cNvPr id="31451" name="Rectangle 731"/>
          <p:cNvSpPr>
            <a:spLocks noChangeArrowheads="1"/>
          </p:cNvSpPr>
          <p:nvPr/>
        </p:nvSpPr>
        <p:spPr bwMode="auto">
          <a:xfrm>
            <a:off x="3733800" y="1619250"/>
            <a:ext cx="990600" cy="209550"/>
          </a:xfrm>
          <a:prstGeom prst="rect">
            <a:avLst/>
          </a:prstGeom>
          <a:solidFill>
            <a:srgbClr val="99CCFF"/>
          </a:solidFill>
          <a:ln w="9525">
            <a:solidFill>
              <a:schemeClr val="tx1"/>
            </a:solidFill>
            <a:miter lim="800000"/>
            <a:headEnd/>
            <a:tailEnd/>
          </a:ln>
        </p:spPr>
        <p:txBody>
          <a:bodyPr wrap="none" anchor="ctr"/>
          <a:lstStyle/>
          <a:p>
            <a:endParaRPr lang="en-US"/>
          </a:p>
        </p:txBody>
      </p:sp>
      <p:sp>
        <p:nvSpPr>
          <p:cNvPr id="31487" name="Rectangle 767"/>
          <p:cNvSpPr>
            <a:spLocks noChangeArrowheads="1"/>
          </p:cNvSpPr>
          <p:nvPr/>
        </p:nvSpPr>
        <p:spPr bwMode="auto">
          <a:xfrm>
            <a:off x="3733800" y="1905000"/>
            <a:ext cx="990600" cy="209550"/>
          </a:xfrm>
          <a:prstGeom prst="rect">
            <a:avLst/>
          </a:prstGeom>
          <a:solidFill>
            <a:srgbClr val="99CCFF"/>
          </a:solidFill>
          <a:ln w="9525">
            <a:solidFill>
              <a:schemeClr val="tx1"/>
            </a:solidFill>
            <a:miter lim="800000"/>
            <a:headEnd/>
            <a:tailEnd/>
          </a:ln>
        </p:spPr>
        <p:txBody>
          <a:bodyPr wrap="none" anchor="ctr"/>
          <a:lstStyle/>
          <a:p>
            <a:endParaRPr lang="en-US"/>
          </a:p>
        </p:txBody>
      </p:sp>
      <p:sp>
        <p:nvSpPr>
          <p:cNvPr id="31488" name="Rectangle 768"/>
          <p:cNvSpPr>
            <a:spLocks noChangeArrowheads="1"/>
          </p:cNvSpPr>
          <p:nvPr/>
        </p:nvSpPr>
        <p:spPr bwMode="auto">
          <a:xfrm>
            <a:off x="3733800" y="2176463"/>
            <a:ext cx="990600" cy="209550"/>
          </a:xfrm>
          <a:prstGeom prst="rect">
            <a:avLst/>
          </a:prstGeom>
          <a:solidFill>
            <a:srgbClr val="99CCFF"/>
          </a:solidFill>
          <a:ln w="9525">
            <a:solidFill>
              <a:schemeClr val="tx1"/>
            </a:solidFill>
            <a:miter lim="800000"/>
            <a:headEnd/>
            <a:tailEnd/>
          </a:ln>
        </p:spPr>
        <p:txBody>
          <a:bodyPr wrap="none" anchor="ctr"/>
          <a:lstStyle/>
          <a:p>
            <a:endParaRPr lang="en-US"/>
          </a:p>
        </p:txBody>
      </p:sp>
      <p:sp>
        <p:nvSpPr>
          <p:cNvPr id="31489" name="Rectangle 769"/>
          <p:cNvSpPr>
            <a:spLocks noChangeArrowheads="1"/>
          </p:cNvSpPr>
          <p:nvPr/>
        </p:nvSpPr>
        <p:spPr bwMode="auto">
          <a:xfrm>
            <a:off x="3733800" y="2971800"/>
            <a:ext cx="990600" cy="209550"/>
          </a:xfrm>
          <a:prstGeom prst="rect">
            <a:avLst/>
          </a:prstGeom>
          <a:solidFill>
            <a:srgbClr val="99CCFF"/>
          </a:solidFill>
          <a:ln w="9525">
            <a:solidFill>
              <a:schemeClr val="tx1"/>
            </a:solidFill>
            <a:miter lim="800000"/>
            <a:headEnd/>
            <a:tailEnd/>
          </a:ln>
        </p:spPr>
        <p:txBody>
          <a:bodyPr wrap="none" anchor="ctr"/>
          <a:lstStyle/>
          <a:p>
            <a:endParaRPr lang="en-US"/>
          </a:p>
        </p:txBody>
      </p:sp>
      <p:sp>
        <p:nvSpPr>
          <p:cNvPr id="31490" name="Rectangle 770"/>
          <p:cNvSpPr>
            <a:spLocks noChangeArrowheads="1"/>
          </p:cNvSpPr>
          <p:nvPr/>
        </p:nvSpPr>
        <p:spPr bwMode="auto">
          <a:xfrm>
            <a:off x="3733800" y="3267075"/>
            <a:ext cx="990600" cy="209550"/>
          </a:xfrm>
          <a:prstGeom prst="rect">
            <a:avLst/>
          </a:prstGeom>
          <a:solidFill>
            <a:srgbClr val="99CCFF"/>
          </a:solidFill>
          <a:ln w="9525">
            <a:solidFill>
              <a:schemeClr val="tx1"/>
            </a:solidFill>
            <a:miter lim="800000"/>
            <a:headEnd/>
            <a:tailEnd/>
          </a:ln>
        </p:spPr>
        <p:txBody>
          <a:bodyPr wrap="none" anchor="ctr"/>
          <a:lstStyle/>
          <a:p>
            <a:endParaRPr lang="en-US"/>
          </a:p>
        </p:txBody>
      </p:sp>
      <p:sp>
        <p:nvSpPr>
          <p:cNvPr id="31491" name="Rectangle 771"/>
          <p:cNvSpPr>
            <a:spLocks noChangeArrowheads="1"/>
          </p:cNvSpPr>
          <p:nvPr/>
        </p:nvSpPr>
        <p:spPr bwMode="auto">
          <a:xfrm>
            <a:off x="3733800" y="3533775"/>
            <a:ext cx="990600" cy="209550"/>
          </a:xfrm>
          <a:prstGeom prst="rect">
            <a:avLst/>
          </a:prstGeom>
          <a:solidFill>
            <a:srgbClr val="99CCFF"/>
          </a:solidFill>
          <a:ln w="9525">
            <a:solidFill>
              <a:schemeClr val="tx1"/>
            </a:solidFill>
            <a:miter lim="800000"/>
            <a:headEnd/>
            <a:tailEnd/>
          </a:ln>
        </p:spPr>
        <p:txBody>
          <a:bodyPr wrap="none" anchor="ctr"/>
          <a:lstStyle/>
          <a:p>
            <a:endParaRPr lang="en-US"/>
          </a:p>
        </p:txBody>
      </p:sp>
      <p:sp>
        <p:nvSpPr>
          <p:cNvPr id="31492" name="Rectangle 772"/>
          <p:cNvSpPr>
            <a:spLocks noChangeArrowheads="1"/>
          </p:cNvSpPr>
          <p:nvPr/>
        </p:nvSpPr>
        <p:spPr bwMode="auto">
          <a:xfrm>
            <a:off x="3733800" y="3810000"/>
            <a:ext cx="990600" cy="209550"/>
          </a:xfrm>
          <a:prstGeom prst="rect">
            <a:avLst/>
          </a:prstGeom>
          <a:solidFill>
            <a:srgbClr val="99CCFF"/>
          </a:solidFill>
          <a:ln w="9525">
            <a:solidFill>
              <a:schemeClr val="tx1"/>
            </a:solidFill>
            <a:miter lim="800000"/>
            <a:headEnd/>
            <a:tailEnd/>
          </a:ln>
        </p:spPr>
        <p:txBody>
          <a:bodyPr wrap="none" anchor="ctr"/>
          <a:lstStyle/>
          <a:p>
            <a:endParaRPr lang="en-US"/>
          </a:p>
        </p:txBody>
      </p:sp>
      <p:sp>
        <p:nvSpPr>
          <p:cNvPr id="31493" name="Rectangle 773"/>
          <p:cNvSpPr>
            <a:spLocks noChangeArrowheads="1"/>
          </p:cNvSpPr>
          <p:nvPr/>
        </p:nvSpPr>
        <p:spPr bwMode="auto">
          <a:xfrm>
            <a:off x="3733800" y="4886325"/>
            <a:ext cx="990600" cy="209550"/>
          </a:xfrm>
          <a:prstGeom prst="rect">
            <a:avLst/>
          </a:prstGeom>
          <a:solidFill>
            <a:srgbClr val="99CCFF"/>
          </a:solidFill>
          <a:ln w="9525">
            <a:solidFill>
              <a:schemeClr val="tx1"/>
            </a:solidFill>
            <a:miter lim="800000"/>
            <a:headEnd/>
            <a:tailEnd/>
          </a:ln>
        </p:spPr>
        <p:txBody>
          <a:bodyPr wrap="none" anchor="ctr"/>
          <a:lstStyle/>
          <a:p>
            <a:endParaRPr lang="en-US"/>
          </a:p>
        </p:txBody>
      </p:sp>
      <p:sp>
        <p:nvSpPr>
          <p:cNvPr id="31494" name="Rectangle 774"/>
          <p:cNvSpPr>
            <a:spLocks noChangeArrowheads="1"/>
          </p:cNvSpPr>
          <p:nvPr/>
        </p:nvSpPr>
        <p:spPr bwMode="auto">
          <a:xfrm>
            <a:off x="3733800" y="5686425"/>
            <a:ext cx="990600" cy="209550"/>
          </a:xfrm>
          <a:prstGeom prst="rect">
            <a:avLst/>
          </a:prstGeom>
          <a:solidFill>
            <a:srgbClr val="99CCFF"/>
          </a:solidFill>
          <a:ln w="9525">
            <a:solidFill>
              <a:schemeClr val="tx1"/>
            </a:solidFill>
            <a:miter lim="800000"/>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31451"/>
                                        </p:tgtEl>
                                      </p:cBhvr>
                                    </p:animEffect>
                                    <p:set>
                                      <p:cBhvr>
                                        <p:cTn id="7" dur="1" fill="hold">
                                          <p:stCondLst>
                                            <p:cond delay="499"/>
                                          </p:stCondLst>
                                        </p:cTn>
                                        <p:tgtEl>
                                          <p:spTgt spid="31451"/>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31487"/>
                                        </p:tgtEl>
                                      </p:cBhvr>
                                    </p:animEffect>
                                    <p:set>
                                      <p:cBhvr>
                                        <p:cTn id="12" dur="1" fill="hold">
                                          <p:stCondLst>
                                            <p:cond delay="499"/>
                                          </p:stCondLst>
                                        </p:cTn>
                                        <p:tgtEl>
                                          <p:spTgt spid="3148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31488"/>
                                        </p:tgtEl>
                                      </p:cBhvr>
                                    </p:animEffect>
                                    <p:set>
                                      <p:cBhvr>
                                        <p:cTn id="17" dur="1" fill="hold">
                                          <p:stCondLst>
                                            <p:cond delay="499"/>
                                          </p:stCondLst>
                                        </p:cTn>
                                        <p:tgtEl>
                                          <p:spTgt spid="31488"/>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31489"/>
                                        </p:tgtEl>
                                      </p:cBhvr>
                                    </p:animEffect>
                                    <p:set>
                                      <p:cBhvr>
                                        <p:cTn id="22" dur="1" fill="hold">
                                          <p:stCondLst>
                                            <p:cond delay="499"/>
                                          </p:stCondLst>
                                        </p:cTn>
                                        <p:tgtEl>
                                          <p:spTgt spid="3148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500"/>
                                        <p:tgtEl>
                                          <p:spTgt spid="31490"/>
                                        </p:tgtEl>
                                      </p:cBhvr>
                                    </p:animEffect>
                                    <p:set>
                                      <p:cBhvr>
                                        <p:cTn id="27" dur="1" fill="hold">
                                          <p:stCondLst>
                                            <p:cond delay="499"/>
                                          </p:stCondLst>
                                        </p:cTn>
                                        <p:tgtEl>
                                          <p:spTgt spid="31490"/>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0" nodeType="clickEffect">
                                  <p:stCondLst>
                                    <p:cond delay="0"/>
                                  </p:stCondLst>
                                  <p:childTnLst>
                                    <p:animEffect transition="out" filter="fade">
                                      <p:cBhvr>
                                        <p:cTn id="31" dur="500"/>
                                        <p:tgtEl>
                                          <p:spTgt spid="31491"/>
                                        </p:tgtEl>
                                      </p:cBhvr>
                                    </p:animEffect>
                                    <p:set>
                                      <p:cBhvr>
                                        <p:cTn id="32" dur="1" fill="hold">
                                          <p:stCondLst>
                                            <p:cond delay="499"/>
                                          </p:stCondLst>
                                        </p:cTn>
                                        <p:tgtEl>
                                          <p:spTgt spid="31491"/>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31492"/>
                                        </p:tgtEl>
                                      </p:cBhvr>
                                    </p:animEffect>
                                    <p:set>
                                      <p:cBhvr>
                                        <p:cTn id="37" dur="1" fill="hold">
                                          <p:stCondLst>
                                            <p:cond delay="499"/>
                                          </p:stCondLst>
                                        </p:cTn>
                                        <p:tgtEl>
                                          <p:spTgt spid="31492"/>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0" nodeType="clickEffect">
                                  <p:stCondLst>
                                    <p:cond delay="0"/>
                                  </p:stCondLst>
                                  <p:childTnLst>
                                    <p:animEffect transition="out" filter="fade">
                                      <p:cBhvr>
                                        <p:cTn id="41" dur="500"/>
                                        <p:tgtEl>
                                          <p:spTgt spid="31493"/>
                                        </p:tgtEl>
                                      </p:cBhvr>
                                    </p:animEffect>
                                    <p:set>
                                      <p:cBhvr>
                                        <p:cTn id="42" dur="1" fill="hold">
                                          <p:stCondLst>
                                            <p:cond delay="499"/>
                                          </p:stCondLst>
                                        </p:cTn>
                                        <p:tgtEl>
                                          <p:spTgt spid="31493"/>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xit" presetSubtype="0" fill="hold" grpId="0" nodeType="clickEffect">
                                  <p:stCondLst>
                                    <p:cond delay="0"/>
                                  </p:stCondLst>
                                  <p:childTnLst>
                                    <p:animEffect transition="out" filter="fade">
                                      <p:cBhvr>
                                        <p:cTn id="46" dur="500"/>
                                        <p:tgtEl>
                                          <p:spTgt spid="31494"/>
                                        </p:tgtEl>
                                      </p:cBhvr>
                                    </p:animEffect>
                                    <p:set>
                                      <p:cBhvr>
                                        <p:cTn id="47" dur="1" fill="hold">
                                          <p:stCondLst>
                                            <p:cond delay="499"/>
                                          </p:stCondLst>
                                        </p:cTn>
                                        <p:tgtEl>
                                          <p:spTgt spid="314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51" grpId="0" animBg="1"/>
      <p:bldP spid="31487" grpId="0" animBg="1"/>
      <p:bldP spid="31488" grpId="0" animBg="1"/>
      <p:bldP spid="31489" grpId="0" animBg="1"/>
      <p:bldP spid="31490" grpId="0" animBg="1"/>
      <p:bldP spid="31491" grpId="0" animBg="1"/>
      <p:bldP spid="31492" grpId="0" animBg="1"/>
      <p:bldP spid="31493" grpId="0" animBg="1"/>
      <p:bldP spid="3149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3277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11" name="Rectangle 51"/>
          <p:cNvSpPr txBox="1">
            <a:spLocks noChangeArrowheads="1"/>
          </p:cNvSpPr>
          <p:nvPr/>
        </p:nvSpPr>
        <p:spPr bwMode="auto">
          <a:xfrm>
            <a:off x="381000" y="0"/>
            <a:ext cx="8229600" cy="1143000"/>
          </a:xfrm>
          <a:prstGeom prst="rect">
            <a:avLst/>
          </a:prstGeom>
          <a:noFill/>
          <a:ln w="9525">
            <a:noFill/>
            <a:miter lim="800000"/>
            <a:headEnd/>
            <a:tailEnd/>
          </a:ln>
        </p:spPr>
        <p:txBody>
          <a:bodyPr anchor="ctr"/>
          <a:lstStyle/>
          <a:p>
            <a:pPr>
              <a:defRPr/>
            </a:pPr>
            <a:r>
              <a:rPr lang="en-US" sz="4400" kern="0" dirty="0" smtClean="0">
                <a:solidFill>
                  <a:schemeClr val="tx2"/>
                </a:solidFill>
                <a:latin typeface="+mj-lt"/>
                <a:ea typeface="ＭＳ Ｐゴシック" charset="-128"/>
                <a:cs typeface="ＭＳ Ｐゴシック" charset="-128"/>
              </a:rPr>
              <a:t>Motor Selection</a:t>
            </a:r>
            <a:endParaRPr lang="en-US" sz="4400" kern="0" dirty="0">
              <a:solidFill>
                <a:schemeClr val="tx2"/>
              </a:solidFill>
              <a:latin typeface="+mj-lt"/>
              <a:ea typeface="ＭＳ Ｐゴシック" charset="-128"/>
              <a:cs typeface="ＭＳ Ｐゴシック" charset="-128"/>
            </a:endParaRPr>
          </a:p>
        </p:txBody>
      </p:sp>
      <p:graphicFrame>
        <p:nvGraphicFramePr>
          <p:cNvPr id="8" name="Table 7"/>
          <p:cNvGraphicFramePr>
            <a:graphicFrameLocks noGrp="1"/>
          </p:cNvGraphicFramePr>
          <p:nvPr>
            <p:extLst>
              <p:ext uri="{D42A27DB-BD31-4B8C-83A1-F6EECF244321}">
                <p14:modId xmlns:p14="http://schemas.microsoft.com/office/powerpoint/2010/main" val="386110124"/>
              </p:ext>
            </p:extLst>
          </p:nvPr>
        </p:nvGraphicFramePr>
        <p:xfrm>
          <a:off x="1371600" y="990600"/>
          <a:ext cx="6553200" cy="5278119"/>
        </p:xfrm>
        <a:graphic>
          <a:graphicData uri="http://schemas.openxmlformats.org/drawingml/2006/table">
            <a:tbl>
              <a:tblPr firstRow="1" bandRow="1">
                <a:tableStyleId>{284E427A-3D55-4303-BF80-6455036E1DE7}</a:tableStyleId>
              </a:tblPr>
              <a:tblGrid>
                <a:gridCol w="1341298"/>
                <a:gridCol w="1053877"/>
                <a:gridCol w="1053877"/>
                <a:gridCol w="1034716"/>
                <a:gridCol w="996393"/>
                <a:gridCol w="1073039"/>
              </a:tblGrid>
              <a:tr h="584200">
                <a:tc>
                  <a:txBody>
                    <a:bodyPr/>
                    <a:lstStyle/>
                    <a:p>
                      <a:pPr algn="l" fontAlgn="ctr"/>
                      <a:r>
                        <a:rPr lang="en-US" sz="1400" u="none" strike="noStrike" dirty="0">
                          <a:effectLst/>
                        </a:rPr>
                        <a:t>Make</a:t>
                      </a:r>
                      <a:br>
                        <a:rPr lang="en-US" sz="1400" u="none" strike="noStrike" dirty="0">
                          <a:effectLst/>
                        </a:rPr>
                      </a:br>
                      <a:r>
                        <a:rPr lang="en-US" sz="1400" u="none" strike="noStrike" dirty="0">
                          <a:effectLst/>
                        </a:rPr>
                        <a:t>  Model</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dirty="0">
                          <a:effectLst/>
                        </a:rPr>
                        <a:t>Max Power (W) </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dirty="0">
                          <a:effectLst/>
                        </a:rPr>
                        <a:t>Stall Torque (</a:t>
                      </a:r>
                      <a:r>
                        <a:rPr lang="en-US" sz="1400" u="none" strike="noStrike" dirty="0" err="1">
                          <a:effectLst/>
                        </a:rPr>
                        <a:t>oz</a:t>
                      </a:r>
                      <a:r>
                        <a:rPr lang="en-US" sz="1400" u="none" strike="noStrike" dirty="0">
                          <a:effectLst/>
                        </a:rPr>
                        <a:t>-in) </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a:effectLst/>
                        </a:rPr>
                        <a:t>Free Speed (rpm)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Free Current (A)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Stall Current (A) </a:t>
                      </a:r>
                      <a:endParaRPr lang="en-US" sz="1400" b="0" i="0" u="none" strike="noStrike">
                        <a:solidFill>
                          <a:srgbClr val="000000"/>
                        </a:solidFill>
                        <a:effectLst/>
                        <a:latin typeface="Calibri"/>
                      </a:endParaRPr>
                    </a:p>
                  </a:txBody>
                  <a:tcPr marL="0" marR="0" marT="0" marB="0" anchor="ctr"/>
                </a:tc>
              </a:tr>
              <a:tr h="317500">
                <a:tc>
                  <a:txBody>
                    <a:bodyPr/>
                    <a:lstStyle/>
                    <a:p>
                      <a:pPr algn="l" fontAlgn="ctr"/>
                      <a:r>
                        <a:rPr lang="en-US" sz="1400" u="none" strike="noStrike">
                          <a:effectLst/>
                        </a:rPr>
                        <a:t>CIM </a:t>
                      </a:r>
                      <a:br>
                        <a:rPr lang="en-US" sz="1400" u="none" strike="noStrike">
                          <a:effectLst/>
                        </a:rPr>
                      </a:br>
                      <a:r>
                        <a:rPr lang="en-US" sz="1400" u="none" strike="noStrike">
                          <a:effectLst/>
                        </a:rPr>
                        <a:t>  FR801-001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337</a:t>
                      </a:r>
                      <a:endParaRPr lang="en-US" sz="1400" b="0" i="0" u="none" strike="noStrike" dirty="0">
                        <a:solidFill>
                          <a:srgbClr val="000000"/>
                        </a:solidFill>
                        <a:effectLst/>
                        <a:latin typeface="Calibri"/>
                      </a:endParaRPr>
                    </a:p>
                  </a:txBody>
                  <a:tcPr marL="0" marR="0" marT="0" marB="0" anchor="ctr">
                    <a:solidFill>
                      <a:srgbClr val="FFF495">
                        <a:alpha val="40000"/>
                      </a:srgbClr>
                    </a:solidFill>
                  </a:tcPr>
                </a:tc>
                <a:tc>
                  <a:txBody>
                    <a:bodyPr/>
                    <a:lstStyle/>
                    <a:p>
                      <a:pPr algn="ctr" fontAlgn="ctr"/>
                      <a:r>
                        <a:rPr lang="en-US" sz="1400" u="none" strike="noStrike">
                          <a:effectLst/>
                        </a:rPr>
                        <a:t>343</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5310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2.7</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133</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en-US" sz="1400" u="none" strike="noStrike" dirty="0" err="1">
                          <a:effectLst/>
                        </a:rPr>
                        <a:t>BaneBots</a:t>
                      </a:r>
                      <a:r>
                        <a:rPr lang="en-US" sz="1400" u="none" strike="noStrike" dirty="0">
                          <a:effectLst/>
                        </a:rPr>
                        <a:t> </a:t>
                      </a:r>
                      <a:br>
                        <a:rPr lang="en-US" sz="1400" u="none" strike="noStrike" dirty="0">
                          <a:effectLst/>
                        </a:rPr>
                      </a:br>
                      <a:r>
                        <a:rPr lang="en-US" sz="1400" u="none" strike="noStrike" dirty="0">
                          <a:effectLst/>
                        </a:rPr>
                        <a:t>  M7-RS775-18 </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dirty="0">
                          <a:effectLst/>
                        </a:rPr>
                        <a:t>273</a:t>
                      </a:r>
                      <a:endParaRPr lang="en-US" sz="1400" b="0" i="0" u="none" strike="noStrike" dirty="0">
                        <a:solidFill>
                          <a:srgbClr val="000000"/>
                        </a:solidFill>
                        <a:effectLst/>
                        <a:latin typeface="Calibri"/>
                      </a:endParaRPr>
                    </a:p>
                  </a:txBody>
                  <a:tcPr marL="0" marR="0" marT="0" marB="0" anchor="ctr">
                    <a:solidFill>
                      <a:srgbClr val="FFF495"/>
                    </a:solidFill>
                  </a:tcPr>
                </a:tc>
                <a:tc>
                  <a:txBody>
                    <a:bodyPr/>
                    <a:lstStyle/>
                    <a:p>
                      <a:pPr algn="ctr" fontAlgn="ctr"/>
                      <a:r>
                        <a:rPr lang="en-US" sz="1400" u="none" strike="noStrike">
                          <a:effectLst/>
                        </a:rPr>
                        <a:t>113</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13000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87</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en-US" sz="1400" u="none" strike="noStrike" dirty="0" err="1">
                          <a:effectLst/>
                        </a:rPr>
                        <a:t>BaneBots</a:t>
                      </a:r>
                      <a:r>
                        <a:rPr lang="en-US" sz="1400" u="none" strike="noStrike" dirty="0">
                          <a:effectLst/>
                        </a:rPr>
                        <a:t> </a:t>
                      </a:r>
                      <a:br>
                        <a:rPr lang="en-US" sz="1400" u="none" strike="noStrike" dirty="0">
                          <a:effectLst/>
                        </a:rPr>
                      </a:br>
                      <a:r>
                        <a:rPr lang="en-US" sz="1400" u="none" strike="noStrike" dirty="0">
                          <a:effectLst/>
                        </a:rPr>
                        <a:t>  M5-RS550-</a:t>
                      </a:r>
                      <a:r>
                        <a:rPr lang="en-US" sz="1400" u="none" strike="noStrike" dirty="0" smtClean="0">
                          <a:effectLst/>
                        </a:rPr>
                        <a:t>12</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dirty="0">
                          <a:effectLst/>
                        </a:rPr>
                        <a:t>254</a:t>
                      </a:r>
                      <a:endParaRPr lang="en-US" sz="1400" b="0" i="0" u="none" strike="noStrike" dirty="0">
                        <a:solidFill>
                          <a:srgbClr val="000000"/>
                        </a:solidFill>
                        <a:effectLst/>
                        <a:latin typeface="Calibri"/>
                      </a:endParaRPr>
                    </a:p>
                  </a:txBody>
                  <a:tcPr marL="0" marR="0" marT="0" marB="0" anchor="ctr">
                    <a:solidFill>
                      <a:srgbClr val="FFF495">
                        <a:alpha val="40000"/>
                      </a:srgbClr>
                    </a:solidFill>
                  </a:tcPr>
                </a:tc>
                <a:tc>
                  <a:txBody>
                    <a:bodyPr/>
                    <a:lstStyle/>
                    <a:p>
                      <a:pPr algn="ctr" fontAlgn="ctr"/>
                      <a:r>
                        <a:rPr lang="en-US" sz="1400" u="none" strike="noStrike">
                          <a:effectLst/>
                        </a:rPr>
                        <a:t>71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19300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1.4</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85</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tr-TR" sz="1400" u="none" strike="noStrike">
                          <a:effectLst/>
                        </a:rPr>
                        <a:t>VEX  Mini CIM</a:t>
                      </a:r>
                      <a:br>
                        <a:rPr lang="tr-TR" sz="1400" u="none" strike="noStrike">
                          <a:effectLst/>
                        </a:rPr>
                      </a:br>
                      <a:r>
                        <a:rPr lang="tr-TR" sz="1400" u="none" strike="noStrike">
                          <a:effectLst/>
                        </a:rPr>
                        <a:t>  217-3371 </a:t>
                      </a:r>
                      <a:endParaRPr lang="tr-TR"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229</a:t>
                      </a:r>
                      <a:endParaRPr lang="en-US" sz="1400" b="0" i="0" u="none" strike="noStrike" dirty="0">
                        <a:solidFill>
                          <a:srgbClr val="000000"/>
                        </a:solidFill>
                        <a:effectLst/>
                        <a:latin typeface="Calibri"/>
                      </a:endParaRPr>
                    </a:p>
                  </a:txBody>
                  <a:tcPr marL="0" marR="0" marT="0" marB="0" anchor="ctr">
                    <a:solidFill>
                      <a:srgbClr val="FFF495"/>
                    </a:solidFill>
                  </a:tcPr>
                </a:tc>
                <a:tc>
                  <a:txBody>
                    <a:bodyPr/>
                    <a:lstStyle/>
                    <a:p>
                      <a:pPr algn="ctr" fontAlgn="ctr"/>
                      <a:r>
                        <a:rPr lang="en-US" sz="1400" u="none" strike="noStrike">
                          <a:effectLst/>
                        </a:rPr>
                        <a:t>198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6200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86</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pl-PL" sz="1400" u="none" strike="noStrike" dirty="0" err="1">
                          <a:effectLst/>
                        </a:rPr>
                        <a:t>AndyMark</a:t>
                      </a:r>
                      <a:r>
                        <a:rPr lang="pl-PL" sz="1400" u="none" strike="noStrike" dirty="0">
                          <a:effectLst/>
                        </a:rPr>
                        <a:t> </a:t>
                      </a:r>
                      <a:br>
                        <a:rPr lang="pl-PL" sz="1400" u="none" strike="noStrike" dirty="0">
                          <a:effectLst/>
                        </a:rPr>
                      </a:br>
                      <a:r>
                        <a:rPr lang="pl-PL" sz="1400" u="none" strike="noStrike" dirty="0">
                          <a:effectLst/>
                        </a:rPr>
                        <a:t>  am-0912 </a:t>
                      </a:r>
                      <a:endParaRPr lang="pl-PL"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dirty="0">
                          <a:effectLst/>
                        </a:rPr>
                        <a:t>179</a:t>
                      </a:r>
                      <a:endParaRPr lang="en-US" sz="1400" b="0" i="0" u="none" strike="noStrike" dirty="0">
                        <a:solidFill>
                          <a:srgbClr val="000000"/>
                        </a:solidFill>
                        <a:effectLst/>
                        <a:latin typeface="Calibri"/>
                      </a:endParaRPr>
                    </a:p>
                  </a:txBody>
                  <a:tcPr marL="0" marR="0" marT="0" marB="0" anchor="ctr">
                    <a:solidFill>
                      <a:srgbClr val="FFF495">
                        <a:alpha val="40000"/>
                      </a:srgbClr>
                    </a:solidFill>
                  </a:tcPr>
                </a:tc>
                <a:tc>
                  <a:txBody>
                    <a:bodyPr/>
                    <a:lstStyle/>
                    <a:p>
                      <a:pPr algn="ctr" fontAlgn="ctr"/>
                      <a:r>
                        <a:rPr lang="en-US" sz="1400" u="none" strike="noStrike">
                          <a:effectLst/>
                        </a:rPr>
                        <a:t>61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16000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1.2</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64</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da-DK" sz="1400" u="none" strike="noStrike">
                          <a:effectLst/>
                        </a:rPr>
                        <a:t>VEX bag motor</a:t>
                      </a:r>
                      <a:br>
                        <a:rPr lang="da-DK" sz="1400" u="none" strike="noStrike">
                          <a:effectLst/>
                        </a:rPr>
                      </a:br>
                      <a:r>
                        <a:rPr lang="da-DK" sz="1400" u="none" strike="noStrike">
                          <a:effectLst/>
                        </a:rPr>
                        <a:t>  217-3351 </a:t>
                      </a:r>
                      <a:endParaRPr lang="da-DK"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149</a:t>
                      </a:r>
                      <a:endParaRPr lang="en-US" sz="1400" b="0" i="0" u="none" strike="noStrike" dirty="0">
                        <a:solidFill>
                          <a:srgbClr val="000000"/>
                        </a:solidFill>
                        <a:effectLst/>
                        <a:latin typeface="Calibri"/>
                      </a:endParaRPr>
                    </a:p>
                  </a:txBody>
                  <a:tcPr marL="0" marR="0" marT="0" marB="0" anchor="ctr">
                    <a:solidFill>
                      <a:srgbClr val="FFF495"/>
                    </a:solidFill>
                  </a:tcPr>
                </a:tc>
                <a:tc>
                  <a:txBody>
                    <a:bodyPr/>
                    <a:lstStyle/>
                    <a:p>
                      <a:pPr algn="ctr" fontAlgn="ctr"/>
                      <a:r>
                        <a:rPr lang="en-US" sz="1400" u="none" strike="noStrike">
                          <a:effectLst/>
                        </a:rPr>
                        <a:t>57</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14000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41</a:t>
                      </a:r>
                      <a:endParaRPr lang="en-US" sz="1400" b="0" i="0" u="none" strike="noStrike">
                        <a:solidFill>
                          <a:srgbClr val="000000"/>
                        </a:solidFill>
                        <a:effectLst/>
                        <a:latin typeface="Calibri"/>
                      </a:endParaRPr>
                    </a:p>
                  </a:txBody>
                  <a:tcPr marL="0" marR="0" marT="0" marB="0" anchor="ctr"/>
                </a:tc>
              </a:tr>
              <a:tr h="317500">
                <a:tc>
                  <a:txBody>
                    <a:bodyPr/>
                    <a:lstStyle/>
                    <a:p>
                      <a:pPr algn="l" fontAlgn="ctr"/>
                      <a:r>
                        <a:rPr lang="en-US" sz="1400" u="none" strike="noStrike">
                          <a:effectLst/>
                        </a:rPr>
                        <a:t>BaneBots </a:t>
                      </a:r>
                      <a:br>
                        <a:rPr lang="en-US" sz="1400" u="none" strike="noStrike">
                          <a:effectLst/>
                        </a:rPr>
                      </a:br>
                      <a:r>
                        <a:rPr lang="en-US" sz="1400" u="none" strike="noStrike">
                          <a:effectLst/>
                        </a:rPr>
                        <a:t>  M5-RS540-12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123</a:t>
                      </a:r>
                      <a:endParaRPr lang="en-US" sz="1400" b="0" i="0" u="none" strike="noStrike">
                        <a:solidFill>
                          <a:srgbClr val="000000"/>
                        </a:solidFill>
                        <a:effectLst/>
                        <a:latin typeface="Calibri"/>
                      </a:endParaRPr>
                    </a:p>
                  </a:txBody>
                  <a:tcPr marL="0" marR="0" marT="0" marB="0" anchor="ctr">
                    <a:solidFill>
                      <a:srgbClr val="FFF495">
                        <a:alpha val="40000"/>
                      </a:srgbClr>
                    </a:solidFill>
                  </a:tcPr>
                </a:tc>
                <a:tc>
                  <a:txBody>
                    <a:bodyPr/>
                    <a:lstStyle/>
                    <a:p>
                      <a:pPr algn="ctr" fontAlgn="ctr"/>
                      <a:r>
                        <a:rPr lang="en-US" sz="1400" u="none" strike="noStrike">
                          <a:effectLst/>
                        </a:rPr>
                        <a:t>39</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16800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42</a:t>
                      </a:r>
                      <a:endParaRPr lang="en-US" sz="1400" b="0" i="0" u="none" strike="noStrike">
                        <a:solidFill>
                          <a:srgbClr val="000000"/>
                        </a:solidFill>
                        <a:effectLst/>
                        <a:latin typeface="Calibri"/>
                      </a:endParaRPr>
                    </a:p>
                  </a:txBody>
                  <a:tcPr marL="0" marR="0" marT="0" marB="0" anchor="ctr"/>
                </a:tc>
              </a:tr>
              <a:tr h="304800">
                <a:tc>
                  <a:txBody>
                    <a:bodyPr/>
                    <a:lstStyle/>
                    <a:p>
                      <a:pPr algn="l" fontAlgn="ctr"/>
                      <a:r>
                        <a:rPr lang="en-US" sz="1400" u="none" strike="noStrike">
                          <a:effectLst/>
                        </a:rPr>
                        <a:t>BaneBots </a:t>
                      </a:r>
                      <a:br>
                        <a:rPr lang="en-US" sz="1400" u="none" strike="noStrike">
                          <a:effectLst/>
                        </a:rPr>
                      </a:br>
                      <a:r>
                        <a:rPr lang="en-US" sz="1400" u="none" strike="noStrike">
                          <a:effectLst/>
                        </a:rPr>
                        <a:t>  M7-RS775-12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83</a:t>
                      </a:r>
                      <a:endParaRPr lang="en-US" sz="1400" b="0" i="0" u="none" strike="noStrike" dirty="0">
                        <a:solidFill>
                          <a:srgbClr val="000000"/>
                        </a:solidFill>
                        <a:effectLst/>
                        <a:latin typeface="Calibri"/>
                      </a:endParaRPr>
                    </a:p>
                  </a:txBody>
                  <a:tcPr marL="0" marR="0" marT="0" marB="0" anchor="ctr">
                    <a:solidFill>
                      <a:srgbClr val="FFF495"/>
                    </a:solidFill>
                  </a:tcPr>
                </a:tc>
                <a:tc>
                  <a:txBody>
                    <a:bodyPr/>
                    <a:lstStyle/>
                    <a:p>
                      <a:pPr algn="ctr" fontAlgn="ctr"/>
                      <a:r>
                        <a:rPr lang="en-US" sz="1400" u="none" strike="noStrike">
                          <a:effectLst/>
                        </a:rPr>
                        <a:t>61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7300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30</a:t>
                      </a:r>
                      <a:endParaRPr lang="en-US" sz="1400" b="0" i="0" u="none" strike="noStrike">
                        <a:solidFill>
                          <a:srgbClr val="000000"/>
                        </a:solidFill>
                        <a:effectLst/>
                        <a:latin typeface="Calibri"/>
                      </a:endParaRPr>
                    </a:p>
                  </a:txBody>
                  <a:tcPr marL="0" marR="0" marT="0" marB="0" anchor="ctr"/>
                </a:tc>
              </a:tr>
              <a:tr h="266700">
                <a:tc>
                  <a:txBody>
                    <a:bodyPr/>
                    <a:lstStyle/>
                    <a:p>
                      <a:pPr algn="l" fontAlgn="ctr"/>
                      <a:r>
                        <a:rPr lang="en-US" sz="1400" u="none" strike="noStrike">
                          <a:effectLst/>
                        </a:rPr>
                        <a:t>BaneBots </a:t>
                      </a:r>
                      <a:br>
                        <a:rPr lang="en-US" sz="1400" u="none" strike="noStrike">
                          <a:effectLst/>
                        </a:rPr>
                      </a:br>
                      <a:r>
                        <a:rPr lang="en-US" sz="1400" u="none" strike="noStrike">
                          <a:effectLst/>
                        </a:rPr>
                        <a:t>  M5-RS545-12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74</a:t>
                      </a:r>
                      <a:endParaRPr lang="en-US" sz="1400" b="0" i="0" u="none" strike="noStrike" dirty="0">
                        <a:solidFill>
                          <a:srgbClr val="000000"/>
                        </a:solidFill>
                        <a:effectLst/>
                        <a:latin typeface="Calibri"/>
                      </a:endParaRPr>
                    </a:p>
                  </a:txBody>
                  <a:tcPr marL="0" marR="0" marT="0" marB="0" anchor="ctr">
                    <a:solidFill>
                      <a:srgbClr val="FFF495">
                        <a:alpha val="40000"/>
                      </a:srgbClr>
                    </a:solidFill>
                  </a:tcPr>
                </a:tc>
                <a:tc>
                  <a:txBody>
                    <a:bodyPr/>
                    <a:lstStyle/>
                    <a:p>
                      <a:pPr algn="ctr" fontAlgn="ctr"/>
                      <a:r>
                        <a:rPr lang="en-US" sz="1400" u="none" strike="noStrike">
                          <a:effectLst/>
                        </a:rPr>
                        <a:t>24</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16800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0.9</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21</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en-US" sz="1400" u="none" strike="noStrike">
                          <a:effectLst/>
                        </a:rPr>
                        <a:t>BaneBots </a:t>
                      </a:r>
                      <a:br>
                        <a:rPr lang="en-US" sz="1400" u="none" strike="noStrike">
                          <a:effectLst/>
                        </a:rPr>
                      </a:br>
                      <a:r>
                        <a:rPr lang="en-US" sz="1400" u="none" strike="noStrike">
                          <a:effectLst/>
                        </a:rPr>
                        <a:t>  M3-RS395-12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48</a:t>
                      </a:r>
                      <a:endParaRPr lang="en-US" sz="1400" b="0" i="0" u="none" strike="noStrike" dirty="0">
                        <a:solidFill>
                          <a:srgbClr val="000000"/>
                        </a:solidFill>
                        <a:effectLst/>
                        <a:latin typeface="Calibri"/>
                      </a:endParaRPr>
                    </a:p>
                  </a:txBody>
                  <a:tcPr marL="0" marR="0" marT="0" marB="0" anchor="ctr">
                    <a:solidFill>
                      <a:srgbClr val="FFF495"/>
                    </a:solidFill>
                  </a:tcPr>
                </a:tc>
                <a:tc>
                  <a:txBody>
                    <a:bodyPr/>
                    <a:lstStyle/>
                    <a:p>
                      <a:pPr algn="ctr" fontAlgn="ctr"/>
                      <a:r>
                        <a:rPr lang="en-US" sz="1400" u="none" strike="noStrike">
                          <a:effectLst/>
                        </a:rPr>
                        <a:t>17</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15500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0.5</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15</a:t>
                      </a:r>
                      <a:endParaRPr lang="en-US" sz="1400" b="0" i="0" u="none" strike="noStrike" dirty="0">
                        <a:solidFill>
                          <a:srgbClr val="000000"/>
                        </a:solidFill>
                        <a:effectLst/>
                        <a:latin typeface="Calibri"/>
                      </a:endParaRPr>
                    </a:p>
                  </a:txBody>
                  <a:tcPr marL="0" marR="0" marT="0" marB="0" anchor="ctr"/>
                </a:tc>
              </a:tr>
              <a:tr h="355600">
                <a:tc>
                  <a:txBody>
                    <a:bodyPr/>
                    <a:lstStyle/>
                    <a:p>
                      <a:pPr algn="l" fontAlgn="ctr"/>
                      <a:r>
                        <a:rPr lang="pl-PL" sz="1400" u="none" strike="noStrike">
                          <a:effectLst/>
                        </a:rPr>
                        <a:t>AndyMark </a:t>
                      </a:r>
                      <a:br>
                        <a:rPr lang="pl-PL" sz="1400" u="none" strike="noStrike">
                          <a:effectLst/>
                        </a:rPr>
                      </a:br>
                      <a:r>
                        <a:rPr lang="pl-PL" sz="1400" u="none" strike="noStrike">
                          <a:effectLst/>
                        </a:rPr>
                        <a:t>  am-0915 </a:t>
                      </a:r>
                      <a:endParaRPr lang="pl-PL"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45</a:t>
                      </a:r>
                      <a:endParaRPr lang="en-US" sz="1400" b="0" i="0" u="none" strike="noStrike" dirty="0">
                        <a:solidFill>
                          <a:srgbClr val="000000"/>
                        </a:solidFill>
                        <a:effectLst/>
                        <a:latin typeface="Calibri"/>
                      </a:endParaRPr>
                    </a:p>
                  </a:txBody>
                  <a:tcPr marL="0" marR="0" marT="0" marB="0" anchor="ctr">
                    <a:solidFill>
                      <a:srgbClr val="FFF495">
                        <a:alpha val="40000"/>
                      </a:srgbClr>
                    </a:solidFill>
                  </a:tcPr>
                </a:tc>
                <a:tc>
                  <a:txBody>
                    <a:bodyPr/>
                    <a:lstStyle/>
                    <a:p>
                      <a:pPr algn="ctr" fontAlgn="ctr"/>
                      <a:r>
                        <a:rPr lang="en-US" sz="1400" u="none" strike="noStrike" dirty="0">
                          <a:effectLst/>
                        </a:rPr>
                        <a:t>1209</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a:effectLst/>
                        </a:rPr>
                        <a:t>198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0.6</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22</a:t>
                      </a:r>
                      <a:endParaRPr lang="en-US" sz="1400" b="0" i="0" u="none" strike="noStrike" dirty="0">
                        <a:solidFill>
                          <a:srgbClr val="000000"/>
                        </a:solidFill>
                        <a:effectLst/>
                        <a:latin typeface="Calibri"/>
                      </a:endParaRPr>
                    </a:p>
                  </a:txBody>
                  <a:tcPr marL="0" marR="0" marT="0" marB="0" anchor="ct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144363275"/>
              </p:ext>
            </p:extLst>
          </p:nvPr>
        </p:nvGraphicFramePr>
        <p:xfrm>
          <a:off x="1371600" y="990600"/>
          <a:ext cx="6553200" cy="5278119"/>
        </p:xfrm>
        <a:graphic>
          <a:graphicData uri="http://schemas.openxmlformats.org/drawingml/2006/table">
            <a:tbl>
              <a:tblPr firstRow="1" bandRow="1">
                <a:tableStyleId>{284E427A-3D55-4303-BF80-6455036E1DE7}</a:tableStyleId>
              </a:tblPr>
              <a:tblGrid>
                <a:gridCol w="1341298"/>
                <a:gridCol w="1053877"/>
                <a:gridCol w="1053877"/>
                <a:gridCol w="1034716"/>
                <a:gridCol w="996393"/>
                <a:gridCol w="1073039"/>
              </a:tblGrid>
              <a:tr h="584200">
                <a:tc>
                  <a:txBody>
                    <a:bodyPr/>
                    <a:lstStyle/>
                    <a:p>
                      <a:pPr algn="l" fontAlgn="ctr"/>
                      <a:r>
                        <a:rPr lang="en-US" sz="1400" u="none" strike="noStrike" dirty="0">
                          <a:effectLst/>
                        </a:rPr>
                        <a:t>Make</a:t>
                      </a:r>
                      <a:br>
                        <a:rPr lang="en-US" sz="1400" u="none" strike="noStrike" dirty="0">
                          <a:effectLst/>
                        </a:rPr>
                      </a:br>
                      <a:r>
                        <a:rPr lang="en-US" sz="1400" u="none" strike="noStrike" dirty="0">
                          <a:effectLst/>
                        </a:rPr>
                        <a:t>  Model</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dirty="0">
                          <a:effectLst/>
                        </a:rPr>
                        <a:t>Max Power (W) </a:t>
                      </a:r>
                      <a:endParaRPr lang="en-US" sz="1400" b="0" i="0" u="none" strike="noStrike" dirty="0">
                        <a:solidFill>
                          <a:srgbClr val="000000"/>
                        </a:solidFill>
                        <a:effectLst/>
                        <a:latin typeface="Calibri"/>
                      </a:endParaRPr>
                    </a:p>
                  </a:txBody>
                  <a:tcPr marL="0" marR="0" marT="0" marB="0" anchor="ctr">
                    <a:lnB w="28575" cap="flat" cmpd="sng" algn="ctr">
                      <a:solidFill>
                        <a:srgbClr val="008000"/>
                      </a:solidFill>
                      <a:prstDash val="solid"/>
                      <a:round/>
                      <a:headEnd type="none" w="med" len="med"/>
                      <a:tailEnd type="none" w="med" len="med"/>
                    </a:lnB>
                  </a:tcPr>
                </a:tc>
                <a:tc>
                  <a:txBody>
                    <a:bodyPr/>
                    <a:lstStyle/>
                    <a:p>
                      <a:pPr algn="ctr" fontAlgn="ctr"/>
                      <a:r>
                        <a:rPr lang="en-US" sz="1400" u="none" strike="noStrike" dirty="0">
                          <a:effectLst/>
                        </a:rPr>
                        <a:t>Stall Torque (</a:t>
                      </a:r>
                      <a:r>
                        <a:rPr lang="en-US" sz="1400" u="none" strike="noStrike" dirty="0" err="1">
                          <a:effectLst/>
                        </a:rPr>
                        <a:t>oz</a:t>
                      </a:r>
                      <a:r>
                        <a:rPr lang="en-US" sz="1400" u="none" strike="noStrike" dirty="0">
                          <a:effectLst/>
                        </a:rPr>
                        <a:t>-in) </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a:effectLst/>
                        </a:rPr>
                        <a:t>Free Speed (rpm)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Free Current (A)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Stall Current (A) </a:t>
                      </a:r>
                      <a:endParaRPr lang="en-US" sz="1400" b="0" i="0" u="none" strike="noStrike" dirty="0">
                        <a:solidFill>
                          <a:srgbClr val="000000"/>
                        </a:solidFill>
                        <a:effectLst/>
                        <a:latin typeface="Calibri"/>
                      </a:endParaRPr>
                    </a:p>
                  </a:txBody>
                  <a:tcPr marL="0" marR="0" marT="0" marB="0" anchor="ctr"/>
                </a:tc>
              </a:tr>
              <a:tr h="317500">
                <a:tc>
                  <a:txBody>
                    <a:bodyPr/>
                    <a:lstStyle/>
                    <a:p>
                      <a:pPr algn="l" fontAlgn="ctr"/>
                      <a:r>
                        <a:rPr lang="en-US" sz="1400" u="none" strike="noStrike">
                          <a:effectLst/>
                        </a:rPr>
                        <a:t>CIM </a:t>
                      </a:r>
                      <a:br>
                        <a:rPr lang="en-US" sz="1400" u="none" strike="noStrike">
                          <a:effectLst/>
                        </a:rPr>
                      </a:br>
                      <a:r>
                        <a:rPr lang="en-US" sz="1400" u="none" strike="noStrike">
                          <a:effectLst/>
                        </a:rPr>
                        <a:t>  FR801-001 </a:t>
                      </a:r>
                      <a:endParaRPr lang="en-US" sz="1400" b="0" i="0" u="none" strike="noStrike">
                        <a:solidFill>
                          <a:srgbClr val="000000"/>
                        </a:solidFill>
                        <a:effectLst/>
                        <a:latin typeface="Calibri"/>
                      </a:endParaRPr>
                    </a:p>
                  </a:txBody>
                  <a:tcPr marL="0" marR="0" marT="0" marB="0" anchor="ctr">
                    <a:lnR w="28575" cap="flat" cmpd="sng" algn="ctr">
                      <a:solidFill>
                        <a:srgbClr val="008000"/>
                      </a:solidFill>
                      <a:prstDash val="solid"/>
                      <a:round/>
                      <a:headEnd type="none" w="med" len="med"/>
                      <a:tailEnd type="none" w="med" len="med"/>
                    </a:lnR>
                  </a:tcPr>
                </a:tc>
                <a:tc>
                  <a:txBody>
                    <a:bodyPr/>
                    <a:lstStyle/>
                    <a:p>
                      <a:pPr algn="ctr" fontAlgn="ctr"/>
                      <a:r>
                        <a:rPr lang="en-US" sz="1400" u="none" strike="noStrike" dirty="0">
                          <a:effectLst/>
                        </a:rPr>
                        <a:t>337</a:t>
                      </a:r>
                      <a:endParaRPr lang="en-US" sz="1400" b="0" i="0" u="none" strike="noStrike" dirty="0">
                        <a:solidFill>
                          <a:srgbClr val="000000"/>
                        </a:solidFill>
                        <a:effectLst/>
                        <a:latin typeface="Calibri"/>
                      </a:endParaRPr>
                    </a:p>
                  </a:txBody>
                  <a:tcPr marL="0" marR="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solidFill>
                      <a:srgbClr val="CCFF99"/>
                    </a:solidFill>
                  </a:tcPr>
                </a:tc>
                <a:tc>
                  <a:txBody>
                    <a:bodyPr/>
                    <a:lstStyle/>
                    <a:p>
                      <a:pPr algn="ctr" fontAlgn="ctr"/>
                      <a:r>
                        <a:rPr lang="en-US" sz="1400" u="none" strike="noStrike">
                          <a:effectLst/>
                        </a:rPr>
                        <a:t>343</a:t>
                      </a:r>
                      <a:endParaRPr lang="en-US" sz="1400" b="0" i="0" u="none" strike="noStrike">
                        <a:solidFill>
                          <a:srgbClr val="000000"/>
                        </a:solidFill>
                        <a:effectLst/>
                        <a:latin typeface="Calibri"/>
                      </a:endParaRPr>
                    </a:p>
                  </a:txBody>
                  <a:tcPr marL="0" marR="0" marT="0" marB="0" anchor="ctr">
                    <a:lnL w="28575" cap="flat" cmpd="sng" algn="ctr">
                      <a:solidFill>
                        <a:srgbClr val="008000"/>
                      </a:solidFill>
                      <a:prstDash val="solid"/>
                      <a:round/>
                      <a:headEnd type="none" w="med" len="med"/>
                      <a:tailEnd type="none" w="med" len="med"/>
                    </a:lnL>
                  </a:tcPr>
                </a:tc>
                <a:tc>
                  <a:txBody>
                    <a:bodyPr/>
                    <a:lstStyle/>
                    <a:p>
                      <a:pPr algn="ctr" fontAlgn="ctr"/>
                      <a:r>
                        <a:rPr lang="en-US" sz="1400" u="none" strike="noStrike">
                          <a:effectLst/>
                        </a:rPr>
                        <a:t>5310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2.7</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133</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en-US" sz="1400" u="none" strike="noStrike" dirty="0" err="1">
                          <a:effectLst/>
                        </a:rPr>
                        <a:t>BaneBots</a:t>
                      </a:r>
                      <a:r>
                        <a:rPr lang="en-US" sz="1400" u="none" strike="noStrike" dirty="0">
                          <a:effectLst/>
                        </a:rPr>
                        <a:t> </a:t>
                      </a:r>
                      <a:br>
                        <a:rPr lang="en-US" sz="1400" u="none" strike="noStrike" dirty="0">
                          <a:effectLst/>
                        </a:rPr>
                      </a:br>
                      <a:r>
                        <a:rPr lang="en-US" sz="1400" u="none" strike="noStrike" dirty="0">
                          <a:effectLst/>
                        </a:rPr>
                        <a:t>  M7-RS775-18 </a:t>
                      </a:r>
                      <a:endParaRPr lang="en-US" sz="1400" b="0" i="0" u="none" strike="noStrike" dirty="0">
                        <a:solidFill>
                          <a:srgbClr val="000000"/>
                        </a:solidFill>
                        <a:effectLst/>
                        <a:latin typeface="Calibri"/>
                      </a:endParaRPr>
                    </a:p>
                  </a:txBody>
                  <a:tcPr marL="0" marR="0" marT="0" marB="0" anchor="ctr">
                    <a:lnR w="28575" cap="flat" cmpd="sng" algn="ctr">
                      <a:solidFill>
                        <a:srgbClr val="008000"/>
                      </a:solidFill>
                      <a:prstDash val="solid"/>
                      <a:round/>
                      <a:headEnd type="none" w="med" len="med"/>
                      <a:tailEnd type="none" w="med" len="med"/>
                    </a:lnR>
                  </a:tcPr>
                </a:tc>
                <a:tc>
                  <a:txBody>
                    <a:bodyPr/>
                    <a:lstStyle/>
                    <a:p>
                      <a:pPr algn="ctr" fontAlgn="ctr"/>
                      <a:r>
                        <a:rPr lang="en-US" sz="1400" u="none" strike="noStrike" dirty="0">
                          <a:effectLst/>
                        </a:rPr>
                        <a:t>273</a:t>
                      </a:r>
                      <a:endParaRPr lang="en-US" sz="1400" b="0" i="0" u="none" strike="noStrike" dirty="0">
                        <a:solidFill>
                          <a:srgbClr val="000000"/>
                        </a:solidFill>
                        <a:effectLst/>
                        <a:latin typeface="Calibri"/>
                      </a:endParaRPr>
                    </a:p>
                  </a:txBody>
                  <a:tcPr marL="0" marR="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solidFill>
                      <a:srgbClr val="CCFF99"/>
                    </a:solidFill>
                  </a:tcPr>
                </a:tc>
                <a:tc>
                  <a:txBody>
                    <a:bodyPr/>
                    <a:lstStyle/>
                    <a:p>
                      <a:pPr algn="ctr" fontAlgn="ctr"/>
                      <a:r>
                        <a:rPr lang="en-US" sz="1400" u="none" strike="noStrike">
                          <a:effectLst/>
                        </a:rPr>
                        <a:t>113</a:t>
                      </a:r>
                      <a:endParaRPr lang="en-US" sz="1400" b="0" i="0" u="none" strike="noStrike">
                        <a:solidFill>
                          <a:srgbClr val="000000"/>
                        </a:solidFill>
                        <a:effectLst/>
                        <a:latin typeface="Calibri"/>
                      </a:endParaRPr>
                    </a:p>
                  </a:txBody>
                  <a:tcPr marL="0" marR="0" marT="0" marB="0" anchor="ctr">
                    <a:lnL w="28575" cap="flat" cmpd="sng" algn="ctr">
                      <a:solidFill>
                        <a:srgbClr val="008000"/>
                      </a:solidFill>
                      <a:prstDash val="solid"/>
                      <a:round/>
                      <a:headEnd type="none" w="med" len="med"/>
                      <a:tailEnd type="none" w="med" len="med"/>
                    </a:lnL>
                  </a:tcPr>
                </a:tc>
                <a:tc>
                  <a:txBody>
                    <a:bodyPr/>
                    <a:lstStyle/>
                    <a:p>
                      <a:pPr algn="ctr" fontAlgn="ctr"/>
                      <a:r>
                        <a:rPr lang="en-US" sz="1400" u="none" strike="noStrike">
                          <a:effectLst/>
                        </a:rPr>
                        <a:t>13000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87</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en-US" sz="1400" u="none" strike="noStrike" dirty="0" err="1">
                          <a:effectLst/>
                        </a:rPr>
                        <a:t>BaneBots</a:t>
                      </a:r>
                      <a:r>
                        <a:rPr lang="en-US" sz="1400" u="none" strike="noStrike" dirty="0">
                          <a:effectLst/>
                        </a:rPr>
                        <a:t> </a:t>
                      </a:r>
                      <a:br>
                        <a:rPr lang="en-US" sz="1400" u="none" strike="noStrike" dirty="0">
                          <a:effectLst/>
                        </a:rPr>
                      </a:br>
                      <a:r>
                        <a:rPr lang="en-US" sz="1400" u="none" strike="noStrike" dirty="0">
                          <a:effectLst/>
                        </a:rPr>
                        <a:t>  M5-RS550-</a:t>
                      </a:r>
                      <a:r>
                        <a:rPr lang="en-US" sz="1400" u="none" strike="noStrike" dirty="0" smtClean="0">
                          <a:effectLst/>
                        </a:rPr>
                        <a:t>12</a:t>
                      </a:r>
                      <a:endParaRPr lang="en-US" sz="1400" b="0" i="0" u="none" strike="noStrike" dirty="0">
                        <a:solidFill>
                          <a:srgbClr val="000000"/>
                        </a:solidFill>
                        <a:effectLst/>
                        <a:latin typeface="Calibri"/>
                      </a:endParaRPr>
                    </a:p>
                  </a:txBody>
                  <a:tcPr marL="0" marR="0" marT="0" marB="0" anchor="ctr">
                    <a:lnR w="28575" cap="flat" cmpd="sng" algn="ctr">
                      <a:solidFill>
                        <a:srgbClr val="008000"/>
                      </a:solidFill>
                      <a:prstDash val="solid"/>
                      <a:round/>
                      <a:headEnd type="none" w="med" len="med"/>
                      <a:tailEnd type="none" w="med" len="med"/>
                    </a:lnR>
                  </a:tcPr>
                </a:tc>
                <a:tc>
                  <a:txBody>
                    <a:bodyPr/>
                    <a:lstStyle/>
                    <a:p>
                      <a:pPr algn="ctr" fontAlgn="ctr"/>
                      <a:r>
                        <a:rPr lang="en-US" sz="1400" u="none" strike="noStrike" dirty="0">
                          <a:effectLst/>
                        </a:rPr>
                        <a:t>254</a:t>
                      </a:r>
                      <a:endParaRPr lang="en-US" sz="1400" b="0" i="0" u="none" strike="noStrike" dirty="0">
                        <a:solidFill>
                          <a:srgbClr val="000000"/>
                        </a:solidFill>
                        <a:effectLst/>
                        <a:latin typeface="Calibri"/>
                      </a:endParaRPr>
                    </a:p>
                  </a:txBody>
                  <a:tcPr marL="0" marR="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solidFill>
                      <a:srgbClr val="CCFF99"/>
                    </a:solidFill>
                  </a:tcPr>
                </a:tc>
                <a:tc>
                  <a:txBody>
                    <a:bodyPr/>
                    <a:lstStyle/>
                    <a:p>
                      <a:pPr algn="ctr" fontAlgn="ctr"/>
                      <a:r>
                        <a:rPr lang="en-US" sz="1400" u="none" strike="noStrike">
                          <a:effectLst/>
                        </a:rPr>
                        <a:t>71</a:t>
                      </a:r>
                      <a:endParaRPr lang="en-US" sz="1400" b="0" i="0" u="none" strike="noStrike">
                        <a:solidFill>
                          <a:srgbClr val="000000"/>
                        </a:solidFill>
                        <a:effectLst/>
                        <a:latin typeface="Calibri"/>
                      </a:endParaRPr>
                    </a:p>
                  </a:txBody>
                  <a:tcPr marL="0" marR="0" marT="0" marB="0" anchor="ctr">
                    <a:lnL w="28575" cap="flat" cmpd="sng" algn="ctr">
                      <a:solidFill>
                        <a:srgbClr val="008000"/>
                      </a:solidFill>
                      <a:prstDash val="solid"/>
                      <a:round/>
                      <a:headEnd type="none" w="med" len="med"/>
                      <a:tailEnd type="none" w="med" len="med"/>
                    </a:lnL>
                  </a:tcPr>
                </a:tc>
                <a:tc>
                  <a:txBody>
                    <a:bodyPr/>
                    <a:lstStyle/>
                    <a:p>
                      <a:pPr algn="ctr" fontAlgn="ctr"/>
                      <a:r>
                        <a:rPr lang="en-US" sz="1400" u="none" strike="noStrike">
                          <a:effectLst/>
                        </a:rPr>
                        <a:t>19300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1.4</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85</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tr-TR" sz="1400" u="none" strike="noStrike">
                          <a:effectLst/>
                        </a:rPr>
                        <a:t>VEX  Mini CIM</a:t>
                      </a:r>
                      <a:br>
                        <a:rPr lang="tr-TR" sz="1400" u="none" strike="noStrike">
                          <a:effectLst/>
                        </a:rPr>
                      </a:br>
                      <a:r>
                        <a:rPr lang="tr-TR" sz="1400" u="none" strike="noStrike">
                          <a:effectLst/>
                        </a:rPr>
                        <a:t>  217-3371 </a:t>
                      </a:r>
                      <a:endParaRPr lang="tr-TR" sz="1400" b="0" i="0" u="none" strike="noStrike">
                        <a:solidFill>
                          <a:srgbClr val="000000"/>
                        </a:solidFill>
                        <a:effectLst/>
                        <a:latin typeface="Calibri"/>
                      </a:endParaRPr>
                    </a:p>
                  </a:txBody>
                  <a:tcPr marL="0" marR="0" marT="0" marB="0" anchor="ctr">
                    <a:lnR w="28575" cap="flat" cmpd="sng" algn="ctr">
                      <a:solidFill>
                        <a:srgbClr val="008000"/>
                      </a:solidFill>
                      <a:prstDash val="solid"/>
                      <a:round/>
                      <a:headEnd type="none" w="med" len="med"/>
                      <a:tailEnd type="none" w="med" len="med"/>
                    </a:lnR>
                  </a:tcPr>
                </a:tc>
                <a:tc>
                  <a:txBody>
                    <a:bodyPr/>
                    <a:lstStyle/>
                    <a:p>
                      <a:pPr algn="ctr" fontAlgn="ctr"/>
                      <a:r>
                        <a:rPr lang="en-US" sz="1400" u="none" strike="noStrike" dirty="0">
                          <a:effectLst/>
                        </a:rPr>
                        <a:t>229</a:t>
                      </a:r>
                      <a:endParaRPr lang="en-US" sz="1400" b="0" i="0" u="none" strike="noStrike" dirty="0">
                        <a:solidFill>
                          <a:srgbClr val="000000"/>
                        </a:solidFill>
                        <a:effectLst/>
                        <a:latin typeface="Calibri"/>
                      </a:endParaRPr>
                    </a:p>
                  </a:txBody>
                  <a:tcPr marL="0" marR="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solidFill>
                      <a:srgbClr val="CCFF99"/>
                    </a:solidFill>
                  </a:tcPr>
                </a:tc>
                <a:tc>
                  <a:txBody>
                    <a:bodyPr/>
                    <a:lstStyle/>
                    <a:p>
                      <a:pPr algn="ctr" fontAlgn="ctr"/>
                      <a:r>
                        <a:rPr lang="en-US" sz="1400" u="none" strike="noStrike">
                          <a:effectLst/>
                        </a:rPr>
                        <a:t>198</a:t>
                      </a:r>
                      <a:endParaRPr lang="en-US" sz="1400" b="0" i="0" u="none" strike="noStrike">
                        <a:solidFill>
                          <a:srgbClr val="000000"/>
                        </a:solidFill>
                        <a:effectLst/>
                        <a:latin typeface="Calibri"/>
                      </a:endParaRPr>
                    </a:p>
                  </a:txBody>
                  <a:tcPr marL="0" marR="0" marT="0" marB="0" anchor="ctr">
                    <a:lnL w="28575" cap="flat" cmpd="sng" algn="ctr">
                      <a:solidFill>
                        <a:srgbClr val="008000"/>
                      </a:solidFill>
                      <a:prstDash val="solid"/>
                      <a:round/>
                      <a:headEnd type="none" w="med" len="med"/>
                      <a:tailEnd type="none" w="med" len="med"/>
                    </a:lnL>
                  </a:tcPr>
                </a:tc>
                <a:tc>
                  <a:txBody>
                    <a:bodyPr/>
                    <a:lstStyle/>
                    <a:p>
                      <a:pPr algn="ctr" fontAlgn="ctr"/>
                      <a:r>
                        <a:rPr lang="en-US" sz="1400" u="none" strike="noStrike">
                          <a:effectLst/>
                        </a:rPr>
                        <a:t>6200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86</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pl-PL" sz="1400" u="none" strike="noStrike" dirty="0" err="1">
                          <a:effectLst/>
                        </a:rPr>
                        <a:t>AndyMark</a:t>
                      </a:r>
                      <a:r>
                        <a:rPr lang="pl-PL" sz="1400" u="none" strike="noStrike" dirty="0">
                          <a:effectLst/>
                        </a:rPr>
                        <a:t> </a:t>
                      </a:r>
                      <a:br>
                        <a:rPr lang="pl-PL" sz="1400" u="none" strike="noStrike" dirty="0">
                          <a:effectLst/>
                        </a:rPr>
                      </a:br>
                      <a:r>
                        <a:rPr lang="pl-PL" sz="1400" u="none" strike="noStrike" dirty="0">
                          <a:effectLst/>
                        </a:rPr>
                        <a:t>  am-0912 </a:t>
                      </a:r>
                      <a:endParaRPr lang="pl-PL" sz="1400" b="0" i="0" u="none" strike="noStrike" dirty="0">
                        <a:solidFill>
                          <a:srgbClr val="000000"/>
                        </a:solidFill>
                        <a:effectLst/>
                        <a:latin typeface="Calibri"/>
                      </a:endParaRPr>
                    </a:p>
                  </a:txBody>
                  <a:tcPr marL="0" marR="0" marT="0" marB="0" anchor="ctr">
                    <a:lnR w="28575" cap="flat" cmpd="sng" algn="ctr">
                      <a:solidFill>
                        <a:srgbClr val="008000"/>
                      </a:solidFill>
                      <a:prstDash val="solid"/>
                      <a:round/>
                      <a:headEnd type="none" w="med" len="med"/>
                      <a:tailEnd type="none" w="med" len="med"/>
                    </a:lnR>
                  </a:tcPr>
                </a:tc>
                <a:tc>
                  <a:txBody>
                    <a:bodyPr/>
                    <a:lstStyle/>
                    <a:p>
                      <a:pPr algn="ctr" fontAlgn="ctr"/>
                      <a:r>
                        <a:rPr lang="en-US" sz="1400" u="none" strike="noStrike" dirty="0">
                          <a:effectLst/>
                        </a:rPr>
                        <a:t>179</a:t>
                      </a:r>
                      <a:endParaRPr lang="en-US" sz="1400" b="0" i="0" u="none" strike="noStrike" dirty="0">
                        <a:solidFill>
                          <a:srgbClr val="000000"/>
                        </a:solidFill>
                        <a:effectLst/>
                        <a:latin typeface="Calibri"/>
                      </a:endParaRPr>
                    </a:p>
                  </a:txBody>
                  <a:tcPr marL="0" marR="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solidFill>
                      <a:srgbClr val="CCFF99"/>
                    </a:solidFill>
                  </a:tcPr>
                </a:tc>
                <a:tc>
                  <a:txBody>
                    <a:bodyPr/>
                    <a:lstStyle/>
                    <a:p>
                      <a:pPr algn="ctr" fontAlgn="ctr"/>
                      <a:r>
                        <a:rPr lang="en-US" sz="1400" u="none" strike="noStrike">
                          <a:effectLst/>
                        </a:rPr>
                        <a:t>61</a:t>
                      </a:r>
                      <a:endParaRPr lang="en-US" sz="1400" b="0" i="0" u="none" strike="noStrike">
                        <a:solidFill>
                          <a:srgbClr val="000000"/>
                        </a:solidFill>
                        <a:effectLst/>
                        <a:latin typeface="Calibri"/>
                      </a:endParaRPr>
                    </a:p>
                  </a:txBody>
                  <a:tcPr marL="0" marR="0" marT="0" marB="0" anchor="ctr">
                    <a:lnL w="28575" cap="flat" cmpd="sng" algn="ctr">
                      <a:solidFill>
                        <a:srgbClr val="008000"/>
                      </a:solidFill>
                      <a:prstDash val="solid"/>
                      <a:round/>
                      <a:headEnd type="none" w="med" len="med"/>
                      <a:tailEnd type="none" w="med" len="med"/>
                    </a:lnL>
                  </a:tcPr>
                </a:tc>
                <a:tc>
                  <a:txBody>
                    <a:bodyPr/>
                    <a:lstStyle/>
                    <a:p>
                      <a:pPr algn="ctr" fontAlgn="ctr"/>
                      <a:r>
                        <a:rPr lang="en-US" sz="1400" u="none" strike="noStrike">
                          <a:effectLst/>
                        </a:rPr>
                        <a:t>16000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1.2</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64</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da-DK" sz="1400" u="none" strike="noStrike">
                          <a:effectLst/>
                        </a:rPr>
                        <a:t>VEX bag motor</a:t>
                      </a:r>
                      <a:br>
                        <a:rPr lang="da-DK" sz="1400" u="none" strike="noStrike">
                          <a:effectLst/>
                        </a:rPr>
                      </a:br>
                      <a:r>
                        <a:rPr lang="da-DK" sz="1400" u="none" strike="noStrike">
                          <a:effectLst/>
                        </a:rPr>
                        <a:t>  217-3351 </a:t>
                      </a:r>
                      <a:endParaRPr lang="da-DK" sz="1400" b="0" i="0" u="none" strike="noStrike">
                        <a:solidFill>
                          <a:srgbClr val="000000"/>
                        </a:solidFill>
                        <a:effectLst/>
                        <a:latin typeface="Calibri"/>
                      </a:endParaRPr>
                    </a:p>
                  </a:txBody>
                  <a:tcPr marL="0" marR="0" marT="0" marB="0" anchor="ctr">
                    <a:lnR w="28575" cap="flat" cmpd="sng" algn="ctr">
                      <a:solidFill>
                        <a:srgbClr val="008000"/>
                      </a:solidFill>
                      <a:prstDash val="solid"/>
                      <a:round/>
                      <a:headEnd type="none" w="med" len="med"/>
                      <a:tailEnd type="none" w="med" len="med"/>
                    </a:lnR>
                  </a:tcPr>
                </a:tc>
                <a:tc>
                  <a:txBody>
                    <a:bodyPr/>
                    <a:lstStyle/>
                    <a:p>
                      <a:pPr algn="ctr" fontAlgn="ctr"/>
                      <a:r>
                        <a:rPr lang="en-US" sz="1400" u="none" strike="noStrike" dirty="0">
                          <a:effectLst/>
                        </a:rPr>
                        <a:t>149</a:t>
                      </a:r>
                      <a:endParaRPr lang="en-US" sz="1400" b="0" i="0" u="none" strike="noStrike" dirty="0">
                        <a:solidFill>
                          <a:srgbClr val="000000"/>
                        </a:solidFill>
                        <a:effectLst/>
                        <a:latin typeface="Calibri"/>
                      </a:endParaRPr>
                    </a:p>
                  </a:txBody>
                  <a:tcPr marL="0" marR="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solidFill>
                      <a:srgbClr val="CCFF99"/>
                    </a:solidFill>
                  </a:tcPr>
                </a:tc>
                <a:tc>
                  <a:txBody>
                    <a:bodyPr/>
                    <a:lstStyle/>
                    <a:p>
                      <a:pPr algn="ctr" fontAlgn="ctr"/>
                      <a:r>
                        <a:rPr lang="en-US" sz="1400" u="none" strike="noStrike">
                          <a:effectLst/>
                        </a:rPr>
                        <a:t>57</a:t>
                      </a:r>
                      <a:endParaRPr lang="en-US" sz="1400" b="0" i="0" u="none" strike="noStrike">
                        <a:solidFill>
                          <a:srgbClr val="000000"/>
                        </a:solidFill>
                        <a:effectLst/>
                        <a:latin typeface="Calibri"/>
                      </a:endParaRPr>
                    </a:p>
                  </a:txBody>
                  <a:tcPr marL="0" marR="0" marT="0" marB="0" anchor="ctr">
                    <a:lnL w="28575" cap="flat" cmpd="sng" algn="ctr">
                      <a:solidFill>
                        <a:srgbClr val="008000"/>
                      </a:solidFill>
                      <a:prstDash val="solid"/>
                      <a:round/>
                      <a:headEnd type="none" w="med" len="med"/>
                      <a:tailEnd type="none" w="med" len="med"/>
                    </a:lnL>
                  </a:tcPr>
                </a:tc>
                <a:tc>
                  <a:txBody>
                    <a:bodyPr/>
                    <a:lstStyle/>
                    <a:p>
                      <a:pPr algn="ctr" fontAlgn="ctr"/>
                      <a:r>
                        <a:rPr lang="en-US" sz="1400" u="none" strike="noStrike">
                          <a:effectLst/>
                        </a:rPr>
                        <a:t>14000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41</a:t>
                      </a:r>
                      <a:endParaRPr lang="en-US" sz="1400" b="0" i="0" u="none" strike="noStrike">
                        <a:solidFill>
                          <a:srgbClr val="000000"/>
                        </a:solidFill>
                        <a:effectLst/>
                        <a:latin typeface="Calibri"/>
                      </a:endParaRPr>
                    </a:p>
                  </a:txBody>
                  <a:tcPr marL="0" marR="0" marT="0" marB="0" anchor="ctr"/>
                </a:tc>
              </a:tr>
              <a:tr h="317500">
                <a:tc>
                  <a:txBody>
                    <a:bodyPr/>
                    <a:lstStyle/>
                    <a:p>
                      <a:pPr algn="l" fontAlgn="ctr"/>
                      <a:r>
                        <a:rPr lang="en-US" sz="1400" u="none" strike="noStrike">
                          <a:effectLst/>
                        </a:rPr>
                        <a:t>BaneBots </a:t>
                      </a:r>
                      <a:br>
                        <a:rPr lang="en-US" sz="1400" u="none" strike="noStrike">
                          <a:effectLst/>
                        </a:rPr>
                      </a:br>
                      <a:r>
                        <a:rPr lang="en-US" sz="1400" u="none" strike="noStrike">
                          <a:effectLst/>
                        </a:rPr>
                        <a:t>  M5-RS540-12 </a:t>
                      </a:r>
                      <a:endParaRPr lang="en-US" sz="1400" b="0" i="0" u="none" strike="noStrike">
                        <a:solidFill>
                          <a:srgbClr val="000000"/>
                        </a:solidFill>
                        <a:effectLst/>
                        <a:latin typeface="Calibri"/>
                      </a:endParaRPr>
                    </a:p>
                  </a:txBody>
                  <a:tcPr marL="0" marR="0" marT="0" marB="0" anchor="ctr">
                    <a:lnR w="28575" cap="flat" cmpd="sng" algn="ctr">
                      <a:solidFill>
                        <a:srgbClr val="008000"/>
                      </a:solidFill>
                      <a:prstDash val="solid"/>
                      <a:round/>
                      <a:headEnd type="none" w="med" len="med"/>
                      <a:tailEnd type="none" w="med" len="med"/>
                    </a:lnR>
                  </a:tcPr>
                </a:tc>
                <a:tc>
                  <a:txBody>
                    <a:bodyPr/>
                    <a:lstStyle/>
                    <a:p>
                      <a:pPr algn="ctr" fontAlgn="ctr"/>
                      <a:r>
                        <a:rPr lang="en-US" sz="1400" u="none" strike="noStrike">
                          <a:effectLst/>
                        </a:rPr>
                        <a:t>123</a:t>
                      </a:r>
                      <a:endParaRPr lang="en-US" sz="1400" b="0" i="0" u="none" strike="noStrike">
                        <a:solidFill>
                          <a:srgbClr val="000000"/>
                        </a:solidFill>
                        <a:effectLst/>
                        <a:latin typeface="Calibri"/>
                      </a:endParaRPr>
                    </a:p>
                  </a:txBody>
                  <a:tcPr marL="0" marR="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solidFill>
                      <a:srgbClr val="CCFF99"/>
                    </a:solidFill>
                  </a:tcPr>
                </a:tc>
                <a:tc>
                  <a:txBody>
                    <a:bodyPr/>
                    <a:lstStyle/>
                    <a:p>
                      <a:pPr algn="ctr" fontAlgn="ctr"/>
                      <a:r>
                        <a:rPr lang="en-US" sz="1400" u="none" strike="noStrike">
                          <a:effectLst/>
                        </a:rPr>
                        <a:t>39</a:t>
                      </a:r>
                      <a:endParaRPr lang="en-US" sz="1400" b="0" i="0" u="none" strike="noStrike">
                        <a:solidFill>
                          <a:srgbClr val="000000"/>
                        </a:solidFill>
                        <a:effectLst/>
                        <a:latin typeface="Calibri"/>
                      </a:endParaRPr>
                    </a:p>
                  </a:txBody>
                  <a:tcPr marL="0" marR="0" marT="0" marB="0" anchor="ctr">
                    <a:lnL w="28575" cap="flat" cmpd="sng" algn="ctr">
                      <a:solidFill>
                        <a:srgbClr val="008000"/>
                      </a:solidFill>
                      <a:prstDash val="solid"/>
                      <a:round/>
                      <a:headEnd type="none" w="med" len="med"/>
                      <a:tailEnd type="none" w="med" len="med"/>
                    </a:lnL>
                  </a:tcPr>
                </a:tc>
                <a:tc>
                  <a:txBody>
                    <a:bodyPr/>
                    <a:lstStyle/>
                    <a:p>
                      <a:pPr algn="ctr" fontAlgn="ctr"/>
                      <a:r>
                        <a:rPr lang="en-US" sz="1400" u="none" strike="noStrike">
                          <a:effectLst/>
                        </a:rPr>
                        <a:t>16800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42</a:t>
                      </a:r>
                      <a:endParaRPr lang="en-US" sz="1400" b="0" i="0" u="none" strike="noStrike">
                        <a:solidFill>
                          <a:srgbClr val="000000"/>
                        </a:solidFill>
                        <a:effectLst/>
                        <a:latin typeface="Calibri"/>
                      </a:endParaRPr>
                    </a:p>
                  </a:txBody>
                  <a:tcPr marL="0" marR="0" marT="0" marB="0" anchor="ctr"/>
                </a:tc>
              </a:tr>
              <a:tr h="304800">
                <a:tc>
                  <a:txBody>
                    <a:bodyPr/>
                    <a:lstStyle/>
                    <a:p>
                      <a:pPr algn="l" fontAlgn="ctr"/>
                      <a:r>
                        <a:rPr lang="en-US" sz="1400" u="none" strike="noStrike">
                          <a:effectLst/>
                        </a:rPr>
                        <a:t>BaneBots </a:t>
                      </a:r>
                      <a:br>
                        <a:rPr lang="en-US" sz="1400" u="none" strike="noStrike">
                          <a:effectLst/>
                        </a:rPr>
                      </a:br>
                      <a:r>
                        <a:rPr lang="en-US" sz="1400" u="none" strike="noStrike">
                          <a:effectLst/>
                        </a:rPr>
                        <a:t>  M7-RS775-12 </a:t>
                      </a:r>
                      <a:endParaRPr lang="en-US" sz="1400" b="0" i="0" u="none" strike="noStrike">
                        <a:solidFill>
                          <a:srgbClr val="000000"/>
                        </a:solidFill>
                        <a:effectLst/>
                        <a:latin typeface="Calibri"/>
                      </a:endParaRPr>
                    </a:p>
                  </a:txBody>
                  <a:tcPr marL="0" marR="0" marT="0" marB="0" anchor="ctr">
                    <a:lnR w="28575" cap="flat" cmpd="sng" algn="ctr">
                      <a:solidFill>
                        <a:srgbClr val="008000"/>
                      </a:solidFill>
                      <a:prstDash val="solid"/>
                      <a:round/>
                      <a:headEnd type="none" w="med" len="med"/>
                      <a:tailEnd type="none" w="med" len="med"/>
                    </a:lnR>
                  </a:tcPr>
                </a:tc>
                <a:tc>
                  <a:txBody>
                    <a:bodyPr/>
                    <a:lstStyle/>
                    <a:p>
                      <a:pPr algn="ctr" fontAlgn="ctr"/>
                      <a:r>
                        <a:rPr lang="en-US" sz="1400" u="none" strike="noStrike" dirty="0">
                          <a:effectLst/>
                        </a:rPr>
                        <a:t>83</a:t>
                      </a:r>
                      <a:endParaRPr lang="en-US" sz="1400" b="0" i="0" u="none" strike="noStrike" dirty="0">
                        <a:solidFill>
                          <a:srgbClr val="000000"/>
                        </a:solidFill>
                        <a:effectLst/>
                        <a:latin typeface="Calibri"/>
                      </a:endParaRPr>
                    </a:p>
                  </a:txBody>
                  <a:tcPr marL="0" marR="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B w="28575" cap="flat" cmpd="sng" algn="ctr">
                      <a:solidFill>
                        <a:srgbClr val="008000"/>
                      </a:solidFill>
                      <a:prstDash val="solid"/>
                      <a:round/>
                      <a:headEnd type="none" w="med" len="med"/>
                      <a:tailEnd type="none" w="med" len="med"/>
                    </a:lnB>
                    <a:solidFill>
                      <a:srgbClr val="CCFF99"/>
                    </a:solidFill>
                  </a:tcPr>
                </a:tc>
                <a:tc>
                  <a:txBody>
                    <a:bodyPr/>
                    <a:lstStyle/>
                    <a:p>
                      <a:pPr algn="ctr" fontAlgn="ctr"/>
                      <a:r>
                        <a:rPr lang="en-US" sz="1400" u="none" strike="noStrike">
                          <a:effectLst/>
                        </a:rPr>
                        <a:t>61</a:t>
                      </a:r>
                      <a:endParaRPr lang="en-US" sz="1400" b="0" i="0" u="none" strike="noStrike">
                        <a:solidFill>
                          <a:srgbClr val="000000"/>
                        </a:solidFill>
                        <a:effectLst/>
                        <a:latin typeface="Calibri"/>
                      </a:endParaRPr>
                    </a:p>
                  </a:txBody>
                  <a:tcPr marL="0" marR="0" marT="0" marB="0" anchor="ctr">
                    <a:lnL w="28575" cap="flat" cmpd="sng" algn="ctr">
                      <a:solidFill>
                        <a:srgbClr val="008000"/>
                      </a:solidFill>
                      <a:prstDash val="solid"/>
                      <a:round/>
                      <a:headEnd type="none" w="med" len="med"/>
                      <a:tailEnd type="none" w="med" len="med"/>
                    </a:lnL>
                  </a:tcPr>
                </a:tc>
                <a:tc>
                  <a:txBody>
                    <a:bodyPr/>
                    <a:lstStyle/>
                    <a:p>
                      <a:pPr algn="ctr" fontAlgn="ctr"/>
                      <a:r>
                        <a:rPr lang="en-US" sz="1400" u="none" strike="noStrike">
                          <a:effectLst/>
                        </a:rPr>
                        <a:t>7300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30</a:t>
                      </a:r>
                      <a:endParaRPr lang="en-US" sz="1400" b="0" i="0" u="none" strike="noStrike">
                        <a:solidFill>
                          <a:srgbClr val="000000"/>
                        </a:solidFill>
                        <a:effectLst/>
                        <a:latin typeface="Calibri"/>
                      </a:endParaRPr>
                    </a:p>
                  </a:txBody>
                  <a:tcPr marL="0" marR="0" marT="0" marB="0" anchor="ctr"/>
                </a:tc>
              </a:tr>
              <a:tr h="266700">
                <a:tc>
                  <a:txBody>
                    <a:bodyPr/>
                    <a:lstStyle/>
                    <a:p>
                      <a:pPr algn="l" fontAlgn="ctr"/>
                      <a:r>
                        <a:rPr lang="en-US" sz="1400" u="none" strike="noStrike">
                          <a:effectLst/>
                        </a:rPr>
                        <a:t>BaneBots </a:t>
                      </a:r>
                      <a:br>
                        <a:rPr lang="en-US" sz="1400" u="none" strike="noStrike">
                          <a:effectLst/>
                        </a:rPr>
                      </a:br>
                      <a:r>
                        <a:rPr lang="en-US" sz="1400" u="none" strike="noStrike">
                          <a:effectLst/>
                        </a:rPr>
                        <a:t>  M5-RS545-12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74</a:t>
                      </a:r>
                      <a:endParaRPr lang="en-US" sz="1400" b="0" i="0" u="none" strike="noStrike" dirty="0">
                        <a:solidFill>
                          <a:srgbClr val="000000"/>
                        </a:solidFill>
                        <a:effectLst/>
                        <a:latin typeface="Calibri"/>
                      </a:endParaRPr>
                    </a:p>
                  </a:txBody>
                  <a:tcPr marL="0" marR="0" marT="0" marB="0" anchor="ctr">
                    <a:lnT w="28575" cap="flat" cmpd="sng" algn="ctr">
                      <a:solidFill>
                        <a:srgbClr val="008000"/>
                      </a:solidFill>
                      <a:prstDash val="solid"/>
                      <a:round/>
                      <a:headEnd type="none" w="med" len="med"/>
                      <a:tailEnd type="none" w="med" len="med"/>
                    </a:lnT>
                    <a:solidFill>
                      <a:srgbClr val="FFF495">
                        <a:alpha val="40000"/>
                      </a:srgbClr>
                    </a:solidFill>
                  </a:tcPr>
                </a:tc>
                <a:tc>
                  <a:txBody>
                    <a:bodyPr/>
                    <a:lstStyle/>
                    <a:p>
                      <a:pPr algn="ctr" fontAlgn="ctr"/>
                      <a:r>
                        <a:rPr lang="en-US" sz="1400" u="none" strike="noStrike">
                          <a:effectLst/>
                        </a:rPr>
                        <a:t>24</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16800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0.9</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21</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en-US" sz="1400" u="none" strike="noStrike">
                          <a:effectLst/>
                        </a:rPr>
                        <a:t>BaneBots </a:t>
                      </a:r>
                      <a:br>
                        <a:rPr lang="en-US" sz="1400" u="none" strike="noStrike">
                          <a:effectLst/>
                        </a:rPr>
                      </a:br>
                      <a:r>
                        <a:rPr lang="en-US" sz="1400" u="none" strike="noStrike">
                          <a:effectLst/>
                        </a:rPr>
                        <a:t>  M3-RS395-12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48</a:t>
                      </a:r>
                      <a:endParaRPr lang="en-US" sz="1400" b="0" i="0" u="none" strike="noStrike" dirty="0">
                        <a:solidFill>
                          <a:srgbClr val="000000"/>
                        </a:solidFill>
                        <a:effectLst/>
                        <a:latin typeface="Calibri"/>
                      </a:endParaRPr>
                    </a:p>
                  </a:txBody>
                  <a:tcPr marL="0" marR="0" marT="0" marB="0" anchor="ctr">
                    <a:solidFill>
                      <a:srgbClr val="FFF495"/>
                    </a:solidFill>
                  </a:tcPr>
                </a:tc>
                <a:tc>
                  <a:txBody>
                    <a:bodyPr/>
                    <a:lstStyle/>
                    <a:p>
                      <a:pPr algn="ctr" fontAlgn="ctr"/>
                      <a:r>
                        <a:rPr lang="en-US" sz="1400" u="none" strike="noStrike">
                          <a:effectLst/>
                        </a:rPr>
                        <a:t>17</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15500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0.5</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15</a:t>
                      </a:r>
                      <a:endParaRPr lang="en-US" sz="1400" b="0" i="0" u="none" strike="noStrike" dirty="0">
                        <a:solidFill>
                          <a:srgbClr val="000000"/>
                        </a:solidFill>
                        <a:effectLst/>
                        <a:latin typeface="Calibri"/>
                      </a:endParaRPr>
                    </a:p>
                  </a:txBody>
                  <a:tcPr marL="0" marR="0" marT="0" marB="0" anchor="ctr"/>
                </a:tc>
              </a:tr>
              <a:tr h="355600">
                <a:tc>
                  <a:txBody>
                    <a:bodyPr/>
                    <a:lstStyle/>
                    <a:p>
                      <a:pPr algn="l" fontAlgn="ctr"/>
                      <a:r>
                        <a:rPr lang="pl-PL" sz="1400" u="none" strike="noStrike">
                          <a:effectLst/>
                        </a:rPr>
                        <a:t>AndyMark </a:t>
                      </a:r>
                      <a:br>
                        <a:rPr lang="pl-PL" sz="1400" u="none" strike="noStrike">
                          <a:effectLst/>
                        </a:rPr>
                      </a:br>
                      <a:r>
                        <a:rPr lang="pl-PL" sz="1400" u="none" strike="noStrike">
                          <a:effectLst/>
                        </a:rPr>
                        <a:t>  am-0915 </a:t>
                      </a:r>
                      <a:endParaRPr lang="pl-PL"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45</a:t>
                      </a:r>
                      <a:endParaRPr lang="en-US" sz="1400" b="0" i="0" u="none" strike="noStrike" dirty="0">
                        <a:solidFill>
                          <a:srgbClr val="000000"/>
                        </a:solidFill>
                        <a:effectLst/>
                        <a:latin typeface="Calibri"/>
                      </a:endParaRPr>
                    </a:p>
                  </a:txBody>
                  <a:tcPr marL="0" marR="0" marT="0" marB="0" anchor="ctr">
                    <a:solidFill>
                      <a:srgbClr val="FFF495">
                        <a:alpha val="40000"/>
                      </a:srgbClr>
                    </a:solidFill>
                  </a:tcPr>
                </a:tc>
                <a:tc>
                  <a:txBody>
                    <a:bodyPr/>
                    <a:lstStyle/>
                    <a:p>
                      <a:pPr algn="ctr" fontAlgn="ctr"/>
                      <a:r>
                        <a:rPr lang="en-US" sz="1400" u="none" strike="noStrike" dirty="0">
                          <a:effectLst/>
                        </a:rPr>
                        <a:t>1209</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a:effectLst/>
                        </a:rPr>
                        <a:t>198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0.6</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22</a:t>
                      </a:r>
                      <a:endParaRPr lang="en-US" sz="1400" b="0" i="0" u="none" strike="noStrike" dirty="0">
                        <a:solidFill>
                          <a:srgbClr val="000000"/>
                        </a:solidFill>
                        <a:effectLst/>
                        <a:latin typeface="Calibri"/>
                      </a:endParaRPr>
                    </a:p>
                  </a:txBody>
                  <a:tcPr marL="0" marR="0" marT="0" marB="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78619563"/>
              </p:ext>
            </p:extLst>
          </p:nvPr>
        </p:nvGraphicFramePr>
        <p:xfrm>
          <a:off x="1371600" y="990600"/>
          <a:ext cx="6553200" cy="5278119"/>
        </p:xfrm>
        <a:graphic>
          <a:graphicData uri="http://schemas.openxmlformats.org/drawingml/2006/table">
            <a:tbl>
              <a:tblPr firstRow="1" bandRow="1">
                <a:tableStyleId>{284E427A-3D55-4303-BF80-6455036E1DE7}</a:tableStyleId>
              </a:tblPr>
              <a:tblGrid>
                <a:gridCol w="1341298"/>
                <a:gridCol w="1053877"/>
                <a:gridCol w="1053877"/>
                <a:gridCol w="1034716"/>
                <a:gridCol w="996393"/>
                <a:gridCol w="1073039"/>
              </a:tblGrid>
              <a:tr h="584200">
                <a:tc>
                  <a:txBody>
                    <a:bodyPr/>
                    <a:lstStyle/>
                    <a:p>
                      <a:pPr algn="l" fontAlgn="ctr"/>
                      <a:r>
                        <a:rPr lang="en-US" sz="1400" u="none" strike="noStrike" dirty="0">
                          <a:effectLst/>
                        </a:rPr>
                        <a:t>Make</a:t>
                      </a:r>
                      <a:br>
                        <a:rPr lang="en-US" sz="1400" u="none" strike="noStrike" dirty="0">
                          <a:effectLst/>
                        </a:rPr>
                      </a:br>
                      <a:r>
                        <a:rPr lang="en-US" sz="1400" u="none" strike="noStrike" dirty="0">
                          <a:effectLst/>
                        </a:rPr>
                        <a:t>  Model</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dirty="0">
                          <a:effectLst/>
                        </a:rPr>
                        <a:t>Max Power (W) </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dirty="0">
                          <a:effectLst/>
                        </a:rPr>
                        <a:t>Stall Torque (</a:t>
                      </a:r>
                      <a:r>
                        <a:rPr lang="en-US" sz="1400" u="none" strike="noStrike" dirty="0" err="1">
                          <a:effectLst/>
                        </a:rPr>
                        <a:t>oz</a:t>
                      </a:r>
                      <a:r>
                        <a:rPr lang="en-US" sz="1400" u="none" strike="noStrike" dirty="0">
                          <a:effectLst/>
                        </a:rPr>
                        <a:t>-in) </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a:effectLst/>
                        </a:rPr>
                        <a:t>Free Speed (rpm)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Free Current (A)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Stall Current (A) </a:t>
                      </a:r>
                      <a:endParaRPr lang="en-US" sz="1400" b="0" i="0" u="none" strike="noStrike">
                        <a:solidFill>
                          <a:srgbClr val="000000"/>
                        </a:solidFill>
                        <a:effectLst/>
                        <a:latin typeface="Calibri"/>
                      </a:endParaRPr>
                    </a:p>
                  </a:txBody>
                  <a:tcPr marL="0" marR="0" marT="0" marB="0" anchor="ctr"/>
                </a:tc>
              </a:tr>
              <a:tr h="317500">
                <a:tc>
                  <a:txBody>
                    <a:bodyPr/>
                    <a:lstStyle/>
                    <a:p>
                      <a:pPr algn="l" fontAlgn="ctr"/>
                      <a:r>
                        <a:rPr lang="en-US" sz="1400" u="none" strike="noStrike">
                          <a:effectLst/>
                        </a:rPr>
                        <a:t>CIM </a:t>
                      </a:r>
                      <a:br>
                        <a:rPr lang="en-US" sz="1400" u="none" strike="noStrike">
                          <a:effectLst/>
                        </a:rPr>
                      </a:br>
                      <a:r>
                        <a:rPr lang="en-US" sz="1400" u="none" strike="noStrike">
                          <a:effectLst/>
                        </a:rPr>
                        <a:t>  FR801-001 </a:t>
                      </a:r>
                      <a:endParaRPr lang="en-US" sz="1400" b="0" i="0" u="none" strike="noStrike">
                        <a:solidFill>
                          <a:srgbClr val="000000"/>
                        </a:solidFill>
                        <a:effectLst/>
                        <a:latin typeface="Calibri"/>
                      </a:endParaRPr>
                    </a:p>
                  </a:txBody>
                  <a:tcPr marL="0" marR="0" marT="0" marB="0" anchor="ctr">
                    <a:lnB w="28575" cap="flat" cmpd="sng" algn="ctr">
                      <a:solidFill>
                        <a:srgbClr val="008000"/>
                      </a:solidFill>
                      <a:prstDash val="solid"/>
                      <a:round/>
                      <a:headEnd type="none" w="med" len="med"/>
                      <a:tailEnd type="none" w="med" len="med"/>
                    </a:lnB>
                  </a:tcPr>
                </a:tc>
                <a:tc>
                  <a:txBody>
                    <a:bodyPr/>
                    <a:lstStyle/>
                    <a:p>
                      <a:pPr algn="ctr" fontAlgn="ctr"/>
                      <a:r>
                        <a:rPr lang="en-US" sz="1400" u="none" strike="noStrike" dirty="0">
                          <a:effectLst/>
                        </a:rPr>
                        <a:t>337</a:t>
                      </a:r>
                      <a:endParaRPr lang="en-US" sz="1400" b="0" i="0" u="none" strike="noStrike" dirty="0">
                        <a:solidFill>
                          <a:srgbClr val="000000"/>
                        </a:solidFill>
                        <a:effectLst/>
                        <a:latin typeface="Calibri"/>
                      </a:endParaRPr>
                    </a:p>
                  </a:txBody>
                  <a:tcPr marL="0" marR="0" marT="0" marB="0" anchor="ctr">
                    <a:lnB w="28575" cap="flat" cmpd="sng" algn="ctr">
                      <a:solidFill>
                        <a:srgbClr val="008000"/>
                      </a:solidFill>
                      <a:prstDash val="solid"/>
                      <a:round/>
                      <a:headEnd type="none" w="med" len="med"/>
                      <a:tailEnd type="none" w="med" len="med"/>
                    </a:lnB>
                    <a:solidFill>
                      <a:srgbClr val="FFF495">
                        <a:alpha val="40000"/>
                      </a:srgbClr>
                    </a:solidFill>
                  </a:tcPr>
                </a:tc>
                <a:tc>
                  <a:txBody>
                    <a:bodyPr/>
                    <a:lstStyle/>
                    <a:p>
                      <a:pPr algn="ctr" fontAlgn="ctr"/>
                      <a:r>
                        <a:rPr lang="en-US" sz="1400" u="none" strike="noStrike">
                          <a:effectLst/>
                        </a:rPr>
                        <a:t>343</a:t>
                      </a:r>
                      <a:endParaRPr lang="en-US" sz="1400" b="0" i="0" u="none" strike="noStrike">
                        <a:solidFill>
                          <a:srgbClr val="000000"/>
                        </a:solidFill>
                        <a:effectLst/>
                        <a:latin typeface="Calibri"/>
                      </a:endParaRPr>
                    </a:p>
                  </a:txBody>
                  <a:tcPr marL="0" marR="0" marT="0" marB="0" anchor="ctr">
                    <a:lnB w="28575" cap="flat" cmpd="sng" algn="ctr">
                      <a:solidFill>
                        <a:srgbClr val="008000"/>
                      </a:solidFill>
                      <a:prstDash val="solid"/>
                      <a:round/>
                      <a:headEnd type="none" w="med" len="med"/>
                      <a:tailEnd type="none" w="med" len="med"/>
                    </a:lnB>
                  </a:tcPr>
                </a:tc>
                <a:tc>
                  <a:txBody>
                    <a:bodyPr/>
                    <a:lstStyle/>
                    <a:p>
                      <a:pPr algn="ctr" fontAlgn="ctr"/>
                      <a:r>
                        <a:rPr lang="en-US" sz="1400" u="none" strike="noStrike">
                          <a:effectLst/>
                        </a:rPr>
                        <a:t>5310</a:t>
                      </a:r>
                      <a:endParaRPr lang="en-US" sz="1400" b="0" i="0" u="none" strike="noStrike">
                        <a:solidFill>
                          <a:srgbClr val="000000"/>
                        </a:solidFill>
                        <a:effectLst/>
                        <a:latin typeface="Calibri"/>
                      </a:endParaRPr>
                    </a:p>
                  </a:txBody>
                  <a:tcPr marL="0" marR="0" marT="0" marB="0" anchor="ctr">
                    <a:lnB w="28575" cap="flat" cmpd="sng" algn="ctr">
                      <a:solidFill>
                        <a:srgbClr val="008000"/>
                      </a:solidFill>
                      <a:prstDash val="solid"/>
                      <a:round/>
                      <a:headEnd type="none" w="med" len="med"/>
                      <a:tailEnd type="none" w="med" len="med"/>
                    </a:lnB>
                  </a:tcPr>
                </a:tc>
                <a:tc>
                  <a:txBody>
                    <a:bodyPr/>
                    <a:lstStyle/>
                    <a:p>
                      <a:pPr algn="ctr" fontAlgn="ctr"/>
                      <a:r>
                        <a:rPr lang="en-US" sz="1400" u="none" strike="noStrike">
                          <a:effectLst/>
                        </a:rPr>
                        <a:t>2.7</a:t>
                      </a:r>
                      <a:endParaRPr lang="en-US" sz="1400" b="0" i="0" u="none" strike="noStrike">
                        <a:solidFill>
                          <a:srgbClr val="000000"/>
                        </a:solidFill>
                        <a:effectLst/>
                        <a:latin typeface="Calibri"/>
                      </a:endParaRPr>
                    </a:p>
                  </a:txBody>
                  <a:tcPr marL="0" marR="0" marT="0" marB="0" anchor="ctr">
                    <a:lnB w="28575" cap="flat" cmpd="sng" algn="ctr">
                      <a:solidFill>
                        <a:srgbClr val="008000"/>
                      </a:solidFill>
                      <a:prstDash val="solid"/>
                      <a:round/>
                      <a:headEnd type="none" w="med" len="med"/>
                      <a:tailEnd type="none" w="med" len="med"/>
                    </a:lnB>
                  </a:tcPr>
                </a:tc>
                <a:tc>
                  <a:txBody>
                    <a:bodyPr/>
                    <a:lstStyle/>
                    <a:p>
                      <a:pPr algn="ctr" fontAlgn="ctr"/>
                      <a:r>
                        <a:rPr lang="en-US" sz="1400" u="none" strike="noStrike">
                          <a:effectLst/>
                        </a:rPr>
                        <a:t>133</a:t>
                      </a:r>
                      <a:endParaRPr lang="en-US" sz="1400" b="0" i="0" u="none" strike="noStrike">
                        <a:solidFill>
                          <a:srgbClr val="000000"/>
                        </a:solidFill>
                        <a:effectLst/>
                        <a:latin typeface="Calibri"/>
                      </a:endParaRPr>
                    </a:p>
                  </a:txBody>
                  <a:tcPr marL="0" marR="0" marT="0" marB="0" anchor="ctr">
                    <a:lnB w="28575" cap="flat" cmpd="sng" algn="ctr">
                      <a:solidFill>
                        <a:srgbClr val="008000"/>
                      </a:solidFill>
                      <a:prstDash val="solid"/>
                      <a:round/>
                      <a:headEnd type="none" w="med" len="med"/>
                      <a:tailEnd type="none" w="med" len="med"/>
                    </a:lnB>
                  </a:tcPr>
                </a:tc>
              </a:tr>
              <a:tr h="355600">
                <a:tc>
                  <a:txBody>
                    <a:bodyPr/>
                    <a:lstStyle/>
                    <a:p>
                      <a:pPr algn="l" fontAlgn="ctr"/>
                      <a:r>
                        <a:rPr lang="en-US" sz="1400" u="none" strike="noStrike" dirty="0" err="1">
                          <a:effectLst/>
                        </a:rPr>
                        <a:t>BaneBots</a:t>
                      </a:r>
                      <a:r>
                        <a:rPr lang="en-US" sz="1400" u="none" strike="noStrike" dirty="0">
                          <a:effectLst/>
                        </a:rPr>
                        <a:t> </a:t>
                      </a:r>
                      <a:br>
                        <a:rPr lang="en-US" sz="1400" u="none" strike="noStrike" dirty="0">
                          <a:effectLst/>
                        </a:rPr>
                      </a:br>
                      <a:r>
                        <a:rPr lang="en-US" sz="1400" u="none" strike="noStrike" dirty="0">
                          <a:effectLst/>
                        </a:rPr>
                        <a:t>  M7-RS775-18 </a:t>
                      </a:r>
                      <a:endParaRPr lang="en-US" sz="1400" b="0" i="0" u="none" strike="noStrike" dirty="0">
                        <a:solidFill>
                          <a:srgbClr val="000000"/>
                        </a:solidFill>
                        <a:effectLst/>
                        <a:latin typeface="Calibri"/>
                      </a:endParaRPr>
                    </a:p>
                  </a:txBody>
                  <a:tcPr marL="0" marR="0" marT="0" marB="0" anchor="ctr">
                    <a:lnL w="28575" cap="flat" cmpd="sng" algn="ctr">
                      <a:solidFill>
                        <a:srgbClr val="008000"/>
                      </a:solidFill>
                      <a:prstDash val="solid"/>
                      <a:round/>
                      <a:headEnd type="none" w="med" len="med"/>
                      <a:tailEnd type="none" w="med" len="med"/>
                    </a:lnL>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solidFill>
                      <a:srgbClr val="CCFF99"/>
                    </a:solidFill>
                  </a:tcPr>
                </a:tc>
                <a:tc>
                  <a:txBody>
                    <a:bodyPr/>
                    <a:lstStyle/>
                    <a:p>
                      <a:pPr algn="ctr" fontAlgn="ctr"/>
                      <a:r>
                        <a:rPr lang="en-US" sz="1400" u="none" strike="noStrike" dirty="0">
                          <a:effectLst/>
                        </a:rPr>
                        <a:t>273</a:t>
                      </a:r>
                      <a:endParaRPr lang="en-US" sz="1400" b="0" i="0" u="none" strike="noStrike" dirty="0">
                        <a:solidFill>
                          <a:srgbClr val="000000"/>
                        </a:solidFill>
                        <a:effectLst/>
                        <a:latin typeface="Calibri"/>
                      </a:endParaRPr>
                    </a:p>
                  </a:txBody>
                  <a:tcPr marL="0" marR="0" marT="0" marB="0" anchor="ct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solidFill>
                      <a:srgbClr val="CCFF99"/>
                    </a:solidFill>
                  </a:tcPr>
                </a:tc>
                <a:tc>
                  <a:txBody>
                    <a:bodyPr/>
                    <a:lstStyle/>
                    <a:p>
                      <a:pPr algn="ctr" fontAlgn="ctr"/>
                      <a:r>
                        <a:rPr lang="en-US" sz="1400" u="none" strike="noStrike">
                          <a:effectLst/>
                        </a:rPr>
                        <a:t>113</a:t>
                      </a:r>
                      <a:endParaRPr lang="en-US" sz="1400" b="0" i="0" u="none" strike="noStrike">
                        <a:solidFill>
                          <a:srgbClr val="000000"/>
                        </a:solidFill>
                        <a:effectLst/>
                        <a:latin typeface="Calibri"/>
                      </a:endParaRPr>
                    </a:p>
                  </a:txBody>
                  <a:tcPr marL="0" marR="0" marT="0" marB="0" anchor="ct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solidFill>
                      <a:srgbClr val="CCFF99"/>
                    </a:solidFill>
                  </a:tcPr>
                </a:tc>
                <a:tc>
                  <a:txBody>
                    <a:bodyPr/>
                    <a:lstStyle/>
                    <a:p>
                      <a:pPr algn="ctr" fontAlgn="ctr"/>
                      <a:r>
                        <a:rPr lang="en-US" sz="1400" u="none" strike="noStrike">
                          <a:effectLst/>
                        </a:rPr>
                        <a:t>13000</a:t>
                      </a:r>
                      <a:endParaRPr lang="en-US" sz="1400" b="0" i="0" u="none" strike="noStrike">
                        <a:solidFill>
                          <a:srgbClr val="000000"/>
                        </a:solidFill>
                        <a:effectLst/>
                        <a:latin typeface="Calibri"/>
                      </a:endParaRPr>
                    </a:p>
                  </a:txBody>
                  <a:tcPr marL="0" marR="0" marT="0" marB="0" anchor="ct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solidFill>
                      <a:srgbClr val="CCFF99"/>
                    </a:solidFill>
                  </a:tcPr>
                </a:tc>
                <a:tc>
                  <a:txBody>
                    <a:bodyPr/>
                    <a:lstStyle/>
                    <a:p>
                      <a:pPr algn="ctr" fontAlgn="ctr"/>
                      <a:r>
                        <a:rPr lang="en-US" sz="1400" u="none" strike="noStrike" dirty="0">
                          <a:effectLst/>
                        </a:rPr>
                        <a:t>1.8</a:t>
                      </a:r>
                      <a:endParaRPr lang="en-US" sz="1400" b="0" i="0" u="none" strike="noStrike" dirty="0">
                        <a:solidFill>
                          <a:srgbClr val="000000"/>
                        </a:solidFill>
                        <a:effectLst/>
                        <a:latin typeface="Calibri"/>
                      </a:endParaRPr>
                    </a:p>
                  </a:txBody>
                  <a:tcPr marL="0" marR="0" marT="0" marB="0" anchor="ct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solidFill>
                      <a:srgbClr val="CCFF99"/>
                    </a:solidFill>
                  </a:tcPr>
                </a:tc>
                <a:tc>
                  <a:txBody>
                    <a:bodyPr/>
                    <a:lstStyle/>
                    <a:p>
                      <a:pPr algn="ctr" fontAlgn="ctr"/>
                      <a:r>
                        <a:rPr lang="en-US" sz="1400" u="none" strike="noStrike" dirty="0">
                          <a:effectLst/>
                        </a:rPr>
                        <a:t>87</a:t>
                      </a:r>
                      <a:endParaRPr lang="en-US" sz="1400" b="0" i="0" u="none" strike="noStrike" dirty="0">
                        <a:solidFill>
                          <a:srgbClr val="000000"/>
                        </a:solidFill>
                        <a:effectLst/>
                        <a:latin typeface="Calibri"/>
                      </a:endParaRPr>
                    </a:p>
                  </a:txBody>
                  <a:tcPr marL="0" marR="0" marT="0" marB="0" anchor="ctr">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solidFill>
                      <a:srgbClr val="CCFF99"/>
                    </a:solidFill>
                  </a:tcPr>
                </a:tc>
              </a:tr>
              <a:tr h="355600">
                <a:tc>
                  <a:txBody>
                    <a:bodyPr/>
                    <a:lstStyle/>
                    <a:p>
                      <a:pPr algn="l" fontAlgn="ctr"/>
                      <a:r>
                        <a:rPr lang="en-US" sz="1400" u="none" strike="noStrike" dirty="0" err="1">
                          <a:effectLst/>
                        </a:rPr>
                        <a:t>BaneBots</a:t>
                      </a:r>
                      <a:r>
                        <a:rPr lang="en-US" sz="1400" u="none" strike="noStrike" dirty="0">
                          <a:effectLst/>
                        </a:rPr>
                        <a:t> </a:t>
                      </a:r>
                      <a:br>
                        <a:rPr lang="en-US" sz="1400" u="none" strike="noStrike" dirty="0">
                          <a:effectLst/>
                        </a:rPr>
                      </a:br>
                      <a:r>
                        <a:rPr lang="en-US" sz="1400" u="none" strike="noStrike" dirty="0">
                          <a:effectLst/>
                        </a:rPr>
                        <a:t>  M5-RS550-</a:t>
                      </a:r>
                      <a:r>
                        <a:rPr lang="en-US" sz="1400" u="none" strike="noStrike" dirty="0" smtClean="0">
                          <a:effectLst/>
                        </a:rPr>
                        <a:t>12</a:t>
                      </a:r>
                      <a:endParaRPr lang="en-US" sz="1400" b="0" i="0" u="none" strike="noStrike" dirty="0">
                        <a:solidFill>
                          <a:srgbClr val="000000"/>
                        </a:solidFill>
                        <a:effectLst/>
                        <a:latin typeface="Calibri"/>
                      </a:endParaRPr>
                    </a:p>
                  </a:txBody>
                  <a:tcPr marL="0" marR="0" marT="0" marB="0" anchor="ctr">
                    <a:lnT w="28575" cap="flat" cmpd="sng" algn="ctr">
                      <a:solidFill>
                        <a:srgbClr val="008000"/>
                      </a:solidFill>
                      <a:prstDash val="solid"/>
                      <a:round/>
                      <a:headEnd type="none" w="med" len="med"/>
                      <a:tailEnd type="none" w="med" len="med"/>
                    </a:lnT>
                  </a:tcPr>
                </a:tc>
                <a:tc>
                  <a:txBody>
                    <a:bodyPr/>
                    <a:lstStyle/>
                    <a:p>
                      <a:pPr algn="ctr" fontAlgn="ctr"/>
                      <a:r>
                        <a:rPr lang="en-US" sz="1400" u="none" strike="noStrike" dirty="0">
                          <a:effectLst/>
                        </a:rPr>
                        <a:t>254</a:t>
                      </a:r>
                      <a:endParaRPr lang="en-US" sz="1400" b="0" i="0" u="none" strike="noStrike" dirty="0">
                        <a:solidFill>
                          <a:srgbClr val="000000"/>
                        </a:solidFill>
                        <a:effectLst/>
                        <a:latin typeface="Calibri"/>
                      </a:endParaRPr>
                    </a:p>
                  </a:txBody>
                  <a:tcPr marL="0" marR="0" marT="0" marB="0" anchor="ctr">
                    <a:lnT w="28575" cap="flat" cmpd="sng" algn="ctr">
                      <a:solidFill>
                        <a:srgbClr val="008000"/>
                      </a:solidFill>
                      <a:prstDash val="solid"/>
                      <a:round/>
                      <a:headEnd type="none" w="med" len="med"/>
                      <a:tailEnd type="none" w="med" len="med"/>
                    </a:lnT>
                    <a:solidFill>
                      <a:srgbClr val="FFF495">
                        <a:alpha val="40000"/>
                      </a:srgbClr>
                    </a:solidFill>
                  </a:tcPr>
                </a:tc>
                <a:tc>
                  <a:txBody>
                    <a:bodyPr/>
                    <a:lstStyle/>
                    <a:p>
                      <a:pPr algn="ctr" fontAlgn="ctr"/>
                      <a:r>
                        <a:rPr lang="en-US" sz="1400" u="none" strike="noStrike">
                          <a:effectLst/>
                        </a:rPr>
                        <a:t>71</a:t>
                      </a:r>
                      <a:endParaRPr lang="en-US" sz="1400" b="0" i="0" u="none" strike="noStrike">
                        <a:solidFill>
                          <a:srgbClr val="000000"/>
                        </a:solidFill>
                        <a:effectLst/>
                        <a:latin typeface="Calibri"/>
                      </a:endParaRPr>
                    </a:p>
                  </a:txBody>
                  <a:tcPr marL="0" marR="0" marT="0" marB="0" anchor="ctr">
                    <a:lnT w="28575" cap="flat" cmpd="sng" algn="ctr">
                      <a:solidFill>
                        <a:srgbClr val="008000"/>
                      </a:solidFill>
                      <a:prstDash val="solid"/>
                      <a:round/>
                      <a:headEnd type="none" w="med" len="med"/>
                      <a:tailEnd type="none" w="med" len="med"/>
                    </a:lnT>
                  </a:tcPr>
                </a:tc>
                <a:tc>
                  <a:txBody>
                    <a:bodyPr/>
                    <a:lstStyle/>
                    <a:p>
                      <a:pPr algn="ctr" fontAlgn="ctr"/>
                      <a:r>
                        <a:rPr lang="en-US" sz="1400" u="none" strike="noStrike">
                          <a:effectLst/>
                        </a:rPr>
                        <a:t>19300</a:t>
                      </a:r>
                      <a:endParaRPr lang="en-US" sz="1400" b="0" i="0" u="none" strike="noStrike">
                        <a:solidFill>
                          <a:srgbClr val="000000"/>
                        </a:solidFill>
                        <a:effectLst/>
                        <a:latin typeface="Calibri"/>
                      </a:endParaRPr>
                    </a:p>
                  </a:txBody>
                  <a:tcPr marL="0" marR="0" marT="0" marB="0" anchor="ctr">
                    <a:lnT w="28575" cap="flat" cmpd="sng" algn="ctr">
                      <a:solidFill>
                        <a:srgbClr val="008000"/>
                      </a:solidFill>
                      <a:prstDash val="solid"/>
                      <a:round/>
                      <a:headEnd type="none" w="med" len="med"/>
                      <a:tailEnd type="none" w="med" len="med"/>
                    </a:lnT>
                  </a:tcPr>
                </a:tc>
                <a:tc>
                  <a:txBody>
                    <a:bodyPr/>
                    <a:lstStyle/>
                    <a:p>
                      <a:pPr algn="ctr" fontAlgn="ctr"/>
                      <a:r>
                        <a:rPr lang="en-US" sz="1400" u="none" strike="noStrike">
                          <a:effectLst/>
                        </a:rPr>
                        <a:t>1.4</a:t>
                      </a:r>
                      <a:endParaRPr lang="en-US" sz="1400" b="0" i="0" u="none" strike="noStrike">
                        <a:solidFill>
                          <a:srgbClr val="000000"/>
                        </a:solidFill>
                        <a:effectLst/>
                        <a:latin typeface="Calibri"/>
                      </a:endParaRPr>
                    </a:p>
                  </a:txBody>
                  <a:tcPr marL="0" marR="0" marT="0" marB="0" anchor="ctr">
                    <a:lnT w="28575" cap="flat" cmpd="sng" algn="ctr">
                      <a:solidFill>
                        <a:srgbClr val="008000"/>
                      </a:solidFill>
                      <a:prstDash val="solid"/>
                      <a:round/>
                      <a:headEnd type="none" w="med" len="med"/>
                      <a:tailEnd type="none" w="med" len="med"/>
                    </a:lnT>
                  </a:tcPr>
                </a:tc>
                <a:tc>
                  <a:txBody>
                    <a:bodyPr/>
                    <a:lstStyle/>
                    <a:p>
                      <a:pPr algn="ctr" fontAlgn="ctr"/>
                      <a:r>
                        <a:rPr lang="en-US" sz="1400" u="none" strike="noStrike">
                          <a:effectLst/>
                        </a:rPr>
                        <a:t>85</a:t>
                      </a:r>
                      <a:endParaRPr lang="en-US" sz="1400" b="0" i="0" u="none" strike="noStrike">
                        <a:solidFill>
                          <a:srgbClr val="000000"/>
                        </a:solidFill>
                        <a:effectLst/>
                        <a:latin typeface="Calibri"/>
                      </a:endParaRPr>
                    </a:p>
                  </a:txBody>
                  <a:tcPr marL="0" marR="0" marT="0" marB="0" anchor="ctr">
                    <a:lnT w="28575" cap="flat" cmpd="sng" algn="ctr">
                      <a:solidFill>
                        <a:srgbClr val="008000"/>
                      </a:solidFill>
                      <a:prstDash val="solid"/>
                      <a:round/>
                      <a:headEnd type="none" w="med" len="med"/>
                      <a:tailEnd type="none" w="med" len="med"/>
                    </a:lnT>
                  </a:tcPr>
                </a:tc>
              </a:tr>
              <a:tr h="355600">
                <a:tc>
                  <a:txBody>
                    <a:bodyPr/>
                    <a:lstStyle/>
                    <a:p>
                      <a:pPr algn="l" fontAlgn="ctr"/>
                      <a:r>
                        <a:rPr lang="tr-TR" sz="1400" u="none" strike="noStrike">
                          <a:effectLst/>
                        </a:rPr>
                        <a:t>VEX  Mini CIM</a:t>
                      </a:r>
                      <a:br>
                        <a:rPr lang="tr-TR" sz="1400" u="none" strike="noStrike">
                          <a:effectLst/>
                        </a:rPr>
                      </a:br>
                      <a:r>
                        <a:rPr lang="tr-TR" sz="1400" u="none" strike="noStrike">
                          <a:effectLst/>
                        </a:rPr>
                        <a:t>  217-3371 </a:t>
                      </a:r>
                      <a:endParaRPr lang="tr-TR"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229</a:t>
                      </a:r>
                      <a:endParaRPr lang="en-US" sz="1400" b="0" i="0" u="none" strike="noStrike" dirty="0">
                        <a:solidFill>
                          <a:srgbClr val="000000"/>
                        </a:solidFill>
                        <a:effectLst/>
                        <a:latin typeface="Calibri"/>
                      </a:endParaRPr>
                    </a:p>
                  </a:txBody>
                  <a:tcPr marL="0" marR="0" marT="0" marB="0" anchor="ctr">
                    <a:solidFill>
                      <a:srgbClr val="FFF495"/>
                    </a:solidFill>
                  </a:tcPr>
                </a:tc>
                <a:tc>
                  <a:txBody>
                    <a:bodyPr/>
                    <a:lstStyle/>
                    <a:p>
                      <a:pPr algn="ctr" fontAlgn="ctr"/>
                      <a:r>
                        <a:rPr lang="en-US" sz="1400" u="none" strike="noStrike">
                          <a:effectLst/>
                        </a:rPr>
                        <a:t>198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6200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86</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pl-PL" sz="1400" u="none" strike="noStrike" dirty="0" err="1">
                          <a:effectLst/>
                        </a:rPr>
                        <a:t>AndyMark</a:t>
                      </a:r>
                      <a:r>
                        <a:rPr lang="pl-PL" sz="1400" u="none" strike="noStrike" dirty="0">
                          <a:effectLst/>
                        </a:rPr>
                        <a:t> </a:t>
                      </a:r>
                      <a:br>
                        <a:rPr lang="pl-PL" sz="1400" u="none" strike="noStrike" dirty="0">
                          <a:effectLst/>
                        </a:rPr>
                      </a:br>
                      <a:r>
                        <a:rPr lang="pl-PL" sz="1400" u="none" strike="noStrike" dirty="0">
                          <a:effectLst/>
                        </a:rPr>
                        <a:t>  am-0912 </a:t>
                      </a:r>
                      <a:endParaRPr lang="pl-PL"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dirty="0">
                          <a:effectLst/>
                        </a:rPr>
                        <a:t>179</a:t>
                      </a:r>
                      <a:endParaRPr lang="en-US" sz="1400" b="0" i="0" u="none" strike="noStrike" dirty="0">
                        <a:solidFill>
                          <a:srgbClr val="000000"/>
                        </a:solidFill>
                        <a:effectLst/>
                        <a:latin typeface="Calibri"/>
                      </a:endParaRPr>
                    </a:p>
                  </a:txBody>
                  <a:tcPr marL="0" marR="0" marT="0" marB="0" anchor="ctr">
                    <a:solidFill>
                      <a:srgbClr val="FFF495">
                        <a:alpha val="40000"/>
                      </a:srgbClr>
                    </a:solidFill>
                  </a:tcPr>
                </a:tc>
                <a:tc>
                  <a:txBody>
                    <a:bodyPr/>
                    <a:lstStyle/>
                    <a:p>
                      <a:pPr algn="ctr" fontAlgn="ctr"/>
                      <a:r>
                        <a:rPr lang="en-US" sz="1400" u="none" strike="noStrike">
                          <a:effectLst/>
                        </a:rPr>
                        <a:t>61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16000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1.2</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64</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da-DK" sz="1400" u="none" strike="noStrike">
                          <a:effectLst/>
                        </a:rPr>
                        <a:t>VEX bag motor</a:t>
                      </a:r>
                      <a:br>
                        <a:rPr lang="da-DK" sz="1400" u="none" strike="noStrike">
                          <a:effectLst/>
                        </a:rPr>
                      </a:br>
                      <a:r>
                        <a:rPr lang="da-DK" sz="1400" u="none" strike="noStrike">
                          <a:effectLst/>
                        </a:rPr>
                        <a:t>  217-3351 </a:t>
                      </a:r>
                      <a:endParaRPr lang="da-DK"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149</a:t>
                      </a:r>
                      <a:endParaRPr lang="en-US" sz="1400" b="0" i="0" u="none" strike="noStrike" dirty="0">
                        <a:solidFill>
                          <a:srgbClr val="000000"/>
                        </a:solidFill>
                        <a:effectLst/>
                        <a:latin typeface="Calibri"/>
                      </a:endParaRPr>
                    </a:p>
                  </a:txBody>
                  <a:tcPr marL="0" marR="0" marT="0" marB="0" anchor="ctr">
                    <a:solidFill>
                      <a:srgbClr val="FFF495"/>
                    </a:solidFill>
                  </a:tcPr>
                </a:tc>
                <a:tc>
                  <a:txBody>
                    <a:bodyPr/>
                    <a:lstStyle/>
                    <a:p>
                      <a:pPr algn="ctr" fontAlgn="ctr"/>
                      <a:r>
                        <a:rPr lang="en-US" sz="1400" u="none" strike="noStrike">
                          <a:effectLst/>
                        </a:rPr>
                        <a:t>57</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14000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41</a:t>
                      </a:r>
                      <a:endParaRPr lang="en-US" sz="1400" b="0" i="0" u="none" strike="noStrike">
                        <a:solidFill>
                          <a:srgbClr val="000000"/>
                        </a:solidFill>
                        <a:effectLst/>
                        <a:latin typeface="Calibri"/>
                      </a:endParaRPr>
                    </a:p>
                  </a:txBody>
                  <a:tcPr marL="0" marR="0" marT="0" marB="0" anchor="ctr"/>
                </a:tc>
              </a:tr>
              <a:tr h="317500">
                <a:tc>
                  <a:txBody>
                    <a:bodyPr/>
                    <a:lstStyle/>
                    <a:p>
                      <a:pPr algn="l" fontAlgn="ctr"/>
                      <a:r>
                        <a:rPr lang="en-US" sz="1400" u="none" strike="noStrike">
                          <a:effectLst/>
                        </a:rPr>
                        <a:t>BaneBots </a:t>
                      </a:r>
                      <a:br>
                        <a:rPr lang="en-US" sz="1400" u="none" strike="noStrike">
                          <a:effectLst/>
                        </a:rPr>
                      </a:br>
                      <a:r>
                        <a:rPr lang="en-US" sz="1400" u="none" strike="noStrike">
                          <a:effectLst/>
                        </a:rPr>
                        <a:t>  M5-RS540-12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123</a:t>
                      </a:r>
                      <a:endParaRPr lang="en-US" sz="1400" b="0" i="0" u="none" strike="noStrike">
                        <a:solidFill>
                          <a:srgbClr val="000000"/>
                        </a:solidFill>
                        <a:effectLst/>
                        <a:latin typeface="Calibri"/>
                      </a:endParaRPr>
                    </a:p>
                  </a:txBody>
                  <a:tcPr marL="0" marR="0" marT="0" marB="0" anchor="ctr">
                    <a:solidFill>
                      <a:srgbClr val="FFF495">
                        <a:alpha val="40000"/>
                      </a:srgbClr>
                    </a:solidFill>
                  </a:tcPr>
                </a:tc>
                <a:tc>
                  <a:txBody>
                    <a:bodyPr/>
                    <a:lstStyle/>
                    <a:p>
                      <a:pPr algn="ctr" fontAlgn="ctr"/>
                      <a:r>
                        <a:rPr lang="en-US" sz="1400" u="none" strike="noStrike">
                          <a:effectLst/>
                        </a:rPr>
                        <a:t>39</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16800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42</a:t>
                      </a:r>
                      <a:endParaRPr lang="en-US" sz="1400" b="0" i="0" u="none" strike="noStrike">
                        <a:solidFill>
                          <a:srgbClr val="000000"/>
                        </a:solidFill>
                        <a:effectLst/>
                        <a:latin typeface="Calibri"/>
                      </a:endParaRPr>
                    </a:p>
                  </a:txBody>
                  <a:tcPr marL="0" marR="0" marT="0" marB="0" anchor="ctr"/>
                </a:tc>
              </a:tr>
              <a:tr h="304800">
                <a:tc>
                  <a:txBody>
                    <a:bodyPr/>
                    <a:lstStyle/>
                    <a:p>
                      <a:pPr algn="l" fontAlgn="ctr"/>
                      <a:r>
                        <a:rPr lang="en-US" sz="1400" u="none" strike="noStrike">
                          <a:effectLst/>
                        </a:rPr>
                        <a:t>BaneBots </a:t>
                      </a:r>
                      <a:br>
                        <a:rPr lang="en-US" sz="1400" u="none" strike="noStrike">
                          <a:effectLst/>
                        </a:rPr>
                      </a:br>
                      <a:r>
                        <a:rPr lang="en-US" sz="1400" u="none" strike="noStrike">
                          <a:effectLst/>
                        </a:rPr>
                        <a:t>  M7-RS775-12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83</a:t>
                      </a:r>
                      <a:endParaRPr lang="en-US" sz="1400" b="0" i="0" u="none" strike="noStrike" dirty="0">
                        <a:solidFill>
                          <a:srgbClr val="000000"/>
                        </a:solidFill>
                        <a:effectLst/>
                        <a:latin typeface="Calibri"/>
                      </a:endParaRPr>
                    </a:p>
                  </a:txBody>
                  <a:tcPr marL="0" marR="0" marT="0" marB="0" anchor="ctr">
                    <a:solidFill>
                      <a:srgbClr val="FFF495"/>
                    </a:solidFill>
                  </a:tcPr>
                </a:tc>
                <a:tc>
                  <a:txBody>
                    <a:bodyPr/>
                    <a:lstStyle/>
                    <a:p>
                      <a:pPr algn="ctr" fontAlgn="ctr"/>
                      <a:r>
                        <a:rPr lang="en-US" sz="1400" u="none" strike="noStrike">
                          <a:effectLst/>
                        </a:rPr>
                        <a:t>61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7300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30</a:t>
                      </a:r>
                      <a:endParaRPr lang="en-US" sz="1400" b="0" i="0" u="none" strike="noStrike">
                        <a:solidFill>
                          <a:srgbClr val="000000"/>
                        </a:solidFill>
                        <a:effectLst/>
                        <a:latin typeface="Calibri"/>
                      </a:endParaRPr>
                    </a:p>
                  </a:txBody>
                  <a:tcPr marL="0" marR="0" marT="0" marB="0" anchor="ctr"/>
                </a:tc>
              </a:tr>
              <a:tr h="266700">
                <a:tc>
                  <a:txBody>
                    <a:bodyPr/>
                    <a:lstStyle/>
                    <a:p>
                      <a:pPr algn="l" fontAlgn="ctr"/>
                      <a:r>
                        <a:rPr lang="en-US" sz="1400" u="none" strike="noStrike">
                          <a:effectLst/>
                        </a:rPr>
                        <a:t>BaneBots </a:t>
                      </a:r>
                      <a:br>
                        <a:rPr lang="en-US" sz="1400" u="none" strike="noStrike">
                          <a:effectLst/>
                        </a:rPr>
                      </a:br>
                      <a:r>
                        <a:rPr lang="en-US" sz="1400" u="none" strike="noStrike">
                          <a:effectLst/>
                        </a:rPr>
                        <a:t>  M5-RS545-12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74</a:t>
                      </a:r>
                      <a:endParaRPr lang="en-US" sz="1400" b="0" i="0" u="none" strike="noStrike" dirty="0">
                        <a:solidFill>
                          <a:srgbClr val="000000"/>
                        </a:solidFill>
                        <a:effectLst/>
                        <a:latin typeface="Calibri"/>
                      </a:endParaRPr>
                    </a:p>
                  </a:txBody>
                  <a:tcPr marL="0" marR="0" marT="0" marB="0" anchor="ctr">
                    <a:solidFill>
                      <a:srgbClr val="FFF495">
                        <a:alpha val="40000"/>
                      </a:srgbClr>
                    </a:solidFill>
                  </a:tcPr>
                </a:tc>
                <a:tc>
                  <a:txBody>
                    <a:bodyPr/>
                    <a:lstStyle/>
                    <a:p>
                      <a:pPr algn="ctr" fontAlgn="ctr"/>
                      <a:r>
                        <a:rPr lang="en-US" sz="1400" u="none" strike="noStrike" dirty="0">
                          <a:effectLst/>
                        </a:rPr>
                        <a:t>24</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a:effectLst/>
                        </a:rPr>
                        <a:t>16800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0.9</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21</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en-US" sz="1400" u="none" strike="noStrike">
                          <a:effectLst/>
                        </a:rPr>
                        <a:t>BaneBots </a:t>
                      </a:r>
                      <a:br>
                        <a:rPr lang="en-US" sz="1400" u="none" strike="noStrike">
                          <a:effectLst/>
                        </a:rPr>
                      </a:br>
                      <a:r>
                        <a:rPr lang="en-US" sz="1400" u="none" strike="noStrike">
                          <a:effectLst/>
                        </a:rPr>
                        <a:t>  M3-RS395-12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48</a:t>
                      </a:r>
                      <a:endParaRPr lang="en-US" sz="1400" b="0" i="0" u="none" strike="noStrike" dirty="0">
                        <a:solidFill>
                          <a:srgbClr val="000000"/>
                        </a:solidFill>
                        <a:effectLst/>
                        <a:latin typeface="Calibri"/>
                      </a:endParaRPr>
                    </a:p>
                  </a:txBody>
                  <a:tcPr marL="0" marR="0" marT="0" marB="0" anchor="ctr">
                    <a:solidFill>
                      <a:srgbClr val="FFF495"/>
                    </a:solidFill>
                  </a:tcPr>
                </a:tc>
                <a:tc>
                  <a:txBody>
                    <a:bodyPr/>
                    <a:lstStyle/>
                    <a:p>
                      <a:pPr algn="ctr" fontAlgn="ctr"/>
                      <a:r>
                        <a:rPr lang="en-US" sz="1400" u="none" strike="noStrike">
                          <a:effectLst/>
                        </a:rPr>
                        <a:t>17</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15500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0.5</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15</a:t>
                      </a:r>
                      <a:endParaRPr lang="en-US" sz="1400" b="0" i="0" u="none" strike="noStrike" dirty="0">
                        <a:solidFill>
                          <a:srgbClr val="000000"/>
                        </a:solidFill>
                        <a:effectLst/>
                        <a:latin typeface="Calibri"/>
                      </a:endParaRPr>
                    </a:p>
                  </a:txBody>
                  <a:tcPr marL="0" marR="0" marT="0" marB="0" anchor="ctr"/>
                </a:tc>
              </a:tr>
              <a:tr h="355600">
                <a:tc>
                  <a:txBody>
                    <a:bodyPr/>
                    <a:lstStyle/>
                    <a:p>
                      <a:pPr algn="l" fontAlgn="ctr"/>
                      <a:r>
                        <a:rPr lang="pl-PL" sz="1400" u="none" strike="noStrike">
                          <a:effectLst/>
                        </a:rPr>
                        <a:t>AndyMark </a:t>
                      </a:r>
                      <a:br>
                        <a:rPr lang="pl-PL" sz="1400" u="none" strike="noStrike">
                          <a:effectLst/>
                        </a:rPr>
                      </a:br>
                      <a:r>
                        <a:rPr lang="pl-PL" sz="1400" u="none" strike="noStrike">
                          <a:effectLst/>
                        </a:rPr>
                        <a:t>  am-0915 </a:t>
                      </a:r>
                      <a:endParaRPr lang="pl-PL"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45</a:t>
                      </a:r>
                      <a:endParaRPr lang="en-US" sz="1400" b="0" i="0" u="none" strike="noStrike" dirty="0">
                        <a:solidFill>
                          <a:srgbClr val="000000"/>
                        </a:solidFill>
                        <a:effectLst/>
                        <a:latin typeface="Calibri"/>
                      </a:endParaRPr>
                    </a:p>
                  </a:txBody>
                  <a:tcPr marL="0" marR="0" marT="0" marB="0" anchor="ctr">
                    <a:solidFill>
                      <a:srgbClr val="FFF495">
                        <a:alpha val="40000"/>
                      </a:srgbClr>
                    </a:solidFill>
                  </a:tcPr>
                </a:tc>
                <a:tc>
                  <a:txBody>
                    <a:bodyPr/>
                    <a:lstStyle/>
                    <a:p>
                      <a:pPr algn="ctr" fontAlgn="ctr"/>
                      <a:r>
                        <a:rPr lang="en-US" sz="1400" u="none" strike="noStrike" dirty="0">
                          <a:effectLst/>
                        </a:rPr>
                        <a:t>1209</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a:effectLst/>
                        </a:rPr>
                        <a:t>198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0.6</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22</a:t>
                      </a:r>
                      <a:endParaRPr lang="en-US" sz="1400" b="0" i="0" u="none" strike="noStrike" dirty="0">
                        <a:solidFill>
                          <a:srgbClr val="000000"/>
                        </a:solidFill>
                        <a:effectLst/>
                        <a:latin typeface="Calibri"/>
                      </a:endParaRPr>
                    </a:p>
                  </a:txBody>
                  <a:tcPr marL="0" marR="0" marT="0" marB="0" anchor="ctr"/>
                </a:tc>
              </a:tr>
            </a:tbl>
          </a:graphicData>
        </a:graphic>
      </p:graphicFrame>
    </p:spTree>
    <p:extLst>
      <p:ext uri="{BB962C8B-B14F-4D97-AF65-F5344CB8AC3E}">
        <p14:creationId xmlns:p14="http://schemas.microsoft.com/office/powerpoint/2010/main" val="6352727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1"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5120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51203" name="Rectangle 51"/>
          <p:cNvSpPr txBox="1">
            <a:spLocks noChangeArrowheads="1"/>
          </p:cNvSpPr>
          <p:nvPr/>
        </p:nvSpPr>
        <p:spPr bwMode="auto">
          <a:xfrm>
            <a:off x="228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400">
                <a:solidFill>
                  <a:schemeClr val="tx2"/>
                </a:solidFill>
                <a:latin typeface="Times New Roman" charset="0"/>
              </a:rPr>
              <a:t>2011 Fisher Price Motor</a:t>
            </a:r>
          </a:p>
        </p:txBody>
      </p:sp>
      <p:graphicFrame>
        <p:nvGraphicFramePr>
          <p:cNvPr id="14" name="Table 13"/>
          <p:cNvGraphicFramePr>
            <a:graphicFrameLocks noGrp="1"/>
          </p:cNvGraphicFramePr>
          <p:nvPr/>
        </p:nvGraphicFramePr>
        <p:xfrm>
          <a:off x="609600" y="2133600"/>
          <a:ext cx="8001000" cy="974726"/>
        </p:xfrm>
        <a:graphic>
          <a:graphicData uri="http://schemas.openxmlformats.org/drawingml/2006/table">
            <a:tbl>
              <a:tblPr/>
              <a:tblGrid>
                <a:gridCol w="1828800"/>
                <a:gridCol w="1168400"/>
                <a:gridCol w="1250950"/>
                <a:gridCol w="1250950"/>
                <a:gridCol w="1250950"/>
                <a:gridCol w="1250950"/>
              </a:tblGrid>
              <a:tr h="487363">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Make / Model</a:t>
                      </a:r>
                      <a:endParaRPr kumimoji="0" lang="en-US" sz="1400" b="1" i="0" u="none" strike="noStrike" cap="none" normalizeH="0" baseline="0">
                        <a:ln>
                          <a:noFill/>
                        </a:ln>
                        <a:solidFill>
                          <a:srgbClr val="FFFFFF"/>
                        </a:solidFill>
                        <a:effectLst/>
                        <a:latin typeface="Verdana" charset="0"/>
                        <a:ea typeface="ＭＳ Ｐゴシック" charset="0"/>
                        <a:cs typeface="ＭＳ Ｐゴシック" charset="0"/>
                      </a:endParaRPr>
                    </a:p>
                  </a:txBody>
                  <a:tcPr marL="76200" marR="12700" marT="12700" marB="0"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Max Power</a:t>
                      </a:r>
                      <a:b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b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(Watts)</a:t>
                      </a:r>
                      <a:endParaRPr kumimoji="0" lang="en-US" sz="1400" b="1" i="0" u="none" strike="noStrike" cap="none" normalizeH="0" baseline="0">
                        <a:ln>
                          <a:noFill/>
                        </a:ln>
                        <a:solidFill>
                          <a:srgbClr val="FFFFFF"/>
                        </a:solidFill>
                        <a:effectLst/>
                        <a:latin typeface="Verdana" charset="0"/>
                        <a:ea typeface="ＭＳ Ｐゴシック" charset="0"/>
                        <a:cs typeface="ＭＳ Ｐゴシック" charset="0"/>
                      </a:endParaRPr>
                    </a:p>
                  </a:txBody>
                  <a:tcPr marL="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Stall Torque</a:t>
                      </a:r>
                      <a:b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b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(oz-in)</a:t>
                      </a:r>
                      <a:endParaRPr kumimoji="0" lang="en-US" sz="1400" b="1" i="0" u="none" strike="noStrike" cap="none" normalizeH="0" baseline="0">
                        <a:ln>
                          <a:noFill/>
                        </a:ln>
                        <a:solidFill>
                          <a:srgbClr val="FFFFFF"/>
                        </a:solidFill>
                        <a:effectLst/>
                        <a:latin typeface="Verdana" charset="0"/>
                        <a:ea typeface="ＭＳ Ｐゴシック" charset="0"/>
                        <a:cs typeface="ＭＳ Ｐゴシック" charset="0"/>
                      </a:endParaRPr>
                    </a:p>
                  </a:txBody>
                  <a:tcPr marL="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 Free Speed</a:t>
                      </a:r>
                      <a:b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b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(RPM) </a:t>
                      </a:r>
                      <a:endParaRPr kumimoji="0" lang="en-US" sz="1400" b="1" i="0" u="none" strike="noStrike" cap="none" normalizeH="0" baseline="0">
                        <a:ln>
                          <a:noFill/>
                        </a:ln>
                        <a:solidFill>
                          <a:srgbClr val="FFFFFF"/>
                        </a:solidFill>
                        <a:effectLst/>
                        <a:latin typeface="Verdana" charset="0"/>
                        <a:ea typeface="ＭＳ Ｐゴシック" charset="0"/>
                        <a:cs typeface="ＭＳ Ｐゴシック" charset="0"/>
                      </a:endParaRPr>
                    </a:p>
                  </a:txBody>
                  <a:tcPr marL="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Free Current</a:t>
                      </a:r>
                      <a:b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b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(A)</a:t>
                      </a:r>
                      <a:endParaRPr kumimoji="0" lang="en-US" sz="1400" b="1" i="0" u="none" strike="noStrike" cap="none" normalizeH="0" baseline="0">
                        <a:ln>
                          <a:noFill/>
                        </a:ln>
                        <a:solidFill>
                          <a:srgbClr val="FFFFFF"/>
                        </a:solidFill>
                        <a:effectLst/>
                        <a:latin typeface="Verdana" charset="0"/>
                        <a:ea typeface="ＭＳ Ｐゴシック" charset="0"/>
                        <a:cs typeface="ＭＳ Ｐゴシック" charset="0"/>
                      </a:endParaRPr>
                    </a:p>
                  </a:txBody>
                  <a:tcPr marL="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Stall Current</a:t>
                      </a:r>
                      <a:b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b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(A)</a:t>
                      </a:r>
                      <a:endParaRPr kumimoji="0" lang="en-US" sz="1400" b="1" i="0" u="none" strike="noStrike" cap="none" normalizeH="0" baseline="0">
                        <a:ln>
                          <a:noFill/>
                        </a:ln>
                        <a:solidFill>
                          <a:srgbClr val="FFFFFF"/>
                        </a:solidFill>
                        <a:effectLst/>
                        <a:latin typeface="Verdana" charset="0"/>
                        <a:ea typeface="ＭＳ Ｐゴシック" charset="0"/>
                        <a:cs typeface="ＭＳ Ｐゴシック" charset="0"/>
                      </a:endParaRPr>
                    </a:p>
                  </a:txBody>
                  <a:tcPr marL="0" marR="12700" marT="12700" marB="0"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r>
              <a:tr h="48736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charset="0"/>
                          <a:ea typeface="ＭＳ Ｐゴシック" charset="0"/>
                          <a:cs typeface="ＭＳ Ｐゴシック" charset="0"/>
                        </a:rPr>
                        <a:t>Fisher-Price</a:t>
                      </a:r>
                      <a:br>
                        <a:rPr kumimoji="0" lang="en-US" sz="1400" b="0" i="0" u="none" strike="noStrike" cap="none" normalizeH="0" baseline="0">
                          <a:ln>
                            <a:noFill/>
                          </a:ln>
                          <a:solidFill>
                            <a:srgbClr val="000000"/>
                          </a:solidFill>
                          <a:effectLst/>
                          <a:latin typeface="Times New Roman" charset="0"/>
                          <a:ea typeface="ＭＳ Ｐゴシック" charset="0"/>
                          <a:cs typeface="ＭＳ Ｐゴシック" charset="0"/>
                        </a:rPr>
                      </a:br>
                      <a:r>
                        <a:rPr kumimoji="0" lang="en-US" sz="1400" b="0" i="0" u="none" strike="noStrike" cap="none" normalizeH="0" baseline="0">
                          <a:ln>
                            <a:noFill/>
                          </a:ln>
                          <a:solidFill>
                            <a:srgbClr val="000000"/>
                          </a:solidFill>
                          <a:effectLst/>
                          <a:latin typeface="Times New Roman" charset="0"/>
                          <a:ea typeface="ＭＳ Ｐゴシック" charset="0"/>
                          <a:cs typeface="ＭＳ Ｐゴシック" charset="0"/>
                        </a:rPr>
                        <a:t>  00801-0673-(2011)</a:t>
                      </a:r>
                      <a:endParaRPr kumimoji="0" lang="en-US" sz="14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152400" marR="12700" marT="12700" marB="0"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ＭＳ Ｐゴシック" charset="0"/>
                        </a:rPr>
                        <a:t>291.6</a:t>
                      </a:r>
                      <a:endParaRPr kumimoji="0" lang="en-US" sz="16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1270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ＭＳ Ｐゴシック" charset="0"/>
                        </a:rPr>
                        <a:t>75.4</a:t>
                      </a:r>
                      <a:endParaRPr kumimoji="0" lang="en-US" sz="16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1270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ＭＳ Ｐゴシック" charset="0"/>
                        </a:rPr>
                        <a:t> 20,770 </a:t>
                      </a:r>
                      <a:endParaRPr kumimoji="0" lang="en-US" sz="16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1270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ＭＳ Ｐゴシック" charset="0"/>
                        </a:rPr>
                        <a:t>0.82</a:t>
                      </a:r>
                      <a:endParaRPr kumimoji="0" lang="en-US" sz="16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1270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ＭＳ Ｐゴシック" charset="0"/>
                        </a:rPr>
                        <a:t>108.7</a:t>
                      </a:r>
                      <a:endParaRPr kumimoji="0" lang="en-US" sz="16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12700" marR="12700" marT="12700" marB="0"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r>
            </a:tbl>
          </a:graphicData>
        </a:graphic>
      </p:graphicFrame>
      <p:sp>
        <p:nvSpPr>
          <p:cNvPr id="51222" name="TextBox 5"/>
          <p:cNvSpPr txBox="1">
            <a:spLocks noChangeArrowheads="1"/>
          </p:cNvSpPr>
          <p:nvPr/>
        </p:nvSpPr>
        <p:spPr bwMode="auto">
          <a:xfrm>
            <a:off x="609600" y="1752600"/>
            <a:ext cx="1898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600" i="1"/>
              <a:t>All Data at 12VDC</a:t>
            </a:r>
          </a:p>
        </p:txBody>
      </p:sp>
      <p:graphicFrame>
        <p:nvGraphicFramePr>
          <p:cNvPr id="8" name="Table 7"/>
          <p:cNvGraphicFramePr>
            <a:graphicFrameLocks noGrp="1"/>
          </p:cNvGraphicFramePr>
          <p:nvPr/>
        </p:nvGraphicFramePr>
        <p:xfrm>
          <a:off x="609600" y="4724400"/>
          <a:ext cx="8001000" cy="974726"/>
        </p:xfrm>
        <a:graphic>
          <a:graphicData uri="http://schemas.openxmlformats.org/drawingml/2006/table">
            <a:tbl>
              <a:tblPr/>
              <a:tblGrid>
                <a:gridCol w="1828800"/>
                <a:gridCol w="1168400"/>
                <a:gridCol w="1250950"/>
                <a:gridCol w="1250950"/>
                <a:gridCol w="1250950"/>
                <a:gridCol w="1250950"/>
              </a:tblGrid>
              <a:tr h="487363">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Make / Model</a:t>
                      </a:r>
                      <a:endParaRPr kumimoji="0" lang="en-US" sz="1400" b="1" i="0" u="none" strike="noStrike" cap="none" normalizeH="0" baseline="0">
                        <a:ln>
                          <a:noFill/>
                        </a:ln>
                        <a:solidFill>
                          <a:srgbClr val="FFFFFF"/>
                        </a:solidFill>
                        <a:effectLst/>
                        <a:latin typeface="Verdana" charset="0"/>
                        <a:ea typeface="ＭＳ Ｐゴシック" charset="0"/>
                        <a:cs typeface="ＭＳ Ｐゴシック" charset="0"/>
                      </a:endParaRPr>
                    </a:p>
                  </a:txBody>
                  <a:tcPr marL="76200" marR="12700" marT="12700" marB="0"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Max Power</a:t>
                      </a:r>
                      <a:b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b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(Watts)</a:t>
                      </a:r>
                      <a:endParaRPr kumimoji="0" lang="en-US" sz="1400" b="1" i="0" u="none" strike="noStrike" cap="none" normalizeH="0" baseline="0">
                        <a:ln>
                          <a:noFill/>
                        </a:ln>
                        <a:solidFill>
                          <a:srgbClr val="FFFFFF"/>
                        </a:solidFill>
                        <a:effectLst/>
                        <a:latin typeface="Verdana" charset="0"/>
                        <a:ea typeface="ＭＳ Ｐゴシック" charset="0"/>
                        <a:cs typeface="ＭＳ Ｐゴシック" charset="0"/>
                      </a:endParaRPr>
                    </a:p>
                  </a:txBody>
                  <a:tcPr marL="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Stall Torque</a:t>
                      </a:r>
                      <a:b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b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(N-m)</a:t>
                      </a:r>
                      <a:endParaRPr kumimoji="0" lang="en-US" sz="1400" b="1" i="0" u="none" strike="noStrike" cap="none" normalizeH="0" baseline="0">
                        <a:ln>
                          <a:noFill/>
                        </a:ln>
                        <a:solidFill>
                          <a:srgbClr val="FFFFFF"/>
                        </a:solidFill>
                        <a:effectLst/>
                        <a:latin typeface="Verdana" charset="0"/>
                        <a:ea typeface="ＭＳ Ｐゴシック" charset="0"/>
                        <a:cs typeface="ＭＳ Ｐゴシック" charset="0"/>
                      </a:endParaRPr>
                    </a:p>
                  </a:txBody>
                  <a:tcPr marL="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 Free Speed</a:t>
                      </a:r>
                      <a:b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b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(RPM) </a:t>
                      </a:r>
                      <a:endParaRPr kumimoji="0" lang="en-US" sz="1400" b="1" i="0" u="none" strike="noStrike" cap="none" normalizeH="0" baseline="0">
                        <a:ln>
                          <a:noFill/>
                        </a:ln>
                        <a:solidFill>
                          <a:srgbClr val="FFFFFF"/>
                        </a:solidFill>
                        <a:effectLst/>
                        <a:latin typeface="Verdana" charset="0"/>
                        <a:ea typeface="ＭＳ Ｐゴシック" charset="0"/>
                        <a:cs typeface="ＭＳ Ｐゴシック" charset="0"/>
                      </a:endParaRPr>
                    </a:p>
                  </a:txBody>
                  <a:tcPr marL="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Free Current</a:t>
                      </a:r>
                      <a:b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b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(A)</a:t>
                      </a:r>
                      <a:endParaRPr kumimoji="0" lang="en-US" sz="1400" b="1" i="0" u="none" strike="noStrike" cap="none" normalizeH="0" baseline="0">
                        <a:ln>
                          <a:noFill/>
                        </a:ln>
                        <a:solidFill>
                          <a:srgbClr val="FFFFFF"/>
                        </a:solidFill>
                        <a:effectLst/>
                        <a:latin typeface="Verdana" charset="0"/>
                        <a:ea typeface="ＭＳ Ｐゴシック" charset="0"/>
                        <a:cs typeface="ＭＳ Ｐゴシック" charset="0"/>
                      </a:endParaRPr>
                    </a:p>
                  </a:txBody>
                  <a:tcPr marL="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Stall Current</a:t>
                      </a:r>
                      <a:b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b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(A)</a:t>
                      </a:r>
                      <a:endParaRPr kumimoji="0" lang="en-US" sz="1400" b="1" i="0" u="none" strike="noStrike" cap="none" normalizeH="0" baseline="0">
                        <a:ln>
                          <a:noFill/>
                        </a:ln>
                        <a:solidFill>
                          <a:srgbClr val="FFFFFF"/>
                        </a:solidFill>
                        <a:effectLst/>
                        <a:latin typeface="Verdana" charset="0"/>
                        <a:ea typeface="ＭＳ Ｐゴシック" charset="0"/>
                        <a:cs typeface="ＭＳ Ｐゴシック" charset="0"/>
                      </a:endParaRPr>
                    </a:p>
                  </a:txBody>
                  <a:tcPr marL="0" marR="12700" marT="12700" marB="0"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r>
              <a:tr h="48736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charset="0"/>
                          <a:ea typeface="ＭＳ Ｐゴシック" charset="0"/>
                          <a:cs typeface="ＭＳ Ｐゴシック" charset="0"/>
                        </a:rPr>
                        <a:t>Fisher-Price</a:t>
                      </a:r>
                      <a:br>
                        <a:rPr kumimoji="0" lang="en-US" sz="1400" b="0" i="0" u="none" strike="noStrike" cap="none" normalizeH="0" baseline="0">
                          <a:ln>
                            <a:noFill/>
                          </a:ln>
                          <a:solidFill>
                            <a:srgbClr val="000000"/>
                          </a:solidFill>
                          <a:effectLst/>
                          <a:latin typeface="Times New Roman" charset="0"/>
                          <a:ea typeface="ＭＳ Ｐゴシック" charset="0"/>
                          <a:cs typeface="ＭＳ Ｐゴシック" charset="0"/>
                        </a:rPr>
                      </a:br>
                      <a:r>
                        <a:rPr kumimoji="0" lang="en-US" sz="1400" b="0" i="0" u="none" strike="noStrike" cap="none" normalizeH="0" baseline="0">
                          <a:ln>
                            <a:noFill/>
                          </a:ln>
                          <a:solidFill>
                            <a:srgbClr val="000000"/>
                          </a:solidFill>
                          <a:effectLst/>
                          <a:latin typeface="Times New Roman" charset="0"/>
                          <a:ea typeface="ＭＳ Ｐゴシック" charset="0"/>
                          <a:cs typeface="ＭＳ Ｐゴシック" charset="0"/>
                        </a:rPr>
                        <a:t>  00801-0673-(2011)</a:t>
                      </a:r>
                      <a:endParaRPr kumimoji="0" lang="en-US" sz="14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152400" marR="12700" marT="12700" marB="0"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ＭＳ Ｐゴシック" charset="0"/>
                        </a:rPr>
                        <a:t>291.6</a:t>
                      </a:r>
                      <a:endParaRPr kumimoji="0" lang="en-US" sz="16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1270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ＭＳ Ｐゴシック" charset="0"/>
                        </a:rPr>
                        <a:t>0.532</a:t>
                      </a:r>
                      <a:endParaRPr kumimoji="0" lang="en-US" sz="16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1270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ＭＳ Ｐゴシック" charset="0"/>
                        </a:rPr>
                        <a:t> 20,770 </a:t>
                      </a:r>
                      <a:endParaRPr kumimoji="0" lang="en-US" sz="16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1270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ＭＳ Ｐゴシック" charset="0"/>
                        </a:rPr>
                        <a:t>0.82</a:t>
                      </a:r>
                      <a:endParaRPr kumimoji="0" lang="en-US" sz="16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1270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ＭＳ Ｐゴシック" charset="0"/>
                        </a:rPr>
                        <a:t>108.7</a:t>
                      </a:r>
                      <a:endParaRPr kumimoji="0" lang="en-US" sz="16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12700" marR="12700" marT="12700" marB="0"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r>
            </a:tbl>
          </a:graphicData>
        </a:graphic>
      </p:graphicFrame>
      <p:sp>
        <p:nvSpPr>
          <p:cNvPr id="9" name="TextBox 8"/>
          <p:cNvSpPr txBox="1">
            <a:spLocks noChangeArrowheads="1"/>
          </p:cNvSpPr>
          <p:nvPr/>
        </p:nvSpPr>
        <p:spPr bwMode="auto">
          <a:xfrm>
            <a:off x="685800" y="4002088"/>
            <a:ext cx="3886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800"/>
              <a:t>Convert oz-in to N-m:</a:t>
            </a:r>
          </a:p>
          <a:p>
            <a:pPr algn="l" eaLnBrk="1" hangingPunct="1"/>
            <a:r>
              <a:rPr lang="en-US" sz="1800"/>
              <a:t>   1 oz-in = </a:t>
            </a:r>
            <a:r>
              <a:rPr lang="en-US" sz="1800">
                <a:solidFill>
                  <a:srgbClr val="000000"/>
                </a:solidFill>
                <a:latin typeface="Verdana" charset="0"/>
                <a:cs typeface="Verdana" charset="0"/>
              </a:rPr>
              <a:t>0.007061552 </a:t>
            </a:r>
            <a:r>
              <a:rPr lang="en-US" sz="1800">
                <a:cs typeface="Verdana" charset="0"/>
              </a:rPr>
              <a:t>N-m</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Chart 7"/>
          <p:cNvGraphicFramePr>
            <a:graphicFrameLocks/>
          </p:cNvGraphicFramePr>
          <p:nvPr/>
        </p:nvGraphicFramePr>
        <p:xfrm>
          <a:off x="762000" y="1371600"/>
          <a:ext cx="7620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32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532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53252" name="Rectangle 3"/>
          <p:cNvSpPr>
            <a:spLocks noGrp="1" noChangeArrowheads="1"/>
          </p:cNvSpPr>
          <p:nvPr>
            <p:ph type="title"/>
          </p:nvPr>
        </p:nvSpPr>
        <p:spPr>
          <a:xfrm>
            <a:off x="457200" y="274638"/>
            <a:ext cx="8229600" cy="563562"/>
          </a:xfrm>
        </p:spPr>
        <p:txBody>
          <a:bodyPr/>
          <a:lstStyle/>
          <a:p>
            <a:pPr eaLnBrk="1" hangingPunct="1"/>
            <a:r>
              <a:rPr lang="en-US" sz="4000">
                <a:latin typeface="Times New Roman" charset="0"/>
                <a:ea typeface="ＭＳ Ｐゴシック" charset="0"/>
                <a:cs typeface="ＭＳ Ｐゴシック" charset="0"/>
              </a:rPr>
              <a:t>Fisher Price Motor 2010</a:t>
            </a:r>
          </a:p>
        </p:txBody>
      </p:sp>
      <p:sp>
        <p:nvSpPr>
          <p:cNvPr id="53253" name="Text Box 4"/>
          <p:cNvSpPr txBox="1">
            <a:spLocks noChangeArrowheads="1"/>
          </p:cNvSpPr>
          <p:nvPr/>
        </p:nvSpPr>
        <p:spPr bwMode="auto">
          <a:xfrm>
            <a:off x="3429000" y="6575425"/>
            <a:ext cx="2393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a:t>From FIRST_MOTOR_CALC.xls</a:t>
            </a:r>
          </a:p>
        </p:txBody>
      </p:sp>
      <p:sp>
        <p:nvSpPr>
          <p:cNvPr id="53254" name="Text Box 5"/>
          <p:cNvSpPr txBox="1">
            <a:spLocks noChangeArrowheads="1"/>
          </p:cNvSpPr>
          <p:nvPr/>
        </p:nvSpPr>
        <p:spPr bwMode="auto">
          <a:xfrm>
            <a:off x="6477000" y="18288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en-US" sz="1800"/>
              <a:t>V=12VDC</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5529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55299" name="Rectangle 2"/>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What is Torque?</a:t>
            </a:r>
          </a:p>
        </p:txBody>
      </p:sp>
      <p:graphicFrame>
        <p:nvGraphicFramePr>
          <p:cNvPr id="123908" name="Object 2"/>
          <p:cNvGraphicFramePr>
            <a:graphicFrameLocks noGrp="1" noChangeAspect="1"/>
          </p:cNvGraphicFramePr>
          <p:nvPr>
            <p:ph sz="half" idx="2"/>
          </p:nvPr>
        </p:nvGraphicFramePr>
        <p:xfrm>
          <a:off x="3048000" y="4419600"/>
          <a:ext cx="2540000" cy="714375"/>
        </p:xfrm>
        <a:graphic>
          <a:graphicData uri="http://schemas.openxmlformats.org/presentationml/2006/ole">
            <mc:AlternateContent xmlns:mc="http://schemas.openxmlformats.org/markup-compatibility/2006">
              <mc:Choice xmlns:v="urn:schemas-microsoft-com:vml" Requires="v">
                <p:oleObj spid="_x0000_s55366" name="Equation" r:id="rId4" imgW="812447" imgH="228501" progId="Equation.3">
                  <p:embed/>
                </p:oleObj>
              </mc:Choice>
              <mc:Fallback>
                <p:oleObj name="Equation" r:id="rId4" imgW="812447" imgH="228501"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419600"/>
                        <a:ext cx="25400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123911" name="Object 3"/>
          <p:cNvGraphicFramePr>
            <a:graphicFrameLocks noGrp="1" noChangeAspect="1"/>
          </p:cNvGraphicFramePr>
          <p:nvPr>
            <p:ph sz="half" idx="1"/>
          </p:nvPr>
        </p:nvGraphicFramePr>
        <p:xfrm>
          <a:off x="2971800" y="1524000"/>
          <a:ext cx="2813050" cy="901700"/>
        </p:xfrm>
        <a:graphic>
          <a:graphicData uri="http://schemas.openxmlformats.org/presentationml/2006/ole">
            <mc:AlternateContent xmlns:mc="http://schemas.openxmlformats.org/markup-compatibility/2006">
              <mc:Choice xmlns:v="urn:schemas-microsoft-com:vml" Requires="v">
                <p:oleObj spid="_x0000_s55367" name="Equation" r:id="rId6" imgW="672808" imgH="215806" progId="Equation.3">
                  <p:embed/>
                </p:oleObj>
              </mc:Choice>
              <mc:Fallback>
                <p:oleObj name="Equation" r:id="rId6" imgW="672808" imgH="215806"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1524000"/>
                        <a:ext cx="2813050" cy="90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123913" name="Text Box 9"/>
          <p:cNvSpPr txBox="1">
            <a:spLocks noChangeArrowheads="1"/>
          </p:cNvSpPr>
          <p:nvPr/>
        </p:nvSpPr>
        <p:spPr bwMode="auto">
          <a:xfrm>
            <a:off x="1676400" y="3581400"/>
            <a:ext cx="4892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3200" i="1"/>
              <a:t>But isn</a:t>
            </a:r>
            <a:r>
              <a:rPr lang="ja-JP" altLang="en-US" sz="3200" i="1"/>
              <a:t>’</a:t>
            </a:r>
            <a:r>
              <a:rPr lang="en-US" altLang="ja-JP" sz="3200" i="1"/>
              <a:t>t that </a:t>
            </a:r>
            <a:r>
              <a:rPr lang="ja-JP" altLang="en-US" sz="3200" i="1"/>
              <a:t>“</a:t>
            </a:r>
            <a:r>
              <a:rPr lang="en-US" altLang="ja-JP" sz="3200" i="1"/>
              <a:t>Work?</a:t>
            </a:r>
            <a:r>
              <a:rPr lang="ja-JP" altLang="en-US" sz="3200" i="1"/>
              <a:t>”</a:t>
            </a:r>
            <a:endParaRPr lang="en-US" sz="3200" i="1"/>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3911"/>
                                        </p:tgtEl>
                                        <p:attrNameLst>
                                          <p:attrName>style.visibility</p:attrName>
                                        </p:attrNameLst>
                                      </p:cBhvr>
                                      <p:to>
                                        <p:strVal val="visible"/>
                                      </p:to>
                                    </p:set>
                                    <p:animEffect transition="in" filter="fade">
                                      <p:cBhvr>
                                        <p:cTn id="7" dur="500"/>
                                        <p:tgtEl>
                                          <p:spTgt spid="1239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3913"/>
                                        </p:tgtEl>
                                        <p:attrNameLst>
                                          <p:attrName>style.visibility</p:attrName>
                                        </p:attrNameLst>
                                      </p:cBhvr>
                                      <p:to>
                                        <p:strVal val="visible"/>
                                      </p:to>
                                    </p:set>
                                    <p:animEffect transition="in" filter="fade">
                                      <p:cBhvr>
                                        <p:cTn id="12" dur="500"/>
                                        <p:tgtEl>
                                          <p:spTgt spid="1239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3908"/>
                                        </p:tgtEl>
                                        <p:attrNameLst>
                                          <p:attrName>style.visibility</p:attrName>
                                        </p:attrNameLst>
                                      </p:cBhvr>
                                      <p:to>
                                        <p:strVal val="visible"/>
                                      </p:to>
                                    </p:set>
                                    <p:animEffect transition="in" filter="fade">
                                      <p:cBhvr>
                                        <p:cTn id="17" dur="500"/>
                                        <p:tgtEl>
                                          <p:spTgt spid="123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573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57347" name="Rectangle 2"/>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Units of Work </a:t>
            </a:r>
            <a:r>
              <a:rPr lang="en-US" i="1">
                <a:latin typeface="Times New Roman" charset="0"/>
                <a:ea typeface="ＭＳ Ｐゴシック" charset="0"/>
                <a:cs typeface="ＭＳ Ｐゴシック" charset="0"/>
              </a:rPr>
              <a:t>vs</a:t>
            </a:r>
            <a:r>
              <a:rPr lang="en-US">
                <a:latin typeface="Times New Roman" charset="0"/>
                <a:ea typeface="ＭＳ Ｐゴシック" charset="0"/>
                <a:cs typeface="ＭＳ Ｐゴシック" charset="0"/>
              </a:rPr>
              <a:t>. Torque</a:t>
            </a:r>
          </a:p>
        </p:txBody>
      </p:sp>
      <p:sp>
        <p:nvSpPr>
          <p:cNvPr id="57348" name="Text Box 8"/>
          <p:cNvSpPr txBox="1">
            <a:spLocks noChangeArrowheads="1"/>
          </p:cNvSpPr>
          <p:nvPr/>
        </p:nvSpPr>
        <p:spPr bwMode="auto">
          <a:xfrm>
            <a:off x="3870325" y="26828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endParaRPr lang="en-US" sz="3200"/>
          </a:p>
        </p:txBody>
      </p:sp>
      <p:sp>
        <p:nvSpPr>
          <p:cNvPr id="57349" name="Rectangle 9"/>
          <p:cNvSpPr>
            <a:spLocks noChangeArrowheads="1"/>
          </p:cNvSpPr>
          <p:nvPr/>
        </p:nvSpPr>
        <p:spPr bwMode="auto">
          <a:xfrm>
            <a:off x="838200" y="1600200"/>
            <a:ext cx="7086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80000"/>
              </a:spcBef>
              <a:buFontTx/>
              <a:buChar char="•"/>
            </a:pPr>
            <a:r>
              <a:rPr lang="en-US" sz="3200">
                <a:latin typeface="Times New Roman" charset="0"/>
              </a:rPr>
              <a:t>Work (Energy)</a:t>
            </a:r>
          </a:p>
          <a:p>
            <a:pPr marL="342900" indent="-342900" algn="l">
              <a:spcBef>
                <a:spcPct val="80000"/>
              </a:spcBef>
              <a:buFontTx/>
              <a:buChar char="•"/>
            </a:pPr>
            <a:endParaRPr lang="en-US" sz="3200">
              <a:latin typeface="Times New Roman" charset="0"/>
            </a:endParaRPr>
          </a:p>
          <a:p>
            <a:pPr marL="342900" indent="-342900" algn="l">
              <a:spcBef>
                <a:spcPct val="80000"/>
              </a:spcBef>
              <a:buFontTx/>
              <a:buChar char="•"/>
            </a:pPr>
            <a:r>
              <a:rPr lang="en-US" sz="3200">
                <a:latin typeface="Times New Roman" charset="0"/>
              </a:rPr>
              <a:t>Torque</a:t>
            </a:r>
          </a:p>
          <a:p>
            <a:pPr marL="342900" indent="-342900" algn="l">
              <a:spcBef>
                <a:spcPct val="80000"/>
              </a:spcBef>
              <a:buFontTx/>
              <a:buChar char="•"/>
            </a:pPr>
            <a:endParaRPr lang="en-US" sz="3200">
              <a:latin typeface="Times New Roman" charset="0"/>
            </a:endParaRPr>
          </a:p>
        </p:txBody>
      </p:sp>
      <p:sp>
        <p:nvSpPr>
          <p:cNvPr id="126987" name="Text Box 11"/>
          <p:cNvSpPr txBox="1">
            <a:spLocks noChangeArrowheads="1"/>
          </p:cNvSpPr>
          <p:nvPr/>
        </p:nvSpPr>
        <p:spPr bwMode="auto">
          <a:xfrm>
            <a:off x="1219200" y="3886200"/>
            <a:ext cx="5029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2800"/>
              <a:t>pound feet(lbf-ft), </a:t>
            </a:r>
            <a:r>
              <a:rPr lang="en-US" sz="2800" i="1"/>
              <a:t>ft-lbf</a:t>
            </a:r>
            <a:r>
              <a:rPr lang="en-US" sz="2800"/>
              <a:t>, oz-in, N-m …</a:t>
            </a:r>
          </a:p>
        </p:txBody>
      </p:sp>
      <p:sp>
        <p:nvSpPr>
          <p:cNvPr id="126988" name="Text Box 12"/>
          <p:cNvSpPr txBox="1">
            <a:spLocks noChangeArrowheads="1"/>
          </p:cNvSpPr>
          <p:nvPr/>
        </p:nvSpPr>
        <p:spPr bwMode="auto">
          <a:xfrm>
            <a:off x="1371600" y="2286000"/>
            <a:ext cx="533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2800"/>
              <a:t>ft-lbf, Joules (=N-m), KWh,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6988"/>
                                        </p:tgtEl>
                                        <p:attrNameLst>
                                          <p:attrName>style.visibility</p:attrName>
                                        </p:attrNameLst>
                                      </p:cBhvr>
                                      <p:to>
                                        <p:strVal val="visible"/>
                                      </p:to>
                                    </p:set>
                                    <p:animEffect transition="in" filter="fade">
                                      <p:cBhvr>
                                        <p:cTn id="7" dur="500"/>
                                        <p:tgtEl>
                                          <p:spTgt spid="1269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6987"/>
                                        </p:tgtEl>
                                        <p:attrNameLst>
                                          <p:attrName>style.visibility</p:attrName>
                                        </p:attrNameLst>
                                      </p:cBhvr>
                                      <p:to>
                                        <p:strVal val="visible"/>
                                      </p:to>
                                    </p:set>
                                    <p:animEffect transition="in" filter="fade">
                                      <p:cBhvr>
                                        <p:cTn id="12" dur="500"/>
                                        <p:tgtEl>
                                          <p:spTgt spid="126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7" grpId="0"/>
      <p:bldP spid="12698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304800" y="122238"/>
            <a:ext cx="8229600" cy="715962"/>
          </a:xfrm>
        </p:spPr>
        <p:txBody>
          <a:bodyPr/>
          <a:lstStyle/>
          <a:p>
            <a:r>
              <a:rPr lang="en-US">
                <a:latin typeface="Times New Roman" charset="0"/>
                <a:ea typeface="ＭＳ Ｐゴシック" charset="0"/>
                <a:cs typeface="ＭＳ Ｐゴシック" charset="0"/>
              </a:rPr>
              <a:t>2010 Breakaway</a:t>
            </a:r>
          </a:p>
        </p:txBody>
      </p:sp>
      <p:sp>
        <p:nvSpPr>
          <p:cNvPr id="225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dirty="0"/>
          </a:p>
        </p:txBody>
      </p:sp>
      <p:sp>
        <p:nvSpPr>
          <p:cNvPr id="225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pic>
        <p:nvPicPr>
          <p:cNvPr id="2253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193800"/>
            <a:ext cx="4024313"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40000" y="990600"/>
            <a:ext cx="3657600" cy="522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965200"/>
            <a:ext cx="36591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8"/>
          <p:cNvSpPr>
            <a:spLocks noChangeArrowheads="1"/>
          </p:cNvSpPr>
          <p:nvPr/>
        </p:nvSpPr>
        <p:spPr bwMode="auto">
          <a:xfrm>
            <a:off x="2590800" y="1066800"/>
            <a:ext cx="3810000" cy="5105400"/>
          </a:xfrm>
          <a:prstGeom prst="rect">
            <a:avLst/>
          </a:prstGeom>
          <a:noFill/>
          <a:ln w="2540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Oval 11"/>
          <p:cNvSpPr>
            <a:spLocks noChangeArrowheads="1"/>
          </p:cNvSpPr>
          <p:nvPr/>
        </p:nvSpPr>
        <p:spPr bwMode="auto">
          <a:xfrm>
            <a:off x="457200" y="1371600"/>
            <a:ext cx="3429000" cy="3429000"/>
          </a:xfrm>
          <a:prstGeom prst="ellipse">
            <a:avLst/>
          </a:prstGeom>
          <a:solidFill>
            <a:srgbClr val="CCFF99">
              <a:alpha val="41176"/>
            </a:srgbClr>
          </a:solidFill>
          <a:ln w="9525">
            <a:solidFill>
              <a:schemeClr val="tx1">
                <a:alpha val="20000"/>
              </a:schemeClr>
            </a:solidFill>
            <a:round/>
            <a:headEnd/>
            <a:tailEnd/>
          </a:ln>
        </p:spPr>
        <p:txBody>
          <a:bodyPr wrap="none" anchor="ctr"/>
          <a:lstStyle/>
          <a:p>
            <a:endParaRPr lang="en-US"/>
          </a:p>
        </p:txBody>
      </p:sp>
      <p:sp>
        <p:nvSpPr>
          <p:cNvPr id="16" name="Arc 15"/>
          <p:cNvSpPr>
            <a:spLocks noChangeAspect="1"/>
          </p:cNvSpPr>
          <p:nvPr/>
        </p:nvSpPr>
        <p:spPr bwMode="auto">
          <a:xfrm>
            <a:off x="457200" y="1371600"/>
            <a:ext cx="3429000" cy="3429000"/>
          </a:xfrm>
          <a:prstGeom prst="arc">
            <a:avLst>
              <a:gd name="adj1" fmla="val 19002824"/>
              <a:gd name="adj2" fmla="val 21567026"/>
            </a:avLst>
          </a:prstGeom>
          <a:solidFill>
            <a:schemeClr val="folHlink"/>
          </a:solidFill>
          <a:ln w="38100" cap="flat" cmpd="sng" algn="ctr">
            <a:solidFill>
              <a:schemeClr val="tx1"/>
            </a:solidFill>
            <a:prstDash val="solid"/>
            <a:round/>
            <a:headEnd type="stealth" w="lg" len="lg"/>
            <a:tailEnd type="none" w="med" len="med"/>
          </a:ln>
          <a:effectLst/>
        </p:spPr>
        <p:txBody>
          <a:bodyPr wrap="none" anchor="ctr"/>
          <a:lstStyle/>
          <a:p>
            <a:pPr>
              <a:defRPr/>
            </a:pPr>
            <a:endParaRPr lang="en-US">
              <a:ea typeface="+mn-ea"/>
              <a:cs typeface="+mn-cs"/>
            </a:endParaRPr>
          </a:p>
        </p:txBody>
      </p:sp>
      <p:sp>
        <p:nvSpPr>
          <p:cNvPr id="59395"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5939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59397" name="Rectangle 2"/>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Work in a Rotating System</a:t>
            </a:r>
          </a:p>
        </p:txBody>
      </p:sp>
      <p:graphicFrame>
        <p:nvGraphicFramePr>
          <p:cNvPr id="123911" name="Object 2"/>
          <p:cNvGraphicFramePr>
            <a:graphicFrameLocks noGrp="1" noChangeAspect="1"/>
          </p:cNvGraphicFramePr>
          <p:nvPr>
            <p:ph sz="half" idx="1"/>
            <p:extLst>
              <p:ext uri="{D42A27DB-BD31-4B8C-83A1-F6EECF244321}">
                <p14:modId xmlns:p14="http://schemas.microsoft.com/office/powerpoint/2010/main" val="1752792543"/>
              </p:ext>
            </p:extLst>
          </p:nvPr>
        </p:nvGraphicFramePr>
        <p:xfrm>
          <a:off x="3505200" y="4876800"/>
          <a:ext cx="3692525" cy="990600"/>
        </p:xfrm>
        <a:graphic>
          <a:graphicData uri="http://schemas.openxmlformats.org/presentationml/2006/ole">
            <mc:AlternateContent xmlns:mc="http://schemas.openxmlformats.org/markup-compatibility/2006">
              <mc:Choice xmlns:v="urn:schemas-microsoft-com:vml" Requires="v">
                <p:oleObj spid="_x0000_s59554" name="Equation" r:id="rId4" imgW="520700" imgH="139700" progId="Equation.3">
                  <p:embed/>
                </p:oleObj>
              </mc:Choice>
              <mc:Fallback>
                <p:oleObj name="Equation" r:id="rId4" imgW="520700" imgH="1397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4876800"/>
                        <a:ext cx="3692525" cy="990600"/>
                      </a:xfrm>
                      <a:prstGeom prst="rect">
                        <a:avLst/>
                      </a:prstGeom>
                      <a:solidFill>
                        <a:srgbClr val="D8D9F4"/>
                      </a:solidFill>
                      <a:ln>
                        <a:solidFill>
                          <a:srgbClr val="000000"/>
                        </a:solidFill>
                      </a:ln>
                      <a:effectLst/>
                      <a:extLst/>
                    </p:spPr>
                  </p:pic>
                </p:oleObj>
              </mc:Fallback>
            </mc:AlternateContent>
          </a:graphicData>
        </a:graphic>
      </p:graphicFrame>
      <p:graphicFrame>
        <p:nvGraphicFramePr>
          <p:cNvPr id="499716" name="Object 3"/>
          <p:cNvGraphicFramePr>
            <a:graphicFrameLocks noChangeAspect="1"/>
          </p:cNvGraphicFramePr>
          <p:nvPr/>
        </p:nvGraphicFramePr>
        <p:xfrm>
          <a:off x="5029200" y="2590800"/>
          <a:ext cx="2457450" cy="533400"/>
        </p:xfrm>
        <a:graphic>
          <a:graphicData uri="http://schemas.openxmlformats.org/presentationml/2006/ole">
            <mc:AlternateContent xmlns:mc="http://schemas.openxmlformats.org/markup-compatibility/2006">
              <mc:Choice xmlns:v="urn:schemas-microsoft-com:vml" Requires="v">
                <p:oleObj spid="_x0000_s59555" name="Equation" r:id="rId6" imgW="762000" imgH="165100" progId="Equation.3">
                  <p:embed/>
                </p:oleObj>
              </mc:Choice>
              <mc:Fallback>
                <p:oleObj name="Equation" r:id="rId6" imgW="762000" imgH="1651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2590800"/>
                        <a:ext cx="245745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499718" name="Object 4"/>
          <p:cNvGraphicFramePr>
            <a:graphicFrameLocks noChangeAspect="1"/>
          </p:cNvGraphicFramePr>
          <p:nvPr/>
        </p:nvGraphicFramePr>
        <p:xfrm>
          <a:off x="5029200" y="3352800"/>
          <a:ext cx="2759075" cy="609600"/>
        </p:xfrm>
        <a:graphic>
          <a:graphicData uri="http://schemas.openxmlformats.org/presentationml/2006/ole">
            <mc:AlternateContent xmlns:mc="http://schemas.openxmlformats.org/markup-compatibility/2006">
              <mc:Choice xmlns:v="urn:schemas-microsoft-com:vml" Requires="v">
                <p:oleObj spid="_x0000_s59556" name="Equation" r:id="rId8" imgW="863600" imgH="190500" progId="Equation.3">
                  <p:embed/>
                </p:oleObj>
              </mc:Choice>
              <mc:Fallback>
                <p:oleObj name="Equation" r:id="rId8" imgW="863600" imgH="1905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9200" y="3352800"/>
                        <a:ext cx="2759075"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123908" name="Object 5"/>
          <p:cNvGraphicFramePr>
            <a:graphicFrameLocks noGrp="1" noChangeAspect="1"/>
          </p:cNvGraphicFramePr>
          <p:nvPr>
            <p:ph sz="half" idx="2"/>
          </p:nvPr>
        </p:nvGraphicFramePr>
        <p:xfrm>
          <a:off x="5029200" y="1524000"/>
          <a:ext cx="2039938" cy="552450"/>
        </p:xfrm>
        <a:graphic>
          <a:graphicData uri="http://schemas.openxmlformats.org/presentationml/2006/ole">
            <mc:AlternateContent xmlns:mc="http://schemas.openxmlformats.org/markup-compatibility/2006">
              <mc:Choice xmlns:v="urn:schemas-microsoft-com:vml" Requires="v">
                <p:oleObj spid="_x0000_s59557" name="Equation" r:id="rId10" imgW="609600" imgH="165100" progId="Equation.3">
                  <p:embed/>
                </p:oleObj>
              </mc:Choice>
              <mc:Fallback>
                <p:oleObj name="Equation" r:id="rId10" imgW="609600" imgH="1651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29200" y="1524000"/>
                        <a:ext cx="2039938"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59402" name="TextBox 10"/>
          <p:cNvSpPr txBox="1">
            <a:spLocks noChangeArrowheads="1"/>
          </p:cNvSpPr>
          <p:nvPr/>
        </p:nvSpPr>
        <p:spPr bwMode="auto">
          <a:xfrm rot="3964805">
            <a:off x="3359150" y="2009775"/>
            <a:ext cx="1484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a:latin typeface="Times New Roman" charset="0"/>
              </a:rPr>
              <a:t>Force</a:t>
            </a:r>
          </a:p>
        </p:txBody>
      </p:sp>
      <p:graphicFrame>
        <p:nvGraphicFramePr>
          <p:cNvPr id="59403" name="Object 6"/>
          <p:cNvGraphicFramePr>
            <a:graphicFrameLocks noChangeAspect="1"/>
          </p:cNvGraphicFramePr>
          <p:nvPr/>
        </p:nvGraphicFramePr>
        <p:xfrm>
          <a:off x="2590800" y="2743200"/>
          <a:ext cx="250825" cy="306388"/>
        </p:xfrm>
        <a:graphic>
          <a:graphicData uri="http://schemas.openxmlformats.org/presentationml/2006/ole">
            <mc:AlternateContent xmlns:mc="http://schemas.openxmlformats.org/markup-compatibility/2006">
              <mc:Choice xmlns:v="urn:schemas-microsoft-com:vml" Requires="v">
                <p:oleObj spid="_x0000_s59558" name="Equation" r:id="rId12" imgW="114300" imgH="139700" progId="Equation.3">
                  <p:embed/>
                </p:oleObj>
              </mc:Choice>
              <mc:Fallback>
                <p:oleObj name="Equation" r:id="rId12" imgW="114300" imgH="13970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90800" y="2743200"/>
                        <a:ext cx="250825"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13" name="Arc 12"/>
          <p:cNvSpPr>
            <a:spLocks noChangeAspect="1"/>
          </p:cNvSpPr>
          <p:nvPr/>
        </p:nvSpPr>
        <p:spPr bwMode="auto">
          <a:xfrm>
            <a:off x="1981200" y="2819400"/>
            <a:ext cx="457200" cy="457200"/>
          </a:xfrm>
          <a:prstGeom prst="arc">
            <a:avLst>
              <a:gd name="adj1" fmla="val 779406"/>
              <a:gd name="adj2" fmla="val 21456692"/>
            </a:avLst>
          </a:prstGeom>
          <a:noFill/>
          <a:ln w="19050" cap="flat" cmpd="sng" algn="ctr">
            <a:solidFill>
              <a:schemeClr val="tx1"/>
            </a:solidFill>
            <a:prstDash val="solid"/>
            <a:round/>
            <a:headEnd type="stealth" w="lg" len="lg"/>
            <a:tailEnd type="none" w="med" len="med"/>
          </a:ln>
          <a:effectLst/>
        </p:spPr>
        <p:txBody>
          <a:bodyPr wrap="none" anchor="ctr"/>
          <a:lstStyle/>
          <a:p>
            <a:pPr>
              <a:defRPr/>
            </a:pPr>
            <a:endParaRPr lang="en-US">
              <a:ea typeface="+mn-ea"/>
              <a:cs typeface="+mn-cs"/>
            </a:endParaRPr>
          </a:p>
        </p:txBody>
      </p:sp>
      <p:sp>
        <p:nvSpPr>
          <p:cNvPr id="59405" name="TextBox 14"/>
          <p:cNvSpPr txBox="1">
            <a:spLocks noChangeArrowheads="1"/>
          </p:cNvSpPr>
          <p:nvPr/>
        </p:nvSpPr>
        <p:spPr bwMode="auto">
          <a:xfrm>
            <a:off x="3167063" y="2819400"/>
            <a:ext cx="3381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a:latin typeface="Times New Roman" charset="0"/>
              </a:rPr>
              <a:t>r</a:t>
            </a:r>
          </a:p>
        </p:txBody>
      </p:sp>
      <p:sp>
        <p:nvSpPr>
          <p:cNvPr id="59406" name="TextBox 16"/>
          <p:cNvSpPr txBox="1">
            <a:spLocks noChangeArrowheads="1"/>
          </p:cNvSpPr>
          <p:nvPr/>
        </p:nvSpPr>
        <p:spPr bwMode="auto">
          <a:xfrm>
            <a:off x="1676400" y="2438400"/>
            <a:ext cx="458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a:latin typeface="Times New Roman" charset="0"/>
              </a:rPr>
              <a:t>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3908"/>
                                        </p:tgtEl>
                                        <p:attrNameLst>
                                          <p:attrName>style.visibility</p:attrName>
                                        </p:attrNameLst>
                                      </p:cBhvr>
                                      <p:to>
                                        <p:strVal val="visible"/>
                                      </p:to>
                                    </p:set>
                                    <p:animEffect transition="in" filter="fade">
                                      <p:cBhvr>
                                        <p:cTn id="7" dur="500"/>
                                        <p:tgtEl>
                                          <p:spTgt spid="1239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99716"/>
                                        </p:tgtEl>
                                        <p:attrNameLst>
                                          <p:attrName>style.visibility</p:attrName>
                                        </p:attrNameLst>
                                      </p:cBhvr>
                                      <p:to>
                                        <p:strVal val="visible"/>
                                      </p:to>
                                    </p:set>
                                    <p:animEffect transition="in" filter="fade">
                                      <p:cBhvr>
                                        <p:cTn id="12" dur="500"/>
                                        <p:tgtEl>
                                          <p:spTgt spid="4997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99718"/>
                                        </p:tgtEl>
                                        <p:attrNameLst>
                                          <p:attrName>style.visibility</p:attrName>
                                        </p:attrNameLst>
                                      </p:cBhvr>
                                      <p:to>
                                        <p:strVal val="visible"/>
                                      </p:to>
                                    </p:set>
                                    <p:animEffect transition="in" filter="fade">
                                      <p:cBhvr>
                                        <p:cTn id="17" dur="500"/>
                                        <p:tgtEl>
                                          <p:spTgt spid="4997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3911"/>
                                        </p:tgtEl>
                                        <p:attrNameLst>
                                          <p:attrName>style.visibility</p:attrName>
                                        </p:attrNameLst>
                                      </p:cBhvr>
                                      <p:to>
                                        <p:strVal val="visible"/>
                                      </p:to>
                                    </p:set>
                                    <p:animEffect transition="in" filter="fade">
                                      <p:cBhvr>
                                        <p:cTn id="22" dur="500"/>
                                        <p:tgtEl>
                                          <p:spTgt spid="123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61442"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61443" name="Rectangle 21"/>
          <p:cNvSpPr>
            <a:spLocks noGrp="1" noChangeArrowheads="1"/>
          </p:cNvSpPr>
          <p:nvPr>
            <p:ph type="title" sz="quarter"/>
          </p:nvPr>
        </p:nvSpPr>
        <p:spPr/>
        <p:txBody>
          <a:bodyPr/>
          <a:lstStyle/>
          <a:p>
            <a:pPr eaLnBrk="1" hangingPunct="1"/>
            <a:r>
              <a:rPr lang="en-US">
                <a:latin typeface="Times New Roman" charset="0"/>
                <a:ea typeface="ＭＳ Ｐゴシック" charset="0"/>
                <a:cs typeface="ＭＳ Ｐゴシック" charset="0"/>
              </a:rPr>
              <a:t>Power, Torque &amp; Speed</a:t>
            </a:r>
          </a:p>
        </p:txBody>
      </p:sp>
      <p:graphicFrame>
        <p:nvGraphicFramePr>
          <p:cNvPr id="66564" name="Object 2"/>
          <p:cNvGraphicFramePr>
            <a:graphicFrameLocks noGrp="1" noChangeAspect="1"/>
          </p:cNvGraphicFramePr>
          <p:nvPr>
            <p:ph sz="quarter" idx="1"/>
            <p:extLst>
              <p:ext uri="{D42A27DB-BD31-4B8C-83A1-F6EECF244321}">
                <p14:modId xmlns:p14="http://schemas.microsoft.com/office/powerpoint/2010/main" val="1587598990"/>
              </p:ext>
            </p:extLst>
          </p:nvPr>
        </p:nvGraphicFramePr>
        <p:xfrm>
          <a:off x="2819400" y="3810000"/>
          <a:ext cx="3048000" cy="1093788"/>
        </p:xfrm>
        <a:graphic>
          <a:graphicData uri="http://schemas.openxmlformats.org/presentationml/2006/ole">
            <mc:AlternateContent xmlns:mc="http://schemas.openxmlformats.org/markup-compatibility/2006">
              <mc:Choice xmlns:v="urn:schemas-microsoft-com:vml" Requires="v">
                <p:oleObj spid="_x0000_s61625" name="Equation" r:id="rId4" imgW="494870" imgH="177646" progId="Equation.3">
                  <p:embed/>
                </p:oleObj>
              </mc:Choice>
              <mc:Fallback>
                <p:oleObj name="Equation" r:id="rId4" imgW="494870" imgH="177646"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810000"/>
                        <a:ext cx="3048000" cy="1093788"/>
                      </a:xfrm>
                      <a:prstGeom prst="rect">
                        <a:avLst/>
                      </a:prstGeom>
                      <a:solidFill>
                        <a:srgbClr val="D8D9F4"/>
                      </a:solidFill>
                      <a:ln>
                        <a:solidFill>
                          <a:srgbClr val="000000"/>
                        </a:solidFill>
                      </a:ln>
                      <a:effectLst/>
                      <a:extLst/>
                    </p:spPr>
                  </p:pic>
                </p:oleObj>
              </mc:Fallback>
            </mc:AlternateContent>
          </a:graphicData>
        </a:graphic>
      </p:graphicFrame>
      <p:graphicFrame>
        <p:nvGraphicFramePr>
          <p:cNvPr id="61445" name="Object 3"/>
          <p:cNvGraphicFramePr>
            <a:graphicFrameLocks noGrp="1" noChangeAspect="1"/>
          </p:cNvGraphicFramePr>
          <p:nvPr>
            <p:ph sz="quarter" idx="2"/>
          </p:nvPr>
        </p:nvGraphicFramePr>
        <p:xfrm>
          <a:off x="6610350" y="2584450"/>
          <a:ext cx="114300" cy="215900"/>
        </p:xfrm>
        <a:graphic>
          <a:graphicData uri="http://schemas.openxmlformats.org/presentationml/2006/ole">
            <mc:AlternateContent xmlns:mc="http://schemas.openxmlformats.org/markup-compatibility/2006">
              <mc:Choice xmlns:v="urn:schemas-microsoft-com:vml" Requires="v">
                <p:oleObj spid="_x0000_s61626" name="Equation" r:id="rId6" imgW="114151" imgH="215619" progId="Equation.3">
                  <p:embed/>
                </p:oleObj>
              </mc:Choice>
              <mc:Fallback>
                <p:oleObj name="Equation" r:id="rId6" imgW="114151" imgH="215619"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0350" y="25844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66577" name="Object 4"/>
          <p:cNvGraphicFramePr>
            <a:graphicFrameLocks noGrp="1" noChangeAspect="1"/>
          </p:cNvGraphicFramePr>
          <p:nvPr>
            <p:ph sz="quarter" idx="3"/>
          </p:nvPr>
        </p:nvGraphicFramePr>
        <p:xfrm>
          <a:off x="2819400" y="5105400"/>
          <a:ext cx="3200400" cy="1289050"/>
        </p:xfrm>
        <a:graphic>
          <a:graphicData uri="http://schemas.openxmlformats.org/presentationml/2006/ole">
            <mc:AlternateContent xmlns:mc="http://schemas.openxmlformats.org/markup-compatibility/2006">
              <mc:Choice xmlns:v="urn:schemas-microsoft-com:vml" Requires="v">
                <p:oleObj spid="_x0000_s61627" name="Equation" r:id="rId8" imgW="977476" imgH="393529" progId="Equation.3">
                  <p:embed/>
                </p:oleObj>
              </mc:Choice>
              <mc:Fallback>
                <p:oleObj name="Equation" r:id="rId8" imgW="977476" imgH="393529"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9400" y="5105400"/>
                        <a:ext cx="3200400" cy="128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61447" name="Object 5"/>
          <p:cNvGraphicFramePr>
            <a:graphicFrameLocks noGrp="1" noChangeAspect="1"/>
          </p:cNvGraphicFramePr>
          <p:nvPr>
            <p:ph sz="quarter" idx="4"/>
          </p:nvPr>
        </p:nvGraphicFramePr>
        <p:xfrm>
          <a:off x="2438400" y="1509713"/>
          <a:ext cx="3836988" cy="515937"/>
        </p:xfrm>
        <a:graphic>
          <a:graphicData uri="http://schemas.openxmlformats.org/presentationml/2006/ole">
            <mc:AlternateContent xmlns:mc="http://schemas.openxmlformats.org/markup-compatibility/2006">
              <mc:Choice xmlns:v="urn:schemas-microsoft-com:vml" Requires="v">
                <p:oleObj spid="_x0000_s61628" name="Equation" r:id="rId10" imgW="1320227" imgH="177723" progId="Equation.3">
                  <p:embed/>
                </p:oleObj>
              </mc:Choice>
              <mc:Fallback>
                <p:oleObj name="Equation" r:id="rId10" imgW="1320227" imgH="177723"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8400" y="1509713"/>
                        <a:ext cx="3836988"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66584" name="Object 6"/>
          <p:cNvGraphicFramePr>
            <a:graphicFrameLocks noChangeAspect="1"/>
          </p:cNvGraphicFramePr>
          <p:nvPr/>
        </p:nvGraphicFramePr>
        <p:xfrm>
          <a:off x="3195638" y="2971800"/>
          <a:ext cx="2444750" cy="527050"/>
        </p:xfrm>
        <a:graphic>
          <a:graphicData uri="http://schemas.openxmlformats.org/presentationml/2006/ole">
            <mc:AlternateContent xmlns:mc="http://schemas.openxmlformats.org/markup-compatibility/2006">
              <mc:Choice xmlns:v="urn:schemas-microsoft-com:vml" Requires="v">
                <p:oleObj spid="_x0000_s61629" name="Equation" r:id="rId12" imgW="939392" imgH="203112" progId="Equation.3">
                  <p:embed/>
                </p:oleObj>
              </mc:Choice>
              <mc:Fallback>
                <p:oleObj name="Equation" r:id="rId12" imgW="939392" imgH="203112"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95638" y="2971800"/>
                        <a:ext cx="2444750"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6585" name="Object 7"/>
          <p:cNvGraphicFramePr>
            <a:graphicFrameLocks noChangeAspect="1"/>
          </p:cNvGraphicFramePr>
          <p:nvPr/>
        </p:nvGraphicFramePr>
        <p:xfrm>
          <a:off x="3276600" y="2362200"/>
          <a:ext cx="2179638" cy="461963"/>
        </p:xfrm>
        <a:graphic>
          <a:graphicData uri="http://schemas.openxmlformats.org/presentationml/2006/ole">
            <mc:AlternateContent xmlns:mc="http://schemas.openxmlformats.org/markup-compatibility/2006">
              <mc:Choice xmlns:v="urn:schemas-microsoft-com:vml" Requires="v">
                <p:oleObj spid="_x0000_s61630" name="Equation" r:id="rId14" imgW="837836" imgH="177723" progId="Equation.3">
                  <p:embed/>
                </p:oleObj>
              </mc:Choice>
              <mc:Fallback>
                <p:oleObj name="Equation" r:id="rId14" imgW="837836" imgH="177723"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76600" y="2362200"/>
                        <a:ext cx="2179638"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6585"/>
                                        </p:tgtEl>
                                        <p:attrNameLst>
                                          <p:attrName>style.visibility</p:attrName>
                                        </p:attrNameLst>
                                      </p:cBhvr>
                                      <p:to>
                                        <p:strVal val="visible"/>
                                      </p:to>
                                    </p:set>
                                    <p:animEffect transition="in" filter="fade">
                                      <p:cBhvr>
                                        <p:cTn id="7" dur="500"/>
                                        <p:tgtEl>
                                          <p:spTgt spid="665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6584"/>
                                        </p:tgtEl>
                                        <p:attrNameLst>
                                          <p:attrName>style.visibility</p:attrName>
                                        </p:attrNameLst>
                                      </p:cBhvr>
                                      <p:to>
                                        <p:strVal val="visible"/>
                                      </p:to>
                                    </p:set>
                                    <p:animEffect transition="in" filter="fade">
                                      <p:cBhvr>
                                        <p:cTn id="12" dur="500"/>
                                        <p:tgtEl>
                                          <p:spTgt spid="665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6564"/>
                                        </p:tgtEl>
                                        <p:attrNameLst>
                                          <p:attrName>style.visibility</p:attrName>
                                        </p:attrNameLst>
                                      </p:cBhvr>
                                      <p:to>
                                        <p:strVal val="visible"/>
                                      </p:to>
                                    </p:set>
                                    <p:animEffect transition="in" filter="fade">
                                      <p:cBhvr>
                                        <p:cTn id="17" dur="500"/>
                                        <p:tgtEl>
                                          <p:spTgt spid="665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6577"/>
                                        </p:tgtEl>
                                        <p:attrNameLst>
                                          <p:attrName>style.visibility</p:attrName>
                                        </p:attrNameLst>
                                      </p:cBhvr>
                                      <p:to>
                                        <p:strVal val="visible"/>
                                      </p:to>
                                    </p:set>
                                    <p:animEffect transition="in" filter="fade">
                                      <p:cBhvr>
                                        <p:cTn id="22" dur="500"/>
                                        <p:tgtEl>
                                          <p:spTgt spid="66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nvGraphicFramePr>
        <p:xfrm>
          <a:off x="762000" y="1371600"/>
          <a:ext cx="7620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34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634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443400" name="Rectangle 8"/>
          <p:cNvSpPr>
            <a:spLocks noChangeArrowheads="1"/>
          </p:cNvSpPr>
          <p:nvPr/>
        </p:nvSpPr>
        <p:spPr bwMode="auto">
          <a:xfrm>
            <a:off x="2044700" y="2844800"/>
            <a:ext cx="228600" cy="2082800"/>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63493" name="Text Box 4"/>
          <p:cNvSpPr txBox="1">
            <a:spLocks noChangeArrowheads="1"/>
          </p:cNvSpPr>
          <p:nvPr/>
        </p:nvSpPr>
        <p:spPr bwMode="auto">
          <a:xfrm>
            <a:off x="3429000" y="6575425"/>
            <a:ext cx="2393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a:t>From FIRST_MOTOR_CALC.xls</a:t>
            </a:r>
          </a:p>
        </p:txBody>
      </p:sp>
      <p:sp>
        <p:nvSpPr>
          <p:cNvPr id="63494" name="Text Box 5"/>
          <p:cNvSpPr txBox="1">
            <a:spLocks noChangeArrowheads="1"/>
          </p:cNvSpPr>
          <p:nvPr/>
        </p:nvSpPr>
        <p:spPr bwMode="auto">
          <a:xfrm>
            <a:off x="6477000" y="18288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en-US" sz="1800"/>
              <a:t>V=12VDC</a:t>
            </a:r>
          </a:p>
        </p:txBody>
      </p:sp>
      <p:sp>
        <p:nvSpPr>
          <p:cNvPr id="443398" name="Line 6"/>
          <p:cNvSpPr>
            <a:spLocks noChangeShapeType="1"/>
          </p:cNvSpPr>
          <p:nvPr/>
        </p:nvSpPr>
        <p:spPr bwMode="auto">
          <a:xfrm>
            <a:off x="2279650" y="2851150"/>
            <a:ext cx="6350" cy="210185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399" name="Line 7"/>
          <p:cNvSpPr>
            <a:spLocks noChangeShapeType="1"/>
          </p:cNvSpPr>
          <p:nvPr/>
        </p:nvSpPr>
        <p:spPr bwMode="auto">
          <a:xfrm flipH="1">
            <a:off x="2032000" y="2851150"/>
            <a:ext cx="228600"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7" name="Text Box 10"/>
          <p:cNvSpPr txBox="1">
            <a:spLocks noChangeArrowheads="1"/>
          </p:cNvSpPr>
          <p:nvPr/>
        </p:nvSpPr>
        <p:spPr bwMode="auto">
          <a:xfrm>
            <a:off x="2362200" y="2438400"/>
            <a:ext cx="167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a:t>
            </a:r>
            <a:r>
              <a:rPr lang="en-US" sz="1800">
                <a:solidFill>
                  <a:srgbClr val="FF0000"/>
                </a:solidFill>
              </a:rPr>
              <a:t>speed</a:t>
            </a:r>
            <a:r>
              <a:rPr lang="en-US" sz="1800"/>
              <a:t>,</a:t>
            </a:r>
            <a:r>
              <a:rPr lang="en-US" sz="1800">
                <a:solidFill>
                  <a:srgbClr val="0000FF"/>
                </a:solidFill>
              </a:rPr>
              <a:t>torque</a:t>
            </a:r>
            <a:r>
              <a:rPr lang="en-US" sz="1800"/>
              <a:t>)</a:t>
            </a:r>
          </a:p>
        </p:txBody>
      </p:sp>
      <p:sp>
        <p:nvSpPr>
          <p:cNvPr id="63498" name="Oval 11"/>
          <p:cNvSpPr>
            <a:spLocks noChangeArrowheads="1"/>
          </p:cNvSpPr>
          <p:nvPr/>
        </p:nvSpPr>
        <p:spPr bwMode="auto">
          <a:xfrm>
            <a:off x="2241550" y="2806700"/>
            <a:ext cx="76200" cy="76200"/>
          </a:xfrm>
          <a:prstGeom prst="ellipse">
            <a:avLst/>
          </a:prstGeom>
          <a:solidFill>
            <a:srgbClr val="FF0000"/>
          </a:solidFill>
          <a:ln w="9525">
            <a:solidFill>
              <a:srgbClr val="FF0000"/>
            </a:solidFill>
            <a:round/>
            <a:headEnd/>
            <a:tailEnd/>
          </a:ln>
        </p:spPr>
        <p:txBody>
          <a:bodyPr wrap="none" anchor="ctr"/>
          <a:lstStyle/>
          <a:p>
            <a:endParaRPr lang="en-US"/>
          </a:p>
        </p:txBody>
      </p:sp>
      <p:grpSp>
        <p:nvGrpSpPr>
          <p:cNvPr id="2" name="Group 20"/>
          <p:cNvGrpSpPr>
            <a:grpSpLocks/>
          </p:cNvGrpSpPr>
          <p:nvPr/>
        </p:nvGrpSpPr>
        <p:grpSpPr bwMode="auto">
          <a:xfrm>
            <a:off x="2057400" y="4559300"/>
            <a:ext cx="4559300" cy="361950"/>
            <a:chOff x="1540" y="2812"/>
            <a:chExt cx="2796" cy="172"/>
          </a:xfrm>
        </p:grpSpPr>
        <p:sp>
          <p:nvSpPr>
            <p:cNvPr id="63504" name="Rectangle 9"/>
            <p:cNvSpPr>
              <a:spLocks noChangeArrowheads="1"/>
            </p:cNvSpPr>
            <p:nvPr/>
          </p:nvSpPr>
          <p:spPr bwMode="auto">
            <a:xfrm>
              <a:off x="1540" y="2840"/>
              <a:ext cx="2780" cy="144"/>
            </a:xfrm>
            <a:prstGeom prst="rect">
              <a:avLst/>
            </a:prstGeom>
            <a:solidFill>
              <a:srgbClr val="CCFF99"/>
            </a:solidFill>
            <a:ln w="12700">
              <a:solidFill>
                <a:schemeClr val="hlink"/>
              </a:solidFill>
              <a:miter lim="800000"/>
              <a:headEnd/>
              <a:tailEnd/>
            </a:ln>
          </p:spPr>
          <p:txBody>
            <a:bodyPr wrap="none" anchor="ctr"/>
            <a:lstStyle/>
            <a:p>
              <a:endParaRPr lang="en-US"/>
            </a:p>
          </p:txBody>
        </p:sp>
        <p:sp>
          <p:nvSpPr>
            <p:cNvPr id="63505" name="Oval 14"/>
            <p:cNvSpPr>
              <a:spLocks noChangeArrowheads="1"/>
            </p:cNvSpPr>
            <p:nvPr/>
          </p:nvSpPr>
          <p:spPr bwMode="auto">
            <a:xfrm>
              <a:off x="4288" y="2812"/>
              <a:ext cx="48" cy="48"/>
            </a:xfrm>
            <a:prstGeom prst="ellipse">
              <a:avLst/>
            </a:prstGeom>
            <a:solidFill>
              <a:schemeClr val="folHlink"/>
            </a:solidFill>
            <a:ln w="9525">
              <a:solidFill>
                <a:schemeClr val="tx1"/>
              </a:solidFill>
              <a:round/>
              <a:headEnd/>
              <a:tailEnd/>
            </a:ln>
          </p:spPr>
          <p:txBody>
            <a:bodyPr wrap="none" anchor="ctr"/>
            <a:lstStyle/>
            <a:p>
              <a:endParaRPr lang="en-US"/>
            </a:p>
          </p:txBody>
        </p:sp>
      </p:grpSp>
      <p:grpSp>
        <p:nvGrpSpPr>
          <p:cNvPr id="3" name="Group 19"/>
          <p:cNvGrpSpPr>
            <a:grpSpLocks/>
          </p:cNvGrpSpPr>
          <p:nvPr/>
        </p:nvGrpSpPr>
        <p:grpSpPr bwMode="auto">
          <a:xfrm>
            <a:off x="2057400" y="3581400"/>
            <a:ext cx="2120900" cy="1327150"/>
            <a:chOff x="1536" y="2092"/>
            <a:chExt cx="1416" cy="884"/>
          </a:xfrm>
        </p:grpSpPr>
        <p:sp>
          <p:nvSpPr>
            <p:cNvPr id="63502" name="Rectangle 18"/>
            <p:cNvSpPr>
              <a:spLocks noChangeArrowheads="1"/>
            </p:cNvSpPr>
            <p:nvPr/>
          </p:nvSpPr>
          <p:spPr bwMode="auto">
            <a:xfrm>
              <a:off x="1536" y="2112"/>
              <a:ext cx="1392" cy="864"/>
            </a:xfrm>
            <a:prstGeom prst="rect">
              <a:avLst/>
            </a:prstGeom>
            <a:solidFill>
              <a:srgbClr val="CCECFF"/>
            </a:solidFill>
            <a:ln w="12700">
              <a:solidFill>
                <a:srgbClr val="0000FF"/>
              </a:solidFill>
              <a:miter lim="800000"/>
              <a:headEnd/>
              <a:tailEnd/>
            </a:ln>
          </p:spPr>
          <p:txBody>
            <a:bodyPr wrap="none" anchor="ctr"/>
            <a:lstStyle/>
            <a:p>
              <a:endParaRPr lang="en-US"/>
            </a:p>
          </p:txBody>
        </p:sp>
        <p:sp>
          <p:nvSpPr>
            <p:cNvPr id="63503" name="Oval 17"/>
            <p:cNvSpPr>
              <a:spLocks noChangeArrowheads="1"/>
            </p:cNvSpPr>
            <p:nvPr/>
          </p:nvSpPr>
          <p:spPr bwMode="auto">
            <a:xfrm>
              <a:off x="2904" y="2092"/>
              <a:ext cx="48" cy="48"/>
            </a:xfrm>
            <a:prstGeom prst="ellipse">
              <a:avLst/>
            </a:prstGeom>
            <a:solidFill>
              <a:srgbClr val="0000FF"/>
            </a:solidFill>
            <a:ln w="9525">
              <a:solidFill>
                <a:schemeClr val="tx1"/>
              </a:solidFill>
              <a:round/>
              <a:headEnd/>
              <a:tailEnd/>
            </a:ln>
          </p:spPr>
          <p:txBody>
            <a:bodyPr wrap="none" anchor="ctr"/>
            <a:lstStyle/>
            <a:p>
              <a:endParaRPr lang="en-US"/>
            </a:p>
          </p:txBody>
        </p:sp>
      </p:grpSp>
      <p:sp>
        <p:nvSpPr>
          <p:cNvPr id="63501" name="Rectangle 3"/>
          <p:cNvSpPr txBox="1">
            <a:spLocks noChangeArrowheads="1"/>
          </p:cNvSpPr>
          <p:nvPr/>
        </p:nvSpPr>
        <p:spPr bwMode="auto">
          <a:xfrm>
            <a:off x="609600" y="427038"/>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dirty="0">
                <a:solidFill>
                  <a:schemeClr val="tx2"/>
                </a:solidFill>
                <a:latin typeface="Times New Roman" charset="0"/>
              </a:rPr>
              <a:t>W</a:t>
            </a:r>
            <a:r>
              <a:rPr lang="en-US" sz="4000" dirty="0" smtClean="0">
                <a:solidFill>
                  <a:schemeClr val="tx2"/>
                </a:solidFill>
                <a:latin typeface="Times New Roman" charset="0"/>
              </a:rPr>
              <a:t>here is Max Power?</a:t>
            </a:r>
            <a:endParaRPr lang="en-US" sz="4000" dirty="0">
              <a:solidFill>
                <a:schemeClr val="tx2"/>
              </a:solidFill>
              <a:latin typeface="Times New Roman" charset="0"/>
            </a:endParaRPr>
          </a:p>
        </p:txBody>
      </p:sp>
      <p:sp>
        <p:nvSpPr>
          <p:cNvPr id="20" name="Rectangle 3"/>
          <p:cNvSpPr txBox="1">
            <a:spLocks noChangeArrowheads="1"/>
          </p:cNvSpPr>
          <p:nvPr/>
        </p:nvSpPr>
        <p:spPr bwMode="auto">
          <a:xfrm>
            <a:off x="6248400" y="838200"/>
            <a:ext cx="2590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400" dirty="0" smtClean="0">
                <a:solidFill>
                  <a:schemeClr val="tx2"/>
                </a:solidFill>
                <a:latin typeface="Times New Roman" charset="0"/>
              </a:rPr>
              <a:t>Fisher </a:t>
            </a:r>
            <a:r>
              <a:rPr lang="en-US" sz="1400" dirty="0">
                <a:solidFill>
                  <a:schemeClr val="tx2"/>
                </a:solidFill>
                <a:latin typeface="Times New Roman" charset="0"/>
              </a:rPr>
              <a:t>Price Motor 2011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3398"/>
                                        </p:tgtEl>
                                        <p:attrNameLst>
                                          <p:attrName>style.visibility</p:attrName>
                                        </p:attrNameLst>
                                      </p:cBhvr>
                                      <p:to>
                                        <p:strVal val="visible"/>
                                      </p:to>
                                    </p:set>
                                    <p:animEffect transition="in" filter="fade">
                                      <p:cBhvr>
                                        <p:cTn id="7" dur="500"/>
                                        <p:tgtEl>
                                          <p:spTgt spid="4433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3399"/>
                                        </p:tgtEl>
                                        <p:attrNameLst>
                                          <p:attrName>style.visibility</p:attrName>
                                        </p:attrNameLst>
                                      </p:cBhvr>
                                      <p:to>
                                        <p:strVal val="visible"/>
                                      </p:to>
                                    </p:set>
                                    <p:animEffect transition="in" filter="fade">
                                      <p:cBhvr>
                                        <p:cTn id="12" dur="1000"/>
                                        <p:tgtEl>
                                          <p:spTgt spid="4433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3400"/>
                                        </p:tgtEl>
                                        <p:attrNameLst>
                                          <p:attrName>style.visibility</p:attrName>
                                        </p:attrNameLst>
                                      </p:cBhvr>
                                      <p:to>
                                        <p:strVal val="visible"/>
                                      </p:to>
                                    </p:set>
                                    <p:animEffect transition="in" filter="fade">
                                      <p:cBhvr>
                                        <p:cTn id="17" dur="500"/>
                                        <p:tgtEl>
                                          <p:spTgt spid="4434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400" grpId="0" animBg="1"/>
      <p:bldP spid="443398" grpId="0" animBg="1"/>
      <p:bldP spid="44339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655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65539" name="Text Box 4"/>
          <p:cNvSpPr txBox="1">
            <a:spLocks noChangeArrowheads="1"/>
          </p:cNvSpPr>
          <p:nvPr/>
        </p:nvSpPr>
        <p:spPr bwMode="auto">
          <a:xfrm>
            <a:off x="3429000" y="6575425"/>
            <a:ext cx="2393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a:t>From FIRST_MOTOR_CALC.xls</a:t>
            </a:r>
          </a:p>
        </p:txBody>
      </p:sp>
      <p:sp>
        <p:nvSpPr>
          <p:cNvPr id="65540" name="Text Box 5"/>
          <p:cNvSpPr txBox="1">
            <a:spLocks noChangeArrowheads="1"/>
          </p:cNvSpPr>
          <p:nvPr/>
        </p:nvSpPr>
        <p:spPr bwMode="auto">
          <a:xfrm>
            <a:off x="6553200" y="16002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en-US" sz="1800"/>
              <a:t>V=12VDC</a:t>
            </a:r>
          </a:p>
        </p:txBody>
      </p:sp>
      <p:graphicFrame>
        <p:nvGraphicFramePr>
          <p:cNvPr id="10" name="Chart 9"/>
          <p:cNvGraphicFramePr>
            <a:graphicFrameLocks/>
          </p:cNvGraphicFramePr>
          <p:nvPr/>
        </p:nvGraphicFramePr>
        <p:xfrm>
          <a:off x="908050" y="1289050"/>
          <a:ext cx="7327900" cy="42799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3"/>
          <p:cNvSpPr txBox="1">
            <a:spLocks noChangeArrowheads="1"/>
          </p:cNvSpPr>
          <p:nvPr/>
        </p:nvSpPr>
        <p:spPr bwMode="auto">
          <a:xfrm>
            <a:off x="609600" y="427038"/>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dirty="0" smtClean="0">
                <a:solidFill>
                  <a:schemeClr val="tx2"/>
                </a:solidFill>
                <a:latin typeface="Times New Roman" charset="0"/>
              </a:rPr>
              <a:t>Maximum Power</a:t>
            </a:r>
            <a:endParaRPr lang="en-US" sz="4000" dirty="0">
              <a:solidFill>
                <a:schemeClr val="tx2"/>
              </a:solidFill>
              <a:latin typeface="Times New Roman" charset="0"/>
            </a:endParaRPr>
          </a:p>
        </p:txBody>
      </p:sp>
      <p:sp>
        <p:nvSpPr>
          <p:cNvPr id="11" name="Rectangle 3"/>
          <p:cNvSpPr txBox="1">
            <a:spLocks noChangeArrowheads="1"/>
          </p:cNvSpPr>
          <p:nvPr/>
        </p:nvSpPr>
        <p:spPr bwMode="auto">
          <a:xfrm>
            <a:off x="6248400" y="838200"/>
            <a:ext cx="2590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400" dirty="0" smtClean="0">
                <a:solidFill>
                  <a:schemeClr val="tx2"/>
                </a:solidFill>
                <a:latin typeface="Times New Roman" charset="0"/>
              </a:rPr>
              <a:t>Fisher </a:t>
            </a:r>
            <a:r>
              <a:rPr lang="en-US" sz="1400" dirty="0">
                <a:solidFill>
                  <a:schemeClr val="tx2"/>
                </a:solidFill>
                <a:latin typeface="Times New Roman" charset="0"/>
              </a:rPr>
              <a:t>Price Motor 2011</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Standardize </a:t>
            </a:r>
            <a:r>
              <a:rPr lang="en-US" sz="3600" dirty="0" smtClean="0"/>
              <a:t>through</a:t>
            </a:r>
            <a:r>
              <a:rPr lang="en-US" dirty="0" smtClean="0"/>
              <a:t> Normalization</a:t>
            </a:r>
            <a:endParaRPr lang="en-US" dirty="0"/>
          </a:p>
        </p:txBody>
      </p:sp>
      <p:sp>
        <p:nvSpPr>
          <p:cNvPr id="4" name="Date Placeholder 3"/>
          <p:cNvSpPr>
            <a:spLocks noGrp="1"/>
          </p:cNvSpPr>
          <p:nvPr>
            <p:ph type="dt" sz="half" idx="10"/>
          </p:nvPr>
        </p:nvSpPr>
        <p:spPr/>
        <p:txBody>
          <a:bodyPr/>
          <a:lstStyle/>
          <a:p>
            <a:pPr>
              <a:defRPr/>
            </a:pPr>
            <a:r>
              <a:rPr lang="en-US" smtClean="0"/>
              <a:t>August 10, 2013</a:t>
            </a:r>
            <a:endParaRPr lang="en-US"/>
          </a:p>
        </p:txBody>
      </p:sp>
      <p:sp>
        <p:nvSpPr>
          <p:cNvPr id="5" name="Footer Placeholder 4"/>
          <p:cNvSpPr>
            <a:spLocks noGrp="1"/>
          </p:cNvSpPr>
          <p:nvPr>
            <p:ph type="ftr" sz="quarter" idx="11"/>
          </p:nvPr>
        </p:nvSpPr>
        <p:spPr/>
        <p:txBody>
          <a:bodyPr/>
          <a:lstStyle/>
          <a:p>
            <a:pPr>
              <a:defRPr/>
            </a:pPr>
            <a:r>
              <a:rPr lang="en-US" smtClean="0"/>
              <a:t>David Giandomenico - FIRST #846</a:t>
            </a:r>
            <a:endParaRPr lang="en-US"/>
          </a:p>
        </p:txBody>
      </p:sp>
      <p:pic>
        <p:nvPicPr>
          <p:cNvPr id="7" name="Picture 6" descr="rs_775vcwc_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5400"/>
            <a:ext cx="4581853" cy="3429000"/>
          </a:xfrm>
          <a:prstGeom prst="rect">
            <a:avLst/>
          </a:prstGeom>
          <a:ln>
            <a:solidFill>
              <a:schemeClr val="tx1"/>
            </a:solidFill>
          </a:ln>
          <a:effectLst>
            <a:outerShdw blurRad="50800" dist="38100" dir="2700000" algn="tl" rotWithShape="0">
              <a:srgbClr val="000000">
                <a:alpha val="43000"/>
              </a:srgbClr>
            </a:outerShdw>
          </a:effectLst>
        </p:spPr>
      </p:pic>
      <p:sp>
        <p:nvSpPr>
          <p:cNvPr id="8" name="Rectangle 7"/>
          <p:cNvSpPr/>
          <p:nvPr/>
        </p:nvSpPr>
        <p:spPr>
          <a:xfrm>
            <a:off x="4580" y="4724400"/>
            <a:ext cx="3450549" cy="369332"/>
          </a:xfrm>
          <a:prstGeom prst="rect">
            <a:avLst/>
          </a:prstGeom>
        </p:spPr>
        <p:txBody>
          <a:bodyPr wrap="none">
            <a:spAutoFit/>
          </a:bodyPr>
          <a:lstStyle/>
          <a:p>
            <a:r>
              <a:rPr lang="en-US" i="1" dirty="0"/>
              <a:t>http://</a:t>
            </a:r>
            <a:r>
              <a:rPr lang="en-US" i="1" dirty="0" err="1"/>
              <a:t>www.mabuchi-motor.co.jp</a:t>
            </a:r>
            <a:endParaRPr lang="en-US" i="1" dirty="0"/>
          </a:p>
        </p:txBody>
      </p:sp>
      <p:pic>
        <p:nvPicPr>
          <p:cNvPr id="13" name="Picture 12"/>
          <p:cNvPicPr>
            <a:picLocks noChangeAspect="1"/>
          </p:cNvPicPr>
          <p:nvPr/>
        </p:nvPicPr>
        <p:blipFill>
          <a:blip r:embed="rId4"/>
          <a:stretch>
            <a:fillRect/>
          </a:stretch>
        </p:blipFill>
        <p:spPr>
          <a:xfrm>
            <a:off x="4343400" y="1600200"/>
            <a:ext cx="4495800" cy="3039713"/>
          </a:xfrm>
          <a:prstGeom prst="rect">
            <a:avLst/>
          </a:prstGeom>
          <a:ln>
            <a:solidFill>
              <a:schemeClr val="tx1"/>
            </a:solidFill>
          </a:ln>
          <a:effectLst>
            <a:outerShdw blurRad="50800" dist="38100" dir="2700000" algn="tl" rotWithShape="0">
              <a:srgbClr val="000000">
                <a:alpha val="43000"/>
              </a:srgbClr>
            </a:outerShdw>
          </a:effectLst>
        </p:spPr>
      </p:pic>
      <p:sp>
        <p:nvSpPr>
          <p:cNvPr id="15" name="Rectangle 14"/>
          <p:cNvSpPr/>
          <p:nvPr/>
        </p:nvSpPr>
        <p:spPr>
          <a:xfrm>
            <a:off x="5152313" y="4800600"/>
            <a:ext cx="3258264" cy="369332"/>
          </a:xfrm>
          <a:prstGeom prst="rect">
            <a:avLst/>
          </a:prstGeom>
        </p:spPr>
        <p:txBody>
          <a:bodyPr wrap="none">
            <a:spAutoFit/>
          </a:bodyPr>
          <a:lstStyle/>
          <a:p>
            <a:r>
              <a:rPr lang="en-US" i="1" dirty="0" smtClean="0"/>
              <a:t>http</a:t>
            </a:r>
            <a:r>
              <a:rPr lang="en-US" i="1" dirty="0"/>
              <a:t>://</a:t>
            </a:r>
            <a:r>
              <a:rPr lang="en-US" i="1" dirty="0" err="1"/>
              <a:t>www.johnsonmotor.com</a:t>
            </a:r>
            <a:endParaRPr lang="en-US" i="1" dirty="0"/>
          </a:p>
        </p:txBody>
      </p:sp>
    </p:spTree>
    <p:extLst>
      <p:ext uri="{BB962C8B-B14F-4D97-AF65-F5344CB8AC3E}">
        <p14:creationId xmlns:p14="http://schemas.microsoft.com/office/powerpoint/2010/main" val="396854357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August 10, 2013</a:t>
            </a:r>
            <a:endParaRPr lang="en-US"/>
          </a:p>
        </p:txBody>
      </p:sp>
      <p:sp>
        <p:nvSpPr>
          <p:cNvPr id="5" name="Footer Placeholder 4"/>
          <p:cNvSpPr>
            <a:spLocks noGrp="1"/>
          </p:cNvSpPr>
          <p:nvPr>
            <p:ph type="ftr" sz="quarter" idx="11"/>
          </p:nvPr>
        </p:nvSpPr>
        <p:spPr/>
        <p:txBody>
          <a:bodyPr/>
          <a:lstStyle/>
          <a:p>
            <a:pPr>
              <a:defRPr/>
            </a:pPr>
            <a:r>
              <a:rPr lang="en-US" smtClean="0"/>
              <a:t>David Giandomenico - FIRST #846</a:t>
            </a:r>
            <a:endParaRPr lang="en-US"/>
          </a:p>
        </p:txBody>
      </p:sp>
      <p:sp>
        <p:nvSpPr>
          <p:cNvPr id="8" name="Rectangle 7"/>
          <p:cNvSpPr/>
          <p:nvPr/>
        </p:nvSpPr>
        <p:spPr>
          <a:xfrm>
            <a:off x="457200" y="3810000"/>
            <a:ext cx="1788320" cy="230832"/>
          </a:xfrm>
          <a:prstGeom prst="rect">
            <a:avLst/>
          </a:prstGeom>
        </p:spPr>
        <p:txBody>
          <a:bodyPr wrap="none">
            <a:spAutoFit/>
          </a:bodyPr>
          <a:lstStyle/>
          <a:p>
            <a:r>
              <a:rPr lang="en-US" sz="900" dirty="0"/>
              <a:t>http://</a:t>
            </a:r>
            <a:r>
              <a:rPr lang="en-US" sz="900" dirty="0" err="1"/>
              <a:t>www.mabuchi-motor.co.jp</a:t>
            </a:r>
            <a:endParaRPr lang="en-US" sz="900" dirty="0"/>
          </a:p>
        </p:txBody>
      </p:sp>
      <p:pic>
        <p:nvPicPr>
          <p:cNvPr id="13" name="Picture 12"/>
          <p:cNvPicPr>
            <a:picLocks noChangeAspect="1"/>
          </p:cNvPicPr>
          <p:nvPr/>
        </p:nvPicPr>
        <p:blipFill>
          <a:blip r:embed="rId3"/>
          <a:stretch>
            <a:fillRect/>
          </a:stretch>
        </p:blipFill>
        <p:spPr>
          <a:xfrm>
            <a:off x="228600" y="4191000"/>
            <a:ext cx="2366729" cy="1600200"/>
          </a:xfrm>
          <a:prstGeom prst="rect">
            <a:avLst/>
          </a:prstGeom>
        </p:spPr>
      </p:pic>
      <p:sp>
        <p:nvSpPr>
          <p:cNvPr id="15" name="Rectangle 14"/>
          <p:cNvSpPr/>
          <p:nvPr/>
        </p:nvSpPr>
        <p:spPr>
          <a:xfrm>
            <a:off x="457200" y="5867400"/>
            <a:ext cx="1692177" cy="230832"/>
          </a:xfrm>
          <a:prstGeom prst="rect">
            <a:avLst/>
          </a:prstGeom>
        </p:spPr>
        <p:txBody>
          <a:bodyPr wrap="none">
            <a:spAutoFit/>
          </a:bodyPr>
          <a:lstStyle/>
          <a:p>
            <a:r>
              <a:rPr lang="en-US" sz="900" dirty="0" smtClean="0"/>
              <a:t>http</a:t>
            </a:r>
            <a:r>
              <a:rPr lang="en-US" sz="900" dirty="0"/>
              <a:t>://</a:t>
            </a:r>
            <a:r>
              <a:rPr lang="en-US" sz="900" dirty="0" err="1"/>
              <a:t>www.johnsonmotor.com</a:t>
            </a:r>
            <a:endParaRPr lang="en-US" sz="900" dirty="0"/>
          </a:p>
        </p:txBody>
      </p:sp>
      <p:pic>
        <p:nvPicPr>
          <p:cNvPr id="3" name="Picture 2"/>
          <p:cNvPicPr>
            <a:picLocks noChangeAspect="1"/>
          </p:cNvPicPr>
          <p:nvPr/>
        </p:nvPicPr>
        <p:blipFill>
          <a:blip r:embed="rId4"/>
          <a:stretch>
            <a:fillRect/>
          </a:stretch>
        </p:blipFill>
        <p:spPr>
          <a:xfrm>
            <a:off x="2895600" y="762000"/>
            <a:ext cx="5943600" cy="5598892"/>
          </a:xfrm>
          <a:prstGeom prst="rect">
            <a:avLst/>
          </a:prstGeom>
          <a:ln>
            <a:solidFill>
              <a:schemeClr val="tx1"/>
            </a:solidFill>
          </a:ln>
          <a:effectLst>
            <a:outerShdw blurRad="50800" dist="38100" dir="2700000" algn="tl" rotWithShape="0">
              <a:srgbClr val="000000">
                <a:alpha val="43000"/>
              </a:srgbClr>
            </a:outerShdw>
          </a:effectLst>
        </p:spPr>
      </p:pic>
      <p:pic>
        <p:nvPicPr>
          <p:cNvPr id="7" name="Picture 6" descr="rs_775vcwc_2.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1981200"/>
            <a:ext cx="2438400" cy="1824867"/>
          </a:xfrm>
          <a:prstGeom prst="rect">
            <a:avLst/>
          </a:prstGeom>
          <a:ln>
            <a:solidFill>
              <a:schemeClr val="tx1"/>
            </a:solidFill>
          </a:ln>
          <a:effectLst>
            <a:outerShdw blurRad="50800" dist="38100" dir="2700000" algn="tl" rotWithShape="0">
              <a:srgbClr val="000000">
                <a:alpha val="43000"/>
              </a:srgbClr>
            </a:outerShdw>
          </a:effectLst>
        </p:spPr>
      </p:pic>
      <p:sp>
        <p:nvSpPr>
          <p:cNvPr id="12" name="Title 1"/>
          <p:cNvSpPr>
            <a:spLocks noGrp="1"/>
          </p:cNvSpPr>
          <p:nvPr>
            <p:ph type="title"/>
          </p:nvPr>
        </p:nvSpPr>
        <p:spPr>
          <a:xfrm>
            <a:off x="457200" y="-228600"/>
            <a:ext cx="8229600" cy="1143000"/>
          </a:xfrm>
        </p:spPr>
        <p:txBody>
          <a:bodyPr/>
          <a:lstStyle/>
          <a:p>
            <a:r>
              <a:rPr lang="en-US" dirty="0" smtClean="0"/>
              <a:t>Simplified </a:t>
            </a:r>
            <a:r>
              <a:rPr lang="en-US" sz="3600" dirty="0" smtClean="0"/>
              <a:t>through</a:t>
            </a:r>
            <a:r>
              <a:rPr lang="en-US" dirty="0" smtClean="0"/>
              <a:t> Standardization</a:t>
            </a:r>
            <a:endParaRPr lang="en-US" dirty="0"/>
          </a:p>
        </p:txBody>
      </p:sp>
    </p:spTree>
    <p:extLst>
      <p:ext uri="{BB962C8B-B14F-4D97-AF65-F5344CB8AC3E}">
        <p14:creationId xmlns:p14="http://schemas.microsoft.com/office/powerpoint/2010/main" val="390678293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716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pic>
        <p:nvPicPr>
          <p:cNvPr id="716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09600"/>
            <a:ext cx="8537575" cy="58515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57737" name="Rectangle 9"/>
          <p:cNvSpPr>
            <a:spLocks noChangeArrowheads="1"/>
          </p:cNvSpPr>
          <p:nvPr/>
        </p:nvSpPr>
        <p:spPr bwMode="auto">
          <a:xfrm>
            <a:off x="1905000" y="2362200"/>
            <a:ext cx="990600" cy="2667000"/>
          </a:xfrm>
          <a:prstGeom prst="rect">
            <a:avLst/>
          </a:prstGeom>
          <a:noFill/>
          <a:ln w="28575" cmpd="sng">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7738" name="Rectangle 10"/>
          <p:cNvSpPr>
            <a:spLocks noChangeArrowheads="1"/>
          </p:cNvSpPr>
          <p:nvPr/>
        </p:nvSpPr>
        <p:spPr bwMode="auto">
          <a:xfrm>
            <a:off x="1905000" y="3429000"/>
            <a:ext cx="3200400" cy="1600200"/>
          </a:xfrm>
          <a:prstGeom prst="rect">
            <a:avLst/>
          </a:prstGeom>
          <a:noFill/>
          <a:ln w="28575"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7739" name="Rectangle 11"/>
          <p:cNvSpPr>
            <a:spLocks noChangeArrowheads="1"/>
          </p:cNvSpPr>
          <p:nvPr/>
        </p:nvSpPr>
        <p:spPr bwMode="auto">
          <a:xfrm>
            <a:off x="1905000" y="4114800"/>
            <a:ext cx="4495800" cy="914400"/>
          </a:xfrm>
          <a:prstGeom prst="rect">
            <a:avLst/>
          </a:prstGeom>
          <a:noFill/>
          <a:ln w="28575" cmpd="sng">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687" name="Text Box 3"/>
          <p:cNvSpPr txBox="1">
            <a:spLocks noChangeArrowheads="1"/>
          </p:cNvSpPr>
          <p:nvPr/>
        </p:nvSpPr>
        <p:spPr bwMode="auto">
          <a:xfrm>
            <a:off x="3505200" y="7086600"/>
            <a:ext cx="2393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a:t>From FIRST_MOTOR_CALC.xls</a:t>
            </a:r>
          </a:p>
        </p:txBody>
      </p:sp>
      <p:sp>
        <p:nvSpPr>
          <p:cNvPr id="71688" name="Text Box 4"/>
          <p:cNvSpPr txBox="1">
            <a:spLocks noChangeArrowheads="1"/>
          </p:cNvSpPr>
          <p:nvPr/>
        </p:nvSpPr>
        <p:spPr bwMode="auto">
          <a:xfrm>
            <a:off x="6324600" y="14478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en-US" sz="1800"/>
              <a:t>V=Rated Voltage</a:t>
            </a:r>
          </a:p>
        </p:txBody>
      </p:sp>
      <p:sp>
        <p:nvSpPr>
          <p:cNvPr id="2" name="TextBox 1"/>
          <p:cNvSpPr txBox="1"/>
          <p:nvPr/>
        </p:nvSpPr>
        <p:spPr>
          <a:xfrm>
            <a:off x="3048000" y="1981200"/>
            <a:ext cx="1981200" cy="369332"/>
          </a:xfrm>
          <a:prstGeom prst="rect">
            <a:avLst/>
          </a:prstGeom>
          <a:solidFill>
            <a:schemeClr val="bg2">
              <a:lumMod val="20000"/>
              <a:lumOff val="80000"/>
            </a:schemeClr>
          </a:solidFill>
          <a:effectLst>
            <a:outerShdw blurRad="50800" dist="38100" dir="2700000" algn="tl" rotWithShape="0">
              <a:srgbClr val="000000">
                <a:alpha val="43000"/>
              </a:srgbClr>
            </a:outerShdw>
          </a:effectLst>
        </p:spPr>
        <p:txBody>
          <a:bodyPr wrap="square" rtlCol="0">
            <a:spAutoFit/>
          </a:bodyPr>
          <a:lstStyle/>
          <a:p>
            <a:r>
              <a:rPr lang="en-US" dirty="0" smtClean="0"/>
              <a:t>85%+15%=100%</a:t>
            </a:r>
            <a:endParaRPr lang="en-US" dirty="0"/>
          </a:p>
        </p:txBody>
      </p:sp>
      <p:sp>
        <p:nvSpPr>
          <p:cNvPr id="11" name="TextBox 10"/>
          <p:cNvSpPr txBox="1"/>
          <p:nvPr/>
        </p:nvSpPr>
        <p:spPr>
          <a:xfrm>
            <a:off x="6629400" y="3810000"/>
            <a:ext cx="1981200" cy="369332"/>
          </a:xfrm>
          <a:prstGeom prst="rect">
            <a:avLst/>
          </a:prstGeom>
          <a:solidFill>
            <a:schemeClr val="bg2">
              <a:lumMod val="20000"/>
              <a:lumOff val="80000"/>
            </a:schemeClr>
          </a:solidFill>
          <a:effectLst>
            <a:outerShdw blurRad="50800" dist="38100" dir="2700000" algn="tl" rotWithShape="0">
              <a:srgbClr val="000000">
                <a:alpha val="43000"/>
              </a:srgbClr>
            </a:outerShdw>
          </a:effectLst>
        </p:spPr>
        <p:txBody>
          <a:bodyPr wrap="square" rtlCol="0">
            <a:spAutoFit/>
          </a:bodyPr>
          <a:lstStyle/>
          <a:p>
            <a:r>
              <a:rPr lang="en-US" dirty="0" smtClean="0"/>
              <a:t>30%+70%=100%</a:t>
            </a:r>
            <a:endParaRPr lang="en-US" dirty="0"/>
          </a:p>
        </p:txBody>
      </p:sp>
      <p:sp>
        <p:nvSpPr>
          <p:cNvPr id="12" name="TextBox 11"/>
          <p:cNvSpPr txBox="1"/>
          <p:nvPr/>
        </p:nvSpPr>
        <p:spPr>
          <a:xfrm>
            <a:off x="5257800" y="3124200"/>
            <a:ext cx="1981200" cy="369332"/>
          </a:xfrm>
          <a:prstGeom prst="rect">
            <a:avLst/>
          </a:prstGeom>
          <a:solidFill>
            <a:schemeClr val="bg2">
              <a:lumMod val="20000"/>
              <a:lumOff val="80000"/>
            </a:schemeClr>
          </a:solidFill>
          <a:effectLst>
            <a:outerShdw blurRad="50800" dist="38100" dir="2700000" algn="tl" rotWithShape="0">
              <a:srgbClr val="000000">
                <a:alpha val="43000"/>
              </a:srgbClr>
            </a:outerShdw>
          </a:effectLst>
        </p:spPr>
        <p:txBody>
          <a:bodyPr wrap="square" rtlCol="0">
            <a:spAutoFit/>
          </a:bodyPr>
          <a:lstStyle/>
          <a:p>
            <a:r>
              <a:rPr lang="en-US" dirty="0" smtClean="0"/>
              <a:t>50%+50%=100%</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57737"/>
                                        </p:tgtEl>
                                        <p:attrNameLst>
                                          <p:attrName>style.visibility</p:attrName>
                                        </p:attrNameLst>
                                      </p:cBhvr>
                                      <p:to>
                                        <p:strVal val="visible"/>
                                      </p:to>
                                    </p:set>
                                    <p:animEffect transition="in" filter="fade">
                                      <p:cBhvr>
                                        <p:cTn id="7" dur="1000"/>
                                        <p:tgtEl>
                                          <p:spTgt spid="457737"/>
                                        </p:tgtEl>
                                      </p:cBhvr>
                                    </p:animEffect>
                                    <p:anim calcmode="lin" valueType="num">
                                      <p:cBhvr>
                                        <p:cTn id="8" dur="1000" fill="hold"/>
                                        <p:tgtEl>
                                          <p:spTgt spid="457737"/>
                                        </p:tgtEl>
                                        <p:attrNameLst>
                                          <p:attrName>ppt_x</p:attrName>
                                        </p:attrNameLst>
                                      </p:cBhvr>
                                      <p:tavLst>
                                        <p:tav tm="0">
                                          <p:val>
                                            <p:strVal val="#ppt_x"/>
                                          </p:val>
                                        </p:tav>
                                        <p:tav tm="100000">
                                          <p:val>
                                            <p:strVal val="#ppt_x"/>
                                          </p:val>
                                        </p:tav>
                                      </p:tavLst>
                                    </p:anim>
                                    <p:anim calcmode="lin" valueType="num">
                                      <p:cBhvr>
                                        <p:cTn id="9" dur="900" decel="100000" fill="hold"/>
                                        <p:tgtEl>
                                          <p:spTgt spid="45773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5773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457738"/>
                                        </p:tgtEl>
                                        <p:attrNameLst>
                                          <p:attrName>style.visibility</p:attrName>
                                        </p:attrNameLst>
                                      </p:cBhvr>
                                      <p:to>
                                        <p:strVal val="visible"/>
                                      </p:to>
                                    </p:set>
                                    <p:animEffect transition="in" filter="fade">
                                      <p:cBhvr>
                                        <p:cTn id="19" dur="1000"/>
                                        <p:tgtEl>
                                          <p:spTgt spid="457738"/>
                                        </p:tgtEl>
                                      </p:cBhvr>
                                    </p:animEffect>
                                    <p:anim calcmode="lin" valueType="num">
                                      <p:cBhvr>
                                        <p:cTn id="20" dur="1000" fill="hold"/>
                                        <p:tgtEl>
                                          <p:spTgt spid="457738"/>
                                        </p:tgtEl>
                                        <p:attrNameLst>
                                          <p:attrName>ppt_x</p:attrName>
                                        </p:attrNameLst>
                                      </p:cBhvr>
                                      <p:tavLst>
                                        <p:tav tm="0">
                                          <p:val>
                                            <p:strVal val="#ppt_x"/>
                                          </p:val>
                                        </p:tav>
                                        <p:tav tm="100000">
                                          <p:val>
                                            <p:strVal val="#ppt_x"/>
                                          </p:val>
                                        </p:tav>
                                      </p:tavLst>
                                    </p:anim>
                                    <p:anim calcmode="lin" valueType="num">
                                      <p:cBhvr>
                                        <p:cTn id="21" dur="900" decel="100000" fill="hold"/>
                                        <p:tgtEl>
                                          <p:spTgt spid="45773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57738"/>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57739"/>
                                        </p:tgtEl>
                                        <p:attrNameLst>
                                          <p:attrName>style.visibility</p:attrName>
                                        </p:attrNameLst>
                                      </p:cBhvr>
                                      <p:to>
                                        <p:strVal val="visible"/>
                                      </p:to>
                                    </p:set>
                                    <p:animEffect transition="in" filter="fade">
                                      <p:cBhvr>
                                        <p:cTn id="31" dur="1000"/>
                                        <p:tgtEl>
                                          <p:spTgt spid="457739"/>
                                        </p:tgtEl>
                                      </p:cBhvr>
                                    </p:animEffect>
                                    <p:anim calcmode="lin" valueType="num">
                                      <p:cBhvr>
                                        <p:cTn id="32" dur="1000" fill="hold"/>
                                        <p:tgtEl>
                                          <p:spTgt spid="457739"/>
                                        </p:tgtEl>
                                        <p:attrNameLst>
                                          <p:attrName>ppt_x</p:attrName>
                                        </p:attrNameLst>
                                      </p:cBhvr>
                                      <p:tavLst>
                                        <p:tav tm="0">
                                          <p:val>
                                            <p:strVal val="#ppt_x"/>
                                          </p:val>
                                        </p:tav>
                                        <p:tav tm="100000">
                                          <p:val>
                                            <p:strVal val="#ppt_x"/>
                                          </p:val>
                                        </p:tav>
                                      </p:tavLst>
                                    </p:anim>
                                    <p:anim calcmode="lin" valueType="num">
                                      <p:cBhvr>
                                        <p:cTn id="33" dur="900" decel="100000" fill="hold"/>
                                        <p:tgtEl>
                                          <p:spTgt spid="45773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57739"/>
                                        </p:tgtEl>
                                        <p:attrNameLst>
                                          <p:attrName>ppt_y</p:attrName>
                                        </p:attrNameLst>
                                      </p:cBhvr>
                                      <p:tavLst>
                                        <p:tav tm="0">
                                          <p:val>
                                            <p:strVal val="#ppt_y-.03"/>
                                          </p:val>
                                        </p:tav>
                                        <p:tav tm="100000">
                                          <p:val>
                                            <p:strVal val="#ppt_y"/>
                                          </p:val>
                                        </p:tav>
                                      </p:tavLst>
                                    </p:anim>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7" grpId="0" animBg="1"/>
      <p:bldP spid="457738" grpId="0" animBg="1"/>
      <p:bldP spid="457739" grpId="0" animBg="1"/>
      <p:bldP spid="2"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69634"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69635" name="Rectangle 14"/>
          <p:cNvSpPr>
            <a:spLocks noGrp="1" noChangeArrowheads="1"/>
          </p:cNvSpPr>
          <p:nvPr>
            <p:ph type="title"/>
          </p:nvPr>
        </p:nvSpPr>
        <p:spPr>
          <a:xfrm>
            <a:off x="457200" y="274638"/>
            <a:ext cx="8229600" cy="868362"/>
          </a:xfrm>
        </p:spPr>
        <p:txBody>
          <a:bodyPr/>
          <a:lstStyle/>
          <a:p>
            <a:pPr eaLnBrk="1" hangingPunct="1"/>
            <a:r>
              <a:rPr lang="en-US" sz="4000">
                <a:latin typeface="Times New Roman" charset="0"/>
                <a:ea typeface="ＭＳ Ｐゴシック" charset="0"/>
                <a:cs typeface="ＭＳ Ｐゴシック" charset="0"/>
              </a:rPr>
              <a:t>Speed &amp; Torque in a DC PM Motor</a:t>
            </a:r>
          </a:p>
        </p:txBody>
      </p:sp>
      <p:sp>
        <p:nvSpPr>
          <p:cNvPr id="69636" name="Rectangle 3"/>
          <p:cNvSpPr>
            <a:spLocks noGrp="1" noChangeArrowheads="1"/>
          </p:cNvSpPr>
          <p:nvPr>
            <p:ph type="body" sz="half" idx="1"/>
          </p:nvPr>
        </p:nvSpPr>
        <p:spPr/>
        <p:txBody>
          <a:bodyPr/>
          <a:lstStyle/>
          <a:p>
            <a:pPr eaLnBrk="1" hangingPunct="1"/>
            <a:r>
              <a:rPr lang="en-US" sz="2800">
                <a:latin typeface="Times New Roman" charset="0"/>
                <a:ea typeface="ＭＳ Ｐゴシック" charset="0"/>
                <a:cs typeface="ＭＳ Ｐゴシック" charset="0"/>
              </a:rPr>
              <a:t>Let </a:t>
            </a:r>
            <a:r>
              <a:rPr lang="en-US" sz="2800">
                <a:latin typeface="Times New Roman" charset="0"/>
                <a:ea typeface="ＭＳ Ｐゴシック" charset="0"/>
                <a:cs typeface="ＭＳ Ｐゴシック" charset="0"/>
                <a:sym typeface="Symbol" charset="0"/>
              </a:rPr>
              <a:t>={0,100%}</a:t>
            </a:r>
            <a:br>
              <a:rPr lang="en-US" sz="2800">
                <a:latin typeface="Times New Roman" charset="0"/>
                <a:ea typeface="ＭＳ Ｐゴシック" charset="0"/>
                <a:cs typeface="ＭＳ Ｐゴシック" charset="0"/>
                <a:sym typeface="Symbol" charset="0"/>
              </a:rPr>
            </a:br>
            <a:r>
              <a:rPr lang="en-US" sz="2800">
                <a:latin typeface="Times New Roman" charset="0"/>
                <a:ea typeface="ＭＳ Ｐゴシック" charset="0"/>
                <a:cs typeface="ＭＳ Ｐゴシック" charset="0"/>
                <a:sym typeface="Symbol" charset="0"/>
              </a:rPr>
              <a:t/>
            </a:r>
            <a:br>
              <a:rPr lang="en-US" sz="2800">
                <a:latin typeface="Times New Roman" charset="0"/>
                <a:ea typeface="ＭＳ Ｐゴシック" charset="0"/>
                <a:cs typeface="ＭＳ Ｐゴシック" charset="0"/>
                <a:sym typeface="Symbol" charset="0"/>
              </a:rPr>
            </a:br>
            <a:r>
              <a:rPr lang="en-US" sz="2800">
                <a:latin typeface="Times New Roman" charset="0"/>
                <a:ea typeface="ＭＳ Ｐゴシック" charset="0"/>
                <a:cs typeface="ＭＳ Ｐゴシック" charset="0"/>
                <a:sym typeface="Symbol" charset="0"/>
              </a:rPr>
              <a:t> such that</a:t>
            </a:r>
            <a:br>
              <a:rPr lang="en-US" sz="2800">
                <a:latin typeface="Times New Roman" charset="0"/>
                <a:ea typeface="ＭＳ Ｐゴシック" charset="0"/>
                <a:cs typeface="ＭＳ Ｐゴシック" charset="0"/>
                <a:sym typeface="Symbol" charset="0"/>
              </a:rPr>
            </a:br>
            <a:r>
              <a:rPr lang="en-US" sz="2800">
                <a:latin typeface="Times New Roman" charset="0"/>
                <a:ea typeface="ＭＳ Ｐゴシック" charset="0"/>
                <a:cs typeface="ＭＳ Ｐゴシック" charset="0"/>
                <a:sym typeface="Symbol" charset="0"/>
              </a:rPr>
              <a:t/>
            </a:r>
            <a:br>
              <a:rPr lang="en-US" sz="2800">
                <a:latin typeface="Times New Roman" charset="0"/>
                <a:ea typeface="ＭＳ Ｐゴシック" charset="0"/>
                <a:cs typeface="ＭＳ Ｐゴシック" charset="0"/>
                <a:sym typeface="Symbol" charset="0"/>
              </a:rPr>
            </a:br>
            <a:endParaRPr lang="en-US" sz="2800">
              <a:latin typeface="Times New Roman" charset="0"/>
              <a:ea typeface="ＭＳ Ｐゴシック" charset="0"/>
              <a:cs typeface="ＭＳ Ｐゴシック" charset="0"/>
              <a:sym typeface="Symbol" charset="0"/>
            </a:endParaRPr>
          </a:p>
        </p:txBody>
      </p:sp>
      <p:graphicFrame>
        <p:nvGraphicFramePr>
          <p:cNvPr id="69637" name="Object 2"/>
          <p:cNvGraphicFramePr>
            <a:graphicFrameLocks noGrp="1" noChangeAspect="1"/>
          </p:cNvGraphicFramePr>
          <p:nvPr>
            <p:ph sz="quarter" idx="2"/>
            <p:extLst>
              <p:ext uri="{D42A27DB-BD31-4B8C-83A1-F6EECF244321}">
                <p14:modId xmlns:p14="http://schemas.microsoft.com/office/powerpoint/2010/main" val="1530234632"/>
              </p:ext>
            </p:extLst>
          </p:nvPr>
        </p:nvGraphicFramePr>
        <p:xfrm>
          <a:off x="2895600" y="2971800"/>
          <a:ext cx="3140075" cy="2827338"/>
        </p:xfrm>
        <a:graphic>
          <a:graphicData uri="http://schemas.openxmlformats.org/presentationml/2006/ole">
            <mc:AlternateContent xmlns:mc="http://schemas.openxmlformats.org/markup-compatibility/2006">
              <mc:Choice xmlns:v="urn:schemas-microsoft-com:vml" Requires="v">
                <p:oleObj spid="_x0000_s69673" name="Equation" r:id="rId4" imgW="1016000" imgH="914400" progId="Equation.3">
                  <p:embed/>
                </p:oleObj>
              </mc:Choice>
              <mc:Fallback>
                <p:oleObj name="Equation" r:id="rId4" imgW="1016000" imgH="9144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971800"/>
                        <a:ext cx="3140075" cy="2827338"/>
                      </a:xfrm>
                      <a:prstGeom prst="rect">
                        <a:avLst/>
                      </a:prstGeom>
                      <a:solidFill>
                        <a:srgbClr val="D8D9F4"/>
                      </a:solidFill>
                      <a:ln>
                        <a:solidFill>
                          <a:srgbClr val="000000"/>
                        </a:solidFill>
                      </a:ln>
                      <a:effectLs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73730"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73731" name="Rectangle 2"/>
          <p:cNvSpPr>
            <a:spLocks noGrp="1" noChangeArrowheads="1"/>
          </p:cNvSpPr>
          <p:nvPr>
            <p:ph type="title"/>
          </p:nvPr>
        </p:nvSpPr>
        <p:spPr>
          <a:xfrm>
            <a:off x="457200" y="274638"/>
            <a:ext cx="8229600" cy="868362"/>
          </a:xfrm>
        </p:spPr>
        <p:txBody>
          <a:bodyPr/>
          <a:lstStyle/>
          <a:p>
            <a:pPr eaLnBrk="1" hangingPunct="1"/>
            <a:r>
              <a:rPr lang="en-US" sz="4000">
                <a:latin typeface="Times New Roman" charset="0"/>
                <a:ea typeface="ＭＳ Ｐゴシック" charset="0"/>
                <a:cs typeface="ＭＳ Ｐゴシック" charset="0"/>
              </a:rPr>
              <a:t>Speed &amp; Torque in a DC PM Motor</a:t>
            </a:r>
          </a:p>
        </p:txBody>
      </p:sp>
      <p:sp>
        <p:nvSpPr>
          <p:cNvPr id="80899" name="Rectangle 3"/>
          <p:cNvSpPr>
            <a:spLocks noGrp="1" noChangeArrowheads="1"/>
          </p:cNvSpPr>
          <p:nvPr>
            <p:ph type="body" sz="half" idx="1"/>
          </p:nvPr>
        </p:nvSpPr>
        <p:spPr>
          <a:xfrm>
            <a:off x="1143000" y="5105400"/>
            <a:ext cx="6934200" cy="1447800"/>
          </a:xfrm>
        </p:spPr>
        <p:txBody>
          <a:bodyPr/>
          <a:lstStyle/>
          <a:p>
            <a:pPr eaLnBrk="1" hangingPunct="1">
              <a:lnSpc>
                <a:spcPct val="80000"/>
              </a:lnSpc>
              <a:buFontTx/>
              <a:buNone/>
            </a:pPr>
            <a:r>
              <a:rPr lang="en-US" sz="2400" dirty="0">
                <a:latin typeface="Times New Roman" charset="0"/>
                <a:ea typeface="ＭＳ Ｐゴシック" charset="0"/>
                <a:cs typeface="ＭＳ Ｐゴシック" charset="0"/>
              </a:rPr>
              <a:t>Or, w/o calculus, Max occurs between two roots of quadratic, at </a:t>
            </a:r>
            <a:r>
              <a:rPr lang="en-US" sz="2400" dirty="0">
                <a:latin typeface="Times New Roman" charset="0"/>
                <a:ea typeface="ＭＳ Ｐゴシック" charset="0"/>
                <a:cs typeface="ＭＳ Ｐゴシック" charset="0"/>
                <a:sym typeface="Symbol" charset="0"/>
              </a:rPr>
              <a:t>=0, =1 that is,</a:t>
            </a:r>
          </a:p>
          <a:p>
            <a:pPr eaLnBrk="1" hangingPunct="1">
              <a:lnSpc>
                <a:spcPct val="80000"/>
              </a:lnSpc>
              <a:buFontTx/>
              <a:buNone/>
            </a:pPr>
            <a:r>
              <a:rPr lang="en-US" sz="2400" dirty="0">
                <a:latin typeface="Times New Roman" charset="0"/>
                <a:ea typeface="ＭＳ Ｐゴシック" charset="0"/>
                <a:cs typeface="ＭＳ Ｐゴシック" charset="0"/>
                <a:sym typeface="Symbol" charset="0"/>
              </a:rPr>
              <a:t>	</a:t>
            </a:r>
            <a:r>
              <a:rPr lang="en-US" sz="2400" dirty="0" smtClean="0">
                <a:latin typeface="Times New Roman" charset="0"/>
                <a:ea typeface="ＭＳ Ｐゴシック" charset="0"/>
                <a:cs typeface="ＭＳ Ｐゴシック" charset="0"/>
                <a:sym typeface="Symbol" charset="0"/>
              </a:rPr>
              <a:t>	</a:t>
            </a:r>
            <a:r>
              <a:rPr lang="en-US" sz="2400" dirty="0">
                <a:latin typeface="Times New Roman" charset="0"/>
                <a:ea typeface="ＭＳ Ｐゴシック" charset="0"/>
                <a:cs typeface="ＭＳ Ｐゴシック" charset="0"/>
                <a:sym typeface="Symbol" charset="0"/>
              </a:rPr>
              <a:t>=</a:t>
            </a:r>
            <a:r>
              <a:rPr lang="en-US" sz="2400" dirty="0">
                <a:latin typeface="Times New Roman" charset="0"/>
                <a:ea typeface="ＭＳ Ｐゴシック" charset="0"/>
                <a:cs typeface="Arial" charset="0"/>
                <a:sym typeface="Symbol" charset="0"/>
              </a:rPr>
              <a:t>½ or equivalently, when  </a:t>
            </a:r>
            <a:r>
              <a:rPr lang="en-US" sz="2400" dirty="0">
                <a:latin typeface="Times New Roman" charset="0"/>
                <a:ea typeface="ＭＳ Ｐゴシック" charset="0"/>
                <a:cs typeface="ＭＳ Ｐゴシック" charset="0"/>
                <a:sym typeface="Symbol" charset="0"/>
              </a:rPr>
              <a:t>=</a:t>
            </a:r>
            <a:r>
              <a:rPr lang="en-US" sz="2400" dirty="0">
                <a:latin typeface="Times New Roman" charset="0"/>
                <a:ea typeface="ＭＳ Ｐゴシック" charset="0"/>
                <a:cs typeface="Arial" charset="0"/>
                <a:sym typeface="Symbol" charset="0"/>
              </a:rPr>
              <a:t>50%</a:t>
            </a:r>
          </a:p>
        </p:txBody>
      </p:sp>
      <p:graphicFrame>
        <p:nvGraphicFramePr>
          <p:cNvPr id="80900" name="Object 2"/>
          <p:cNvGraphicFramePr>
            <a:graphicFrameLocks noGrp="1" noChangeAspect="1"/>
          </p:cNvGraphicFramePr>
          <p:nvPr>
            <p:ph sz="quarter" idx="2"/>
            <p:extLst>
              <p:ext uri="{D42A27DB-BD31-4B8C-83A1-F6EECF244321}">
                <p14:modId xmlns:p14="http://schemas.microsoft.com/office/powerpoint/2010/main" val="1465305626"/>
              </p:ext>
            </p:extLst>
          </p:nvPr>
        </p:nvGraphicFramePr>
        <p:xfrm>
          <a:off x="2438400" y="1143000"/>
          <a:ext cx="3505200" cy="630238"/>
        </p:xfrm>
        <a:graphic>
          <a:graphicData uri="http://schemas.openxmlformats.org/presentationml/2006/ole">
            <mc:AlternateContent xmlns:mc="http://schemas.openxmlformats.org/markup-compatibility/2006">
              <mc:Choice xmlns:v="urn:schemas-microsoft-com:vml" Requires="v">
                <p:oleObj spid="_x0000_s73831" name="Equation" r:id="rId4" imgW="1129810" imgH="203112" progId="Equation.3">
                  <p:embed/>
                </p:oleObj>
              </mc:Choice>
              <mc:Fallback>
                <p:oleObj name="Equation" r:id="rId4" imgW="1129810" imgH="203112"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143000"/>
                        <a:ext cx="3505200" cy="630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80903" name="Rectangle 7"/>
          <p:cNvSpPr>
            <a:spLocks noChangeArrowheads="1"/>
          </p:cNvSpPr>
          <p:nvPr/>
        </p:nvSpPr>
        <p:spPr bwMode="auto">
          <a:xfrm>
            <a:off x="1447800" y="3276600"/>
            <a:ext cx="6019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80000"/>
              </a:lnSpc>
              <a:spcBef>
                <a:spcPct val="80000"/>
              </a:spcBef>
            </a:pPr>
            <a:r>
              <a:rPr lang="en-US" sz="2400" dirty="0">
                <a:latin typeface="Times New Roman" charset="0"/>
              </a:rPr>
              <a:t>Using calculus, Max Power occurs when:</a:t>
            </a:r>
            <a:endParaRPr lang="en-US" sz="2400" dirty="0">
              <a:latin typeface="Times New Roman" charset="0"/>
              <a:sym typeface="Symbol" charset="0"/>
            </a:endParaRPr>
          </a:p>
          <a:p>
            <a:pPr marL="342900" indent="-342900" algn="l">
              <a:lnSpc>
                <a:spcPct val="80000"/>
              </a:lnSpc>
              <a:spcBef>
                <a:spcPct val="80000"/>
              </a:spcBef>
            </a:pPr>
            <a:r>
              <a:rPr lang="en-US" sz="2400" dirty="0">
                <a:latin typeface="Times New Roman" charset="0"/>
                <a:sym typeface="Symbol" charset="0"/>
              </a:rPr>
              <a:t/>
            </a:r>
            <a:br>
              <a:rPr lang="en-US" sz="2400" dirty="0">
                <a:latin typeface="Times New Roman" charset="0"/>
                <a:sym typeface="Symbol" charset="0"/>
              </a:rPr>
            </a:br>
            <a:r>
              <a:rPr lang="en-US" sz="2400" dirty="0">
                <a:latin typeface="Times New Roman" charset="0"/>
                <a:sym typeface="Symbol" charset="0"/>
              </a:rPr>
              <a:t>		</a:t>
            </a:r>
            <a:endParaRPr lang="en-US" sz="3200" dirty="0">
              <a:latin typeface="Times New Roman" charset="0"/>
              <a:cs typeface="Arial" charset="0"/>
              <a:sym typeface="Symbol" charset="0"/>
            </a:endParaRPr>
          </a:p>
        </p:txBody>
      </p:sp>
      <p:graphicFrame>
        <p:nvGraphicFramePr>
          <p:cNvPr id="80905" name="Object 3"/>
          <p:cNvGraphicFramePr>
            <a:graphicFrameLocks noChangeAspect="1"/>
          </p:cNvGraphicFramePr>
          <p:nvPr>
            <p:extLst>
              <p:ext uri="{D42A27DB-BD31-4B8C-83A1-F6EECF244321}">
                <p14:modId xmlns:p14="http://schemas.microsoft.com/office/powerpoint/2010/main" val="3370295940"/>
              </p:ext>
            </p:extLst>
          </p:nvPr>
        </p:nvGraphicFramePr>
        <p:xfrm>
          <a:off x="2228850" y="3657600"/>
          <a:ext cx="4230688" cy="1066800"/>
        </p:xfrm>
        <a:graphic>
          <a:graphicData uri="http://schemas.openxmlformats.org/presentationml/2006/ole">
            <mc:AlternateContent xmlns:mc="http://schemas.openxmlformats.org/markup-compatibility/2006">
              <mc:Choice xmlns:v="urn:schemas-microsoft-com:vml" Requires="v">
                <p:oleObj spid="_x0000_s73832" name="Equation" r:id="rId6" imgW="1562100" imgH="393700" progId="Equation.3">
                  <p:embed/>
                </p:oleObj>
              </mc:Choice>
              <mc:Fallback>
                <p:oleObj name="Equation" r:id="rId6" imgW="1562100" imgH="393700" progId="Equation.3">
                  <p:embed/>
                  <p:pic>
                    <p:nvPicPr>
                      <p:cNvPr id="0" name="Object 3"/>
                      <p:cNvPicPr>
                        <a:picLocks noChangeAspect="1" noChangeArrowheads="1"/>
                      </p:cNvPicPr>
                      <p:nvPr/>
                    </p:nvPicPr>
                    <p:blipFill>
                      <a:blip r:embed="rId7"/>
                      <a:srcRect/>
                      <a:stretch>
                        <a:fillRect/>
                      </a:stretch>
                    </p:blipFill>
                    <p:spPr bwMode="auto">
                      <a:xfrm>
                        <a:off x="2228850" y="3657600"/>
                        <a:ext cx="4230688"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0907" name="Object 4"/>
          <p:cNvGraphicFramePr>
            <a:graphicFrameLocks noGrp="1" noChangeAspect="1"/>
          </p:cNvGraphicFramePr>
          <p:nvPr>
            <p:ph sz="quarter" idx="3"/>
            <p:extLst>
              <p:ext uri="{D42A27DB-BD31-4B8C-83A1-F6EECF244321}">
                <p14:modId xmlns:p14="http://schemas.microsoft.com/office/powerpoint/2010/main" val="2779602567"/>
              </p:ext>
            </p:extLst>
          </p:nvPr>
        </p:nvGraphicFramePr>
        <p:xfrm>
          <a:off x="2846388" y="1828800"/>
          <a:ext cx="3284537" cy="1301750"/>
        </p:xfrm>
        <a:graphic>
          <a:graphicData uri="http://schemas.openxmlformats.org/presentationml/2006/ole">
            <mc:AlternateContent xmlns:mc="http://schemas.openxmlformats.org/markup-compatibility/2006">
              <mc:Choice xmlns:v="urn:schemas-microsoft-com:vml" Requires="v">
                <p:oleObj spid="_x0000_s73833" name="Equation" r:id="rId8" imgW="1409700" imgH="558800" progId="Equation.3">
                  <p:embed/>
                </p:oleObj>
              </mc:Choice>
              <mc:Fallback>
                <p:oleObj name="Equation" r:id="rId8" imgW="1409700" imgH="558800" progId="Equation.3">
                  <p:embed/>
                  <p:pic>
                    <p:nvPicPr>
                      <p:cNvPr id="0" name="Object 4"/>
                      <p:cNvPicPr>
                        <a:picLocks noChangeAspect="1" noChangeArrowheads="1"/>
                      </p:cNvPicPr>
                      <p:nvPr/>
                    </p:nvPicPr>
                    <p:blipFill>
                      <a:blip r:embed="rId9"/>
                      <a:srcRect/>
                      <a:stretch>
                        <a:fillRect/>
                      </a:stretch>
                    </p:blipFill>
                    <p:spPr bwMode="auto">
                      <a:xfrm>
                        <a:off x="2846388" y="1828800"/>
                        <a:ext cx="3284537" cy="130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0900"/>
                                        </p:tgtEl>
                                        <p:attrNameLst>
                                          <p:attrName>style.visibility</p:attrName>
                                        </p:attrNameLst>
                                      </p:cBhvr>
                                      <p:to>
                                        <p:strVal val="visible"/>
                                      </p:to>
                                    </p:set>
                                    <p:animEffect transition="in" filter="fade">
                                      <p:cBhvr>
                                        <p:cTn id="7" dur="500"/>
                                        <p:tgtEl>
                                          <p:spTgt spid="809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0907"/>
                                        </p:tgtEl>
                                        <p:attrNameLst>
                                          <p:attrName>style.visibility</p:attrName>
                                        </p:attrNameLst>
                                      </p:cBhvr>
                                      <p:to>
                                        <p:strVal val="visible"/>
                                      </p:to>
                                    </p:set>
                                    <p:animEffect transition="in" filter="fade">
                                      <p:cBhvr>
                                        <p:cTn id="12" dur="500"/>
                                        <p:tgtEl>
                                          <p:spTgt spid="809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0903"/>
                                        </p:tgtEl>
                                        <p:attrNameLst>
                                          <p:attrName>style.visibility</p:attrName>
                                        </p:attrNameLst>
                                      </p:cBhvr>
                                      <p:to>
                                        <p:strVal val="visible"/>
                                      </p:to>
                                    </p:set>
                                    <p:animEffect transition="in" filter="fade">
                                      <p:cBhvr>
                                        <p:cTn id="17" dur="500"/>
                                        <p:tgtEl>
                                          <p:spTgt spid="809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0905"/>
                                        </p:tgtEl>
                                        <p:attrNameLst>
                                          <p:attrName>style.visibility</p:attrName>
                                        </p:attrNameLst>
                                      </p:cBhvr>
                                      <p:to>
                                        <p:strVal val="visible"/>
                                      </p:to>
                                    </p:set>
                                    <p:animEffect transition="in" filter="fade">
                                      <p:cBhvr>
                                        <p:cTn id="22" dur="500"/>
                                        <p:tgtEl>
                                          <p:spTgt spid="8090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0899">
                                            <p:txEl>
                                              <p:pRg st="0" end="0"/>
                                            </p:txEl>
                                          </p:spTgt>
                                        </p:tgtEl>
                                        <p:attrNameLst>
                                          <p:attrName>style.visibility</p:attrName>
                                        </p:attrNameLst>
                                      </p:cBhvr>
                                      <p:to>
                                        <p:strVal val="visible"/>
                                      </p:to>
                                    </p:set>
                                    <p:animEffect transition="in" filter="fade">
                                      <p:cBhvr>
                                        <p:cTn id="27" dur="500"/>
                                        <p:tgtEl>
                                          <p:spTgt spid="80899">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0899">
                                            <p:txEl>
                                              <p:pRg st="1" end="1"/>
                                            </p:txEl>
                                          </p:spTgt>
                                        </p:tgtEl>
                                        <p:attrNameLst>
                                          <p:attrName>style.visibility</p:attrName>
                                        </p:attrNameLst>
                                      </p:cBhvr>
                                      <p:to>
                                        <p:strVal val="visible"/>
                                      </p:to>
                                    </p:set>
                                    <p:animEffect transition="in" filter="fade">
                                      <p:cBhvr>
                                        <p:cTn id="32" dur="500"/>
                                        <p:tgtEl>
                                          <p:spTgt spid="808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P spid="8090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77826"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77827" name="Rectangle 2"/>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Max Power in a DC PM Motor</a:t>
            </a:r>
          </a:p>
        </p:txBody>
      </p:sp>
      <p:graphicFrame>
        <p:nvGraphicFramePr>
          <p:cNvPr id="2" name="Object 2"/>
          <p:cNvGraphicFramePr>
            <a:graphicFrameLocks noGrp="1" noChangeAspect="1"/>
          </p:cNvGraphicFramePr>
          <p:nvPr>
            <p:ph sz="quarter" idx="2"/>
            <p:extLst>
              <p:ext uri="{D42A27DB-BD31-4B8C-83A1-F6EECF244321}">
                <p14:modId xmlns:p14="http://schemas.microsoft.com/office/powerpoint/2010/main" val="4206491114"/>
              </p:ext>
            </p:extLst>
          </p:nvPr>
        </p:nvGraphicFramePr>
        <p:xfrm>
          <a:off x="3276600" y="2514600"/>
          <a:ext cx="2000029" cy="1066800"/>
        </p:xfrm>
        <a:graphic>
          <a:graphicData uri="http://schemas.openxmlformats.org/presentationml/2006/ole">
            <mc:AlternateContent xmlns:mc="http://schemas.openxmlformats.org/markup-compatibility/2006">
              <mc:Choice xmlns:v="urn:schemas-microsoft-com:vml" Requires="v">
                <p:oleObj spid="_x0000_s77898" name="Equation" r:id="rId4" imgW="762000" imgH="406400" progId="Equation.3">
                  <p:embed/>
                </p:oleObj>
              </mc:Choice>
              <mc:Fallback>
                <p:oleObj name="Equation" r:id="rId4" imgW="762000" imgH="406400" progId="Equation.3">
                  <p:embed/>
                  <p:pic>
                    <p:nvPicPr>
                      <p:cNvPr id="0" name="Object 2"/>
                      <p:cNvPicPr>
                        <a:picLocks noChangeAspect="1" noChangeArrowheads="1"/>
                      </p:cNvPicPr>
                      <p:nvPr/>
                    </p:nvPicPr>
                    <p:blipFill>
                      <a:blip r:embed="rId5"/>
                      <a:srcRect/>
                      <a:stretch>
                        <a:fillRect/>
                      </a:stretch>
                    </p:blipFill>
                    <p:spPr bwMode="auto">
                      <a:xfrm>
                        <a:off x="3276600" y="2514600"/>
                        <a:ext cx="2000029" cy="1066800"/>
                      </a:xfrm>
                      <a:prstGeom prst="rect">
                        <a:avLst/>
                      </a:prstGeom>
                      <a:solidFill>
                        <a:srgbClr val="D8D9F4"/>
                      </a:solidFill>
                      <a:ln>
                        <a:solidFill>
                          <a:schemeClr val="tx1"/>
                        </a:solidFill>
                      </a:ln>
                      <a:effectLst/>
                      <a:extLst/>
                    </p:spPr>
                  </p:pic>
                </p:oleObj>
              </mc:Fallback>
            </mc:AlternateContent>
          </a:graphicData>
        </a:graphic>
      </p:graphicFrame>
      <p:graphicFrame>
        <p:nvGraphicFramePr>
          <p:cNvPr id="3" name="Object 3"/>
          <p:cNvGraphicFramePr>
            <a:graphicFrameLocks noGrp="1" noChangeAspect="1"/>
          </p:cNvGraphicFramePr>
          <p:nvPr>
            <p:ph sz="quarter" idx="3"/>
            <p:extLst>
              <p:ext uri="{D42A27DB-BD31-4B8C-83A1-F6EECF244321}">
                <p14:modId xmlns:p14="http://schemas.microsoft.com/office/powerpoint/2010/main" val="1127107784"/>
              </p:ext>
            </p:extLst>
          </p:nvPr>
        </p:nvGraphicFramePr>
        <p:xfrm>
          <a:off x="2133600" y="3962400"/>
          <a:ext cx="4572000" cy="1336261"/>
        </p:xfrm>
        <a:graphic>
          <a:graphicData uri="http://schemas.openxmlformats.org/presentationml/2006/ole">
            <mc:AlternateContent xmlns:mc="http://schemas.openxmlformats.org/markup-compatibility/2006">
              <mc:Choice xmlns:v="urn:schemas-microsoft-com:vml" Requires="v">
                <p:oleObj spid="_x0000_s77899" name="Equation" r:id="rId6" imgW="1345616" imgH="393529" progId="Equation.3">
                  <p:embed/>
                </p:oleObj>
              </mc:Choice>
              <mc:Fallback>
                <p:oleObj name="Equation" r:id="rId6" imgW="1345616" imgH="393529"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3962400"/>
                        <a:ext cx="4572000" cy="1336261"/>
                      </a:xfrm>
                      <a:prstGeom prst="rect">
                        <a:avLst/>
                      </a:prstGeom>
                      <a:solidFill>
                        <a:srgbClr val="D8D9F4"/>
                      </a:solidFill>
                      <a:ln>
                        <a:solidFill>
                          <a:srgbClr val="000000"/>
                        </a:solidFill>
                      </a:ln>
                      <a:effectLst/>
                      <a:extLst/>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2656903378"/>
              </p:ext>
            </p:extLst>
          </p:nvPr>
        </p:nvGraphicFramePr>
        <p:xfrm>
          <a:off x="914400" y="1503363"/>
          <a:ext cx="3284538" cy="1239837"/>
        </p:xfrm>
        <a:graphic>
          <a:graphicData uri="http://schemas.openxmlformats.org/presentationml/2006/ole">
            <mc:AlternateContent xmlns:mc="http://schemas.openxmlformats.org/markup-compatibility/2006">
              <mc:Choice xmlns:v="urn:schemas-microsoft-com:vml" Requires="v">
                <p:oleObj spid="_x0000_s77900" name="Equation" r:id="rId8" imgW="1409700" imgH="533400" progId="Equation.3">
                  <p:embed/>
                </p:oleObj>
              </mc:Choice>
              <mc:Fallback>
                <p:oleObj name="Equation" r:id="rId8" imgW="1409700" imgH="533400" progId="Equation.3">
                  <p:embed/>
                  <p:pic>
                    <p:nvPicPr>
                      <p:cNvPr id="0" name=""/>
                      <p:cNvPicPr>
                        <a:picLocks noChangeAspect="1" noChangeArrowheads="1"/>
                      </p:cNvPicPr>
                      <p:nvPr/>
                    </p:nvPicPr>
                    <p:blipFill>
                      <a:blip r:embed="rId9"/>
                      <a:srcRect/>
                      <a:stretch>
                        <a:fillRect/>
                      </a:stretch>
                    </p:blipFill>
                    <p:spPr bwMode="auto">
                      <a:xfrm>
                        <a:off x="914400" y="1503363"/>
                        <a:ext cx="3284538" cy="1239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2133600" y="685800"/>
            <a:ext cx="4343400" cy="5943600"/>
          </a:xfrm>
          <a:prstGeom prst="rect">
            <a:avLst/>
          </a:prstGeom>
          <a:solidFill>
            <a:schemeClr val="accent3"/>
          </a:solidFill>
          <a:ln w="9525" cap="flat" cmpd="sng" algn="ctr">
            <a:noFill/>
            <a:prstDash val="solid"/>
            <a:round/>
            <a:headEnd type="none" w="med" len="med"/>
            <a:tailEnd type="none" w="med" len="med"/>
          </a:ln>
          <a:effectLst/>
        </p:spPr>
        <p:txBody>
          <a:bodyPr wrap="none" anchor="ctr"/>
          <a:lstStyle/>
          <a:p>
            <a:pPr>
              <a:defRPr/>
            </a:pPr>
            <a:endParaRPr lang="en-US">
              <a:ea typeface="+mn-ea"/>
              <a:cs typeface="+mn-cs"/>
            </a:endParaRPr>
          </a:p>
        </p:txBody>
      </p:sp>
      <p:sp>
        <p:nvSpPr>
          <p:cNvPr id="245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245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graphicFrame>
        <p:nvGraphicFramePr>
          <p:cNvPr id="24580" name="Object 2"/>
          <p:cNvGraphicFramePr>
            <a:graphicFrameLocks noChangeAspect="1"/>
          </p:cNvGraphicFramePr>
          <p:nvPr/>
        </p:nvGraphicFramePr>
        <p:xfrm>
          <a:off x="2297113" y="838200"/>
          <a:ext cx="4033837" cy="5638800"/>
        </p:xfrm>
        <a:graphic>
          <a:graphicData uri="http://schemas.openxmlformats.org/presentationml/2006/ole">
            <mc:AlternateContent xmlns:mc="http://schemas.openxmlformats.org/markup-compatibility/2006">
              <mc:Choice xmlns:v="urn:schemas-microsoft-com:vml" Requires="v">
                <p:oleObj spid="_x0000_s24617" name="Photo Editor Photo" r:id="rId4" imgW="2905531" imgH="4428571" progId="MSPhotoEd.3">
                  <p:embed/>
                </p:oleObj>
              </mc:Choice>
              <mc:Fallback>
                <p:oleObj name="Photo Editor Photo" r:id="rId4" imgW="2905531" imgH="4428571" progId="MSPhotoEd.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7113" y="838200"/>
                        <a:ext cx="4033837" cy="5638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4581" name="Title 1"/>
          <p:cNvSpPr>
            <a:spLocks noGrp="1"/>
          </p:cNvSpPr>
          <p:nvPr>
            <p:ph type="title"/>
          </p:nvPr>
        </p:nvSpPr>
        <p:spPr>
          <a:xfrm>
            <a:off x="381000" y="0"/>
            <a:ext cx="8229600" cy="715963"/>
          </a:xfrm>
        </p:spPr>
        <p:txBody>
          <a:bodyPr/>
          <a:lstStyle/>
          <a:p>
            <a:r>
              <a:rPr lang="en-US" sz="3600">
                <a:latin typeface="Times New Roman" charset="0"/>
                <a:ea typeface="ＭＳ Ｐゴシック" charset="0"/>
                <a:cs typeface="ＭＳ Ｐゴシック" charset="0"/>
              </a:rPr>
              <a:t>2004 </a:t>
            </a:r>
            <a:r>
              <a:rPr lang="en-US" sz="3600" i="1">
                <a:latin typeface="Times New Roman" charset="0"/>
                <a:ea typeface="ＭＳ Ｐゴシック" charset="0"/>
                <a:cs typeface="ＭＳ Ｐゴシック" charset="0"/>
              </a:rPr>
              <a:t>FIRST </a:t>
            </a:r>
            <a:r>
              <a:rPr lang="en-US" sz="3600">
                <a:latin typeface="Times New Roman" charset="0"/>
                <a:ea typeface="ＭＳ Ｐゴシック" charset="0"/>
                <a:cs typeface="ＭＳ Ｐゴシック" charset="0"/>
              </a:rPr>
              <a:t>Frenzy: Raising the Bar</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nvGraphicFramePr>
        <p:xfrm>
          <a:off x="728839" y="1181100"/>
          <a:ext cx="7686322" cy="4495800"/>
        </p:xfrm>
        <a:graphic>
          <a:graphicData uri="http://schemas.openxmlformats.org/drawingml/2006/chart">
            <c:chart xmlns:c="http://schemas.openxmlformats.org/drawingml/2006/chart" xmlns:r="http://schemas.openxmlformats.org/officeDocument/2006/relationships" r:id="rId4"/>
          </a:graphicData>
        </a:graphic>
      </p:graphicFrame>
      <p:sp>
        <p:nvSpPr>
          <p:cNvPr id="757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757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75780" name="Text Box 3"/>
          <p:cNvSpPr txBox="1">
            <a:spLocks noChangeArrowheads="1"/>
          </p:cNvSpPr>
          <p:nvPr/>
        </p:nvSpPr>
        <p:spPr bwMode="auto">
          <a:xfrm>
            <a:off x="3505200" y="7086600"/>
            <a:ext cx="2393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a:t>From FIRST_MOTOR_CALC.xls</a:t>
            </a:r>
          </a:p>
        </p:txBody>
      </p:sp>
      <p:sp>
        <p:nvSpPr>
          <p:cNvPr id="75781" name="Text Box 4"/>
          <p:cNvSpPr txBox="1">
            <a:spLocks noChangeArrowheads="1"/>
          </p:cNvSpPr>
          <p:nvPr/>
        </p:nvSpPr>
        <p:spPr bwMode="auto">
          <a:xfrm>
            <a:off x="6019800" y="17526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en-US" sz="1800"/>
              <a:t>V=Rated Voltage</a:t>
            </a:r>
          </a:p>
        </p:txBody>
      </p:sp>
      <p:sp>
        <p:nvSpPr>
          <p:cNvPr id="455687" name="Line 7"/>
          <p:cNvSpPr>
            <a:spLocks noChangeShapeType="1"/>
          </p:cNvSpPr>
          <p:nvPr/>
        </p:nvSpPr>
        <p:spPr bwMode="auto">
          <a:xfrm flipV="1">
            <a:off x="4953000" y="2514600"/>
            <a:ext cx="0" cy="20828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5689" name="Line 9"/>
          <p:cNvSpPr>
            <a:spLocks noChangeShapeType="1"/>
          </p:cNvSpPr>
          <p:nvPr/>
        </p:nvSpPr>
        <p:spPr bwMode="auto">
          <a:xfrm flipV="1">
            <a:off x="3492500" y="3035300"/>
            <a:ext cx="0" cy="15748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5690" name="Line 10"/>
          <p:cNvSpPr>
            <a:spLocks noChangeShapeType="1"/>
          </p:cNvSpPr>
          <p:nvPr/>
        </p:nvSpPr>
        <p:spPr bwMode="auto">
          <a:xfrm flipH="1">
            <a:off x="1993900" y="3048000"/>
            <a:ext cx="14732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5691" name="Text Box 11"/>
          <p:cNvSpPr txBox="1">
            <a:spLocks noChangeArrowheads="1"/>
          </p:cNvSpPr>
          <p:nvPr/>
        </p:nvSpPr>
        <p:spPr bwMode="auto">
          <a:xfrm>
            <a:off x="1358900" y="2844800"/>
            <a:ext cx="6413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75%</a:t>
            </a:r>
          </a:p>
        </p:txBody>
      </p:sp>
      <p:grpSp>
        <p:nvGrpSpPr>
          <p:cNvPr id="5" name="Group 4"/>
          <p:cNvGrpSpPr/>
          <p:nvPr/>
        </p:nvGrpSpPr>
        <p:grpSpPr>
          <a:xfrm>
            <a:off x="6553200" y="3886200"/>
            <a:ext cx="2133600" cy="2057400"/>
            <a:chOff x="5867400" y="4343400"/>
            <a:chExt cx="2133600" cy="2057400"/>
          </a:xfrm>
        </p:grpSpPr>
        <p:sp>
          <p:nvSpPr>
            <p:cNvPr id="4" name="Rectangle 3"/>
            <p:cNvSpPr/>
            <p:nvPr/>
          </p:nvSpPr>
          <p:spPr bwMode="auto">
            <a:xfrm>
              <a:off x="5867400" y="4343400"/>
              <a:ext cx="2133600" cy="2057400"/>
            </a:xfrm>
            <a:prstGeom prst="rect">
              <a:avLst/>
            </a:prstGeom>
            <a:solidFill>
              <a:srgbClr val="FFF495"/>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294033573"/>
                </p:ext>
              </p:extLst>
            </p:nvPr>
          </p:nvGraphicFramePr>
          <p:xfrm>
            <a:off x="5943600" y="4419600"/>
            <a:ext cx="2019775" cy="1816100"/>
          </p:xfrm>
          <a:graphic>
            <a:graphicData uri="http://schemas.openxmlformats.org/presentationml/2006/ole">
              <mc:AlternateContent xmlns:mc="http://schemas.openxmlformats.org/markup-compatibility/2006">
                <mc:Choice xmlns:v="urn:schemas-microsoft-com:vml" Requires="v">
                  <p:oleObj spid="_x0000_s148499" name="Equation" r:id="rId5" imgW="1511300" imgH="1358900" progId="Equation.3">
                    <p:embed/>
                  </p:oleObj>
                </mc:Choice>
                <mc:Fallback>
                  <p:oleObj name="Equation" r:id="rId5" imgW="1511300" imgH="1358900" progId="Equation.3">
                    <p:embed/>
                    <p:pic>
                      <p:nvPicPr>
                        <p:cNvPr id="0" name=""/>
                        <p:cNvPicPr/>
                        <p:nvPr/>
                      </p:nvPicPr>
                      <p:blipFill>
                        <a:blip r:embed="rId6"/>
                        <a:stretch>
                          <a:fillRect/>
                        </a:stretch>
                      </p:blipFill>
                      <p:spPr>
                        <a:xfrm>
                          <a:off x="5943600" y="4419600"/>
                          <a:ext cx="2019775" cy="1816100"/>
                        </a:xfrm>
                        <a:prstGeom prst="rect">
                          <a:avLst/>
                        </a:prstGeom>
                      </p:spPr>
                    </p:pic>
                  </p:oleObj>
                </mc:Fallback>
              </mc:AlternateContent>
            </a:graphicData>
          </a:graphic>
        </p:graphicFrame>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5687"/>
                                        </p:tgtEl>
                                        <p:attrNameLst>
                                          <p:attrName>style.visibility</p:attrName>
                                        </p:attrNameLst>
                                      </p:cBhvr>
                                      <p:to>
                                        <p:strVal val="visible"/>
                                      </p:to>
                                    </p:set>
                                    <p:animEffect transition="in" filter="fade">
                                      <p:cBhvr>
                                        <p:cTn id="7" dur="500"/>
                                        <p:tgtEl>
                                          <p:spTgt spid="4556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455687"/>
                                        </p:tgtEl>
                                      </p:cBhvr>
                                    </p:animEffect>
                                    <p:set>
                                      <p:cBhvr>
                                        <p:cTn id="12" dur="1" fill="hold">
                                          <p:stCondLst>
                                            <p:cond delay="499"/>
                                          </p:stCondLst>
                                        </p:cTn>
                                        <p:tgtEl>
                                          <p:spTgt spid="455687"/>
                                        </p:tgtEl>
                                        <p:attrNameLst>
                                          <p:attrName>style.visibility</p:attrName>
                                        </p:attrNameLst>
                                      </p:cBhvr>
                                      <p:to>
                                        <p:strVal val="hidden"/>
                                      </p:to>
                                    </p:se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55689"/>
                                        </p:tgtEl>
                                        <p:attrNameLst>
                                          <p:attrName>style.visibility</p:attrName>
                                        </p:attrNameLst>
                                      </p:cBhvr>
                                      <p:to>
                                        <p:strVal val="visible"/>
                                      </p:to>
                                    </p:set>
                                    <p:animEffect transition="in" filter="fade">
                                      <p:cBhvr>
                                        <p:cTn id="16" dur="500"/>
                                        <p:tgtEl>
                                          <p:spTgt spid="45568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55690"/>
                                        </p:tgtEl>
                                        <p:attrNameLst>
                                          <p:attrName>style.visibility</p:attrName>
                                        </p:attrNameLst>
                                      </p:cBhvr>
                                      <p:to>
                                        <p:strVal val="visible"/>
                                      </p:to>
                                    </p:set>
                                    <p:animEffect transition="in" filter="fade">
                                      <p:cBhvr>
                                        <p:cTn id="21" dur="500"/>
                                        <p:tgtEl>
                                          <p:spTgt spid="45569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55691"/>
                                        </p:tgtEl>
                                        <p:attrNameLst>
                                          <p:attrName>style.visibility</p:attrName>
                                        </p:attrNameLst>
                                      </p:cBhvr>
                                      <p:to>
                                        <p:strVal val="visible"/>
                                      </p:to>
                                    </p:set>
                                    <p:animEffect transition="in" filter="fade">
                                      <p:cBhvr>
                                        <p:cTn id="26" dur="500"/>
                                        <p:tgtEl>
                                          <p:spTgt spid="455691"/>
                                        </p:tgtEl>
                                      </p:cBhvr>
                                    </p:animEffect>
                                  </p:childTnLst>
                                </p:cTn>
                              </p:par>
                            </p:childTnLst>
                          </p:cTn>
                        </p:par>
                        <p:par>
                          <p:cTn id="27" fill="hold">
                            <p:stCondLst>
                              <p:cond delay="500"/>
                            </p:stCondLst>
                            <p:childTnLst>
                              <p:par>
                                <p:cTn id="28" presetID="10" presetClass="entr" presetSubtype="0" fill="hold" nodeType="afterEffect">
                                  <p:stCondLst>
                                    <p:cond delay="100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7" grpId="0" animBg="1"/>
      <p:bldP spid="455687" grpId="1" animBg="1"/>
      <p:bldP spid="455689" grpId="0" animBg="1"/>
      <p:bldP spid="455690" grpId="0" animBg="1"/>
      <p:bldP spid="45569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7987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79875" name="Rectangle 51"/>
          <p:cNvSpPr txBox="1">
            <a:spLocks noChangeArrowheads="1"/>
          </p:cNvSpPr>
          <p:nvPr/>
        </p:nvSpPr>
        <p:spPr bwMode="auto">
          <a:xfrm>
            <a:off x="228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400">
                <a:solidFill>
                  <a:schemeClr val="tx2"/>
                </a:solidFill>
                <a:latin typeface="Times New Roman" charset="0"/>
              </a:rPr>
              <a:t>2011 Fisher Price Motor</a:t>
            </a:r>
          </a:p>
        </p:txBody>
      </p:sp>
      <p:sp>
        <p:nvSpPr>
          <p:cNvPr id="79876" name="TextBox 5"/>
          <p:cNvSpPr txBox="1">
            <a:spLocks noChangeArrowheads="1"/>
          </p:cNvSpPr>
          <p:nvPr/>
        </p:nvSpPr>
        <p:spPr bwMode="auto">
          <a:xfrm>
            <a:off x="609600" y="1752600"/>
            <a:ext cx="1898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600" i="1"/>
              <a:t>All Data at 12VDC</a:t>
            </a:r>
          </a:p>
        </p:txBody>
      </p:sp>
      <p:graphicFrame>
        <p:nvGraphicFramePr>
          <p:cNvPr id="8" name="Table 7"/>
          <p:cNvGraphicFramePr>
            <a:graphicFrameLocks noGrp="1"/>
          </p:cNvGraphicFramePr>
          <p:nvPr/>
        </p:nvGraphicFramePr>
        <p:xfrm>
          <a:off x="609600" y="2133600"/>
          <a:ext cx="8001000" cy="974726"/>
        </p:xfrm>
        <a:graphic>
          <a:graphicData uri="http://schemas.openxmlformats.org/drawingml/2006/table">
            <a:tbl>
              <a:tblPr/>
              <a:tblGrid>
                <a:gridCol w="1828800"/>
                <a:gridCol w="1168400"/>
                <a:gridCol w="1250950"/>
                <a:gridCol w="1250950"/>
                <a:gridCol w="1250950"/>
                <a:gridCol w="1250950"/>
              </a:tblGrid>
              <a:tr h="487363">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Make / Model</a:t>
                      </a:r>
                      <a:endParaRPr kumimoji="0" lang="en-US" sz="1400" b="1" i="0" u="none" strike="noStrike" cap="none" normalizeH="0" baseline="0">
                        <a:ln>
                          <a:noFill/>
                        </a:ln>
                        <a:solidFill>
                          <a:srgbClr val="FFFFFF"/>
                        </a:solidFill>
                        <a:effectLst/>
                        <a:latin typeface="Verdana" charset="0"/>
                        <a:ea typeface="ＭＳ Ｐゴシック" charset="0"/>
                        <a:cs typeface="ＭＳ Ｐゴシック" charset="0"/>
                      </a:endParaRPr>
                    </a:p>
                  </a:txBody>
                  <a:tcPr marL="76200" marR="12700" marT="12700" marB="0"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Max Power</a:t>
                      </a:r>
                      <a:b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b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(Watts)</a:t>
                      </a:r>
                      <a:endParaRPr kumimoji="0" lang="en-US" sz="1400" b="1" i="0" u="none" strike="noStrike" cap="none" normalizeH="0" baseline="0">
                        <a:ln>
                          <a:noFill/>
                        </a:ln>
                        <a:solidFill>
                          <a:srgbClr val="FFFFFF"/>
                        </a:solidFill>
                        <a:effectLst/>
                        <a:latin typeface="Verdana" charset="0"/>
                        <a:ea typeface="ＭＳ Ｐゴシック" charset="0"/>
                        <a:cs typeface="ＭＳ Ｐゴシック" charset="0"/>
                      </a:endParaRPr>
                    </a:p>
                  </a:txBody>
                  <a:tcPr marL="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Stall Torque</a:t>
                      </a:r>
                      <a:b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b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(N-m)</a:t>
                      </a:r>
                      <a:endParaRPr kumimoji="0" lang="en-US" sz="1400" b="1" i="0" u="none" strike="noStrike" cap="none" normalizeH="0" baseline="0">
                        <a:ln>
                          <a:noFill/>
                        </a:ln>
                        <a:solidFill>
                          <a:srgbClr val="FFFFFF"/>
                        </a:solidFill>
                        <a:effectLst/>
                        <a:latin typeface="Verdana" charset="0"/>
                        <a:ea typeface="ＭＳ Ｐゴシック" charset="0"/>
                        <a:cs typeface="ＭＳ Ｐゴシック" charset="0"/>
                      </a:endParaRPr>
                    </a:p>
                  </a:txBody>
                  <a:tcPr marL="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 Free Speed</a:t>
                      </a:r>
                      <a:b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b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(RPM) </a:t>
                      </a:r>
                      <a:endParaRPr kumimoji="0" lang="en-US" sz="1400" b="1" i="0" u="none" strike="noStrike" cap="none" normalizeH="0" baseline="0">
                        <a:ln>
                          <a:noFill/>
                        </a:ln>
                        <a:solidFill>
                          <a:srgbClr val="FFFFFF"/>
                        </a:solidFill>
                        <a:effectLst/>
                        <a:latin typeface="Verdana" charset="0"/>
                        <a:ea typeface="ＭＳ Ｐゴシック" charset="0"/>
                        <a:cs typeface="ＭＳ Ｐゴシック" charset="0"/>
                      </a:endParaRPr>
                    </a:p>
                  </a:txBody>
                  <a:tcPr marL="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Free Current</a:t>
                      </a:r>
                      <a:b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b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(A)</a:t>
                      </a:r>
                      <a:endParaRPr kumimoji="0" lang="en-US" sz="1400" b="1" i="0" u="none" strike="noStrike" cap="none" normalizeH="0" baseline="0">
                        <a:ln>
                          <a:noFill/>
                        </a:ln>
                        <a:solidFill>
                          <a:srgbClr val="FFFFFF"/>
                        </a:solidFill>
                        <a:effectLst/>
                        <a:latin typeface="Verdana" charset="0"/>
                        <a:ea typeface="ＭＳ Ｐゴシック" charset="0"/>
                        <a:cs typeface="ＭＳ Ｐゴシック" charset="0"/>
                      </a:endParaRPr>
                    </a:p>
                  </a:txBody>
                  <a:tcPr marL="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Stall Current</a:t>
                      </a:r>
                      <a:b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b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(A)</a:t>
                      </a:r>
                      <a:endParaRPr kumimoji="0" lang="en-US" sz="1400" b="1" i="0" u="none" strike="noStrike" cap="none" normalizeH="0" baseline="0">
                        <a:ln>
                          <a:noFill/>
                        </a:ln>
                        <a:solidFill>
                          <a:srgbClr val="FFFFFF"/>
                        </a:solidFill>
                        <a:effectLst/>
                        <a:latin typeface="Verdana" charset="0"/>
                        <a:ea typeface="ＭＳ Ｐゴシック" charset="0"/>
                        <a:cs typeface="ＭＳ Ｐゴシック" charset="0"/>
                      </a:endParaRPr>
                    </a:p>
                  </a:txBody>
                  <a:tcPr marL="0" marR="12700" marT="12700" marB="0"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r>
              <a:tr h="48736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charset="0"/>
                          <a:ea typeface="ＭＳ Ｐゴシック" charset="0"/>
                          <a:cs typeface="ＭＳ Ｐゴシック" charset="0"/>
                        </a:rPr>
                        <a:t>Fisher-Price</a:t>
                      </a:r>
                      <a:br>
                        <a:rPr kumimoji="0" lang="en-US" sz="1400" b="0" i="0" u="none" strike="noStrike" cap="none" normalizeH="0" baseline="0">
                          <a:ln>
                            <a:noFill/>
                          </a:ln>
                          <a:solidFill>
                            <a:srgbClr val="000000"/>
                          </a:solidFill>
                          <a:effectLst/>
                          <a:latin typeface="Times New Roman" charset="0"/>
                          <a:ea typeface="ＭＳ Ｐゴシック" charset="0"/>
                          <a:cs typeface="ＭＳ Ｐゴシック" charset="0"/>
                        </a:rPr>
                      </a:br>
                      <a:r>
                        <a:rPr kumimoji="0" lang="en-US" sz="1400" b="0" i="0" u="none" strike="noStrike" cap="none" normalizeH="0" baseline="0">
                          <a:ln>
                            <a:noFill/>
                          </a:ln>
                          <a:solidFill>
                            <a:srgbClr val="000000"/>
                          </a:solidFill>
                          <a:effectLst/>
                          <a:latin typeface="Times New Roman" charset="0"/>
                          <a:ea typeface="ＭＳ Ｐゴシック" charset="0"/>
                          <a:cs typeface="ＭＳ Ｐゴシック" charset="0"/>
                        </a:rPr>
                        <a:t>  00801-0673-(2011)</a:t>
                      </a:r>
                      <a:endParaRPr kumimoji="0" lang="en-US" sz="14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152400" marR="12700" marT="12700" marB="0"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ＭＳ Ｐゴシック" charset="0"/>
                        </a:rPr>
                        <a:t>291.6</a:t>
                      </a:r>
                      <a:endParaRPr kumimoji="0" lang="en-US" sz="16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1270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ＭＳ Ｐゴシック" charset="0"/>
                        </a:rPr>
                        <a:t>0.532</a:t>
                      </a:r>
                      <a:endParaRPr kumimoji="0" lang="en-US" sz="16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1270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ＭＳ Ｐゴシック" charset="0"/>
                        </a:rPr>
                        <a:t> 20,770 </a:t>
                      </a:r>
                      <a:endParaRPr kumimoji="0" lang="en-US" sz="16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1270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ＭＳ Ｐゴシック" charset="0"/>
                        </a:rPr>
                        <a:t>0.82</a:t>
                      </a:r>
                      <a:endParaRPr kumimoji="0" lang="en-US" sz="16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1270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ＭＳ Ｐゴシック" charset="0"/>
                        </a:rPr>
                        <a:t>108.7</a:t>
                      </a:r>
                      <a:endParaRPr kumimoji="0" lang="en-US" sz="16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12700" marR="12700" marT="12700" marB="0"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nvGraphicFramePr>
        <p:xfrm>
          <a:off x="906844" y="1289050"/>
          <a:ext cx="7330311" cy="4279900"/>
        </p:xfrm>
        <a:graphic>
          <a:graphicData uri="http://schemas.openxmlformats.org/drawingml/2006/chart">
            <c:chart xmlns:c="http://schemas.openxmlformats.org/drawingml/2006/chart" xmlns:r="http://schemas.openxmlformats.org/officeDocument/2006/relationships" r:id="rId3"/>
          </a:graphicData>
        </a:graphic>
      </p:graphicFrame>
      <p:sp>
        <p:nvSpPr>
          <p:cNvPr id="819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819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81924" name="Rectangle 3"/>
          <p:cNvSpPr>
            <a:spLocks noGrp="1" noChangeArrowheads="1"/>
          </p:cNvSpPr>
          <p:nvPr>
            <p:ph type="title"/>
          </p:nvPr>
        </p:nvSpPr>
        <p:spPr>
          <a:xfrm>
            <a:off x="457200" y="274638"/>
            <a:ext cx="8229600" cy="563562"/>
          </a:xfrm>
        </p:spPr>
        <p:txBody>
          <a:bodyPr/>
          <a:lstStyle/>
          <a:p>
            <a:pPr eaLnBrk="1" hangingPunct="1"/>
            <a:r>
              <a:rPr lang="en-US" sz="4000">
                <a:latin typeface="Times New Roman" charset="0"/>
                <a:ea typeface="ＭＳ Ｐゴシック" charset="0"/>
                <a:cs typeface="ＭＳ Ｐゴシック" charset="0"/>
              </a:rPr>
              <a:t>Fisher Price Motor 2011</a:t>
            </a:r>
          </a:p>
        </p:txBody>
      </p:sp>
      <p:sp>
        <p:nvSpPr>
          <p:cNvPr id="81925" name="Text Box 4"/>
          <p:cNvSpPr txBox="1">
            <a:spLocks noChangeArrowheads="1"/>
          </p:cNvSpPr>
          <p:nvPr/>
        </p:nvSpPr>
        <p:spPr bwMode="auto">
          <a:xfrm>
            <a:off x="3429000" y="6575425"/>
            <a:ext cx="2393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a:t>From FIRST_MOTOR_CALC.xls</a:t>
            </a:r>
          </a:p>
        </p:txBody>
      </p:sp>
      <p:sp>
        <p:nvSpPr>
          <p:cNvPr id="81926" name="Text Box 5"/>
          <p:cNvSpPr txBox="1">
            <a:spLocks noChangeArrowheads="1"/>
          </p:cNvSpPr>
          <p:nvPr/>
        </p:nvSpPr>
        <p:spPr bwMode="auto">
          <a:xfrm>
            <a:off x="6477000" y="18288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en-US" sz="1800"/>
              <a:t>V=12VDC</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nvGraphicFramePr>
        <p:xfrm>
          <a:off x="873595" y="1270000"/>
          <a:ext cx="7396809" cy="4318000"/>
        </p:xfrm>
        <a:graphic>
          <a:graphicData uri="http://schemas.openxmlformats.org/drawingml/2006/chart">
            <c:chart xmlns:c="http://schemas.openxmlformats.org/drawingml/2006/chart" xmlns:r="http://schemas.openxmlformats.org/officeDocument/2006/relationships" r:id="rId3"/>
          </a:graphicData>
        </a:graphic>
      </p:graphicFrame>
      <p:sp>
        <p:nvSpPr>
          <p:cNvPr id="839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839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83972" name="Rectangle 2"/>
          <p:cNvSpPr>
            <a:spLocks noGrp="1" noChangeArrowheads="1"/>
          </p:cNvSpPr>
          <p:nvPr>
            <p:ph type="title"/>
          </p:nvPr>
        </p:nvSpPr>
        <p:spPr>
          <a:xfrm>
            <a:off x="457200" y="274638"/>
            <a:ext cx="8229600" cy="563562"/>
          </a:xfrm>
        </p:spPr>
        <p:txBody>
          <a:bodyPr/>
          <a:lstStyle/>
          <a:p>
            <a:pPr eaLnBrk="1" hangingPunct="1"/>
            <a:r>
              <a:rPr lang="en-US" sz="4000">
                <a:latin typeface="Times New Roman" charset="0"/>
                <a:ea typeface="ＭＳ Ｐゴシック" charset="0"/>
                <a:cs typeface="ＭＳ Ｐゴシック" charset="0"/>
              </a:rPr>
              <a:t>Fisher Price Motor 2011</a:t>
            </a:r>
          </a:p>
        </p:txBody>
      </p:sp>
      <p:sp>
        <p:nvSpPr>
          <p:cNvPr id="83973" name="Text Box 3"/>
          <p:cNvSpPr txBox="1">
            <a:spLocks noChangeArrowheads="1"/>
          </p:cNvSpPr>
          <p:nvPr/>
        </p:nvSpPr>
        <p:spPr bwMode="auto">
          <a:xfrm>
            <a:off x="3429000" y="6575425"/>
            <a:ext cx="2393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a:t>From FIRST_MOTOR_CALC.xls</a:t>
            </a:r>
          </a:p>
        </p:txBody>
      </p:sp>
      <p:sp>
        <p:nvSpPr>
          <p:cNvPr id="83974" name="Text Box 4"/>
          <p:cNvSpPr txBox="1">
            <a:spLocks noChangeArrowheads="1"/>
          </p:cNvSpPr>
          <p:nvPr/>
        </p:nvSpPr>
        <p:spPr bwMode="auto">
          <a:xfrm>
            <a:off x="6477000" y="17526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en-US" sz="1800"/>
              <a:t>V=12VDC</a:t>
            </a:r>
          </a:p>
        </p:txBody>
      </p:sp>
      <p:sp>
        <p:nvSpPr>
          <p:cNvPr id="83975" name="Text Box 5"/>
          <p:cNvSpPr txBox="1">
            <a:spLocks noChangeArrowheads="1"/>
          </p:cNvSpPr>
          <p:nvPr/>
        </p:nvSpPr>
        <p:spPr bwMode="auto">
          <a:xfrm>
            <a:off x="2057400" y="5867400"/>
            <a:ext cx="466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a:t>Current rises linearly with Torque</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8601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86019" name="Rectangle 2"/>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Motor Current</a:t>
            </a:r>
          </a:p>
        </p:txBody>
      </p:sp>
      <p:sp>
        <p:nvSpPr>
          <p:cNvPr id="86020" name="Rectangle 3"/>
          <p:cNvSpPr>
            <a:spLocks noGrp="1" noChangeArrowheads="1"/>
          </p:cNvSpPr>
          <p:nvPr>
            <p:ph type="body" sz="half" idx="1"/>
          </p:nvPr>
        </p:nvSpPr>
        <p:spPr>
          <a:xfrm>
            <a:off x="2514600" y="3733800"/>
            <a:ext cx="5105400" cy="990600"/>
          </a:xfrm>
        </p:spPr>
        <p:txBody>
          <a:bodyPr/>
          <a:lstStyle/>
          <a:p>
            <a:pPr eaLnBrk="1" hangingPunct="1">
              <a:buFontTx/>
              <a:buNone/>
            </a:pPr>
            <a:r>
              <a:rPr lang="en-US" sz="2800">
                <a:latin typeface="Times New Roman" charset="0"/>
                <a:ea typeface="ＭＳ Ｐゴシック" charset="0"/>
                <a:cs typeface="ＭＳ Ｐゴシック" charset="0"/>
              </a:rPr>
              <a:t>Where </a:t>
            </a:r>
            <a:r>
              <a:rPr lang="el-GR" sz="2800">
                <a:latin typeface="Times New Roman" charset="0"/>
                <a:ea typeface="ＭＳ Ｐゴシック" charset="0"/>
                <a:cs typeface="Times New Roman" charset="0"/>
              </a:rPr>
              <a:t>α</a:t>
            </a:r>
            <a:r>
              <a:rPr lang="en-US" sz="2800">
                <a:latin typeface="Times New Roman" charset="0"/>
                <a:ea typeface="ＭＳ Ｐゴシック" charset="0"/>
                <a:cs typeface="ＭＳ Ｐゴシック" charset="0"/>
              </a:rPr>
              <a:t> is the % No Load speed</a:t>
            </a:r>
          </a:p>
        </p:txBody>
      </p:sp>
      <p:graphicFrame>
        <p:nvGraphicFramePr>
          <p:cNvPr id="86021" name="Object 2"/>
          <p:cNvGraphicFramePr>
            <a:graphicFrameLocks noGrp="1" noChangeAspect="1"/>
          </p:cNvGraphicFramePr>
          <p:nvPr>
            <p:ph sz="half" idx="2"/>
          </p:nvPr>
        </p:nvGraphicFramePr>
        <p:xfrm>
          <a:off x="1447800" y="2286000"/>
          <a:ext cx="5867400" cy="825500"/>
        </p:xfrm>
        <a:graphic>
          <a:graphicData uri="http://schemas.openxmlformats.org/presentationml/2006/ole">
            <mc:AlternateContent xmlns:mc="http://schemas.openxmlformats.org/markup-compatibility/2006">
              <mc:Choice xmlns:v="urn:schemas-microsoft-com:vml" Requires="v">
                <p:oleObj spid="_x0000_s86057" name="Equation" r:id="rId4" imgW="1625600" imgH="228600" progId="Equation.3">
                  <p:embed/>
                </p:oleObj>
              </mc:Choice>
              <mc:Fallback>
                <p:oleObj name="Equation" r:id="rId4" imgW="1625600" imgH="228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286000"/>
                        <a:ext cx="58674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88066"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88067" name="Rectangle 2"/>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Electrical Power</a:t>
            </a:r>
          </a:p>
        </p:txBody>
      </p:sp>
      <p:graphicFrame>
        <p:nvGraphicFramePr>
          <p:cNvPr id="84997" name="Object 2"/>
          <p:cNvGraphicFramePr>
            <a:graphicFrameLocks noGrp="1" noChangeAspect="1"/>
          </p:cNvGraphicFramePr>
          <p:nvPr>
            <p:ph sz="quarter" idx="3"/>
          </p:nvPr>
        </p:nvGraphicFramePr>
        <p:xfrm>
          <a:off x="2362200" y="2971800"/>
          <a:ext cx="3948113" cy="1285875"/>
        </p:xfrm>
        <a:graphic>
          <a:graphicData uri="http://schemas.openxmlformats.org/presentationml/2006/ole">
            <mc:AlternateContent xmlns:mc="http://schemas.openxmlformats.org/markup-compatibility/2006">
              <mc:Choice xmlns:v="urn:schemas-microsoft-com:vml" Requires="v">
                <p:oleObj spid="_x0000_s88104" name="Equation" r:id="rId4" imgW="545626" imgH="177646" progId="Equation.3">
                  <p:embed/>
                </p:oleObj>
              </mc:Choice>
              <mc:Fallback>
                <p:oleObj name="Equation" r:id="rId4" imgW="545626" imgH="177646"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971800"/>
                        <a:ext cx="3948113"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4997"/>
                                        </p:tgtEl>
                                        <p:attrNameLst>
                                          <p:attrName>style.visibility</p:attrName>
                                        </p:attrNameLst>
                                      </p:cBhvr>
                                      <p:to>
                                        <p:strVal val="visible"/>
                                      </p:to>
                                    </p:set>
                                    <p:animEffect transition="in" filter="fade">
                                      <p:cBhvr>
                                        <p:cTn id="7" dur="500"/>
                                        <p:tgtEl>
                                          <p:spTgt spid="84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nvGraphicFramePr>
        <p:xfrm>
          <a:off x="873595" y="1270000"/>
          <a:ext cx="7396809" cy="4318000"/>
        </p:xfrm>
        <a:graphic>
          <a:graphicData uri="http://schemas.openxmlformats.org/drawingml/2006/chart">
            <c:chart xmlns:c="http://schemas.openxmlformats.org/drawingml/2006/chart" xmlns:r="http://schemas.openxmlformats.org/officeDocument/2006/relationships" r:id="rId3"/>
          </a:graphicData>
        </a:graphic>
      </p:graphicFrame>
      <p:sp>
        <p:nvSpPr>
          <p:cNvPr id="901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901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90116" name="Rectangle 3"/>
          <p:cNvSpPr>
            <a:spLocks noGrp="1" noChangeArrowheads="1"/>
          </p:cNvSpPr>
          <p:nvPr>
            <p:ph type="title"/>
          </p:nvPr>
        </p:nvSpPr>
        <p:spPr>
          <a:xfrm>
            <a:off x="457200" y="274638"/>
            <a:ext cx="8229600" cy="563562"/>
          </a:xfrm>
        </p:spPr>
        <p:txBody>
          <a:bodyPr/>
          <a:lstStyle/>
          <a:p>
            <a:pPr eaLnBrk="1" hangingPunct="1"/>
            <a:r>
              <a:rPr lang="en-US" sz="4000">
                <a:latin typeface="Times New Roman" charset="0"/>
                <a:ea typeface="ＭＳ Ｐゴシック" charset="0"/>
                <a:cs typeface="ＭＳ Ｐゴシック" charset="0"/>
              </a:rPr>
              <a:t>Fisher Price Motor 2011</a:t>
            </a:r>
          </a:p>
        </p:txBody>
      </p:sp>
      <p:sp>
        <p:nvSpPr>
          <p:cNvPr id="90117" name="Text Box 4"/>
          <p:cNvSpPr txBox="1">
            <a:spLocks noChangeArrowheads="1"/>
          </p:cNvSpPr>
          <p:nvPr/>
        </p:nvSpPr>
        <p:spPr bwMode="auto">
          <a:xfrm>
            <a:off x="3429000" y="6575425"/>
            <a:ext cx="2393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a:t>From FIRST_MOTOR_CALC.xls</a:t>
            </a:r>
          </a:p>
        </p:txBody>
      </p:sp>
      <p:sp>
        <p:nvSpPr>
          <p:cNvPr id="90118" name="Text Box 5"/>
          <p:cNvSpPr txBox="1">
            <a:spLocks noChangeArrowheads="1"/>
          </p:cNvSpPr>
          <p:nvPr/>
        </p:nvSpPr>
        <p:spPr bwMode="auto">
          <a:xfrm>
            <a:off x="6553200" y="16002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en-US" sz="1800"/>
              <a:t>V=12VDC</a:t>
            </a:r>
          </a:p>
        </p:txBody>
      </p:sp>
      <p:sp>
        <p:nvSpPr>
          <p:cNvPr id="90119" name="Text Box 6"/>
          <p:cNvSpPr txBox="1">
            <a:spLocks noChangeArrowheads="1"/>
          </p:cNvSpPr>
          <p:nvPr/>
        </p:nvSpPr>
        <p:spPr bwMode="auto">
          <a:xfrm>
            <a:off x="2057400" y="5943600"/>
            <a:ext cx="4591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a:t>Input power is Current X Voltage</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nvGraphicFramePr>
        <p:xfrm>
          <a:off x="906844" y="1289050"/>
          <a:ext cx="7330311" cy="4279900"/>
        </p:xfrm>
        <a:graphic>
          <a:graphicData uri="http://schemas.openxmlformats.org/drawingml/2006/chart">
            <c:chart xmlns:c="http://schemas.openxmlformats.org/drawingml/2006/chart" xmlns:r="http://schemas.openxmlformats.org/officeDocument/2006/relationships" r:id="rId3"/>
          </a:graphicData>
        </a:graphic>
      </p:graphicFrame>
      <p:sp>
        <p:nvSpPr>
          <p:cNvPr id="921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9216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92164" name="Rectangle 3"/>
          <p:cNvSpPr>
            <a:spLocks noGrp="1" noChangeArrowheads="1"/>
          </p:cNvSpPr>
          <p:nvPr>
            <p:ph type="title"/>
          </p:nvPr>
        </p:nvSpPr>
        <p:spPr>
          <a:xfrm>
            <a:off x="457200" y="274638"/>
            <a:ext cx="8229600" cy="563562"/>
          </a:xfrm>
        </p:spPr>
        <p:txBody>
          <a:bodyPr/>
          <a:lstStyle/>
          <a:p>
            <a:pPr eaLnBrk="1" hangingPunct="1"/>
            <a:r>
              <a:rPr lang="en-US" sz="4000">
                <a:latin typeface="Times New Roman" charset="0"/>
                <a:ea typeface="ＭＳ Ｐゴシック" charset="0"/>
                <a:cs typeface="ＭＳ Ｐゴシック" charset="0"/>
              </a:rPr>
              <a:t>Fisher Price Motor 2011</a:t>
            </a:r>
          </a:p>
        </p:txBody>
      </p:sp>
      <p:sp>
        <p:nvSpPr>
          <p:cNvPr id="92165" name="Text Box 4"/>
          <p:cNvSpPr txBox="1">
            <a:spLocks noChangeArrowheads="1"/>
          </p:cNvSpPr>
          <p:nvPr/>
        </p:nvSpPr>
        <p:spPr bwMode="auto">
          <a:xfrm>
            <a:off x="3429000" y="6575425"/>
            <a:ext cx="2393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a:t>From FIRST_MOTOR_CALC.xls</a:t>
            </a:r>
          </a:p>
        </p:txBody>
      </p:sp>
      <p:sp>
        <p:nvSpPr>
          <p:cNvPr id="92166" name="Text Box 5"/>
          <p:cNvSpPr txBox="1">
            <a:spLocks noChangeArrowheads="1"/>
          </p:cNvSpPr>
          <p:nvPr/>
        </p:nvSpPr>
        <p:spPr bwMode="auto">
          <a:xfrm>
            <a:off x="6553200" y="18288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en-US" sz="1800"/>
              <a:t>V=12VDC</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942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94211" name="Rectangle 3"/>
          <p:cNvSpPr>
            <a:spLocks noGrp="1" noChangeArrowheads="1"/>
          </p:cNvSpPr>
          <p:nvPr>
            <p:ph type="title"/>
          </p:nvPr>
        </p:nvSpPr>
        <p:spPr>
          <a:xfrm>
            <a:off x="457200" y="274638"/>
            <a:ext cx="8229600" cy="563562"/>
          </a:xfrm>
        </p:spPr>
        <p:txBody>
          <a:bodyPr/>
          <a:lstStyle/>
          <a:p>
            <a:pPr eaLnBrk="1" hangingPunct="1"/>
            <a:r>
              <a:rPr lang="en-US" sz="4000">
                <a:latin typeface="Times New Roman" charset="0"/>
                <a:ea typeface="ＭＳ Ｐゴシック" charset="0"/>
                <a:cs typeface="ＭＳ Ｐゴシック" charset="0"/>
              </a:rPr>
              <a:t>Fisher Price Motor 2011</a:t>
            </a:r>
          </a:p>
        </p:txBody>
      </p:sp>
      <p:sp>
        <p:nvSpPr>
          <p:cNvPr id="94212" name="Text Box 4"/>
          <p:cNvSpPr txBox="1">
            <a:spLocks noChangeArrowheads="1"/>
          </p:cNvSpPr>
          <p:nvPr/>
        </p:nvSpPr>
        <p:spPr bwMode="auto">
          <a:xfrm>
            <a:off x="3429000" y="6575425"/>
            <a:ext cx="2393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a:t>From FIRST_MOTOR_CALC.xls</a:t>
            </a:r>
          </a:p>
        </p:txBody>
      </p:sp>
      <p:sp>
        <p:nvSpPr>
          <p:cNvPr id="94213" name="Text Box 5"/>
          <p:cNvSpPr txBox="1">
            <a:spLocks noChangeArrowheads="1"/>
          </p:cNvSpPr>
          <p:nvPr/>
        </p:nvSpPr>
        <p:spPr bwMode="auto">
          <a:xfrm>
            <a:off x="6553200" y="16002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en-US" sz="1800"/>
              <a:t>V=12VDC</a:t>
            </a:r>
          </a:p>
        </p:txBody>
      </p:sp>
      <p:graphicFrame>
        <p:nvGraphicFramePr>
          <p:cNvPr id="8" name="Chart 7"/>
          <p:cNvGraphicFramePr>
            <a:graphicFrameLocks/>
          </p:cNvGraphicFramePr>
          <p:nvPr/>
        </p:nvGraphicFramePr>
        <p:xfrm>
          <a:off x="919162" y="1301750"/>
          <a:ext cx="7305675" cy="42545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nvGraphicFramePr>
        <p:xfrm>
          <a:off x="951177" y="1314450"/>
          <a:ext cx="7241646" cy="4229100"/>
        </p:xfrm>
        <a:graphic>
          <a:graphicData uri="http://schemas.openxmlformats.org/drawingml/2006/chart">
            <c:chart xmlns:c="http://schemas.openxmlformats.org/drawingml/2006/chart" xmlns:r="http://schemas.openxmlformats.org/officeDocument/2006/relationships" r:id="rId3"/>
          </a:graphicData>
        </a:graphic>
      </p:graphicFrame>
      <p:sp>
        <p:nvSpPr>
          <p:cNvPr id="962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962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96260" name="Rectangle 3"/>
          <p:cNvSpPr>
            <a:spLocks noGrp="1" noChangeArrowheads="1"/>
          </p:cNvSpPr>
          <p:nvPr>
            <p:ph type="title"/>
          </p:nvPr>
        </p:nvSpPr>
        <p:spPr>
          <a:xfrm>
            <a:off x="457200" y="274638"/>
            <a:ext cx="8229600" cy="563562"/>
          </a:xfrm>
        </p:spPr>
        <p:txBody>
          <a:bodyPr/>
          <a:lstStyle/>
          <a:p>
            <a:pPr eaLnBrk="1" hangingPunct="1"/>
            <a:r>
              <a:rPr lang="en-US" sz="4000">
                <a:latin typeface="Times New Roman" charset="0"/>
                <a:ea typeface="ＭＳ Ｐゴシック" charset="0"/>
                <a:cs typeface="ＭＳ Ｐゴシック" charset="0"/>
              </a:rPr>
              <a:t>Fisher Price Motor 2011</a:t>
            </a:r>
          </a:p>
        </p:txBody>
      </p:sp>
      <p:sp>
        <p:nvSpPr>
          <p:cNvPr id="96261" name="Text Box 4"/>
          <p:cNvSpPr txBox="1">
            <a:spLocks noChangeArrowheads="1"/>
          </p:cNvSpPr>
          <p:nvPr/>
        </p:nvSpPr>
        <p:spPr bwMode="auto">
          <a:xfrm>
            <a:off x="3429000" y="6575425"/>
            <a:ext cx="2393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a:t>From FIRST_MOTOR_CALC.xls</a:t>
            </a:r>
          </a:p>
        </p:txBody>
      </p:sp>
      <p:sp>
        <p:nvSpPr>
          <p:cNvPr id="96262" name="Text Box 5"/>
          <p:cNvSpPr txBox="1">
            <a:spLocks noChangeArrowheads="1"/>
          </p:cNvSpPr>
          <p:nvPr/>
        </p:nvSpPr>
        <p:spPr bwMode="auto">
          <a:xfrm>
            <a:off x="6324600" y="17526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en-US" sz="1800"/>
              <a:t>V=12VDC</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266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26627" name="Rectangle 2"/>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What We Want.</a:t>
            </a:r>
          </a:p>
        </p:txBody>
      </p:sp>
      <p:sp>
        <p:nvSpPr>
          <p:cNvPr id="26628" name="Rectangle 3"/>
          <p:cNvSpPr>
            <a:spLocks noGrp="1" noChangeArrowheads="1"/>
          </p:cNvSpPr>
          <p:nvPr>
            <p:ph type="body" idx="1"/>
          </p:nvPr>
        </p:nvSpPr>
        <p:spPr>
          <a:xfrm>
            <a:off x="1371600" y="1447800"/>
            <a:ext cx="3657600" cy="4038600"/>
          </a:xfrm>
        </p:spPr>
        <p:txBody>
          <a:bodyPr/>
          <a:lstStyle/>
          <a:p>
            <a:pPr eaLnBrk="1" hangingPunct="1"/>
            <a:r>
              <a:rPr lang="en-US" sz="3600">
                <a:latin typeface="Times New Roman" charset="0"/>
                <a:ea typeface="ＭＳ Ｐゴシック" charset="0"/>
                <a:cs typeface="ＭＳ Ｐゴシック" charset="0"/>
              </a:rPr>
              <a:t>Weight:</a:t>
            </a:r>
            <a:br>
              <a:rPr lang="en-US" sz="3600">
                <a:latin typeface="Times New Roman" charset="0"/>
                <a:ea typeface="ＭＳ Ｐゴシック" charset="0"/>
                <a:cs typeface="ＭＳ Ｐゴシック" charset="0"/>
              </a:rPr>
            </a:br>
            <a:endParaRPr lang="en-US" sz="3600">
              <a:latin typeface="Times New Roman" charset="0"/>
              <a:ea typeface="ＭＳ Ｐゴシック" charset="0"/>
              <a:cs typeface="ＭＳ Ｐゴシック" charset="0"/>
            </a:endParaRPr>
          </a:p>
          <a:p>
            <a:pPr eaLnBrk="1" hangingPunct="1"/>
            <a:r>
              <a:rPr lang="en-US" sz="3600">
                <a:latin typeface="Times New Roman" charset="0"/>
                <a:ea typeface="ＭＳ Ｐゴシック" charset="0"/>
                <a:cs typeface="ＭＳ Ｐゴシック" charset="0"/>
              </a:rPr>
              <a:t>Distance:</a:t>
            </a:r>
            <a:br>
              <a:rPr lang="en-US" sz="3600">
                <a:latin typeface="Times New Roman" charset="0"/>
                <a:ea typeface="ＭＳ Ｐゴシック" charset="0"/>
                <a:cs typeface="ＭＳ Ｐゴシック" charset="0"/>
              </a:rPr>
            </a:br>
            <a:endParaRPr lang="en-US" sz="4000">
              <a:latin typeface="Times New Roman" charset="0"/>
              <a:ea typeface="ＭＳ Ｐゴシック" charset="0"/>
              <a:cs typeface="ＭＳ Ｐゴシック" charset="0"/>
            </a:endParaRPr>
          </a:p>
          <a:p>
            <a:pPr eaLnBrk="1" hangingPunct="1"/>
            <a:r>
              <a:rPr lang="en-US" sz="3600">
                <a:latin typeface="Times New Roman" charset="0"/>
                <a:ea typeface="ＭＳ Ｐゴシック" charset="0"/>
                <a:cs typeface="ＭＳ Ｐゴシック" charset="0"/>
              </a:rPr>
              <a:t>Time (speed):</a:t>
            </a:r>
          </a:p>
        </p:txBody>
      </p:sp>
      <p:sp>
        <p:nvSpPr>
          <p:cNvPr id="12296" name="Rectangle 8"/>
          <p:cNvSpPr>
            <a:spLocks noChangeArrowheads="1"/>
          </p:cNvSpPr>
          <p:nvPr/>
        </p:nvSpPr>
        <p:spPr bwMode="auto">
          <a:xfrm>
            <a:off x="2362200" y="1981200"/>
            <a:ext cx="2362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80000"/>
              </a:spcBef>
            </a:pPr>
            <a:r>
              <a:rPr lang="en-US" sz="3600">
                <a:solidFill>
                  <a:srgbClr val="0033CC"/>
                </a:solidFill>
                <a:latin typeface="Times New Roman" charset="0"/>
              </a:rPr>
              <a:t>130 lbs</a:t>
            </a:r>
            <a:br>
              <a:rPr lang="en-US" sz="3600">
                <a:solidFill>
                  <a:srgbClr val="0033CC"/>
                </a:solidFill>
                <a:latin typeface="Times New Roman" charset="0"/>
              </a:rPr>
            </a:br>
            <a:endParaRPr lang="en-US" sz="3600">
              <a:solidFill>
                <a:srgbClr val="0033CC"/>
              </a:solidFill>
              <a:latin typeface="Times New Roman" charset="0"/>
            </a:endParaRPr>
          </a:p>
          <a:p>
            <a:pPr marL="342900" indent="-342900" algn="l">
              <a:spcBef>
                <a:spcPct val="80000"/>
              </a:spcBef>
            </a:pPr>
            <a:r>
              <a:rPr lang="en-US" sz="3600">
                <a:solidFill>
                  <a:srgbClr val="0033CC"/>
                </a:solidFill>
                <a:latin typeface="Times New Roman" charset="0"/>
              </a:rPr>
              <a:t>1.5 feet</a:t>
            </a:r>
            <a:br>
              <a:rPr lang="en-US" sz="3600">
                <a:solidFill>
                  <a:srgbClr val="0033CC"/>
                </a:solidFill>
                <a:latin typeface="Times New Roman" charset="0"/>
              </a:rPr>
            </a:br>
            <a:endParaRPr lang="en-US" sz="3600">
              <a:solidFill>
                <a:srgbClr val="0033CC"/>
              </a:solidFill>
              <a:latin typeface="Times New Roman" charset="0"/>
            </a:endParaRPr>
          </a:p>
          <a:p>
            <a:pPr marL="342900" indent="-342900" algn="l">
              <a:spcBef>
                <a:spcPct val="80000"/>
              </a:spcBef>
            </a:pPr>
            <a:r>
              <a:rPr lang="en-US" sz="3600">
                <a:solidFill>
                  <a:srgbClr val="0033CC"/>
                </a:solidFill>
                <a:latin typeface="Times New Roman" charset="0"/>
              </a:rPr>
              <a:t>5 seconds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6">
                                            <p:txEl>
                                              <p:pRg st="0" end="0"/>
                                            </p:txEl>
                                          </p:spTgt>
                                        </p:tgtEl>
                                        <p:attrNameLst>
                                          <p:attrName>style.visibility</p:attrName>
                                        </p:attrNameLst>
                                      </p:cBhvr>
                                      <p:to>
                                        <p:strVal val="visible"/>
                                      </p:to>
                                    </p:set>
                                    <p:animEffect transition="in" filter="fade">
                                      <p:cBhvr>
                                        <p:cTn id="7" dur="500"/>
                                        <p:tgtEl>
                                          <p:spTgt spid="122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6">
                                            <p:txEl>
                                              <p:pRg st="1" end="1"/>
                                            </p:txEl>
                                          </p:spTgt>
                                        </p:tgtEl>
                                        <p:attrNameLst>
                                          <p:attrName>style.visibility</p:attrName>
                                        </p:attrNameLst>
                                      </p:cBhvr>
                                      <p:to>
                                        <p:strVal val="visible"/>
                                      </p:to>
                                    </p:set>
                                    <p:animEffect transition="in" filter="fade">
                                      <p:cBhvr>
                                        <p:cTn id="12" dur="500"/>
                                        <p:tgtEl>
                                          <p:spTgt spid="1229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6">
                                            <p:txEl>
                                              <p:pRg st="2" end="2"/>
                                            </p:txEl>
                                          </p:spTgt>
                                        </p:tgtEl>
                                        <p:attrNameLst>
                                          <p:attrName>style.visibility</p:attrName>
                                        </p:attrNameLst>
                                      </p:cBhvr>
                                      <p:to>
                                        <p:strVal val="visible"/>
                                      </p:to>
                                    </p:set>
                                    <p:animEffect transition="in" filter="fade">
                                      <p:cBhvr>
                                        <p:cTn id="17" dur="500"/>
                                        <p:tgtEl>
                                          <p:spTgt spid="122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nvGraphicFramePr>
        <p:xfrm>
          <a:off x="990600" y="1219200"/>
          <a:ext cx="7241646" cy="4229100"/>
        </p:xfrm>
        <a:graphic>
          <a:graphicData uri="http://schemas.openxmlformats.org/drawingml/2006/chart">
            <c:chart xmlns:c="http://schemas.openxmlformats.org/drawingml/2006/chart" xmlns:r="http://schemas.openxmlformats.org/officeDocument/2006/relationships" r:id="rId3"/>
          </a:graphicData>
        </a:graphic>
      </p:graphicFrame>
      <p:sp>
        <p:nvSpPr>
          <p:cNvPr id="983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983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98308" name="Rectangle 3"/>
          <p:cNvSpPr>
            <a:spLocks noGrp="1" noChangeArrowheads="1"/>
          </p:cNvSpPr>
          <p:nvPr>
            <p:ph type="title"/>
          </p:nvPr>
        </p:nvSpPr>
        <p:spPr>
          <a:xfrm>
            <a:off x="457200" y="274638"/>
            <a:ext cx="8229600" cy="563562"/>
          </a:xfrm>
        </p:spPr>
        <p:txBody>
          <a:bodyPr/>
          <a:lstStyle/>
          <a:p>
            <a:pPr eaLnBrk="1" hangingPunct="1"/>
            <a:r>
              <a:rPr lang="en-US" sz="4000">
                <a:latin typeface="Times New Roman" charset="0"/>
                <a:ea typeface="ＭＳ Ｐゴシック" charset="0"/>
                <a:cs typeface="ＭＳ Ｐゴシック" charset="0"/>
              </a:rPr>
              <a:t>Fisher Price Motor 2011</a:t>
            </a:r>
          </a:p>
        </p:txBody>
      </p:sp>
      <p:sp>
        <p:nvSpPr>
          <p:cNvPr id="98309" name="Text Box 4"/>
          <p:cNvSpPr txBox="1">
            <a:spLocks noChangeArrowheads="1"/>
          </p:cNvSpPr>
          <p:nvPr/>
        </p:nvSpPr>
        <p:spPr bwMode="auto">
          <a:xfrm>
            <a:off x="3505200" y="7162800"/>
            <a:ext cx="2393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a:t>From FIRST_MOTOR_CALC.xls</a:t>
            </a:r>
          </a:p>
        </p:txBody>
      </p:sp>
      <p:sp>
        <p:nvSpPr>
          <p:cNvPr id="98310" name="Text Box 5"/>
          <p:cNvSpPr txBox="1">
            <a:spLocks noChangeArrowheads="1"/>
          </p:cNvSpPr>
          <p:nvPr/>
        </p:nvSpPr>
        <p:spPr bwMode="auto">
          <a:xfrm>
            <a:off x="6324600" y="17526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en-US" sz="1800"/>
              <a:t>V=12VDC</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August 10, 2013</a:t>
            </a:r>
            <a:endParaRPr lang="en-US"/>
          </a:p>
        </p:txBody>
      </p:sp>
      <p:sp>
        <p:nvSpPr>
          <p:cNvPr id="5" name="Footer Placeholder 4"/>
          <p:cNvSpPr>
            <a:spLocks noGrp="1"/>
          </p:cNvSpPr>
          <p:nvPr>
            <p:ph type="ftr" sz="quarter" idx="11"/>
          </p:nvPr>
        </p:nvSpPr>
        <p:spPr/>
        <p:txBody>
          <a:bodyPr/>
          <a:lstStyle/>
          <a:p>
            <a:pPr>
              <a:defRPr/>
            </a:pPr>
            <a:r>
              <a:rPr lang="en-US" smtClean="0"/>
              <a:t>David Giandomenico - FIRST #846</a:t>
            </a:r>
            <a:endParaRPr lang="en-US"/>
          </a:p>
        </p:txBody>
      </p:sp>
      <p:pic>
        <p:nvPicPr>
          <p:cNvPr id="2" name="Picture 1"/>
          <p:cNvPicPr>
            <a:picLocks noChangeAspect="1"/>
          </p:cNvPicPr>
          <p:nvPr/>
        </p:nvPicPr>
        <p:blipFill>
          <a:blip r:embed="rId3"/>
          <a:stretch>
            <a:fillRect/>
          </a:stretch>
        </p:blipFill>
        <p:spPr>
          <a:xfrm>
            <a:off x="657532" y="761999"/>
            <a:ext cx="7800668" cy="5314741"/>
          </a:xfrm>
          <a:prstGeom prst="rect">
            <a:avLst/>
          </a:prstGeom>
          <a:ln>
            <a:solidFill>
              <a:schemeClr val="tx1"/>
            </a:solidFill>
          </a:ln>
          <a:effectLst>
            <a:outerShdw blurRad="50800" dist="38100" dir="2700000" algn="tl" rotWithShape="0">
              <a:srgbClr val="000000">
                <a:alpha val="43000"/>
              </a:srgbClr>
            </a:outerShdw>
          </a:effectLst>
        </p:spPr>
      </p:pic>
      <p:sp>
        <p:nvSpPr>
          <p:cNvPr id="3" name="TextBox 2"/>
          <p:cNvSpPr txBox="1"/>
          <p:nvPr/>
        </p:nvSpPr>
        <p:spPr>
          <a:xfrm>
            <a:off x="1219200" y="152400"/>
            <a:ext cx="5867400" cy="461665"/>
          </a:xfrm>
          <a:prstGeom prst="rect">
            <a:avLst/>
          </a:prstGeom>
          <a:noFill/>
        </p:spPr>
        <p:txBody>
          <a:bodyPr wrap="square" rtlCol="0">
            <a:spAutoFit/>
          </a:bodyPr>
          <a:lstStyle/>
          <a:p>
            <a:r>
              <a:rPr lang="en-US" sz="2400" dirty="0" smtClean="0"/>
              <a:t>Normalized Efficiency for </a:t>
            </a:r>
            <a:r>
              <a:rPr lang="en-US" sz="2400" u="sng" dirty="0" smtClean="0"/>
              <a:t>IDEAL</a:t>
            </a:r>
            <a:r>
              <a:rPr lang="en-US" sz="2400" dirty="0" smtClean="0"/>
              <a:t> motor</a:t>
            </a:r>
            <a:endParaRPr lang="en-US" sz="2400" dirty="0"/>
          </a:p>
        </p:txBody>
      </p:sp>
    </p:spTree>
    <p:extLst>
      <p:ext uri="{BB962C8B-B14F-4D97-AF65-F5344CB8AC3E}">
        <p14:creationId xmlns:p14="http://schemas.microsoft.com/office/powerpoint/2010/main" val="45498494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 Efficiency</a:t>
            </a:r>
            <a:endParaRPr lang="en-US" dirty="0"/>
          </a:p>
        </p:txBody>
      </p:sp>
      <p:sp>
        <p:nvSpPr>
          <p:cNvPr id="4" name="Date Placeholder 3"/>
          <p:cNvSpPr>
            <a:spLocks noGrp="1"/>
          </p:cNvSpPr>
          <p:nvPr>
            <p:ph type="dt" sz="half" idx="10"/>
          </p:nvPr>
        </p:nvSpPr>
        <p:spPr/>
        <p:txBody>
          <a:bodyPr/>
          <a:lstStyle/>
          <a:p>
            <a:pPr>
              <a:defRPr/>
            </a:pPr>
            <a:r>
              <a:rPr lang="en-US" smtClean="0"/>
              <a:t>August 10, 2013</a:t>
            </a:r>
            <a:endParaRPr lang="en-US"/>
          </a:p>
        </p:txBody>
      </p:sp>
      <p:sp>
        <p:nvSpPr>
          <p:cNvPr id="5" name="Footer Placeholder 4"/>
          <p:cNvSpPr>
            <a:spLocks noGrp="1"/>
          </p:cNvSpPr>
          <p:nvPr>
            <p:ph type="ftr" sz="quarter" idx="11"/>
          </p:nvPr>
        </p:nvSpPr>
        <p:spPr/>
        <p:txBody>
          <a:bodyPr/>
          <a:lstStyle/>
          <a:p>
            <a:pPr>
              <a:defRPr/>
            </a:pPr>
            <a:r>
              <a:rPr lang="en-US" smtClean="0"/>
              <a:t>David Giandomenico - FIRST #846</a:t>
            </a:r>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780833341"/>
              </p:ext>
            </p:extLst>
          </p:nvPr>
        </p:nvGraphicFramePr>
        <p:xfrm>
          <a:off x="1981200" y="4419600"/>
          <a:ext cx="4473286" cy="1600200"/>
        </p:xfrm>
        <a:graphic>
          <a:graphicData uri="http://schemas.openxmlformats.org/presentationml/2006/ole">
            <mc:AlternateContent xmlns:mc="http://schemas.openxmlformats.org/markup-compatibility/2006">
              <mc:Choice xmlns:v="urn:schemas-microsoft-com:vml" Requires="v">
                <p:oleObj spid="_x0000_s1076" name="Equation" r:id="rId3" imgW="1562100" imgH="558800" progId="Equation.3">
                  <p:embed/>
                </p:oleObj>
              </mc:Choice>
              <mc:Fallback>
                <p:oleObj name="Equation" r:id="rId3" imgW="1562100" imgH="558800" progId="Equation.3">
                  <p:embed/>
                  <p:pic>
                    <p:nvPicPr>
                      <p:cNvPr id="0" name=""/>
                      <p:cNvPicPr/>
                      <p:nvPr/>
                    </p:nvPicPr>
                    <p:blipFill>
                      <a:blip r:embed="rId4"/>
                      <a:stretch>
                        <a:fillRect/>
                      </a:stretch>
                    </p:blipFill>
                    <p:spPr>
                      <a:xfrm>
                        <a:off x="1981200" y="4419600"/>
                        <a:ext cx="4473286" cy="16002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336121582"/>
              </p:ext>
            </p:extLst>
          </p:nvPr>
        </p:nvGraphicFramePr>
        <p:xfrm>
          <a:off x="1981200" y="2133600"/>
          <a:ext cx="3124200" cy="1371600"/>
        </p:xfrm>
        <a:graphic>
          <a:graphicData uri="http://schemas.openxmlformats.org/presentationml/2006/ole">
            <mc:AlternateContent xmlns:mc="http://schemas.openxmlformats.org/markup-compatibility/2006">
              <mc:Choice xmlns:v="urn:schemas-microsoft-com:vml" Requires="v">
                <p:oleObj spid="_x0000_s1077" name="Equation" r:id="rId5" imgW="1041400" imgH="457200" progId="Equation.3">
                  <p:embed/>
                </p:oleObj>
              </mc:Choice>
              <mc:Fallback>
                <p:oleObj name="Equation" r:id="rId5" imgW="1041400" imgH="457200" progId="Equation.3">
                  <p:embed/>
                  <p:pic>
                    <p:nvPicPr>
                      <p:cNvPr id="0" name=""/>
                      <p:cNvPicPr/>
                      <p:nvPr/>
                    </p:nvPicPr>
                    <p:blipFill>
                      <a:blip r:embed="rId6"/>
                      <a:stretch>
                        <a:fillRect/>
                      </a:stretch>
                    </p:blipFill>
                    <p:spPr>
                      <a:xfrm>
                        <a:off x="1981200" y="2133600"/>
                        <a:ext cx="3124200" cy="1371600"/>
                      </a:xfrm>
                      <a:prstGeom prst="rect">
                        <a:avLst/>
                      </a:prstGeom>
                    </p:spPr>
                  </p:pic>
                </p:oleObj>
              </mc:Fallback>
            </mc:AlternateContent>
          </a:graphicData>
        </a:graphic>
      </p:graphicFrame>
      <p:sp>
        <p:nvSpPr>
          <p:cNvPr id="11" name="TextBox 10"/>
          <p:cNvSpPr txBox="1"/>
          <p:nvPr/>
        </p:nvSpPr>
        <p:spPr>
          <a:xfrm>
            <a:off x="533400" y="1905000"/>
            <a:ext cx="2133600" cy="400110"/>
          </a:xfrm>
          <a:prstGeom prst="rect">
            <a:avLst/>
          </a:prstGeom>
          <a:noFill/>
        </p:spPr>
        <p:txBody>
          <a:bodyPr wrap="square" rtlCol="0">
            <a:spAutoFit/>
          </a:bodyPr>
          <a:lstStyle/>
          <a:p>
            <a:pPr algn="r"/>
            <a:r>
              <a:rPr lang="en-US" sz="2000" dirty="0" smtClean="0"/>
              <a:t>Operating Point:</a:t>
            </a:r>
            <a:endParaRPr lang="en-US" sz="2000" dirty="0"/>
          </a:p>
        </p:txBody>
      </p:sp>
      <p:sp>
        <p:nvSpPr>
          <p:cNvPr id="12" name="TextBox 11"/>
          <p:cNvSpPr txBox="1"/>
          <p:nvPr/>
        </p:nvSpPr>
        <p:spPr>
          <a:xfrm>
            <a:off x="609600" y="4191000"/>
            <a:ext cx="2133600" cy="400110"/>
          </a:xfrm>
          <a:prstGeom prst="rect">
            <a:avLst/>
          </a:prstGeom>
          <a:noFill/>
        </p:spPr>
        <p:txBody>
          <a:bodyPr wrap="square" rtlCol="0">
            <a:spAutoFit/>
          </a:bodyPr>
          <a:lstStyle/>
          <a:p>
            <a:pPr algn="r"/>
            <a:r>
              <a:rPr lang="en-US" sz="2000" dirty="0" smtClean="0"/>
              <a:t>Efficiency:</a:t>
            </a:r>
          </a:p>
        </p:txBody>
      </p:sp>
      <p:graphicFrame>
        <p:nvGraphicFramePr>
          <p:cNvPr id="13" name="Chart 12"/>
          <p:cNvGraphicFramePr>
            <a:graphicFrameLocks/>
          </p:cNvGraphicFramePr>
          <p:nvPr>
            <p:extLst>
              <p:ext uri="{D42A27DB-BD31-4B8C-83A1-F6EECF244321}">
                <p14:modId xmlns:p14="http://schemas.microsoft.com/office/powerpoint/2010/main" val="40305897"/>
              </p:ext>
            </p:extLst>
          </p:nvPr>
        </p:nvGraphicFramePr>
        <p:xfrm>
          <a:off x="5715000" y="1600200"/>
          <a:ext cx="2590800" cy="22098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23490502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533400" y="3810000"/>
            <a:ext cx="3352800" cy="646331"/>
          </a:xfrm>
          <a:prstGeom prst="rect">
            <a:avLst/>
          </a:prstGeom>
          <a:noFill/>
        </p:spPr>
        <p:txBody>
          <a:bodyPr wrap="square" rtlCol="0">
            <a:spAutoFit/>
          </a:bodyPr>
          <a:lstStyle/>
          <a:p>
            <a:pPr algn="l"/>
            <a:r>
              <a:rPr lang="en-US" dirty="0" smtClean="0"/>
              <a:t>...simplifying yields:</a:t>
            </a:r>
          </a:p>
          <a:p>
            <a:pPr algn="l"/>
            <a:endParaRPr lang="en-US" dirty="0"/>
          </a:p>
        </p:txBody>
      </p:sp>
      <p:sp>
        <p:nvSpPr>
          <p:cNvPr id="2" name="Title 1"/>
          <p:cNvSpPr>
            <a:spLocks noGrp="1"/>
          </p:cNvSpPr>
          <p:nvPr>
            <p:ph type="title"/>
          </p:nvPr>
        </p:nvSpPr>
        <p:spPr>
          <a:xfrm>
            <a:off x="-533400" y="-76200"/>
            <a:ext cx="8229600" cy="1143000"/>
          </a:xfrm>
        </p:spPr>
        <p:txBody>
          <a:bodyPr/>
          <a:lstStyle/>
          <a:p>
            <a:r>
              <a:rPr lang="en-US" baseline="30000" dirty="0" smtClean="0"/>
              <a:t>Derivation of:   </a:t>
            </a:r>
            <a:r>
              <a:rPr lang="en-US" dirty="0" smtClean="0"/>
              <a:t>Max Efficiency</a:t>
            </a:r>
            <a:endParaRPr lang="en-US" dirty="0"/>
          </a:p>
        </p:txBody>
      </p:sp>
      <p:sp>
        <p:nvSpPr>
          <p:cNvPr id="4" name="Date Placeholder 3"/>
          <p:cNvSpPr>
            <a:spLocks noGrp="1"/>
          </p:cNvSpPr>
          <p:nvPr>
            <p:ph type="dt" sz="half" idx="10"/>
          </p:nvPr>
        </p:nvSpPr>
        <p:spPr/>
        <p:txBody>
          <a:bodyPr/>
          <a:lstStyle/>
          <a:p>
            <a:pPr>
              <a:defRPr/>
            </a:pPr>
            <a:r>
              <a:rPr lang="en-US" smtClean="0"/>
              <a:t>August 10, 2013</a:t>
            </a:r>
            <a:endParaRPr lang="en-US"/>
          </a:p>
        </p:txBody>
      </p:sp>
      <p:sp>
        <p:nvSpPr>
          <p:cNvPr id="5" name="Footer Placeholder 4"/>
          <p:cNvSpPr>
            <a:spLocks noGrp="1"/>
          </p:cNvSpPr>
          <p:nvPr>
            <p:ph type="ftr" sz="quarter" idx="11"/>
          </p:nvPr>
        </p:nvSpPr>
        <p:spPr/>
        <p:txBody>
          <a:bodyPr/>
          <a:lstStyle/>
          <a:p>
            <a:pPr>
              <a:defRPr/>
            </a:pPr>
            <a:r>
              <a:rPr lang="en-US" smtClean="0"/>
              <a:t>David Giandomenico - FIRST #846</a:t>
            </a:r>
            <a:endParaRPr lang="en-US"/>
          </a:p>
        </p:txBody>
      </p:sp>
      <p:sp>
        <p:nvSpPr>
          <p:cNvPr id="11" name="TextBox 10"/>
          <p:cNvSpPr txBox="1"/>
          <p:nvPr/>
        </p:nvSpPr>
        <p:spPr>
          <a:xfrm>
            <a:off x="533400" y="2438400"/>
            <a:ext cx="2133600" cy="646331"/>
          </a:xfrm>
          <a:prstGeom prst="rect">
            <a:avLst/>
          </a:prstGeom>
          <a:noFill/>
        </p:spPr>
        <p:txBody>
          <a:bodyPr wrap="square" rtlCol="0">
            <a:spAutoFit/>
          </a:bodyPr>
          <a:lstStyle/>
          <a:p>
            <a:pPr algn="l"/>
            <a:r>
              <a:rPr lang="en-US" dirty="0" smtClean="0"/>
              <a:t>Find Maximum :</a:t>
            </a:r>
          </a:p>
          <a:p>
            <a:pPr algn="l"/>
            <a:endParaRPr lang="en-US" dirty="0"/>
          </a:p>
        </p:txBody>
      </p:sp>
      <p:sp>
        <p:nvSpPr>
          <p:cNvPr id="12" name="TextBox 11"/>
          <p:cNvSpPr txBox="1"/>
          <p:nvPr/>
        </p:nvSpPr>
        <p:spPr>
          <a:xfrm>
            <a:off x="533400" y="1066800"/>
            <a:ext cx="2133600" cy="369332"/>
          </a:xfrm>
          <a:prstGeom prst="rect">
            <a:avLst/>
          </a:prstGeom>
          <a:noFill/>
        </p:spPr>
        <p:txBody>
          <a:bodyPr wrap="square" rtlCol="0">
            <a:spAutoFit/>
          </a:bodyPr>
          <a:lstStyle/>
          <a:p>
            <a:pPr algn="l"/>
            <a:r>
              <a:rPr lang="en-US" dirty="0" smtClean="0"/>
              <a:t>Efficiency:</a:t>
            </a:r>
          </a:p>
        </p:txBody>
      </p:sp>
      <p:graphicFrame>
        <p:nvGraphicFramePr>
          <p:cNvPr id="16" name="Object 15"/>
          <p:cNvGraphicFramePr>
            <a:graphicFrameLocks noChangeAspect="1"/>
          </p:cNvGraphicFramePr>
          <p:nvPr>
            <p:extLst>
              <p:ext uri="{D42A27DB-BD31-4B8C-83A1-F6EECF244321}">
                <p14:modId xmlns:p14="http://schemas.microsoft.com/office/powerpoint/2010/main" val="575101852"/>
              </p:ext>
            </p:extLst>
          </p:nvPr>
        </p:nvGraphicFramePr>
        <p:xfrm>
          <a:off x="2133600" y="1295400"/>
          <a:ext cx="2209800" cy="914400"/>
        </p:xfrm>
        <a:graphic>
          <a:graphicData uri="http://schemas.openxmlformats.org/presentationml/2006/ole">
            <mc:AlternateContent xmlns:mc="http://schemas.openxmlformats.org/markup-compatibility/2006">
              <mc:Choice xmlns:v="urn:schemas-microsoft-com:vml" Requires="v">
                <p:oleObj spid="_x0000_s136335" name="Equation" r:id="rId3" imgW="1104900" imgH="457200" progId="Equation.3">
                  <p:embed/>
                </p:oleObj>
              </mc:Choice>
              <mc:Fallback>
                <p:oleObj name="Equation" r:id="rId3" imgW="1104900" imgH="457200" progId="Equation.3">
                  <p:embed/>
                  <p:pic>
                    <p:nvPicPr>
                      <p:cNvPr id="0" name=""/>
                      <p:cNvPicPr/>
                      <p:nvPr/>
                    </p:nvPicPr>
                    <p:blipFill>
                      <a:blip r:embed="rId4"/>
                      <a:stretch>
                        <a:fillRect/>
                      </a:stretch>
                    </p:blipFill>
                    <p:spPr>
                      <a:xfrm>
                        <a:off x="2133600" y="1295400"/>
                        <a:ext cx="2209800" cy="914400"/>
                      </a:xfrm>
                      <a:prstGeom prst="rect">
                        <a:avLst/>
                      </a:prstGeom>
                      <a:solidFill>
                        <a:srgbClr val="DFE0FD"/>
                      </a:solidFill>
                      <a:ln>
                        <a:solidFill>
                          <a:srgbClr val="000000"/>
                        </a:solid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915150476"/>
              </p:ext>
            </p:extLst>
          </p:nvPr>
        </p:nvGraphicFramePr>
        <p:xfrm>
          <a:off x="4318000" y="5295900"/>
          <a:ext cx="4394200" cy="965200"/>
        </p:xfrm>
        <a:graphic>
          <a:graphicData uri="http://schemas.openxmlformats.org/presentationml/2006/ole">
            <mc:AlternateContent xmlns:mc="http://schemas.openxmlformats.org/markup-compatibility/2006">
              <mc:Choice xmlns:v="urn:schemas-microsoft-com:vml" Requires="v">
                <p:oleObj spid="_x0000_s136336" name="Equation" r:id="rId5" imgW="2197100" imgH="482600" progId="Equation.3">
                  <p:embed/>
                </p:oleObj>
              </mc:Choice>
              <mc:Fallback>
                <p:oleObj name="Equation" r:id="rId5" imgW="2197100" imgH="482600" progId="Equation.3">
                  <p:embed/>
                  <p:pic>
                    <p:nvPicPr>
                      <p:cNvPr id="0" name=""/>
                      <p:cNvPicPr/>
                      <p:nvPr/>
                    </p:nvPicPr>
                    <p:blipFill>
                      <a:blip r:embed="rId6"/>
                      <a:stretch>
                        <a:fillRect/>
                      </a:stretch>
                    </p:blipFill>
                    <p:spPr>
                      <a:xfrm>
                        <a:off x="4318000" y="5295900"/>
                        <a:ext cx="4394200" cy="965200"/>
                      </a:xfrm>
                      <a:prstGeom prst="rect">
                        <a:avLst/>
                      </a:prstGeom>
                      <a:solidFill>
                        <a:srgbClr val="DFE0FD"/>
                      </a:solidFill>
                      <a:ln>
                        <a:solidFill>
                          <a:schemeClr val="tx1"/>
                        </a:solid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340973745"/>
              </p:ext>
            </p:extLst>
          </p:nvPr>
        </p:nvGraphicFramePr>
        <p:xfrm>
          <a:off x="4724400" y="1524000"/>
          <a:ext cx="2311400" cy="431800"/>
        </p:xfrm>
        <a:graphic>
          <a:graphicData uri="http://schemas.openxmlformats.org/presentationml/2006/ole">
            <mc:AlternateContent xmlns:mc="http://schemas.openxmlformats.org/markup-compatibility/2006">
              <mc:Choice xmlns:v="urn:schemas-microsoft-com:vml" Requires="v">
                <p:oleObj spid="_x0000_s136337" name="Equation" r:id="rId7" imgW="1155700" imgH="215900" progId="Equation.3">
                  <p:embed/>
                </p:oleObj>
              </mc:Choice>
              <mc:Fallback>
                <p:oleObj name="Equation" r:id="rId7" imgW="1155700" imgH="215900" progId="Equation.3">
                  <p:embed/>
                  <p:pic>
                    <p:nvPicPr>
                      <p:cNvPr id="0" name=""/>
                      <p:cNvPicPr/>
                      <p:nvPr/>
                    </p:nvPicPr>
                    <p:blipFill>
                      <a:blip r:embed="rId8"/>
                      <a:stretch>
                        <a:fillRect/>
                      </a:stretch>
                    </p:blipFill>
                    <p:spPr>
                      <a:xfrm>
                        <a:off x="4724400" y="1524000"/>
                        <a:ext cx="2311400" cy="431800"/>
                      </a:xfrm>
                      <a:prstGeom prst="rect">
                        <a:avLst/>
                      </a:prstGeom>
                      <a:solidFill>
                        <a:srgbClr val="D8D9F4"/>
                      </a:solidFill>
                      <a:ln>
                        <a:solidFill>
                          <a:srgbClr val="000000"/>
                        </a:solid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610862633"/>
              </p:ext>
            </p:extLst>
          </p:nvPr>
        </p:nvGraphicFramePr>
        <p:xfrm>
          <a:off x="2133600" y="4191000"/>
          <a:ext cx="1981200" cy="406400"/>
        </p:xfrm>
        <a:graphic>
          <a:graphicData uri="http://schemas.openxmlformats.org/presentationml/2006/ole">
            <mc:AlternateContent xmlns:mc="http://schemas.openxmlformats.org/markup-compatibility/2006">
              <mc:Choice xmlns:v="urn:schemas-microsoft-com:vml" Requires="v">
                <p:oleObj spid="_x0000_s136338" name="Equation" r:id="rId9" imgW="990600" imgH="203200" progId="Equation.3">
                  <p:embed/>
                </p:oleObj>
              </mc:Choice>
              <mc:Fallback>
                <p:oleObj name="Equation" r:id="rId9" imgW="990600" imgH="203200" progId="Equation.3">
                  <p:embed/>
                  <p:pic>
                    <p:nvPicPr>
                      <p:cNvPr id="0" name=""/>
                      <p:cNvPicPr/>
                      <p:nvPr/>
                    </p:nvPicPr>
                    <p:blipFill>
                      <a:blip r:embed="rId10"/>
                      <a:stretch>
                        <a:fillRect/>
                      </a:stretch>
                    </p:blipFill>
                    <p:spPr>
                      <a:xfrm>
                        <a:off x="2133600" y="4191000"/>
                        <a:ext cx="1981200" cy="406400"/>
                      </a:xfrm>
                      <a:prstGeom prst="rect">
                        <a:avLst/>
                      </a:prstGeom>
                    </p:spPr>
                  </p:pic>
                </p:oleObj>
              </mc:Fallback>
            </mc:AlternateContent>
          </a:graphicData>
        </a:graphic>
      </p:graphicFrame>
      <p:sp>
        <p:nvSpPr>
          <p:cNvPr id="19" name="TextBox 18"/>
          <p:cNvSpPr txBox="1"/>
          <p:nvPr/>
        </p:nvSpPr>
        <p:spPr>
          <a:xfrm>
            <a:off x="4495800" y="1143000"/>
            <a:ext cx="2133600" cy="369332"/>
          </a:xfrm>
          <a:prstGeom prst="rect">
            <a:avLst/>
          </a:prstGeom>
          <a:noFill/>
        </p:spPr>
        <p:txBody>
          <a:bodyPr wrap="square" rtlCol="0">
            <a:spAutoFit/>
          </a:bodyPr>
          <a:lstStyle/>
          <a:p>
            <a:pPr algn="l"/>
            <a:r>
              <a:rPr lang="en-US" dirty="0" smtClean="0"/>
              <a:t>Where:</a:t>
            </a:r>
          </a:p>
        </p:txBody>
      </p:sp>
      <p:graphicFrame>
        <p:nvGraphicFramePr>
          <p:cNvPr id="20" name="Object 19"/>
          <p:cNvGraphicFramePr>
            <a:graphicFrameLocks noChangeAspect="1"/>
          </p:cNvGraphicFramePr>
          <p:nvPr>
            <p:extLst>
              <p:ext uri="{D42A27DB-BD31-4B8C-83A1-F6EECF244321}">
                <p14:modId xmlns:p14="http://schemas.microsoft.com/office/powerpoint/2010/main" val="2512912771"/>
              </p:ext>
            </p:extLst>
          </p:nvPr>
        </p:nvGraphicFramePr>
        <p:xfrm>
          <a:off x="2133600" y="2743200"/>
          <a:ext cx="2032000" cy="838200"/>
        </p:xfrm>
        <a:graphic>
          <a:graphicData uri="http://schemas.openxmlformats.org/presentationml/2006/ole">
            <mc:AlternateContent xmlns:mc="http://schemas.openxmlformats.org/markup-compatibility/2006">
              <mc:Choice xmlns:v="urn:schemas-microsoft-com:vml" Requires="v">
                <p:oleObj spid="_x0000_s136339" name="Equation" r:id="rId11" imgW="1016000" imgH="419100" progId="Equation.3">
                  <p:embed/>
                </p:oleObj>
              </mc:Choice>
              <mc:Fallback>
                <p:oleObj name="Equation" r:id="rId11" imgW="1016000" imgH="419100" progId="Equation.3">
                  <p:embed/>
                  <p:pic>
                    <p:nvPicPr>
                      <p:cNvPr id="0" name=""/>
                      <p:cNvPicPr/>
                      <p:nvPr/>
                    </p:nvPicPr>
                    <p:blipFill>
                      <a:blip r:embed="rId12"/>
                      <a:stretch>
                        <a:fillRect/>
                      </a:stretch>
                    </p:blipFill>
                    <p:spPr>
                      <a:xfrm>
                        <a:off x="2133600" y="2743200"/>
                        <a:ext cx="2032000" cy="838200"/>
                      </a:xfrm>
                      <a:prstGeom prst="rect">
                        <a:avLst/>
                      </a:prstGeom>
                    </p:spPr>
                  </p:pic>
                </p:oleObj>
              </mc:Fallback>
            </mc:AlternateContent>
          </a:graphicData>
        </a:graphic>
      </p:graphicFrame>
      <p:sp>
        <p:nvSpPr>
          <p:cNvPr id="22" name="TextBox 21"/>
          <p:cNvSpPr txBox="1"/>
          <p:nvPr/>
        </p:nvSpPr>
        <p:spPr>
          <a:xfrm>
            <a:off x="533400" y="4916269"/>
            <a:ext cx="4648200" cy="646331"/>
          </a:xfrm>
          <a:prstGeom prst="rect">
            <a:avLst/>
          </a:prstGeom>
          <a:noFill/>
        </p:spPr>
        <p:txBody>
          <a:bodyPr wrap="square" rtlCol="0">
            <a:spAutoFit/>
          </a:bodyPr>
          <a:lstStyle/>
          <a:p>
            <a:pPr algn="l"/>
            <a:r>
              <a:rPr lang="en-US" dirty="0" smtClean="0"/>
              <a:t>Use Quadratic Formula to find roots:</a:t>
            </a:r>
          </a:p>
          <a:p>
            <a:pPr algn="l"/>
            <a:endParaRPr lang="en-US" dirty="0"/>
          </a:p>
        </p:txBody>
      </p:sp>
      <p:graphicFrame>
        <p:nvGraphicFramePr>
          <p:cNvPr id="23" name="Object 22"/>
          <p:cNvGraphicFramePr>
            <a:graphicFrameLocks noChangeAspect="1"/>
          </p:cNvGraphicFramePr>
          <p:nvPr>
            <p:extLst>
              <p:ext uri="{D42A27DB-BD31-4B8C-83A1-F6EECF244321}">
                <p14:modId xmlns:p14="http://schemas.microsoft.com/office/powerpoint/2010/main" val="326026731"/>
              </p:ext>
            </p:extLst>
          </p:nvPr>
        </p:nvGraphicFramePr>
        <p:xfrm>
          <a:off x="2133600" y="5334000"/>
          <a:ext cx="1955800" cy="838200"/>
        </p:xfrm>
        <a:graphic>
          <a:graphicData uri="http://schemas.openxmlformats.org/presentationml/2006/ole">
            <mc:AlternateContent xmlns:mc="http://schemas.openxmlformats.org/markup-compatibility/2006">
              <mc:Choice xmlns:v="urn:schemas-microsoft-com:vml" Requires="v">
                <p:oleObj spid="_x0000_s136340" name="Equation" r:id="rId13" imgW="977900" imgH="419100" progId="Equation.3">
                  <p:embed/>
                </p:oleObj>
              </mc:Choice>
              <mc:Fallback>
                <p:oleObj name="Equation" r:id="rId13" imgW="977900" imgH="419100" progId="Equation.3">
                  <p:embed/>
                  <p:pic>
                    <p:nvPicPr>
                      <p:cNvPr id="0" name=""/>
                      <p:cNvPicPr/>
                      <p:nvPr/>
                    </p:nvPicPr>
                    <p:blipFill>
                      <a:blip r:embed="rId14"/>
                      <a:stretch>
                        <a:fillRect/>
                      </a:stretch>
                    </p:blipFill>
                    <p:spPr>
                      <a:xfrm>
                        <a:off x="2133600" y="5334000"/>
                        <a:ext cx="1955800" cy="838200"/>
                      </a:xfrm>
                      <a:prstGeom prst="rect">
                        <a:avLst/>
                      </a:prstGeom>
                    </p:spPr>
                  </p:pic>
                </p:oleObj>
              </mc:Fallback>
            </mc:AlternateContent>
          </a:graphicData>
        </a:graphic>
      </p:graphicFrame>
    </p:spTree>
    <p:extLst>
      <p:ext uri="{BB962C8B-B14F-4D97-AF65-F5344CB8AC3E}">
        <p14:creationId xmlns:p14="http://schemas.microsoft.com/office/powerpoint/2010/main" val="230236700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August 10, 2013</a:t>
            </a:r>
            <a:endParaRPr lang="en-US"/>
          </a:p>
        </p:txBody>
      </p:sp>
      <p:sp>
        <p:nvSpPr>
          <p:cNvPr id="5" name="Footer Placeholder 4"/>
          <p:cNvSpPr>
            <a:spLocks noGrp="1"/>
          </p:cNvSpPr>
          <p:nvPr>
            <p:ph type="ftr" sz="quarter" idx="11"/>
          </p:nvPr>
        </p:nvSpPr>
        <p:spPr/>
        <p:txBody>
          <a:bodyPr/>
          <a:lstStyle/>
          <a:p>
            <a:pPr>
              <a:defRPr/>
            </a:pPr>
            <a:r>
              <a:rPr lang="en-US" smtClean="0"/>
              <a:t>David Giandomenico - FIRST #846</a:t>
            </a:r>
            <a:endParaRPr lang="en-US"/>
          </a:p>
        </p:txBody>
      </p:sp>
      <p:sp>
        <p:nvSpPr>
          <p:cNvPr id="8" name="Title 1"/>
          <p:cNvSpPr txBox="1">
            <a:spLocks/>
          </p:cNvSpPr>
          <p:nvPr/>
        </p:nvSpPr>
        <p:spPr bwMode="auto">
          <a:xfrm>
            <a:off x="304800" y="50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r>
              <a:rPr lang="en-US" baseline="30000" dirty="0" smtClean="0"/>
              <a:t>Derivation of:   </a:t>
            </a:r>
            <a:r>
              <a:rPr lang="en-US" dirty="0" smtClean="0"/>
              <a:t>Max Efficiency  </a:t>
            </a:r>
            <a:r>
              <a:rPr lang="en-US" i="1" baseline="-25000" dirty="0" smtClean="0"/>
              <a:t>continued</a:t>
            </a:r>
            <a:endParaRPr lang="en-US" i="1" baseline="-25000" dirty="0"/>
          </a:p>
        </p:txBody>
      </p:sp>
      <p:graphicFrame>
        <p:nvGraphicFramePr>
          <p:cNvPr id="11" name="Object 10"/>
          <p:cNvGraphicFramePr>
            <a:graphicFrameLocks noChangeAspect="1"/>
          </p:cNvGraphicFramePr>
          <p:nvPr>
            <p:extLst>
              <p:ext uri="{D42A27DB-BD31-4B8C-83A1-F6EECF244321}">
                <p14:modId xmlns:p14="http://schemas.microsoft.com/office/powerpoint/2010/main" val="3057460965"/>
              </p:ext>
            </p:extLst>
          </p:nvPr>
        </p:nvGraphicFramePr>
        <p:xfrm>
          <a:off x="2095500" y="2133600"/>
          <a:ext cx="4419600" cy="1905000"/>
        </p:xfrm>
        <a:graphic>
          <a:graphicData uri="http://schemas.openxmlformats.org/presentationml/2006/ole">
            <mc:AlternateContent xmlns:mc="http://schemas.openxmlformats.org/markup-compatibility/2006">
              <mc:Choice xmlns:v="urn:schemas-microsoft-com:vml" Requires="v">
                <p:oleObj spid="_x0000_s142419" name="Equation" r:id="rId3" imgW="2209800" imgH="952500" progId="Equation.3">
                  <p:embed/>
                </p:oleObj>
              </mc:Choice>
              <mc:Fallback>
                <p:oleObj name="Equation" r:id="rId3" imgW="2209800" imgH="952500" progId="Equation.3">
                  <p:embed/>
                  <p:pic>
                    <p:nvPicPr>
                      <p:cNvPr id="0" name=""/>
                      <p:cNvPicPr/>
                      <p:nvPr/>
                    </p:nvPicPr>
                    <p:blipFill>
                      <a:blip r:embed="rId4"/>
                      <a:stretch>
                        <a:fillRect/>
                      </a:stretch>
                    </p:blipFill>
                    <p:spPr>
                      <a:xfrm>
                        <a:off x="2095500" y="2133600"/>
                        <a:ext cx="4419600" cy="19050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990374180"/>
              </p:ext>
            </p:extLst>
          </p:nvPr>
        </p:nvGraphicFramePr>
        <p:xfrm>
          <a:off x="2209800" y="4724400"/>
          <a:ext cx="3770406" cy="1244600"/>
        </p:xfrm>
        <a:graphic>
          <a:graphicData uri="http://schemas.openxmlformats.org/presentationml/2006/ole">
            <mc:AlternateContent xmlns:mc="http://schemas.openxmlformats.org/markup-compatibility/2006">
              <mc:Choice xmlns:v="urn:schemas-microsoft-com:vml" Requires="v">
                <p:oleObj spid="_x0000_s142420" name="Equation" r:id="rId5" imgW="1308100" imgH="431800" progId="Equation.3">
                  <p:embed/>
                </p:oleObj>
              </mc:Choice>
              <mc:Fallback>
                <p:oleObj name="Equation" r:id="rId5" imgW="1308100" imgH="431800" progId="Equation.3">
                  <p:embed/>
                  <p:pic>
                    <p:nvPicPr>
                      <p:cNvPr id="0" name=""/>
                      <p:cNvPicPr/>
                      <p:nvPr/>
                    </p:nvPicPr>
                    <p:blipFill>
                      <a:blip r:embed="rId6"/>
                      <a:stretch>
                        <a:fillRect/>
                      </a:stretch>
                    </p:blipFill>
                    <p:spPr>
                      <a:xfrm>
                        <a:off x="2209800" y="4724400"/>
                        <a:ext cx="3770406" cy="1244600"/>
                      </a:xfrm>
                      <a:prstGeom prst="rect">
                        <a:avLst/>
                      </a:prstGeom>
                      <a:solidFill>
                        <a:srgbClr val="D8D9F4"/>
                      </a:solidFill>
                      <a:ln>
                        <a:solidFill>
                          <a:srgbClr val="000000"/>
                        </a:solid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784910817"/>
              </p:ext>
            </p:extLst>
          </p:nvPr>
        </p:nvGraphicFramePr>
        <p:xfrm>
          <a:off x="457200" y="1219200"/>
          <a:ext cx="2209800" cy="914400"/>
        </p:xfrm>
        <a:graphic>
          <a:graphicData uri="http://schemas.openxmlformats.org/presentationml/2006/ole">
            <mc:AlternateContent xmlns:mc="http://schemas.openxmlformats.org/markup-compatibility/2006">
              <mc:Choice xmlns:v="urn:schemas-microsoft-com:vml" Requires="v">
                <p:oleObj spid="_x0000_s142421" name="Equation" r:id="rId7" imgW="1104900" imgH="457200" progId="Equation.3">
                  <p:embed/>
                </p:oleObj>
              </mc:Choice>
              <mc:Fallback>
                <p:oleObj name="Equation" r:id="rId7" imgW="1104900" imgH="457200" progId="Equation.3">
                  <p:embed/>
                  <p:pic>
                    <p:nvPicPr>
                      <p:cNvPr id="0" name=""/>
                      <p:cNvPicPr/>
                      <p:nvPr/>
                    </p:nvPicPr>
                    <p:blipFill>
                      <a:blip r:embed="rId8"/>
                      <a:stretch>
                        <a:fillRect/>
                      </a:stretch>
                    </p:blipFill>
                    <p:spPr>
                      <a:xfrm>
                        <a:off x="457200" y="1219200"/>
                        <a:ext cx="2209800" cy="9144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325060262"/>
              </p:ext>
            </p:extLst>
          </p:nvPr>
        </p:nvGraphicFramePr>
        <p:xfrm>
          <a:off x="381000" y="2209800"/>
          <a:ext cx="1397000" cy="457200"/>
        </p:xfrm>
        <a:graphic>
          <a:graphicData uri="http://schemas.openxmlformats.org/presentationml/2006/ole">
            <mc:AlternateContent xmlns:mc="http://schemas.openxmlformats.org/markup-compatibility/2006">
              <mc:Choice xmlns:v="urn:schemas-microsoft-com:vml" Requires="v">
                <p:oleObj spid="_x0000_s142422" name="Equation" r:id="rId9" imgW="698500" imgH="228600" progId="Equation.3">
                  <p:embed/>
                </p:oleObj>
              </mc:Choice>
              <mc:Fallback>
                <p:oleObj name="Equation" r:id="rId9" imgW="698500" imgH="228600" progId="Equation.3">
                  <p:embed/>
                  <p:pic>
                    <p:nvPicPr>
                      <p:cNvPr id="0" name=""/>
                      <p:cNvPicPr/>
                      <p:nvPr/>
                    </p:nvPicPr>
                    <p:blipFill>
                      <a:blip r:embed="rId10"/>
                      <a:stretch>
                        <a:fillRect/>
                      </a:stretch>
                    </p:blipFill>
                    <p:spPr>
                      <a:xfrm>
                        <a:off x="381000" y="2209800"/>
                        <a:ext cx="1397000" cy="457200"/>
                      </a:xfrm>
                      <a:prstGeom prst="rect">
                        <a:avLst/>
                      </a:prstGeom>
                    </p:spPr>
                  </p:pic>
                </p:oleObj>
              </mc:Fallback>
            </mc:AlternateContent>
          </a:graphicData>
        </a:graphic>
      </p:graphicFrame>
      <p:sp>
        <p:nvSpPr>
          <p:cNvPr id="2" name="TextBox 1"/>
          <p:cNvSpPr txBox="1"/>
          <p:nvPr/>
        </p:nvSpPr>
        <p:spPr>
          <a:xfrm>
            <a:off x="381000" y="4267200"/>
            <a:ext cx="2895600" cy="369332"/>
          </a:xfrm>
          <a:prstGeom prst="rect">
            <a:avLst/>
          </a:prstGeom>
          <a:noFill/>
        </p:spPr>
        <p:txBody>
          <a:bodyPr wrap="square" rtlCol="0">
            <a:spAutoFit/>
          </a:bodyPr>
          <a:lstStyle/>
          <a:p>
            <a:pPr algn="r"/>
            <a:r>
              <a:rPr lang="en-US" dirty="0" smtClean="0">
                <a:latin typeface="+mj-lt"/>
              </a:rPr>
              <a:t>Substitute for (1-α) to get:</a:t>
            </a:r>
            <a:endParaRPr lang="en-US" dirty="0">
              <a:latin typeface="+mj-lt"/>
            </a:endParaRPr>
          </a:p>
        </p:txBody>
      </p:sp>
    </p:spTree>
    <p:extLst>
      <p:ext uri="{BB962C8B-B14F-4D97-AF65-F5344CB8AC3E}">
        <p14:creationId xmlns:p14="http://schemas.microsoft.com/office/powerpoint/2010/main" val="297000780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1003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100355" name="Rectangle 2"/>
          <p:cNvSpPr>
            <a:spLocks noGrp="1" noChangeArrowheads="1"/>
          </p:cNvSpPr>
          <p:nvPr>
            <p:ph type="title"/>
          </p:nvPr>
        </p:nvSpPr>
        <p:spPr/>
        <p:txBody>
          <a:bodyPr/>
          <a:lstStyle/>
          <a:p>
            <a:pPr eaLnBrk="1" hangingPunct="1"/>
            <a:r>
              <a:rPr lang="en-US" dirty="0">
                <a:latin typeface="Times New Roman" charset="0"/>
                <a:ea typeface="ＭＳ Ｐゴシック" charset="0"/>
                <a:cs typeface="ＭＳ Ｐゴシック" charset="0"/>
              </a:rPr>
              <a:t>DC PM Motor Summary</a:t>
            </a:r>
          </a:p>
        </p:txBody>
      </p:sp>
      <p:sp>
        <p:nvSpPr>
          <p:cNvPr id="128003" name="Rectangle 3"/>
          <p:cNvSpPr>
            <a:spLocks noGrp="1" noChangeArrowheads="1"/>
          </p:cNvSpPr>
          <p:nvPr>
            <p:ph type="body" idx="1"/>
          </p:nvPr>
        </p:nvSpPr>
        <p:spPr/>
        <p:txBody>
          <a:bodyPr/>
          <a:lstStyle/>
          <a:p>
            <a:pPr eaLnBrk="1" hangingPunct="1"/>
            <a:r>
              <a:rPr lang="en-US" sz="2800" dirty="0">
                <a:latin typeface="Times New Roman" charset="0"/>
                <a:ea typeface="ＭＳ Ｐゴシック" charset="0"/>
                <a:cs typeface="ＭＳ Ｐゴシック" charset="0"/>
              </a:rPr>
              <a:t>Max Power occurs at 50% No-Load Speed</a:t>
            </a:r>
          </a:p>
          <a:p>
            <a:pPr eaLnBrk="1" hangingPunct="1"/>
            <a:r>
              <a:rPr lang="en-US" sz="2800" dirty="0">
                <a:latin typeface="Times New Roman" charset="0"/>
                <a:ea typeface="ＭＳ Ｐゴシック" charset="0"/>
                <a:cs typeface="ＭＳ Ｐゴシック" charset="0"/>
              </a:rPr>
              <a:t>Best efficiency typically occurs at about 80%-93% No-Load Speed</a:t>
            </a:r>
          </a:p>
          <a:p>
            <a:pPr eaLnBrk="1" hangingPunct="1"/>
            <a:r>
              <a:rPr lang="en-US" sz="2800" dirty="0">
                <a:latin typeface="Times New Roman" charset="0"/>
                <a:ea typeface="ＭＳ Ｐゴシック" charset="0"/>
                <a:cs typeface="ＭＳ Ｐゴシック" charset="0"/>
              </a:rPr>
              <a:t>Most DC PM Motors will overheat if operated continuously at speeds less than 50% when full voltage is applied.</a:t>
            </a:r>
          </a:p>
          <a:p>
            <a:pPr eaLnBrk="1" hangingPunct="1"/>
            <a:endParaRPr lang="en-US" sz="2800" dirty="0">
              <a:latin typeface="Times New Roman"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Effect transition="in" filter="fade">
                                      <p:cBhvr>
                                        <p:cTn id="7" dur="500"/>
                                        <p:tgtEl>
                                          <p:spTgt spid="1280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8003">
                                            <p:txEl>
                                              <p:pRg st="1" end="1"/>
                                            </p:txEl>
                                          </p:spTgt>
                                        </p:tgtEl>
                                        <p:attrNameLst>
                                          <p:attrName>style.visibility</p:attrName>
                                        </p:attrNameLst>
                                      </p:cBhvr>
                                      <p:to>
                                        <p:strVal val="visible"/>
                                      </p:to>
                                    </p:set>
                                    <p:animEffect transition="in" filter="fade">
                                      <p:cBhvr>
                                        <p:cTn id="12" dur="500"/>
                                        <p:tgtEl>
                                          <p:spTgt spid="1280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8003">
                                            <p:txEl>
                                              <p:pRg st="2" end="2"/>
                                            </p:txEl>
                                          </p:spTgt>
                                        </p:tgtEl>
                                        <p:attrNameLst>
                                          <p:attrName>style.visibility</p:attrName>
                                        </p:attrNameLst>
                                      </p:cBhvr>
                                      <p:to>
                                        <p:strVal val="visible"/>
                                      </p:to>
                                    </p:set>
                                    <p:animEffect transition="in" filter="fade">
                                      <p:cBhvr>
                                        <p:cTn id="17" dur="500"/>
                                        <p:tgtEl>
                                          <p:spTgt spid="1280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1024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102403" name="Rectangle 2"/>
          <p:cNvSpPr>
            <a:spLocks noGrp="1" noChangeArrowheads="1"/>
          </p:cNvSpPr>
          <p:nvPr>
            <p:ph type="title"/>
          </p:nvPr>
        </p:nvSpPr>
        <p:spPr>
          <a:xfrm>
            <a:off x="457200" y="274638"/>
            <a:ext cx="8229600" cy="1477962"/>
          </a:xfrm>
        </p:spPr>
        <p:txBody>
          <a:bodyPr/>
          <a:lstStyle/>
          <a:p>
            <a:pPr eaLnBrk="1" hangingPunct="1"/>
            <a:r>
              <a:rPr lang="en-US" sz="3600" dirty="0">
                <a:latin typeface="Times New Roman" charset="0"/>
                <a:ea typeface="ＭＳ Ｐゴシック" charset="0"/>
                <a:cs typeface="ＭＳ Ｐゴシック" charset="0"/>
              </a:rPr>
              <a:t>Gear Loss Estimate</a:t>
            </a:r>
          </a:p>
        </p:txBody>
      </p:sp>
      <p:sp>
        <p:nvSpPr>
          <p:cNvPr id="51203" name="Rectangle 3"/>
          <p:cNvSpPr>
            <a:spLocks noGrp="1" noChangeArrowheads="1"/>
          </p:cNvSpPr>
          <p:nvPr>
            <p:ph type="body" idx="1"/>
          </p:nvPr>
        </p:nvSpPr>
        <p:spPr>
          <a:xfrm>
            <a:off x="762000" y="1676400"/>
            <a:ext cx="7162800" cy="3352800"/>
          </a:xfrm>
          <a:noFill/>
        </p:spPr>
        <p:txBody>
          <a:bodyPr/>
          <a:lstStyle/>
          <a:p>
            <a:pPr eaLnBrk="1" hangingPunct="1">
              <a:lnSpc>
                <a:spcPct val="90000"/>
              </a:lnSpc>
              <a:buFontTx/>
              <a:buNone/>
            </a:pPr>
            <a:r>
              <a:rPr lang="en-US" sz="2800">
                <a:latin typeface="Times New Roman" charset="0"/>
                <a:ea typeface="ＭＳ Ｐゴシック" charset="0"/>
                <a:cs typeface="ＭＳ Ｐゴシック" charset="0"/>
              </a:rPr>
              <a:t>	Suppose we have n=3 inline sets of gears, each with a 4:1reduction.  What is the total efficiency if each gear set loses 4%?</a:t>
            </a:r>
          </a:p>
          <a:p>
            <a:pPr eaLnBrk="1" hangingPunct="1">
              <a:lnSpc>
                <a:spcPct val="90000"/>
              </a:lnSpc>
              <a:buFontTx/>
              <a:buNone/>
            </a:pPr>
            <a:r>
              <a:rPr lang="en-US" sz="2800">
                <a:latin typeface="Times New Roman" charset="0"/>
                <a:ea typeface="ＭＳ Ｐゴシック" charset="0"/>
                <a:cs typeface="ＭＳ Ｐゴシック" charset="0"/>
              </a:rPr>
              <a:t>			</a:t>
            </a:r>
            <a:r>
              <a:rPr lang="en-US" sz="2800">
                <a:latin typeface="Times New Roman" charset="0"/>
                <a:ea typeface="ＭＳ Ｐゴシック" charset="0"/>
                <a:cs typeface="ＭＳ Ｐゴシック" charset="0"/>
                <a:sym typeface="Symbol" charset="0"/>
              </a:rPr>
              <a:t></a:t>
            </a:r>
            <a:r>
              <a:rPr lang="en-US" baseline="-25000">
                <a:latin typeface="Times New Roman" charset="0"/>
                <a:ea typeface="ＭＳ Ｐゴシック" charset="0"/>
                <a:cs typeface="ＭＳ Ｐゴシック" charset="0"/>
                <a:sym typeface="Symbol" charset="0"/>
              </a:rPr>
              <a:t>T</a:t>
            </a:r>
            <a:r>
              <a:rPr lang="en-US" sz="2800">
                <a:latin typeface="Times New Roman" charset="0"/>
                <a:ea typeface="ＭＳ Ｐゴシック" charset="0"/>
                <a:cs typeface="ＭＳ Ｐゴシック" charset="0"/>
                <a:sym typeface="Symbol" charset="0"/>
              </a:rPr>
              <a:t> = </a:t>
            </a:r>
            <a:r>
              <a:rPr lang="en-US" baseline="-25000">
                <a:latin typeface="Times New Roman" charset="0"/>
                <a:ea typeface="ＭＳ Ｐゴシック" charset="0"/>
                <a:cs typeface="ＭＳ Ｐゴシック" charset="0"/>
                <a:sym typeface="Symbol" charset="0"/>
              </a:rPr>
              <a:t>i</a:t>
            </a:r>
            <a:r>
              <a:rPr lang="en-US" baseline="30000">
                <a:latin typeface="Times New Roman" charset="0"/>
                <a:ea typeface="ＭＳ Ｐゴシック" charset="0"/>
                <a:cs typeface="ＭＳ Ｐゴシック" charset="0"/>
                <a:sym typeface="Symbol" charset="0"/>
              </a:rPr>
              <a:t>n</a:t>
            </a:r>
          </a:p>
          <a:p>
            <a:pPr eaLnBrk="1" hangingPunct="1">
              <a:lnSpc>
                <a:spcPct val="90000"/>
              </a:lnSpc>
              <a:buFontTx/>
              <a:buNone/>
            </a:pPr>
            <a:r>
              <a:rPr lang="en-US" baseline="30000">
                <a:latin typeface="Times New Roman" charset="0"/>
                <a:ea typeface="ＭＳ Ｐゴシック" charset="0"/>
                <a:cs typeface="ＭＳ Ｐゴシック" charset="0"/>
                <a:sym typeface="Symbol" charset="0"/>
              </a:rPr>
              <a:t/>
            </a:r>
            <a:br>
              <a:rPr lang="en-US" baseline="30000">
                <a:latin typeface="Times New Roman" charset="0"/>
                <a:ea typeface="ＭＳ Ｐゴシック" charset="0"/>
                <a:cs typeface="ＭＳ Ｐゴシック" charset="0"/>
                <a:sym typeface="Symbol" charset="0"/>
              </a:rPr>
            </a:br>
            <a:r>
              <a:rPr lang="en-US" sz="2800">
                <a:latin typeface="Times New Roman" charset="0"/>
                <a:ea typeface="ＭＳ Ｐゴシック" charset="0"/>
                <a:cs typeface="ＭＳ Ｐゴシック" charset="0"/>
              </a:rPr>
              <a:t>	or</a:t>
            </a:r>
            <a:br>
              <a:rPr lang="en-US" sz="2800">
                <a:latin typeface="Times New Roman" charset="0"/>
                <a:ea typeface="ＭＳ Ｐゴシック" charset="0"/>
                <a:cs typeface="ＭＳ Ｐゴシック" charset="0"/>
              </a:rPr>
            </a:br>
            <a:r>
              <a:rPr lang="en-US" sz="2800">
                <a:latin typeface="Times New Roman" charset="0"/>
                <a:ea typeface="ＭＳ Ｐゴシック" charset="0"/>
                <a:cs typeface="ＭＳ Ｐゴシック" charset="0"/>
              </a:rPr>
              <a:t> </a:t>
            </a:r>
            <a:r>
              <a:rPr lang="en-US" sz="2800">
                <a:latin typeface="Times New Roman" charset="0"/>
                <a:ea typeface="ＭＳ Ｐゴシック" charset="0"/>
                <a:cs typeface="ＭＳ Ｐゴシック" charset="0"/>
                <a:sym typeface="Symbol" charset="0"/>
              </a:rPr>
              <a:t>		</a:t>
            </a:r>
            <a:r>
              <a:rPr lang="en-US" baseline="-25000">
                <a:latin typeface="Times New Roman" charset="0"/>
                <a:ea typeface="ＭＳ Ｐゴシック" charset="0"/>
                <a:cs typeface="ＭＳ Ｐゴシック" charset="0"/>
                <a:sym typeface="Symbol" charset="0"/>
              </a:rPr>
              <a:t>T</a:t>
            </a:r>
            <a:r>
              <a:rPr lang="en-US" sz="2800">
                <a:latin typeface="Times New Roman" charset="0"/>
                <a:ea typeface="ＭＳ Ｐゴシック" charset="0"/>
                <a:cs typeface="ＭＳ Ｐゴシック" charset="0"/>
                <a:sym typeface="Symbol" charset="0"/>
              </a:rPr>
              <a:t> = (100%-4%)</a:t>
            </a:r>
            <a:r>
              <a:rPr lang="en-US" baseline="30000">
                <a:latin typeface="Times New Roman" charset="0"/>
                <a:ea typeface="ＭＳ Ｐゴシック" charset="0"/>
                <a:cs typeface="ＭＳ Ｐゴシック" charset="0"/>
                <a:sym typeface="Symbol" charset="0"/>
              </a:rPr>
              <a:t>3</a:t>
            </a:r>
            <a:r>
              <a:rPr lang="en-US">
                <a:latin typeface="Times New Roman" charset="0"/>
                <a:ea typeface="ＭＳ Ｐゴシック" charset="0"/>
                <a:cs typeface="ＭＳ Ｐゴシック" charset="0"/>
                <a:sym typeface="Symbol" charset="0"/>
              </a:rPr>
              <a:t> </a:t>
            </a:r>
            <a:r>
              <a:rPr lang="en-US" sz="2800">
                <a:latin typeface="Times New Roman" charset="0"/>
                <a:ea typeface="ＭＳ Ｐゴシック" charset="0"/>
                <a:cs typeface="ＭＳ Ｐゴシック" charset="0"/>
                <a:sym typeface="Symbol" charset="0"/>
              </a:rPr>
              <a:t>= 88.5%</a:t>
            </a:r>
            <a:endParaRPr lang="en-US" sz="2800">
              <a:latin typeface="Times New Roman"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animEffect transition="in" filter="fade">
                                      <p:cBhvr>
                                        <p:cTn id="7" dur="500"/>
                                        <p:tgtEl>
                                          <p:spTgt spid="512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03">
                                            <p:txEl>
                                              <p:pRg st="2" end="2"/>
                                            </p:txEl>
                                          </p:spTgt>
                                        </p:tgtEl>
                                        <p:attrNameLst>
                                          <p:attrName>style.visibility</p:attrName>
                                        </p:attrNameLst>
                                      </p:cBhvr>
                                      <p:to>
                                        <p:strVal val="visible"/>
                                      </p:to>
                                    </p:set>
                                    <p:animEffect transition="in" filter="fade">
                                      <p:cBhvr>
                                        <p:cTn id="12" dur="500"/>
                                        <p:tgtEl>
                                          <p:spTgt spid="512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1044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104451" name="Rectangle 3"/>
          <p:cNvSpPr>
            <a:spLocks noGrp="1" noChangeArrowheads="1"/>
          </p:cNvSpPr>
          <p:nvPr>
            <p:ph type="body" idx="1"/>
          </p:nvPr>
        </p:nvSpPr>
        <p:spPr>
          <a:xfrm>
            <a:off x="1676400" y="1905000"/>
            <a:ext cx="2971800" cy="609600"/>
          </a:xfrm>
        </p:spPr>
        <p:txBody>
          <a:bodyPr/>
          <a:lstStyle/>
          <a:p>
            <a:pPr eaLnBrk="1" hangingPunct="1">
              <a:buFontTx/>
              <a:buNone/>
            </a:pPr>
            <a:r>
              <a:rPr lang="en-US">
                <a:latin typeface="Times New Roman" charset="0"/>
                <a:ea typeface="ＭＳ Ｐゴシック" charset="0"/>
                <a:cs typeface="ＭＳ Ｐゴシック" charset="0"/>
              </a:rPr>
              <a:t>When x is small, </a:t>
            </a:r>
          </a:p>
        </p:txBody>
      </p:sp>
      <p:graphicFrame>
        <p:nvGraphicFramePr>
          <p:cNvPr id="104452" name="Object 2"/>
          <p:cNvGraphicFramePr>
            <a:graphicFrameLocks noChangeAspect="1"/>
          </p:cNvGraphicFramePr>
          <p:nvPr/>
        </p:nvGraphicFramePr>
        <p:xfrm>
          <a:off x="2465388" y="3352800"/>
          <a:ext cx="3832225" cy="946150"/>
        </p:xfrm>
        <a:graphic>
          <a:graphicData uri="http://schemas.openxmlformats.org/presentationml/2006/ole">
            <mc:AlternateContent xmlns:mc="http://schemas.openxmlformats.org/markup-compatibility/2006">
              <mc:Choice xmlns:v="urn:schemas-microsoft-com:vml" Requires="v">
                <p:oleObj spid="_x0000_s104517" name="Equation" r:id="rId4" imgW="977900" imgH="241300" progId="Equation.3">
                  <p:embed/>
                </p:oleObj>
              </mc:Choice>
              <mc:Fallback>
                <p:oleObj name="Equation" r:id="rId4" imgW="977900" imgH="2413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5388" y="3352800"/>
                        <a:ext cx="38322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4453" name="Object 3"/>
          <p:cNvGraphicFramePr>
            <a:graphicFrameLocks noChangeAspect="1"/>
          </p:cNvGraphicFramePr>
          <p:nvPr/>
        </p:nvGraphicFramePr>
        <p:xfrm>
          <a:off x="4800600" y="1905000"/>
          <a:ext cx="1219200" cy="652463"/>
        </p:xfrm>
        <a:graphic>
          <a:graphicData uri="http://schemas.openxmlformats.org/presentationml/2006/ole">
            <mc:AlternateContent xmlns:mc="http://schemas.openxmlformats.org/markup-compatibility/2006">
              <mc:Choice xmlns:v="urn:schemas-microsoft-com:vml" Requires="v">
                <p:oleObj spid="_x0000_s104518" name="Equation" r:id="rId6" imgW="444114" imgH="253780" progId="Equation.3">
                  <p:embed/>
                </p:oleObj>
              </mc:Choice>
              <mc:Fallback>
                <p:oleObj name="Equation" r:id="rId6" imgW="444114" imgH="25378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1905000"/>
                        <a:ext cx="1219200" cy="65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1064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106499" name="Rectangle 2"/>
          <p:cNvSpPr>
            <a:spLocks noGrp="1" noChangeArrowheads="1"/>
          </p:cNvSpPr>
          <p:nvPr>
            <p:ph type="title"/>
          </p:nvPr>
        </p:nvSpPr>
        <p:spPr/>
        <p:txBody>
          <a:bodyPr/>
          <a:lstStyle/>
          <a:p>
            <a:pPr eaLnBrk="1" hangingPunct="1"/>
            <a:r>
              <a:rPr lang="en-US" sz="4000">
                <a:latin typeface="Times New Roman" charset="0"/>
                <a:ea typeface="ＭＳ Ｐゴシック" charset="0"/>
                <a:cs typeface="ＭＳ Ｐゴシック" charset="0"/>
              </a:rPr>
              <a:t>Estimate of how many gear sets.</a:t>
            </a:r>
          </a:p>
        </p:txBody>
      </p:sp>
      <p:sp>
        <p:nvSpPr>
          <p:cNvPr id="52227" name="Rectangle 3"/>
          <p:cNvSpPr>
            <a:spLocks noGrp="1" noChangeArrowheads="1"/>
          </p:cNvSpPr>
          <p:nvPr>
            <p:ph type="body" idx="1"/>
          </p:nvPr>
        </p:nvSpPr>
        <p:spPr>
          <a:xfrm>
            <a:off x="1219200" y="2362200"/>
            <a:ext cx="6858000" cy="2590800"/>
          </a:xfrm>
        </p:spPr>
        <p:txBody>
          <a:bodyPr/>
          <a:lstStyle/>
          <a:p>
            <a:pPr eaLnBrk="1" hangingPunct="1">
              <a:lnSpc>
                <a:spcPct val="80000"/>
              </a:lnSpc>
            </a:pPr>
            <a:r>
              <a:rPr lang="en-US" sz="2800">
                <a:latin typeface="Times New Roman" charset="0"/>
                <a:ea typeface="ＭＳ Ｐゴシック" charset="0"/>
                <a:cs typeface="ＭＳ Ｐゴシック" charset="0"/>
              </a:rPr>
              <a:t>Suppose we want a gear reduction of 1200.  How many gear sets with a reduction of 3 do we need?</a:t>
            </a:r>
          </a:p>
          <a:p>
            <a:pPr eaLnBrk="1" hangingPunct="1">
              <a:lnSpc>
                <a:spcPct val="80000"/>
              </a:lnSpc>
            </a:pPr>
            <a:r>
              <a:rPr lang="en-US" sz="2800">
                <a:latin typeface="Times New Roman" charset="0"/>
                <a:ea typeface="ＭＳ Ｐゴシック" charset="0"/>
                <a:cs typeface="ＭＳ Ｐゴシック" charset="0"/>
              </a:rPr>
              <a:t>Solve 3</a:t>
            </a:r>
            <a:r>
              <a:rPr lang="en-US" sz="2800" baseline="30000">
                <a:latin typeface="Times New Roman" charset="0"/>
                <a:ea typeface="ＭＳ Ｐゴシック" charset="0"/>
                <a:cs typeface="ＭＳ Ｐゴシック" charset="0"/>
              </a:rPr>
              <a:t>N</a:t>
            </a:r>
            <a:r>
              <a:rPr lang="en-US" sz="2800">
                <a:latin typeface="Times New Roman" charset="0"/>
                <a:ea typeface="ＭＳ Ｐゴシック" charset="0"/>
                <a:cs typeface="ＭＳ Ｐゴシック" charset="0"/>
              </a:rPr>
              <a:t> = 1200</a:t>
            </a:r>
          </a:p>
          <a:p>
            <a:pPr eaLnBrk="1" hangingPunct="1">
              <a:lnSpc>
                <a:spcPct val="80000"/>
              </a:lnSpc>
            </a:pPr>
            <a:r>
              <a:rPr lang="en-US" sz="2800">
                <a:latin typeface="Times New Roman" charset="0"/>
                <a:ea typeface="ＭＳ Ｐゴシック" charset="0"/>
                <a:cs typeface="ＭＳ Ｐゴシック" charset="0"/>
              </a:rPr>
              <a:t>N = ln(1200)/ln(3) = 6.45</a:t>
            </a:r>
            <a:endParaRPr lang="en-US" sz="2000">
              <a:latin typeface="Times New Roman"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fade">
                                      <p:cBhvr>
                                        <p:cTn id="7" dur="500"/>
                                        <p:tgtEl>
                                          <p:spTgt spid="52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fade">
                                      <p:cBhvr>
                                        <p:cTn id="12" dur="500"/>
                                        <p:tgtEl>
                                          <p:spTgt spid="522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Effect transition="in" filter="fade">
                                      <p:cBhvr>
                                        <p:cTn id="17" dur="500"/>
                                        <p:tgtEl>
                                          <p:spTgt spid="52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1085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108547" name="Rectangle 2"/>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Gear loss estimate</a:t>
            </a:r>
          </a:p>
        </p:txBody>
      </p:sp>
      <p:sp>
        <p:nvSpPr>
          <p:cNvPr id="54275" name="Rectangle 3"/>
          <p:cNvSpPr>
            <a:spLocks noGrp="1" noChangeArrowheads="1"/>
          </p:cNvSpPr>
          <p:nvPr>
            <p:ph type="body" idx="1"/>
          </p:nvPr>
        </p:nvSpPr>
        <p:spPr/>
        <p:txBody>
          <a:bodyPr/>
          <a:lstStyle/>
          <a:p>
            <a:pPr eaLnBrk="1" hangingPunct="1">
              <a:buFontTx/>
              <a:buNone/>
            </a:pPr>
            <a:r>
              <a:rPr lang="en-US" dirty="0">
                <a:latin typeface="Times New Roman" charset="0"/>
                <a:ea typeface="ＭＳ Ｐゴシック" charset="0"/>
                <a:cs typeface="ＭＳ Ｐゴシック" charset="0"/>
              </a:rPr>
              <a:t>We need 6.45   3:1 gear sets. Assuming a loss of </a:t>
            </a:r>
            <a:r>
              <a:rPr lang="en-US" dirty="0" smtClean="0">
                <a:latin typeface="Times New Roman" charset="0"/>
                <a:ea typeface="ＭＳ Ｐゴシック" charset="0"/>
                <a:cs typeface="ＭＳ Ｐゴシック" charset="0"/>
              </a:rPr>
              <a:t>5% </a:t>
            </a:r>
            <a:r>
              <a:rPr lang="en-US" dirty="0">
                <a:latin typeface="Times New Roman" charset="0"/>
                <a:ea typeface="ＭＳ Ｐゴシック" charset="0"/>
                <a:cs typeface="ＭＳ Ｐゴシック" charset="0"/>
              </a:rPr>
              <a:t>for each gear set,</a:t>
            </a:r>
          </a:p>
          <a:p>
            <a:pPr eaLnBrk="1" hangingPunct="1">
              <a:buFontTx/>
              <a:buNone/>
            </a:pPr>
            <a:r>
              <a:rPr lang="en-US" dirty="0">
                <a:latin typeface="Times New Roman" charset="0"/>
                <a:ea typeface="ＭＳ Ｐゴシック" charset="0"/>
                <a:cs typeface="ＭＳ Ｐゴシック" charset="0"/>
              </a:rPr>
              <a:t>			</a:t>
            </a:r>
            <a:r>
              <a:rPr lang="en-US" dirty="0">
                <a:latin typeface="Times New Roman" charset="0"/>
                <a:ea typeface="ＭＳ Ｐゴシック" charset="0"/>
                <a:cs typeface="ＭＳ Ｐゴシック" charset="0"/>
                <a:sym typeface="Symbol" charset="0"/>
              </a:rPr>
              <a:t></a:t>
            </a:r>
            <a:r>
              <a:rPr lang="en-US" sz="3600" baseline="-25000" dirty="0">
                <a:latin typeface="Times New Roman" charset="0"/>
                <a:ea typeface="ＭＳ Ｐゴシック" charset="0"/>
                <a:cs typeface="ＭＳ Ｐゴシック" charset="0"/>
                <a:sym typeface="Symbol" charset="0"/>
              </a:rPr>
              <a:t>T</a:t>
            </a:r>
            <a:r>
              <a:rPr lang="en-US" dirty="0">
                <a:latin typeface="Times New Roman" charset="0"/>
                <a:ea typeface="ＭＳ Ｐゴシック" charset="0"/>
                <a:cs typeface="ＭＳ Ｐゴシック" charset="0"/>
                <a:sym typeface="Symbol" charset="0"/>
              </a:rPr>
              <a:t> = </a:t>
            </a:r>
            <a:r>
              <a:rPr lang="en-US" sz="3600" baseline="-25000" dirty="0">
                <a:latin typeface="Times New Roman" charset="0"/>
                <a:ea typeface="ＭＳ Ｐゴシック" charset="0"/>
                <a:cs typeface="ＭＳ Ｐゴシック" charset="0"/>
                <a:sym typeface="Symbol" charset="0"/>
              </a:rPr>
              <a:t>i</a:t>
            </a:r>
            <a:r>
              <a:rPr lang="en-US" sz="3600" baseline="30000" dirty="0">
                <a:latin typeface="Times New Roman" charset="0"/>
                <a:ea typeface="ＭＳ Ｐゴシック" charset="0"/>
                <a:cs typeface="ＭＳ Ｐゴシック" charset="0"/>
                <a:sym typeface="Symbol" charset="0"/>
              </a:rPr>
              <a:t>n</a:t>
            </a:r>
          </a:p>
          <a:p>
            <a:pPr eaLnBrk="1" hangingPunct="1">
              <a:buFontTx/>
              <a:buNone/>
            </a:pPr>
            <a:r>
              <a:rPr lang="en-US" dirty="0">
                <a:latin typeface="Times New Roman" charset="0"/>
                <a:ea typeface="ＭＳ Ｐゴシック" charset="0"/>
                <a:cs typeface="ＭＳ Ｐゴシック" charset="0"/>
              </a:rPr>
              <a:t>		or</a:t>
            </a:r>
            <a:endParaRPr lang="en-US" sz="3600" baseline="30000" dirty="0">
              <a:latin typeface="Times New Roman" charset="0"/>
              <a:ea typeface="ＭＳ Ｐゴシック" charset="0"/>
              <a:cs typeface="ＭＳ Ｐゴシック" charset="0"/>
              <a:sym typeface="Symbol" charset="0"/>
            </a:endParaRPr>
          </a:p>
          <a:p>
            <a:pPr eaLnBrk="1" hangingPunct="1">
              <a:buFontTx/>
              <a:buNone/>
            </a:pPr>
            <a:r>
              <a:rPr lang="en-US" dirty="0">
                <a:latin typeface="Times New Roman" charset="0"/>
                <a:ea typeface="ＭＳ Ｐゴシック" charset="0"/>
                <a:cs typeface="ＭＳ Ｐゴシック" charset="0"/>
                <a:sym typeface="Symbol" charset="0"/>
              </a:rPr>
              <a:t>			</a:t>
            </a:r>
            <a:r>
              <a:rPr lang="en-US" sz="3600" baseline="-25000" dirty="0">
                <a:latin typeface="Times New Roman" charset="0"/>
                <a:ea typeface="ＭＳ Ｐゴシック" charset="0"/>
                <a:cs typeface="ＭＳ Ｐゴシック" charset="0"/>
                <a:sym typeface="Symbol" charset="0"/>
              </a:rPr>
              <a:t>T</a:t>
            </a:r>
            <a:r>
              <a:rPr lang="en-US" dirty="0">
                <a:latin typeface="Times New Roman" charset="0"/>
                <a:ea typeface="ＭＳ Ｐゴシック" charset="0"/>
                <a:cs typeface="ＭＳ Ｐゴシック" charset="0"/>
                <a:sym typeface="Symbol" charset="0"/>
              </a:rPr>
              <a:t> = (1</a:t>
            </a:r>
            <a:r>
              <a:rPr lang="en-US" dirty="0" smtClean="0">
                <a:latin typeface="Times New Roman" charset="0"/>
                <a:ea typeface="ＭＳ Ｐゴシック" charset="0"/>
                <a:cs typeface="ＭＳ Ｐゴシック" charset="0"/>
                <a:sym typeface="Symbol" charset="0"/>
              </a:rPr>
              <a:t>-5%</a:t>
            </a:r>
            <a:r>
              <a:rPr lang="en-US" dirty="0">
                <a:latin typeface="Times New Roman" charset="0"/>
                <a:ea typeface="ＭＳ Ｐゴシック" charset="0"/>
                <a:cs typeface="ＭＳ Ｐゴシック" charset="0"/>
                <a:sym typeface="Symbol" charset="0"/>
              </a:rPr>
              <a:t>)</a:t>
            </a:r>
            <a:r>
              <a:rPr lang="en-US" sz="3600" baseline="30000" dirty="0">
                <a:latin typeface="Times New Roman" charset="0"/>
                <a:ea typeface="ＭＳ Ｐゴシック" charset="0"/>
                <a:cs typeface="ＭＳ Ｐゴシック" charset="0"/>
                <a:sym typeface="Symbol" charset="0"/>
              </a:rPr>
              <a:t>6.45</a:t>
            </a:r>
            <a:r>
              <a:rPr lang="en-US" sz="3600" dirty="0">
                <a:latin typeface="Times New Roman" charset="0"/>
                <a:ea typeface="ＭＳ Ｐゴシック" charset="0"/>
                <a:cs typeface="ＭＳ Ｐゴシック" charset="0"/>
                <a:sym typeface="Symbol" charset="0"/>
              </a:rPr>
              <a:t> </a:t>
            </a:r>
            <a:r>
              <a:rPr lang="en-US" dirty="0">
                <a:latin typeface="Times New Roman" charset="0"/>
                <a:ea typeface="ＭＳ Ｐゴシック" charset="0"/>
                <a:cs typeface="ＭＳ Ｐゴシック" charset="0"/>
                <a:sym typeface="Symbol" charset="0"/>
              </a:rPr>
              <a:t>= </a:t>
            </a:r>
            <a:r>
              <a:rPr lang="en-US" dirty="0" smtClean="0">
                <a:latin typeface="Times New Roman" charset="0"/>
                <a:ea typeface="ＭＳ Ｐゴシック" charset="0"/>
                <a:cs typeface="ＭＳ Ｐゴシック" charset="0"/>
                <a:sym typeface="Symbol" charset="0"/>
              </a:rPr>
              <a:t>71.8</a:t>
            </a:r>
            <a:r>
              <a:rPr lang="en-US" dirty="0">
                <a:latin typeface="Times New Roman" charset="0"/>
                <a:ea typeface="ＭＳ Ｐゴシック" charset="0"/>
                <a:cs typeface="ＭＳ Ｐゴシック" charset="0"/>
                <a:sym typeface="Symbol" charset="0"/>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500"/>
                                        <p:tgtEl>
                                          <p:spTgt spid="54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fade">
                                      <p:cBhvr>
                                        <p:cTn id="12" dur="500"/>
                                        <p:tgtEl>
                                          <p:spTgt spid="542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animEffect transition="in" filter="fade">
                                      <p:cBhvr>
                                        <p:cTn id="17" dur="500"/>
                                        <p:tgtEl>
                                          <p:spTgt spid="542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275">
                                            <p:txEl>
                                              <p:pRg st="3" end="3"/>
                                            </p:txEl>
                                          </p:spTgt>
                                        </p:tgtEl>
                                        <p:attrNameLst>
                                          <p:attrName>style.visibility</p:attrName>
                                        </p:attrNameLst>
                                      </p:cBhvr>
                                      <p:to>
                                        <p:strVal val="visible"/>
                                      </p:to>
                                    </p:set>
                                    <p:animEffect transition="in" filter="fade">
                                      <p:cBhvr>
                                        <p:cTn id="22" dur="500"/>
                                        <p:tgtEl>
                                          <p:spTgt spid="54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dirty="0"/>
          </a:p>
        </p:txBody>
      </p:sp>
      <p:sp>
        <p:nvSpPr>
          <p:cNvPr id="28674"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28675" name="Rectangle 2"/>
          <p:cNvSpPr>
            <a:spLocks noGrp="1" noChangeArrowheads="1"/>
          </p:cNvSpPr>
          <p:nvPr>
            <p:ph type="title"/>
          </p:nvPr>
        </p:nvSpPr>
        <p:spPr/>
        <p:txBody>
          <a:bodyPr/>
          <a:lstStyle/>
          <a:p>
            <a:pPr eaLnBrk="1" hangingPunct="1"/>
            <a:r>
              <a:rPr lang="en-US" sz="4000">
                <a:latin typeface="Times New Roman" charset="0"/>
                <a:ea typeface="ＭＳ Ｐゴシック" charset="0"/>
                <a:cs typeface="ＭＳ Ｐゴシック" charset="0"/>
              </a:rPr>
              <a:t>What We</a:t>
            </a:r>
            <a:r>
              <a:rPr lang="ja-JP" altLang="en-US" sz="4000">
                <a:latin typeface="Times New Roman" charset="0"/>
                <a:ea typeface="ＭＳ Ｐゴシック" charset="0"/>
                <a:cs typeface="ＭＳ Ｐゴシック" charset="0"/>
              </a:rPr>
              <a:t>’</a:t>
            </a:r>
            <a:r>
              <a:rPr lang="en-US" altLang="ja-JP" sz="4000">
                <a:latin typeface="Times New Roman" charset="0"/>
                <a:ea typeface="ＭＳ Ｐゴシック" charset="0"/>
                <a:cs typeface="ＭＳ Ｐゴシック" charset="0"/>
              </a:rPr>
              <a:t>ve Got:</a:t>
            </a:r>
            <a:br>
              <a:rPr lang="en-US" altLang="ja-JP" sz="4000">
                <a:latin typeface="Times New Roman" charset="0"/>
                <a:ea typeface="ＭＳ Ｐゴシック" charset="0"/>
                <a:cs typeface="ＭＳ Ｐゴシック" charset="0"/>
              </a:rPr>
            </a:br>
            <a:r>
              <a:rPr lang="en-US" altLang="ja-JP" sz="2400" i="1">
                <a:latin typeface="Times New Roman" charset="0"/>
                <a:ea typeface="ＭＳ Ｐゴシック" charset="0"/>
                <a:cs typeface="ＭＳ Ｐゴシック" charset="0"/>
              </a:rPr>
              <a:t>Some of the Motors supplied in FIRST Robotics Kit</a:t>
            </a:r>
            <a:endParaRPr lang="en-US" sz="2400" i="1">
              <a:latin typeface="Times New Roman" charset="0"/>
              <a:ea typeface="ＭＳ Ｐゴシック" charset="0"/>
              <a:cs typeface="ＭＳ Ｐゴシック" charset="0"/>
            </a:endParaRPr>
          </a:p>
        </p:txBody>
      </p:sp>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8862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209800"/>
            <a:ext cx="283845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9575" y="4495800"/>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679" name="Object 2"/>
          <p:cNvGraphicFramePr>
            <a:graphicFrameLocks noChangeAspect="1"/>
          </p:cNvGraphicFramePr>
          <p:nvPr/>
        </p:nvGraphicFramePr>
        <p:xfrm>
          <a:off x="2209800" y="1600200"/>
          <a:ext cx="2787650" cy="2176463"/>
        </p:xfrm>
        <a:graphic>
          <a:graphicData uri="http://schemas.openxmlformats.org/presentationml/2006/ole">
            <mc:AlternateContent xmlns:mc="http://schemas.openxmlformats.org/markup-compatibility/2006">
              <mc:Choice xmlns:v="urn:schemas-microsoft-com:vml" Requires="v">
                <p:oleObj spid="_x0000_s28715" name="Photo Editor Photo" r:id="rId7" imgW="3428571" imgH="2676899" progId="MSPhotoEd.3">
                  <p:embed/>
                </p:oleObj>
              </mc:Choice>
              <mc:Fallback>
                <p:oleObj name="Photo Editor Photo" r:id="rId7" imgW="3428571" imgH="2676899" progId="MSPhotoEd.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1600200"/>
                        <a:ext cx="2787650" cy="21764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11059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110595" name="Rectangle 2"/>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Putting it all together</a:t>
            </a:r>
          </a:p>
        </p:txBody>
      </p:sp>
      <p:sp>
        <p:nvSpPr>
          <p:cNvPr id="110596" name="Rectangle 3"/>
          <p:cNvSpPr>
            <a:spLocks noGrp="1" noChangeArrowheads="1"/>
          </p:cNvSpPr>
          <p:nvPr>
            <p:ph type="body" idx="1"/>
          </p:nvPr>
        </p:nvSpPr>
        <p:spPr>
          <a:xfrm>
            <a:off x="990600" y="1524000"/>
            <a:ext cx="7239000" cy="4648200"/>
          </a:xfrm>
        </p:spPr>
        <p:txBody>
          <a:bodyPr/>
          <a:lstStyle/>
          <a:p>
            <a:pPr marL="609600" indent="-609600" eaLnBrk="1" hangingPunct="1">
              <a:buFontTx/>
              <a:buAutoNum type="arabicPeriod"/>
            </a:pPr>
            <a:r>
              <a:rPr lang="en-US" sz="2400">
                <a:latin typeface="Times New Roman" charset="0"/>
                <a:ea typeface="ＭＳ Ｐゴシック" charset="0"/>
                <a:cs typeface="ＭＳ Ｐゴシック" charset="0"/>
              </a:rPr>
              <a:t>Choose a winch drum size</a:t>
            </a:r>
          </a:p>
          <a:p>
            <a:pPr marL="609600" indent="-609600" eaLnBrk="1" hangingPunct="1">
              <a:buFontTx/>
              <a:buAutoNum type="arabicPeriod"/>
            </a:pPr>
            <a:r>
              <a:rPr lang="en-US" sz="2400">
                <a:latin typeface="Times New Roman" charset="0"/>
                <a:ea typeface="ＭＳ Ｐゴシック" charset="0"/>
                <a:cs typeface="ＭＳ Ｐゴシック" charset="0"/>
              </a:rPr>
              <a:t>Calculate the drum rpm</a:t>
            </a:r>
          </a:p>
          <a:p>
            <a:pPr marL="609600" indent="-609600" eaLnBrk="1" hangingPunct="1">
              <a:buFontTx/>
              <a:buAutoNum type="arabicPeriod"/>
            </a:pPr>
            <a:r>
              <a:rPr lang="en-US" sz="2400">
                <a:latin typeface="Times New Roman" charset="0"/>
                <a:ea typeface="ＭＳ Ｐゴシック" charset="0"/>
                <a:cs typeface="ＭＳ Ｐゴシック" charset="0"/>
              </a:rPr>
              <a:t>Choose the % motor operating speed</a:t>
            </a:r>
          </a:p>
          <a:p>
            <a:pPr marL="609600" indent="-609600" eaLnBrk="1" hangingPunct="1">
              <a:buFontTx/>
              <a:buAutoNum type="arabicPeriod"/>
            </a:pPr>
            <a:r>
              <a:rPr lang="en-US" sz="2400">
                <a:latin typeface="Times New Roman" charset="0"/>
                <a:ea typeface="ＭＳ Ｐゴシック" charset="0"/>
                <a:cs typeface="ＭＳ Ｐゴシック" charset="0"/>
              </a:rPr>
              <a:t>Calculate the required gear reduction to operate at that speed</a:t>
            </a:r>
          </a:p>
          <a:p>
            <a:pPr marL="609600" indent="-609600" eaLnBrk="1" hangingPunct="1">
              <a:buFontTx/>
              <a:buAutoNum type="arabicPeriod"/>
            </a:pPr>
            <a:r>
              <a:rPr lang="en-US" sz="2400">
                <a:latin typeface="Times New Roman" charset="0"/>
                <a:ea typeface="ＭＳ Ｐゴシック" charset="0"/>
                <a:cs typeface="ＭＳ Ｐゴシック" charset="0"/>
              </a:rPr>
              <a:t>Verify the output winch line force meets or exceeds the original specification, including gear box losses</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11264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112643" name="Rectangle 90"/>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Winch Design Specification</a:t>
            </a:r>
          </a:p>
        </p:txBody>
      </p:sp>
      <p:pic>
        <p:nvPicPr>
          <p:cNvPr id="112644" name="Picture 9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66800" y="1600200"/>
            <a:ext cx="7391400" cy="4252913"/>
          </a:xfrm>
          <a:noFill/>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11469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114691" name="Rectangle 5"/>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Winch Drum Speed</a:t>
            </a:r>
          </a:p>
        </p:txBody>
      </p:sp>
      <p:pic>
        <p:nvPicPr>
          <p:cNvPr id="114692" name="Picture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219200" y="1447800"/>
            <a:ext cx="6705600" cy="4684713"/>
          </a:xfrm>
          <a:noFill/>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524000" y="762000"/>
            <a:ext cx="6019800" cy="5943600"/>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673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1167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116739" name="Rectangle 5"/>
          <p:cNvSpPr>
            <a:spLocks noGrp="1" noChangeArrowheads="1"/>
          </p:cNvSpPr>
          <p:nvPr>
            <p:ph type="title"/>
          </p:nvPr>
        </p:nvSpPr>
        <p:spPr>
          <a:xfrm>
            <a:off x="457200" y="-228600"/>
            <a:ext cx="8229600" cy="1143000"/>
          </a:xfrm>
        </p:spPr>
        <p:txBody>
          <a:bodyPr/>
          <a:lstStyle/>
          <a:p>
            <a:pPr eaLnBrk="1" hangingPunct="1"/>
            <a:r>
              <a:rPr lang="en-US" dirty="0">
                <a:latin typeface="Times New Roman" charset="0"/>
                <a:ea typeface="ＭＳ Ｐゴシック" charset="0"/>
                <a:cs typeface="ＭＳ Ｐゴシック" charset="0"/>
              </a:rPr>
              <a:t>Determine the Gear Reduction</a:t>
            </a:r>
          </a:p>
        </p:txBody>
      </p:sp>
      <p:graphicFrame>
        <p:nvGraphicFramePr>
          <p:cNvPr id="12" name="Table 11"/>
          <p:cNvGraphicFramePr>
            <a:graphicFrameLocks noGrp="1"/>
          </p:cNvGraphicFramePr>
          <p:nvPr>
            <p:extLst>
              <p:ext uri="{D42A27DB-BD31-4B8C-83A1-F6EECF244321}">
                <p14:modId xmlns:p14="http://schemas.microsoft.com/office/powerpoint/2010/main" val="2062329569"/>
              </p:ext>
            </p:extLst>
          </p:nvPr>
        </p:nvGraphicFramePr>
        <p:xfrm>
          <a:off x="-4191000" y="10363200"/>
          <a:ext cx="9372599" cy="14445208"/>
        </p:xfrm>
        <a:graphic>
          <a:graphicData uri="http://schemas.openxmlformats.org/drawingml/2006/table">
            <a:tbl>
              <a:tblPr/>
              <a:tblGrid>
                <a:gridCol w="385452"/>
                <a:gridCol w="385452"/>
                <a:gridCol w="3448789"/>
                <a:gridCol w="1075213"/>
                <a:gridCol w="852054"/>
                <a:gridCol w="1075213"/>
                <a:gridCol w="1075213"/>
                <a:gridCol w="1075213"/>
              </a:tblGrid>
              <a:tr h="205509">
                <a:tc gridSpan="3">
                  <a:txBody>
                    <a:bodyPr/>
                    <a:lstStyle/>
                    <a:p>
                      <a:pPr algn="l" fontAlgn="b"/>
                      <a:r>
                        <a:rPr lang="en-US" sz="1600" b="1" i="0" u="none" strike="noStrike">
                          <a:effectLst/>
                          <a:latin typeface="Arial"/>
                        </a:rPr>
                        <a:t>Drum speed</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gridSpan="2">
                  <a:txBody>
                    <a:bodyPr/>
                    <a:lstStyle/>
                    <a:p>
                      <a:pPr algn="l" fontAlgn="b"/>
                      <a:r>
                        <a:rPr lang="en-US" sz="1600" b="0" i="0" u="none" strike="noStrike">
                          <a:effectLst/>
                          <a:latin typeface="Arial"/>
                        </a:rPr>
                        <a:t>Revolutions / second</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1600" b="0" i="0" u="none" strike="noStrike">
                          <a:effectLst/>
                          <a:latin typeface="Arial"/>
                        </a:rPr>
                        <a:t>0.191</a:t>
                      </a: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411018">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gridSpan="2">
                  <a:txBody>
                    <a:bodyPr/>
                    <a:lstStyle/>
                    <a:p>
                      <a:pPr algn="l" fontAlgn="b"/>
                      <a:r>
                        <a:rPr lang="en-US" sz="1600" b="0" i="0" u="none" strike="noStrike">
                          <a:effectLst/>
                          <a:latin typeface="Arial"/>
                        </a:rPr>
                        <a:t>Revolutions / minute (rpm)</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1600" b="0" i="0" u="none" strike="noStrike">
                          <a:effectLst/>
                          <a:latin typeface="Arial"/>
                        </a:rPr>
                        <a:t>11.46</a:t>
                      </a: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644073">
                <a:tc>
                  <a:txBody>
                    <a:bodyPr/>
                    <a:lstStyle/>
                    <a:p>
                      <a:pPr algn="l" fontAlgn="b"/>
                      <a:endParaRPr lang="en-US" sz="1600" b="1" i="0" u="none" strike="noStrike">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effectLst/>
                          <a:latin typeface="Arial"/>
                        </a:rPr>
                        <a:t>Motor Selection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1" u="none" strike="noStrike">
                          <a:effectLst/>
                          <a:latin typeface="Arial"/>
                        </a:rPr>
                        <a:t>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1" u="none" strike="noStrike">
                          <a:effectLst/>
                          <a:latin typeface="Arial"/>
                        </a:rPr>
                        <a:t>oz-in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1" u="none" strike="noStrike">
                          <a:effectLst/>
                          <a:latin typeface="Arial"/>
                        </a:rPr>
                        <a:t>rpm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1" u="none" strike="noStrike">
                          <a:effectLst/>
                          <a:latin typeface="Arial"/>
                        </a:rPr>
                        <a: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1" u="none" strike="noStrike">
                          <a:effectLst/>
                          <a:latin typeface="Arial"/>
                        </a:rPr>
                        <a: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6527">
                <a:tc>
                  <a:txBody>
                    <a:bodyPr/>
                    <a:lstStyle/>
                    <a:p>
                      <a:pPr algn="ctr" fontAlgn="ctr"/>
                      <a:endParaRPr lang="en-US" sz="1600" b="1" i="0" u="none" strike="noStrike">
                        <a:effectLst/>
                        <a:latin typeface="Arial"/>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effectLst/>
                          <a:latin typeface="Arial"/>
                        </a:rPr>
                        <a:t>Part Number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effectLst/>
                          <a:latin typeface="Arial"/>
                        </a:rPr>
                        <a:t>Max Power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effectLst/>
                          <a:latin typeface="Arial"/>
                        </a:rPr>
                        <a:t>Stall Torque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effectLst/>
                          <a:latin typeface="Arial"/>
                        </a:rPr>
                        <a:t>Free Speed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effectLst/>
                          <a:latin typeface="Arial"/>
                        </a:rPr>
                        <a:t>Free Current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effectLst/>
                          <a:latin typeface="Arial"/>
                        </a:rPr>
                        <a:t>Stall Current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1018">
                <a:tc>
                  <a:txBody>
                    <a:bodyPr/>
                    <a:lstStyle/>
                    <a:p>
                      <a:pPr algn="l" fontAlgn="b"/>
                      <a:endParaRPr lang="en-US" sz="1600" b="1" i="0" u="none" strike="noStrike">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Calibri"/>
                        </a:rPr>
                        <a:t>BaneBots </a:t>
                      </a:r>
                      <a:br>
                        <a:rPr lang="en-US" sz="1600" b="0" i="0" u="none" strike="noStrike">
                          <a:solidFill>
                            <a:srgbClr val="000000"/>
                          </a:solidFill>
                          <a:effectLst/>
                          <a:latin typeface="Calibri"/>
                        </a:rPr>
                      </a:br>
                      <a:r>
                        <a:rPr lang="en-US" sz="1600" b="0" i="0" u="none" strike="noStrike">
                          <a:solidFill>
                            <a:srgbClr val="000000"/>
                          </a:solidFill>
                          <a:effectLst/>
                          <a:latin typeface="Calibri"/>
                        </a:rPr>
                        <a:t>  M7-RS775-18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273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13000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600" b="0" i="0" u="none" strike="noStrike">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600" b="0" i="0" u="none" strike="noStrike">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600" b="0" i="0" u="none" strike="noStrike">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600" b="0" i="0" u="none" strike="noStrike">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600" b="0" i="0" u="none" strike="noStrike">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600" b="0" i="0" u="none" strike="noStrike">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r>
              <a:tr h="205509">
                <a:tc gridSpan="3">
                  <a:txBody>
                    <a:bodyPr/>
                    <a:lstStyle/>
                    <a:p>
                      <a:pPr algn="l" fontAlgn="b"/>
                      <a:r>
                        <a:rPr lang="en-US" sz="1600" b="1" i="0" u="none" strike="noStrike">
                          <a:effectLst/>
                          <a:latin typeface="Arial"/>
                        </a:rPr>
                        <a:t>Motor spec at 12VDC</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effectLst/>
                        <a:latin typeface="Arial"/>
                      </a:endParaRPr>
                    </a:p>
                  </a:txBody>
                  <a:tcPr marL="0" marR="0" marT="0"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gridSpan="2">
                  <a:txBody>
                    <a:bodyPr/>
                    <a:lstStyle/>
                    <a:p>
                      <a:pPr algn="l" fontAlgn="b"/>
                      <a:r>
                        <a:rPr lang="en-US" sz="1600" b="0" i="0" u="none" strike="noStrike">
                          <a:effectLst/>
                          <a:latin typeface="Arial"/>
                        </a:rPr>
                        <a:t>No load speed</a:t>
                      </a:r>
                    </a:p>
                  </a:txBody>
                  <a:tcPr marL="0" marR="0" marT="0" marB="0" anchor="b">
                    <a:lnL>
                      <a:noFill/>
                    </a:lnL>
                    <a:lnR w="6350" cap="flat" cmpd="sng" algn="ctr">
                      <a:solidFill>
                        <a:srgbClr val="7F7F7F"/>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1600" b="1" i="0" u="none" strike="noStrike">
                          <a:solidFill>
                            <a:srgbClr val="0000FF"/>
                          </a:solidFill>
                          <a:effectLst/>
                          <a:latin typeface="Arial"/>
                        </a:rPr>
                        <a:t>13000</a:t>
                      </a:r>
                    </a:p>
                  </a:txBody>
                  <a:tcPr marL="0" marR="0" marT="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n-US" sz="1600" b="0" i="0" u="none" strike="noStrike">
                          <a:effectLst/>
                          <a:latin typeface="Arial"/>
                        </a:rPr>
                        <a:t>RPM</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gridSpan="2">
                  <a:txBody>
                    <a:bodyPr/>
                    <a:lstStyle/>
                    <a:p>
                      <a:pPr algn="l" fontAlgn="b"/>
                      <a:r>
                        <a:rPr lang="en-US" sz="1600" b="0" i="0" u="none" strike="noStrike">
                          <a:effectLst/>
                          <a:latin typeface="Arial"/>
                        </a:rPr>
                        <a:t>Stall Torque</a:t>
                      </a:r>
                    </a:p>
                  </a:txBody>
                  <a:tcPr marL="0" marR="0" marT="0" marB="0" anchor="b">
                    <a:lnL>
                      <a:noFill/>
                    </a:lnL>
                    <a:lnR w="6350" cap="flat" cmpd="sng" algn="ctr">
                      <a:solidFill>
                        <a:srgbClr val="7F7F7F"/>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1600" b="1" i="0" u="none" strike="noStrike">
                          <a:solidFill>
                            <a:srgbClr val="0000FF"/>
                          </a:solidFill>
                          <a:effectLst/>
                          <a:latin typeface="Arial"/>
                        </a:rPr>
                        <a:t>113</a:t>
                      </a:r>
                    </a:p>
                  </a:txBody>
                  <a:tcPr marL="0" marR="0" marT="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n-US" sz="1600" b="0" i="0" u="none" strike="noStrike">
                          <a:effectLst/>
                          <a:latin typeface="Arial"/>
                        </a:rPr>
                        <a:t>oz-in</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411018">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gridSpan="2">
                  <a:txBody>
                    <a:bodyPr/>
                    <a:lstStyle/>
                    <a:p>
                      <a:pPr algn="l" fontAlgn="b"/>
                      <a:r>
                        <a:rPr lang="es-ES_tradnl" sz="1600" b="0" i="0" u="none" strike="noStrike">
                          <a:effectLst/>
                          <a:latin typeface="Arial"/>
                        </a:rPr>
                        <a:t>Stall Torque (1 Oz-In= 0.007062 N-m)</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1600" b="0" i="0" u="none" strike="noStrike">
                          <a:effectLst/>
                          <a:latin typeface="Arial"/>
                        </a:rPr>
                        <a:t>0.798</a:t>
                      </a:r>
                    </a:p>
                  </a:txBody>
                  <a:tcPr marL="0" marR="0" marT="0"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r>
                        <a:rPr lang="en-US" sz="1600" b="0" i="0" u="none" strike="noStrike">
                          <a:effectLst/>
                          <a:latin typeface="Arial"/>
                        </a:rPr>
                        <a:t>N-m</a:t>
                      </a: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gridSpan="2">
                  <a:txBody>
                    <a:bodyPr/>
                    <a:lstStyle/>
                    <a:p>
                      <a:pPr algn="l" fontAlgn="b"/>
                      <a:r>
                        <a:rPr lang="en-US" sz="1600" b="0" i="0" u="none" strike="noStrike">
                          <a:effectLst/>
                          <a:latin typeface="Arial"/>
                        </a:rPr>
                        <a:t>Free Current</a:t>
                      </a:r>
                    </a:p>
                  </a:txBody>
                  <a:tcPr marL="0" marR="0" marT="0" marB="0" anchor="b">
                    <a:lnL>
                      <a:noFill/>
                    </a:lnL>
                    <a:lnR w="6350" cap="flat" cmpd="sng" algn="ctr">
                      <a:solidFill>
                        <a:srgbClr val="7F7F7F"/>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1600" b="1" i="0" u="none" strike="noStrike">
                          <a:solidFill>
                            <a:srgbClr val="0000FF"/>
                          </a:solidFill>
                          <a:effectLst/>
                          <a:latin typeface="Arial"/>
                        </a:rPr>
                        <a:t>1.80</a:t>
                      </a:r>
                    </a:p>
                  </a:txBody>
                  <a:tcPr marL="0" marR="0" marT="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n-US" sz="1600" b="0" i="0" u="none" strike="noStrike">
                          <a:effectLst/>
                          <a:latin typeface="Arial"/>
                        </a:rPr>
                        <a:t>A</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gridSpan="2">
                  <a:txBody>
                    <a:bodyPr/>
                    <a:lstStyle/>
                    <a:p>
                      <a:pPr algn="l" fontAlgn="b"/>
                      <a:r>
                        <a:rPr lang="en-US" sz="1600" b="0" i="0" u="none" strike="noStrike">
                          <a:effectLst/>
                          <a:latin typeface="Arial"/>
                        </a:rPr>
                        <a:t>Stall Current</a:t>
                      </a:r>
                    </a:p>
                  </a:txBody>
                  <a:tcPr marL="0" marR="0" marT="0" marB="0" anchor="b">
                    <a:lnL>
                      <a:noFill/>
                    </a:lnL>
                    <a:lnR w="6350" cap="flat" cmpd="sng" algn="ctr">
                      <a:solidFill>
                        <a:srgbClr val="7F7F7F"/>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1600" b="1" i="0" u="none" strike="noStrike">
                          <a:solidFill>
                            <a:srgbClr val="0000FF"/>
                          </a:solidFill>
                          <a:effectLst/>
                          <a:latin typeface="Arial"/>
                        </a:rPr>
                        <a:t>87.0</a:t>
                      </a:r>
                    </a:p>
                  </a:txBody>
                  <a:tcPr marL="0" marR="0" marT="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n-US" sz="1600" b="0" i="0" u="none" strike="noStrike">
                          <a:effectLst/>
                          <a:latin typeface="Arial"/>
                        </a:rPr>
                        <a:t>A</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411018">
                <a:tc gridSpan="3">
                  <a:txBody>
                    <a:bodyPr/>
                    <a:lstStyle/>
                    <a:p>
                      <a:pPr algn="l" fontAlgn="b"/>
                      <a:r>
                        <a:rPr lang="en-US" sz="1600" b="1" i="0" u="none" strike="noStrike">
                          <a:effectLst/>
                          <a:latin typeface="Arial"/>
                        </a:rPr>
                        <a:t>Calculated specs</a:t>
                      </a:r>
                      <a:r>
                        <a:rPr lang="en-US" sz="1600" b="0" i="0" u="none" strike="noStrike">
                          <a:effectLst/>
                          <a:latin typeface="Arial"/>
                        </a:rPr>
                        <a:t> (not used below)</a:t>
                      </a:r>
                      <a:endParaRPr lang="en-US" sz="1600" b="1" i="0" u="none" strike="noStrike">
                        <a:effectLst/>
                        <a:latin typeface="Arial"/>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gridSpan="2">
                  <a:txBody>
                    <a:bodyPr/>
                    <a:lstStyle/>
                    <a:p>
                      <a:pPr algn="l" fontAlgn="b"/>
                      <a:r>
                        <a:rPr lang="en-US" sz="1600" b="0" i="0" u="none" strike="noStrike">
                          <a:effectLst/>
                          <a:latin typeface="Arial"/>
                        </a:rPr>
                        <a:t>Max Power Output</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1600" b="0" i="0" u="none" strike="noStrike">
                          <a:effectLst/>
                          <a:latin typeface="Arial"/>
                        </a:rPr>
                        <a:t>271.6</a:t>
                      </a:r>
                    </a:p>
                  </a:txBody>
                  <a:tcPr marL="0" marR="0" marT="0" marB="0" anchor="b">
                    <a:lnL>
                      <a:noFill/>
                    </a:lnL>
                    <a:lnR>
                      <a:noFill/>
                    </a:lnR>
                    <a:lnT>
                      <a:noFill/>
                    </a:lnT>
                    <a:lnB>
                      <a:noFill/>
                    </a:lnB>
                  </a:tcPr>
                </a:tc>
                <a:tc>
                  <a:txBody>
                    <a:bodyPr/>
                    <a:lstStyle/>
                    <a:p>
                      <a:pPr algn="l" fontAlgn="b"/>
                      <a:r>
                        <a:rPr lang="en-US" sz="1600" b="0" i="0" u="none" strike="noStrike">
                          <a:effectLst/>
                          <a:latin typeface="Arial"/>
                        </a:rPr>
                        <a:t>W</a:t>
                      </a: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411018">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gridSpan="2">
                  <a:txBody>
                    <a:bodyPr/>
                    <a:lstStyle/>
                    <a:p>
                      <a:pPr algn="l" fontAlgn="b"/>
                      <a:r>
                        <a:rPr lang="en-US" sz="1600" b="0" i="0" u="none" strike="noStrike">
                          <a:effectLst/>
                          <a:latin typeface="Arial"/>
                        </a:rPr>
                        <a:t>Max Efficiency calculation</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411018">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r>
                        <a:rPr lang="en-US" sz="1600" b="0" i="0" u="none" strike="noStrike">
                          <a:effectLst/>
                          <a:latin typeface="Arial"/>
                        </a:rPr>
                        <a:t>Occurs at:</a:t>
                      </a:r>
                    </a:p>
                  </a:txBody>
                  <a:tcPr marL="0" marR="0" marT="0" marB="0" anchor="b">
                    <a:lnL>
                      <a:noFill/>
                    </a:lnL>
                    <a:lnR>
                      <a:noFill/>
                    </a:lnR>
                    <a:lnT>
                      <a:noFill/>
                    </a:lnT>
                    <a:lnB>
                      <a:noFill/>
                    </a:lnB>
                  </a:tcPr>
                </a:tc>
                <a:tc>
                  <a:txBody>
                    <a:bodyPr/>
                    <a:lstStyle/>
                    <a:p>
                      <a:pPr algn="r" fontAlgn="b"/>
                      <a:r>
                        <a:rPr lang="en-US" sz="1600" b="0" i="0" u="none" strike="noStrike">
                          <a:effectLst/>
                          <a:latin typeface="Arial"/>
                        </a:rPr>
                        <a:t>87.4%</a:t>
                      </a:r>
                    </a:p>
                  </a:txBody>
                  <a:tcPr marL="0" marR="0" marT="0" marB="0" anchor="b">
                    <a:lnL>
                      <a:noFill/>
                    </a:lnL>
                    <a:lnR>
                      <a:noFill/>
                    </a:lnR>
                    <a:lnT>
                      <a:noFill/>
                    </a:lnT>
                    <a:lnB>
                      <a:noFill/>
                    </a:lnB>
                  </a:tcPr>
                </a:tc>
                <a:tc gridSpan="2">
                  <a:txBody>
                    <a:bodyPr/>
                    <a:lstStyle/>
                    <a:p>
                      <a:pPr algn="l" fontAlgn="b"/>
                      <a:r>
                        <a:rPr lang="en-US" sz="1600" b="0" i="0" u="none" strike="noStrike">
                          <a:effectLst/>
                          <a:latin typeface="Arial"/>
                        </a:rPr>
                        <a:t>of free speed</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r>
                        <a:rPr lang="en-US" sz="1600" b="0" i="0" u="none" strike="noStrike">
                          <a:effectLst/>
                          <a:latin typeface="Arial"/>
                        </a:rPr>
                        <a:t>Max Efficiency</a:t>
                      </a:r>
                    </a:p>
                  </a:txBody>
                  <a:tcPr marL="0" marR="0" marT="0" marB="0" anchor="b">
                    <a:lnL>
                      <a:noFill/>
                    </a:lnL>
                    <a:lnR>
                      <a:noFill/>
                    </a:lnR>
                    <a:lnT>
                      <a:noFill/>
                    </a:lnT>
                    <a:lnB>
                      <a:noFill/>
                    </a:lnB>
                  </a:tcPr>
                </a:tc>
                <a:tc>
                  <a:txBody>
                    <a:bodyPr/>
                    <a:lstStyle/>
                    <a:p>
                      <a:pPr algn="r" fontAlgn="b"/>
                      <a:r>
                        <a:rPr lang="en-US" sz="1600" b="0" i="0" u="none" strike="noStrike">
                          <a:effectLst/>
                          <a:latin typeface="Arial"/>
                        </a:rPr>
                        <a:t>79.5%</a:t>
                      </a: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411018">
                <a:tc gridSpan="3">
                  <a:txBody>
                    <a:bodyPr/>
                    <a:lstStyle/>
                    <a:p>
                      <a:pPr algn="l" fontAlgn="b"/>
                      <a:r>
                        <a:rPr lang="en-US" sz="1600" b="1" i="0" u="none" strike="noStrike">
                          <a:effectLst/>
                          <a:latin typeface="Arial"/>
                        </a:rPr>
                        <a:t>Operating Point at FUSE current</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411018">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r>
                        <a:rPr lang="en-US" sz="1600" b="0" i="0" u="none" strike="noStrike">
                          <a:effectLst/>
                          <a:latin typeface="Arial"/>
                        </a:rPr>
                        <a:t>at 20A</a:t>
                      </a:r>
                    </a:p>
                  </a:txBody>
                  <a:tcPr marL="0" marR="0" marT="0" marB="0" anchor="b">
                    <a:lnL>
                      <a:noFill/>
                    </a:lnL>
                    <a:lnR>
                      <a:noFill/>
                    </a:lnR>
                    <a:lnT>
                      <a:noFill/>
                    </a:lnT>
                    <a:lnB>
                      <a:noFill/>
                    </a:lnB>
                  </a:tcPr>
                </a:tc>
                <a:tc>
                  <a:txBody>
                    <a:bodyPr/>
                    <a:lstStyle/>
                    <a:p>
                      <a:pPr algn="r" fontAlgn="b"/>
                      <a:r>
                        <a:rPr lang="en-US" sz="1600" b="0" i="0" u="none" strike="noStrike">
                          <a:effectLst/>
                          <a:latin typeface="Arial"/>
                        </a:rPr>
                        <a:t>20</a:t>
                      </a:r>
                    </a:p>
                  </a:txBody>
                  <a:tcPr marL="0" marR="0" marT="0" marB="0" anchor="b">
                    <a:lnL>
                      <a:noFill/>
                    </a:lnL>
                    <a:lnR>
                      <a:noFill/>
                    </a:lnR>
                    <a:lnT>
                      <a:noFill/>
                    </a:lnT>
                    <a:lnB>
                      <a:noFill/>
                    </a:lnB>
                  </a:tcPr>
                </a:tc>
                <a:tc>
                  <a:txBody>
                    <a:bodyPr/>
                    <a:lstStyle/>
                    <a:p>
                      <a:pPr algn="r" fontAlgn="b"/>
                      <a:r>
                        <a:rPr lang="en-US" sz="1600" b="0" i="0" u="none" strike="noStrike">
                          <a:effectLst/>
                          <a:latin typeface="Arial"/>
                        </a:rPr>
                        <a:t>78.6%</a:t>
                      </a: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411018">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r>
                        <a:rPr lang="en-US" sz="1600" b="0" i="0" u="none" strike="noStrike">
                          <a:effectLst/>
                          <a:latin typeface="Arial"/>
                        </a:rPr>
                        <a:t>at 30A</a:t>
                      </a:r>
                    </a:p>
                  </a:txBody>
                  <a:tcPr marL="0" marR="0" marT="0" marB="0" anchor="b">
                    <a:lnL>
                      <a:noFill/>
                    </a:lnL>
                    <a:lnR>
                      <a:noFill/>
                    </a:lnR>
                    <a:lnT>
                      <a:noFill/>
                    </a:lnT>
                    <a:lnB>
                      <a:noFill/>
                    </a:lnB>
                  </a:tcPr>
                </a:tc>
                <a:tc>
                  <a:txBody>
                    <a:bodyPr/>
                    <a:lstStyle/>
                    <a:p>
                      <a:pPr algn="r" fontAlgn="b"/>
                      <a:r>
                        <a:rPr lang="en-US" sz="1600" b="0" i="0" u="none" strike="noStrike">
                          <a:effectLst/>
                          <a:latin typeface="Arial"/>
                        </a:rPr>
                        <a:t>30</a:t>
                      </a:r>
                    </a:p>
                  </a:txBody>
                  <a:tcPr marL="0" marR="0" marT="0" marB="0" anchor="b">
                    <a:lnL>
                      <a:noFill/>
                    </a:lnL>
                    <a:lnR>
                      <a:noFill/>
                    </a:lnR>
                    <a:lnT>
                      <a:noFill/>
                    </a:lnT>
                    <a:lnB>
                      <a:noFill/>
                    </a:lnB>
                  </a:tcPr>
                </a:tc>
                <a:tc>
                  <a:txBody>
                    <a:bodyPr/>
                    <a:lstStyle/>
                    <a:p>
                      <a:pPr algn="r" fontAlgn="b"/>
                      <a:r>
                        <a:rPr lang="en-US" sz="1600" b="0" i="0" u="none" strike="noStrike">
                          <a:effectLst/>
                          <a:latin typeface="Arial"/>
                        </a:rPr>
                        <a:t>66.9%</a:t>
                      </a: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411018">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r>
                        <a:rPr lang="en-US" sz="1600" b="0" i="0" u="none" strike="noStrike">
                          <a:effectLst/>
                          <a:latin typeface="Arial"/>
                        </a:rPr>
                        <a:t>at 40A</a:t>
                      </a:r>
                    </a:p>
                  </a:txBody>
                  <a:tcPr marL="0" marR="0" marT="0" marB="0" anchor="b">
                    <a:lnL>
                      <a:noFill/>
                    </a:lnL>
                    <a:lnR>
                      <a:noFill/>
                    </a:lnR>
                    <a:lnT>
                      <a:noFill/>
                    </a:lnT>
                    <a:lnB>
                      <a:noFill/>
                    </a:lnB>
                  </a:tcPr>
                </a:tc>
                <a:tc>
                  <a:txBody>
                    <a:bodyPr/>
                    <a:lstStyle/>
                    <a:p>
                      <a:pPr algn="r" fontAlgn="b"/>
                      <a:r>
                        <a:rPr lang="en-US" sz="1600" b="0" i="0" u="none" strike="noStrike">
                          <a:effectLst/>
                          <a:latin typeface="Arial"/>
                        </a:rPr>
                        <a:t>40</a:t>
                      </a:r>
                    </a:p>
                  </a:txBody>
                  <a:tcPr marL="0" marR="0" marT="0" marB="0" anchor="b">
                    <a:lnL>
                      <a:noFill/>
                    </a:lnL>
                    <a:lnR>
                      <a:noFill/>
                    </a:lnR>
                    <a:lnT>
                      <a:noFill/>
                    </a:lnT>
                    <a:lnB>
                      <a:noFill/>
                    </a:lnB>
                  </a:tcPr>
                </a:tc>
                <a:tc>
                  <a:txBody>
                    <a:bodyPr/>
                    <a:lstStyle/>
                    <a:p>
                      <a:pPr algn="r" fontAlgn="b"/>
                      <a:r>
                        <a:rPr lang="en-US" sz="1600" b="0" i="0" u="none" strike="noStrike">
                          <a:effectLst/>
                          <a:latin typeface="Arial"/>
                        </a:rPr>
                        <a:t>55.2%</a:t>
                      </a: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411018">
                <a:tc gridSpan="3">
                  <a:txBody>
                    <a:bodyPr/>
                    <a:lstStyle/>
                    <a:p>
                      <a:pPr algn="l" fontAlgn="b"/>
                      <a:r>
                        <a:rPr lang="en-US" sz="1600" b="1" i="0" u="none" strike="noStrike">
                          <a:effectLst/>
                          <a:latin typeface="Arial"/>
                        </a:rPr>
                        <a:t>Select Motor Speed and Torque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effectLst/>
                        <a:latin typeface="Arial"/>
                      </a:endParaRPr>
                    </a:p>
                  </a:txBody>
                  <a:tcPr marL="0" marR="0" marT="0"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r>
                        <a:rPr lang="en-US" sz="1600" b="0" i="0" u="none" strike="noStrike">
                          <a:effectLst/>
                          <a:latin typeface="Arial"/>
                        </a:rPr>
                        <a:t>% motor speed</a:t>
                      </a:r>
                    </a:p>
                  </a:txBody>
                  <a:tcPr marL="0" marR="0" marT="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r" fontAlgn="b"/>
                      <a:r>
                        <a:rPr lang="en-US" sz="1600" b="1" i="0" u="none" strike="noStrike">
                          <a:solidFill>
                            <a:srgbClr val="0000FF"/>
                          </a:solidFill>
                          <a:effectLst/>
                          <a:latin typeface="Arial"/>
                        </a:rPr>
                        <a:t>90%</a:t>
                      </a:r>
                    </a:p>
                  </a:txBody>
                  <a:tcPr marL="0" marR="0" marT="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endParaRPr lang="en-US" sz="1600" b="0" i="0" u="none" strike="noStrike">
                        <a:effectLst/>
                        <a:latin typeface="Arial"/>
                      </a:endParaRP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r>
                        <a:rPr lang="en-US" sz="1600" b="0" i="0" u="none" strike="noStrike">
                          <a:effectLst/>
                          <a:latin typeface="Arial"/>
                        </a:rPr>
                        <a:t>Motor current</a:t>
                      </a:r>
                    </a:p>
                  </a:txBody>
                  <a:tcPr marL="0" marR="0" marT="0" marB="0" anchor="b">
                    <a:lnL>
                      <a:noFill/>
                    </a:lnL>
                    <a:lnR>
                      <a:noFill/>
                    </a:lnR>
                    <a:lnT>
                      <a:noFill/>
                    </a:lnT>
                    <a:lnB>
                      <a:noFill/>
                    </a:lnB>
                  </a:tcPr>
                </a:tc>
                <a:tc>
                  <a:txBody>
                    <a:bodyPr/>
                    <a:lstStyle/>
                    <a:p>
                      <a:pPr algn="r" fontAlgn="b"/>
                      <a:r>
                        <a:rPr lang="en-US" sz="1600" b="0" i="0" u="none" strike="noStrike">
                          <a:effectLst/>
                          <a:latin typeface="Arial"/>
                        </a:rPr>
                        <a:t>10.3</a:t>
                      </a:r>
                    </a:p>
                  </a:txBody>
                  <a:tcPr marL="0" marR="0" marT="0"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1600" b="0" i="0" u="none" strike="noStrike">
                          <a:effectLst/>
                          <a:latin typeface="Arial"/>
                        </a:rPr>
                        <a:t>A</a:t>
                      </a: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r>
                        <a:rPr lang="en-US" sz="1600" b="0" i="0" u="none" strike="noStrike">
                          <a:effectLst/>
                          <a:latin typeface="Arial"/>
                        </a:rPr>
                        <a:t>Motor Speed</a:t>
                      </a:r>
                    </a:p>
                  </a:txBody>
                  <a:tcPr marL="0" marR="0" marT="0" marB="0" anchor="b">
                    <a:lnL>
                      <a:noFill/>
                    </a:lnL>
                    <a:lnR>
                      <a:noFill/>
                    </a:lnR>
                    <a:lnT>
                      <a:noFill/>
                    </a:lnT>
                    <a:lnB>
                      <a:noFill/>
                    </a:lnB>
                  </a:tcPr>
                </a:tc>
                <a:tc>
                  <a:txBody>
                    <a:bodyPr/>
                    <a:lstStyle/>
                    <a:p>
                      <a:pPr algn="r" fontAlgn="b"/>
                      <a:r>
                        <a:rPr lang="en-US" sz="1600" b="0" i="0" u="none" strike="noStrike">
                          <a:effectLst/>
                          <a:latin typeface="Arial"/>
                        </a:rPr>
                        <a:t>11700</a:t>
                      </a:r>
                    </a:p>
                  </a:txBody>
                  <a:tcPr marL="0" marR="0" marT="0" marB="0" anchor="b">
                    <a:lnL>
                      <a:noFill/>
                    </a:lnL>
                    <a:lnR>
                      <a:noFill/>
                    </a:lnR>
                    <a:lnT>
                      <a:noFill/>
                    </a:lnT>
                    <a:lnB>
                      <a:noFill/>
                    </a:lnB>
                  </a:tcPr>
                </a:tc>
                <a:tc>
                  <a:txBody>
                    <a:bodyPr/>
                    <a:lstStyle/>
                    <a:p>
                      <a:pPr algn="l" fontAlgn="b"/>
                      <a:r>
                        <a:rPr lang="en-US" sz="1600" b="0" i="0" u="none" strike="noStrike">
                          <a:effectLst/>
                          <a:latin typeface="Arial"/>
                        </a:rPr>
                        <a:t>rpm</a:t>
                      </a: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411018">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r>
                        <a:rPr lang="en-US" sz="1600" b="0" i="0" u="none" strike="noStrike">
                          <a:effectLst/>
                          <a:latin typeface="Arial"/>
                        </a:rPr>
                        <a:t>Torque</a:t>
                      </a:r>
                    </a:p>
                  </a:txBody>
                  <a:tcPr marL="0" marR="0" marT="0" marB="0" anchor="b">
                    <a:lnL>
                      <a:noFill/>
                    </a:lnL>
                    <a:lnR>
                      <a:noFill/>
                    </a:lnR>
                    <a:lnT>
                      <a:noFill/>
                    </a:lnT>
                    <a:lnB>
                      <a:noFill/>
                    </a:lnB>
                  </a:tcPr>
                </a:tc>
                <a:tc>
                  <a:txBody>
                    <a:bodyPr/>
                    <a:lstStyle/>
                    <a:p>
                      <a:pPr algn="r" fontAlgn="b"/>
                      <a:r>
                        <a:rPr lang="en-US" sz="1600" b="0" i="0" u="none" strike="noStrike">
                          <a:effectLst/>
                          <a:latin typeface="Arial"/>
                        </a:rPr>
                        <a:t>0.0798</a:t>
                      </a:r>
                    </a:p>
                  </a:txBody>
                  <a:tcPr marL="0" marR="0" marT="0" marB="0" anchor="b">
                    <a:lnL>
                      <a:noFill/>
                    </a:lnL>
                    <a:lnR>
                      <a:noFill/>
                    </a:lnR>
                    <a:lnT>
                      <a:noFill/>
                    </a:lnT>
                    <a:lnB>
                      <a:noFill/>
                    </a:lnB>
                  </a:tcPr>
                </a:tc>
                <a:tc>
                  <a:txBody>
                    <a:bodyPr/>
                    <a:lstStyle/>
                    <a:p>
                      <a:pPr algn="l" fontAlgn="b"/>
                      <a:r>
                        <a:rPr lang="en-US" sz="1600" b="0" i="0" u="none" strike="noStrike">
                          <a:effectLst/>
                          <a:latin typeface="Arial"/>
                        </a:rPr>
                        <a:t>N-m</a:t>
                      </a: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r>
                        <a:rPr lang="en-US" sz="1600" b="0" i="1" u="none" strike="noStrike">
                          <a:effectLst/>
                          <a:latin typeface="Arial"/>
                        </a:rPr>
                        <a:t>Power out</a:t>
                      </a:r>
                    </a:p>
                  </a:txBody>
                  <a:tcPr marL="0" marR="0" marT="0" marB="0" anchor="b">
                    <a:lnL>
                      <a:noFill/>
                    </a:lnL>
                    <a:lnR>
                      <a:noFill/>
                    </a:lnR>
                    <a:lnT>
                      <a:noFill/>
                    </a:lnT>
                    <a:lnB>
                      <a:noFill/>
                    </a:lnB>
                  </a:tcPr>
                </a:tc>
                <a:tc>
                  <a:txBody>
                    <a:bodyPr/>
                    <a:lstStyle/>
                    <a:p>
                      <a:pPr algn="r" fontAlgn="b"/>
                      <a:r>
                        <a:rPr lang="en-US" sz="1600" b="0" i="1" u="none" strike="noStrike">
                          <a:effectLst/>
                          <a:latin typeface="Arial"/>
                        </a:rPr>
                        <a:t>97.8</a:t>
                      </a:r>
                    </a:p>
                  </a:txBody>
                  <a:tcPr marL="0" marR="0" marT="0" marB="0" anchor="b">
                    <a:lnL>
                      <a:noFill/>
                    </a:lnL>
                    <a:lnR>
                      <a:noFill/>
                    </a:lnR>
                    <a:lnT>
                      <a:noFill/>
                    </a:lnT>
                    <a:lnB>
                      <a:noFill/>
                    </a:lnB>
                  </a:tcPr>
                </a:tc>
                <a:tc>
                  <a:txBody>
                    <a:bodyPr/>
                    <a:lstStyle/>
                    <a:p>
                      <a:pPr algn="l" fontAlgn="b"/>
                      <a:r>
                        <a:rPr lang="en-US" sz="1600" b="0" i="1" u="none" strike="noStrike">
                          <a:effectLst/>
                          <a:latin typeface="Arial"/>
                        </a:rPr>
                        <a:t>W</a:t>
                      </a: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411018">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r>
                        <a:rPr lang="en-US" sz="1600" b="0" i="0" u="none" strike="noStrike">
                          <a:effectLst/>
                          <a:latin typeface="Arial"/>
                        </a:rPr>
                        <a:t>Required Gear Reduction</a:t>
                      </a:r>
                    </a:p>
                  </a:txBody>
                  <a:tcPr marL="0" marR="0" marT="0" marB="0" anchor="b">
                    <a:lnL>
                      <a:noFill/>
                    </a:lnL>
                    <a:lnR>
                      <a:noFill/>
                    </a:lnR>
                    <a:lnT>
                      <a:noFill/>
                    </a:lnT>
                    <a:lnB>
                      <a:noFill/>
                    </a:lnB>
                  </a:tcPr>
                </a:tc>
                <a:tc>
                  <a:txBody>
                    <a:bodyPr/>
                    <a:lstStyle/>
                    <a:p>
                      <a:pPr algn="r" fontAlgn="b"/>
                      <a:r>
                        <a:rPr lang="en-US" sz="1600" b="1" i="0" u="none" strike="noStrike">
                          <a:effectLst/>
                          <a:latin typeface="Arial"/>
                        </a:rPr>
                        <a:t>1021.0</a:t>
                      </a: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411018">
                <a:tc gridSpan="4">
                  <a:txBody>
                    <a:bodyPr/>
                    <a:lstStyle/>
                    <a:p>
                      <a:pPr algn="l" fontAlgn="b"/>
                      <a:r>
                        <a:rPr lang="en-US" sz="1600" b="1" i="0" u="none" strike="noStrike">
                          <a:effectLst/>
                          <a:latin typeface="Arial"/>
                        </a:rPr>
                        <a:t>Loss estimate assuming 'n' small gear sets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411018">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gridSpan="2">
                  <a:txBody>
                    <a:bodyPr/>
                    <a:lstStyle/>
                    <a:p>
                      <a:pPr algn="l" fontAlgn="b"/>
                      <a:r>
                        <a:rPr lang="en-US" sz="1600" b="0" i="0" u="none" strike="noStrike">
                          <a:effectLst/>
                          <a:latin typeface="Arial"/>
                        </a:rPr>
                        <a:t>Individual gear set reduction ratio</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1600" b="1" i="0" u="none" strike="noStrike">
                          <a:solidFill>
                            <a:srgbClr val="0000D4"/>
                          </a:solidFill>
                          <a:effectLst/>
                          <a:latin typeface="Arial"/>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effectLst/>
                          <a:latin typeface="Arial"/>
                        </a:rPr>
                        <a:t>times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gridSpan="2">
                  <a:txBody>
                    <a:bodyPr/>
                    <a:lstStyle/>
                    <a:p>
                      <a:pPr algn="l" fontAlgn="b"/>
                      <a:r>
                        <a:rPr lang="en-US" sz="1600" b="0" i="0" u="none" strike="noStrike">
                          <a:effectLst/>
                          <a:latin typeface="Arial"/>
                        </a:rPr>
                        <a:t>% Loss per gear set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1600" b="1" i="0" u="none" strike="noStrike">
                          <a:solidFill>
                            <a:srgbClr val="0000D4"/>
                          </a:solidFill>
                          <a:effectLst/>
                          <a:latin typeface="Arial"/>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411018">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gridSpan="2">
                  <a:txBody>
                    <a:bodyPr/>
                    <a:lstStyle/>
                    <a:p>
                      <a:pPr algn="l" fontAlgn="b"/>
                      <a:r>
                        <a:rPr lang="en-US" sz="1600" b="0" i="0" u="none" strike="noStrike">
                          <a:effectLst/>
                          <a:latin typeface="Arial"/>
                        </a:rPr>
                        <a:t>Number of gear reductions</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1600" b="0" i="0" u="none" strike="noStrike">
                          <a:effectLst/>
                          <a:latin typeface="Arial"/>
                        </a:rPr>
                        <a:t>4.998</a:t>
                      </a:r>
                    </a:p>
                  </a:txBody>
                  <a:tcPr marL="0" marR="0" marT="0" marB="0" anchor="b">
                    <a:lnL>
                      <a:noFill/>
                    </a:lnL>
                    <a:lnR>
                      <a:noFill/>
                    </a:lnR>
                    <a:lnT>
                      <a:noFill/>
                    </a:lnT>
                    <a:lnB>
                      <a:noFill/>
                    </a:lnB>
                  </a:tcPr>
                </a:tc>
                <a:tc>
                  <a:txBody>
                    <a:bodyPr/>
                    <a:lstStyle/>
                    <a:p>
                      <a:pPr algn="l" fontAlgn="b"/>
                      <a:r>
                        <a:rPr lang="en-US" sz="1600" b="0" i="0" u="none" strike="noStrike">
                          <a:effectLst/>
                          <a:latin typeface="Arial"/>
                        </a:rPr>
                        <a:t>sets</a:t>
                      </a: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411018">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gridSpan="2">
                  <a:txBody>
                    <a:bodyPr/>
                    <a:lstStyle/>
                    <a:p>
                      <a:pPr algn="l" fontAlgn="b"/>
                      <a:r>
                        <a:rPr lang="en-US" sz="1600" b="0" i="0" u="none" strike="noStrike">
                          <a:effectLst/>
                          <a:latin typeface="Arial"/>
                        </a:rPr>
                        <a:t>Total estimated gear efficiency</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1600" b="0" i="0" u="none" strike="noStrike">
                          <a:effectLst/>
                          <a:latin typeface="Arial"/>
                        </a:rPr>
                        <a:t>77.39%</a:t>
                      </a: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dirty="0">
                        <a:effectLst/>
                        <a:latin typeface="Arial"/>
                      </a:endParaRPr>
                    </a:p>
                  </a:txBody>
                  <a:tcPr marL="0" marR="0" marT="0" marB="0" anchor="b">
                    <a:lnL>
                      <a:noFill/>
                    </a:lnL>
                    <a:lnR>
                      <a:noFill/>
                    </a:lnR>
                    <a:lnT>
                      <a:noFill/>
                    </a:lnT>
                    <a:lnB>
                      <a:noFill/>
                    </a:lnB>
                  </a:tcPr>
                </a:tc>
              </a:tr>
            </a:tbl>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845840866"/>
              </p:ext>
            </p:extLst>
          </p:nvPr>
        </p:nvGraphicFramePr>
        <p:xfrm>
          <a:off x="1600200" y="838200"/>
          <a:ext cx="5880100" cy="5727700"/>
        </p:xfrm>
        <a:graphic>
          <a:graphicData uri="http://schemas.openxmlformats.org/presentationml/2006/ole">
            <mc:AlternateContent xmlns:mc="http://schemas.openxmlformats.org/markup-compatibility/2006">
              <mc:Choice xmlns:v="urn:schemas-microsoft-com:vml" Requires="v">
                <p:oleObj spid="_x0000_s149518" name="Worksheet" r:id="rId5" imgW="5880100" imgH="5727700" progId="Excel.Sheet.12">
                  <p:embed/>
                </p:oleObj>
              </mc:Choice>
              <mc:Fallback>
                <p:oleObj name="Worksheet" r:id="rId5" imgW="5880100" imgH="5727700" progId="Excel.Sheet.12">
                  <p:embed/>
                  <p:pic>
                    <p:nvPicPr>
                      <p:cNvPr id="0" name=""/>
                      <p:cNvPicPr/>
                      <p:nvPr/>
                    </p:nvPicPr>
                    <p:blipFill>
                      <a:blip r:embed="rId6"/>
                      <a:stretch>
                        <a:fillRect/>
                      </a:stretch>
                    </p:blipFill>
                    <p:spPr>
                      <a:xfrm>
                        <a:off x="1600200" y="838200"/>
                        <a:ext cx="5880100" cy="572770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14481906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noChangeAspect="1"/>
          </p:cNvGraphicFramePr>
          <p:nvPr>
            <p:extLst>
              <p:ext uri="{D42A27DB-BD31-4B8C-83A1-F6EECF244321}">
                <p14:modId xmlns:p14="http://schemas.microsoft.com/office/powerpoint/2010/main" val="3351355581"/>
              </p:ext>
            </p:extLst>
          </p:nvPr>
        </p:nvGraphicFramePr>
        <p:xfrm>
          <a:off x="1676400" y="1752600"/>
          <a:ext cx="6172200" cy="3251796"/>
        </p:xfrm>
        <a:graphic>
          <a:graphicData uri="http://schemas.openxmlformats.org/drawingml/2006/table">
            <a:tbl>
              <a:tblPr/>
              <a:tblGrid>
                <a:gridCol w="387036"/>
                <a:gridCol w="387036"/>
                <a:gridCol w="3462950"/>
                <a:gridCol w="1079626"/>
                <a:gridCol w="855552"/>
              </a:tblGrid>
              <a:tr h="330346">
                <a:tc>
                  <a:txBody>
                    <a:bodyPr/>
                    <a:lstStyle/>
                    <a:p>
                      <a:pPr algn="l" fontAlgn="b"/>
                      <a:endParaRPr lang="en-US" sz="20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c>
                  <a:txBody>
                    <a:bodyPr/>
                    <a:lstStyle/>
                    <a:p>
                      <a:pPr algn="l" fontAlgn="b"/>
                      <a:r>
                        <a:rPr lang="en-US" sz="2000" b="0" i="0" u="none" strike="noStrike">
                          <a:effectLst/>
                          <a:latin typeface="Arial"/>
                        </a:rPr>
                        <a:t>Required Gear Reduction</a:t>
                      </a:r>
                    </a:p>
                  </a:txBody>
                  <a:tcPr marL="0" marR="0" marT="0" marB="0" anchor="b">
                    <a:lnL>
                      <a:noFill/>
                    </a:lnL>
                    <a:lnR>
                      <a:noFill/>
                    </a:lnR>
                    <a:lnT>
                      <a:noFill/>
                    </a:lnT>
                    <a:lnB>
                      <a:noFill/>
                    </a:lnB>
                  </a:tcPr>
                </a:tc>
                <a:tc>
                  <a:txBody>
                    <a:bodyPr/>
                    <a:lstStyle/>
                    <a:p>
                      <a:pPr algn="r" fontAlgn="b"/>
                      <a:r>
                        <a:rPr lang="en-US" sz="2000" b="1" i="0" u="none" strike="noStrike">
                          <a:effectLst/>
                          <a:latin typeface="Arial"/>
                        </a:rPr>
                        <a:t>1021.0</a:t>
                      </a:r>
                    </a:p>
                  </a:txBody>
                  <a:tcPr marL="0" marR="0" marT="0" marB="0" anchor="b">
                    <a:lnL>
                      <a:noFill/>
                    </a:lnL>
                    <a:lnR>
                      <a:noFill/>
                    </a:lnR>
                    <a:lnT>
                      <a:noFill/>
                    </a:lnT>
                    <a:lnB>
                      <a:noFill/>
                    </a:lnB>
                  </a:tcPr>
                </a:tc>
                <a:tc>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r>
              <a:tr h="330346">
                <a:tc>
                  <a:txBody>
                    <a:bodyPr/>
                    <a:lstStyle/>
                    <a:p>
                      <a:pPr algn="l" fontAlgn="b"/>
                      <a:endParaRPr lang="en-US" sz="20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r>
              <a:tr h="634860">
                <a:tc gridSpan="4">
                  <a:txBody>
                    <a:bodyPr/>
                    <a:lstStyle/>
                    <a:p>
                      <a:pPr algn="l" fontAlgn="b"/>
                      <a:r>
                        <a:rPr lang="en-US" sz="2000" b="1" i="0" u="none" strike="noStrike" dirty="0">
                          <a:effectLst/>
                          <a:latin typeface="Arial"/>
                        </a:rPr>
                        <a:t>Loss estimate assuming 'n' small gear sets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r>
              <a:tr h="634860">
                <a:tc>
                  <a:txBody>
                    <a:bodyPr/>
                    <a:lstStyle/>
                    <a:p>
                      <a:pPr algn="l" fontAlgn="b"/>
                      <a:endParaRPr lang="en-US" sz="2000" b="1" i="0" u="none" strike="noStrike">
                        <a:effectLst/>
                        <a:latin typeface="Arial"/>
                      </a:endParaRPr>
                    </a:p>
                  </a:txBody>
                  <a:tcPr marL="0" marR="0" marT="0" marB="0" anchor="b">
                    <a:lnL>
                      <a:noFill/>
                    </a:lnL>
                    <a:lnR>
                      <a:noFill/>
                    </a:lnR>
                    <a:lnT>
                      <a:noFill/>
                    </a:lnT>
                    <a:lnB>
                      <a:noFill/>
                    </a:lnB>
                  </a:tcPr>
                </a:tc>
                <a:tc gridSpan="2">
                  <a:txBody>
                    <a:bodyPr/>
                    <a:lstStyle/>
                    <a:p>
                      <a:pPr algn="l" fontAlgn="b"/>
                      <a:r>
                        <a:rPr lang="en-US" sz="2000" b="0" i="0" u="none" strike="noStrike">
                          <a:effectLst/>
                          <a:latin typeface="Arial"/>
                        </a:rPr>
                        <a:t>Individual gear set reduction ratio</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2000" b="1" i="0" u="none" strike="noStrike">
                          <a:solidFill>
                            <a:srgbClr val="0000D4"/>
                          </a:solidFill>
                          <a:effectLst/>
                          <a:latin typeface="Arial"/>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effectLst/>
                          <a:latin typeface="Arial"/>
                        </a:rPr>
                        <a:t>  times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330346">
                <a:tc>
                  <a:txBody>
                    <a:bodyPr/>
                    <a:lstStyle/>
                    <a:p>
                      <a:pPr algn="l" fontAlgn="b"/>
                      <a:endParaRPr lang="en-US" sz="2000" b="1" i="0" u="none" strike="noStrike">
                        <a:effectLst/>
                        <a:latin typeface="Arial"/>
                      </a:endParaRPr>
                    </a:p>
                  </a:txBody>
                  <a:tcPr marL="0" marR="0" marT="0" marB="0" anchor="b">
                    <a:lnL>
                      <a:noFill/>
                    </a:lnL>
                    <a:lnR>
                      <a:noFill/>
                    </a:lnR>
                    <a:lnT>
                      <a:noFill/>
                    </a:lnT>
                    <a:lnB>
                      <a:noFill/>
                    </a:lnB>
                  </a:tcPr>
                </a:tc>
                <a:tc gridSpan="2">
                  <a:txBody>
                    <a:bodyPr/>
                    <a:lstStyle/>
                    <a:p>
                      <a:pPr algn="l" fontAlgn="b"/>
                      <a:r>
                        <a:rPr lang="en-US" sz="2000" b="0" i="0" u="none" strike="noStrike">
                          <a:effectLst/>
                          <a:latin typeface="Arial"/>
                        </a:rPr>
                        <a:t>% Loss per gear set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2000" b="1" i="0" u="none" strike="noStrike">
                          <a:solidFill>
                            <a:srgbClr val="0000D4"/>
                          </a:solidFill>
                          <a:effectLst/>
                          <a:latin typeface="Arial"/>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20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330346">
                <a:tc>
                  <a:txBody>
                    <a:bodyPr/>
                    <a:lstStyle/>
                    <a:p>
                      <a:pPr algn="l" fontAlgn="b"/>
                      <a:endParaRPr lang="en-US" sz="20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20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r>
              <a:tr h="330346">
                <a:tc>
                  <a:txBody>
                    <a:bodyPr/>
                    <a:lstStyle/>
                    <a:p>
                      <a:pPr algn="l" fontAlgn="b"/>
                      <a:endParaRPr lang="en-US" sz="2000" b="1" i="0" u="none" strike="noStrike">
                        <a:effectLst/>
                        <a:latin typeface="Arial"/>
                      </a:endParaRPr>
                    </a:p>
                  </a:txBody>
                  <a:tcPr marL="0" marR="0" marT="0" marB="0" anchor="b">
                    <a:lnL>
                      <a:noFill/>
                    </a:lnL>
                    <a:lnR>
                      <a:noFill/>
                    </a:lnR>
                    <a:lnT>
                      <a:noFill/>
                    </a:lnT>
                    <a:lnB>
                      <a:noFill/>
                    </a:lnB>
                  </a:tcPr>
                </a:tc>
                <a:tc gridSpan="2">
                  <a:txBody>
                    <a:bodyPr/>
                    <a:lstStyle/>
                    <a:p>
                      <a:pPr algn="l" fontAlgn="b"/>
                      <a:r>
                        <a:rPr lang="en-US" sz="2000" b="0" i="0" u="none" strike="noStrike">
                          <a:effectLst/>
                          <a:latin typeface="Arial"/>
                        </a:rPr>
                        <a:t>Number of gear reductions</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2000" b="0" i="0" u="none" strike="noStrike">
                          <a:effectLst/>
                          <a:latin typeface="Arial"/>
                        </a:rPr>
                        <a:t>4.998</a:t>
                      </a:r>
                    </a:p>
                  </a:txBody>
                  <a:tcPr marL="0" marR="0" marT="0" marB="0" anchor="b">
                    <a:lnL>
                      <a:noFill/>
                    </a:lnL>
                    <a:lnR>
                      <a:noFill/>
                    </a:lnR>
                    <a:lnT>
                      <a:noFill/>
                    </a:lnT>
                    <a:lnB>
                      <a:noFill/>
                    </a:lnB>
                  </a:tcPr>
                </a:tc>
                <a:tc>
                  <a:txBody>
                    <a:bodyPr/>
                    <a:lstStyle/>
                    <a:p>
                      <a:pPr algn="l" fontAlgn="b"/>
                      <a:r>
                        <a:rPr lang="en-US" sz="2000" b="0" i="0" u="none" strike="noStrike">
                          <a:effectLst/>
                          <a:latin typeface="Arial"/>
                        </a:rPr>
                        <a:t>  sets</a:t>
                      </a:r>
                    </a:p>
                  </a:txBody>
                  <a:tcPr marL="0" marR="0" marT="0" marB="0" anchor="b">
                    <a:lnL>
                      <a:noFill/>
                    </a:lnL>
                    <a:lnR>
                      <a:noFill/>
                    </a:lnR>
                    <a:lnT>
                      <a:noFill/>
                    </a:lnT>
                    <a:lnB>
                      <a:noFill/>
                    </a:lnB>
                  </a:tcPr>
                </a:tc>
              </a:tr>
              <a:tr h="330346">
                <a:tc>
                  <a:txBody>
                    <a:bodyPr/>
                    <a:lstStyle/>
                    <a:p>
                      <a:pPr algn="l" fontAlgn="b"/>
                      <a:endParaRPr lang="en-US" sz="2000" b="1" i="0" u="none" strike="noStrike">
                        <a:effectLst/>
                        <a:latin typeface="Arial"/>
                      </a:endParaRPr>
                    </a:p>
                  </a:txBody>
                  <a:tcPr marL="0" marR="0" marT="0" marB="0" anchor="b">
                    <a:lnL>
                      <a:noFill/>
                    </a:lnL>
                    <a:lnR>
                      <a:noFill/>
                    </a:lnR>
                    <a:lnT>
                      <a:noFill/>
                    </a:lnT>
                    <a:lnB>
                      <a:noFill/>
                    </a:lnB>
                  </a:tcPr>
                </a:tc>
                <a:tc gridSpan="2">
                  <a:txBody>
                    <a:bodyPr/>
                    <a:lstStyle/>
                    <a:p>
                      <a:pPr algn="l" fontAlgn="b"/>
                      <a:r>
                        <a:rPr lang="en-US" sz="2000" b="0" i="0" u="none" strike="noStrike">
                          <a:effectLst/>
                          <a:latin typeface="Arial"/>
                        </a:rPr>
                        <a:t>Total estimated gear efficiency</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2000" b="0" i="0" u="none" strike="noStrike">
                          <a:effectLst/>
                          <a:latin typeface="Arial"/>
                        </a:rPr>
                        <a:t>77.39%</a:t>
                      </a:r>
                    </a:p>
                  </a:txBody>
                  <a:tcPr marL="0" marR="0" marT="0" marB="0" anchor="b">
                    <a:lnL>
                      <a:noFill/>
                    </a:lnL>
                    <a:lnR>
                      <a:noFill/>
                    </a:lnR>
                    <a:lnT>
                      <a:noFill/>
                    </a:lnT>
                    <a:lnB>
                      <a:noFill/>
                    </a:lnB>
                  </a:tcPr>
                </a:tc>
                <a:tc>
                  <a:txBody>
                    <a:bodyPr/>
                    <a:lstStyle/>
                    <a:p>
                      <a:pPr algn="l" fontAlgn="b"/>
                      <a:endParaRPr lang="en-US" sz="2000" b="0" i="0" u="none" strike="noStrike" dirty="0">
                        <a:effectLst/>
                        <a:latin typeface="Arial"/>
                      </a:endParaRPr>
                    </a:p>
                  </a:txBody>
                  <a:tcPr marL="0" marR="0" marT="0" marB="0" anchor="b">
                    <a:lnL>
                      <a:noFill/>
                    </a:lnL>
                    <a:lnR>
                      <a:noFill/>
                    </a:lnR>
                    <a:lnT>
                      <a:noFill/>
                    </a:lnT>
                    <a:lnB>
                      <a:noFill/>
                    </a:lnB>
                  </a:tcPr>
                </a:tc>
              </a:tr>
            </a:tbl>
          </a:graphicData>
        </a:graphic>
      </p:graphicFrame>
      <p:sp>
        <p:nvSpPr>
          <p:cNvPr id="1188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1188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118826" name="Rectangle 5"/>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Gear Loss Estimate</a:t>
            </a:r>
          </a:p>
        </p:txBody>
      </p:sp>
      <p:sp>
        <p:nvSpPr>
          <p:cNvPr id="114697" name="Rectangle 9"/>
          <p:cNvSpPr>
            <a:spLocks noChangeArrowheads="1"/>
          </p:cNvSpPr>
          <p:nvPr/>
        </p:nvSpPr>
        <p:spPr bwMode="auto">
          <a:xfrm>
            <a:off x="6019800" y="4724400"/>
            <a:ext cx="990599" cy="304800"/>
          </a:xfrm>
          <a:prstGeom prst="rect">
            <a:avLst/>
          </a:prstGeom>
          <a:solidFill>
            <a:srgbClr val="D8D9F4"/>
          </a:solidFill>
          <a:ln>
            <a:noFill/>
          </a:ln>
          <a:extLst/>
        </p:spPr>
        <p:txBody>
          <a:bodyPr wrap="none" anchor="ctr"/>
          <a:lstStyle/>
          <a:p>
            <a:endParaRPr lang="en-US"/>
          </a:p>
        </p:txBody>
      </p:sp>
      <p:sp>
        <p:nvSpPr>
          <p:cNvPr id="114695" name="Rectangle 7"/>
          <p:cNvSpPr>
            <a:spLocks noChangeArrowheads="1"/>
          </p:cNvSpPr>
          <p:nvPr/>
        </p:nvSpPr>
        <p:spPr bwMode="auto">
          <a:xfrm>
            <a:off x="6019800" y="4419600"/>
            <a:ext cx="1013460" cy="304800"/>
          </a:xfrm>
          <a:prstGeom prst="rect">
            <a:avLst/>
          </a:prstGeom>
          <a:solidFill>
            <a:srgbClr val="D8D9F4"/>
          </a:solidFill>
          <a:ln>
            <a:noFill/>
          </a:ln>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14695"/>
                                        </p:tgtEl>
                                      </p:cBhvr>
                                    </p:animEffect>
                                    <p:set>
                                      <p:cBhvr>
                                        <p:cTn id="7" dur="1" fill="hold">
                                          <p:stCondLst>
                                            <p:cond delay="499"/>
                                          </p:stCondLst>
                                        </p:cTn>
                                        <p:tgtEl>
                                          <p:spTgt spid="11469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114697"/>
                                        </p:tgtEl>
                                      </p:cBhvr>
                                    </p:animEffect>
                                    <p:set>
                                      <p:cBhvr>
                                        <p:cTn id="12" dur="1" fill="hold">
                                          <p:stCondLst>
                                            <p:cond delay="499"/>
                                          </p:stCondLst>
                                        </p:cTn>
                                        <p:tgtEl>
                                          <p:spTgt spid="1146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7" grpId="0" animBg="1"/>
      <p:bldP spid="11469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0490357"/>
              </p:ext>
            </p:extLst>
          </p:nvPr>
        </p:nvGraphicFramePr>
        <p:xfrm>
          <a:off x="1143001" y="1905000"/>
          <a:ext cx="6629398" cy="3352800"/>
        </p:xfrm>
        <a:graphic>
          <a:graphicData uri="http://schemas.openxmlformats.org/drawingml/2006/table">
            <a:tbl>
              <a:tblPr/>
              <a:tblGrid>
                <a:gridCol w="338992"/>
                <a:gridCol w="420837"/>
                <a:gridCol w="165202"/>
                <a:gridCol w="3777217"/>
                <a:gridCol w="996878"/>
                <a:gridCol w="930272"/>
              </a:tblGrid>
              <a:tr h="236220">
                <a:tc gridSpan="4">
                  <a:txBody>
                    <a:bodyPr/>
                    <a:lstStyle/>
                    <a:p>
                      <a:pPr algn="l" fontAlgn="b"/>
                      <a:r>
                        <a:rPr lang="en-US" sz="2000" b="1" i="0" u="none" strike="noStrike" dirty="0">
                          <a:effectLst/>
                          <a:latin typeface="Arial"/>
                        </a:rPr>
                        <a:t>Winch line output at speed</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r>
              <a:tr h="236220">
                <a:tc>
                  <a:txBody>
                    <a:bodyPr/>
                    <a:lstStyle/>
                    <a:p>
                      <a:pPr algn="l" fontAlgn="b"/>
                      <a:endParaRPr lang="en-US" sz="2000" b="1" i="0" u="none" strike="noStrike">
                        <a:effectLst/>
                        <a:latin typeface="Arial"/>
                      </a:endParaRPr>
                    </a:p>
                  </a:txBody>
                  <a:tcPr marL="0" marR="0" marT="0" marB="0" anchor="b">
                    <a:lnL>
                      <a:noFill/>
                    </a:lnL>
                    <a:lnR>
                      <a:noFill/>
                    </a:lnR>
                    <a:lnT>
                      <a:noFill/>
                    </a:lnT>
                    <a:lnB>
                      <a:noFill/>
                    </a:lnB>
                  </a:tcPr>
                </a:tc>
                <a:tc gridSpan="3">
                  <a:txBody>
                    <a:bodyPr/>
                    <a:lstStyle/>
                    <a:p>
                      <a:pPr algn="l" fontAlgn="b"/>
                      <a:r>
                        <a:rPr lang="en-US" sz="2000" b="0" i="0" u="none" strike="noStrike" dirty="0">
                          <a:effectLst/>
                          <a:latin typeface="Arial"/>
                        </a:rPr>
                        <a:t>Motor torque at speed (above)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2000" b="0" i="0" u="none" strike="noStrike">
                          <a:effectLst/>
                          <a:latin typeface="Arial"/>
                        </a:rPr>
                        <a:t>0.0798</a:t>
                      </a:r>
                    </a:p>
                  </a:txBody>
                  <a:tcPr marL="0" marR="0" marT="0" marB="0" anchor="b">
                    <a:lnL>
                      <a:noFill/>
                    </a:lnL>
                    <a:lnR>
                      <a:noFill/>
                    </a:lnR>
                    <a:lnT>
                      <a:noFill/>
                    </a:lnT>
                    <a:lnB>
                      <a:noFill/>
                    </a:lnB>
                  </a:tcPr>
                </a:tc>
                <a:tc>
                  <a:txBody>
                    <a:bodyPr/>
                    <a:lstStyle/>
                    <a:p>
                      <a:pPr algn="l" fontAlgn="b"/>
                      <a:r>
                        <a:rPr lang="en-US" sz="2000" b="0" i="0" u="none" strike="noStrike" dirty="0" smtClean="0">
                          <a:effectLst/>
                          <a:latin typeface="Arial"/>
                        </a:rPr>
                        <a:t> N</a:t>
                      </a:r>
                      <a:r>
                        <a:rPr lang="en-US" sz="2000" b="0" i="0" u="none" strike="noStrike" dirty="0">
                          <a:effectLst/>
                          <a:latin typeface="Arial"/>
                        </a:rPr>
                        <a:t>-m</a:t>
                      </a:r>
                    </a:p>
                  </a:txBody>
                  <a:tcPr marL="0" marR="0" marT="0" marB="0" anchor="b">
                    <a:lnL>
                      <a:noFill/>
                    </a:lnL>
                    <a:lnR>
                      <a:noFill/>
                    </a:lnR>
                    <a:lnT>
                      <a:noFill/>
                    </a:lnT>
                    <a:lnB>
                      <a:noFill/>
                    </a:lnB>
                  </a:tcPr>
                </a:tc>
              </a:tr>
              <a:tr h="228600">
                <a:tc>
                  <a:txBody>
                    <a:bodyPr/>
                    <a:lstStyle/>
                    <a:p>
                      <a:pPr algn="l" fontAlgn="b"/>
                      <a:endParaRPr lang="en-US" sz="2000" b="1" i="0" u="none" strike="noStrike">
                        <a:effectLst/>
                        <a:latin typeface="Arial"/>
                      </a:endParaRPr>
                    </a:p>
                  </a:txBody>
                  <a:tcPr marL="0" marR="0" marT="0" marB="0" anchor="b">
                    <a:lnL>
                      <a:noFill/>
                    </a:lnL>
                    <a:lnR>
                      <a:noFill/>
                    </a:lnR>
                    <a:lnT>
                      <a:noFill/>
                    </a:lnT>
                    <a:lnB>
                      <a:noFill/>
                    </a:lnB>
                  </a:tcPr>
                </a:tc>
                <a:tc gridSpan="3">
                  <a:txBody>
                    <a:bodyPr/>
                    <a:lstStyle/>
                    <a:p>
                      <a:pPr algn="l" fontAlgn="b"/>
                      <a:r>
                        <a:rPr lang="en-US" sz="2000" b="0" i="0" u="none" strike="noStrike" dirty="0">
                          <a:effectLst/>
                          <a:latin typeface="Arial"/>
                        </a:rPr>
                        <a:t>Torque after gearbox (no loss)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2000" b="0" i="0" u="none" strike="noStrike">
                          <a:effectLst/>
                          <a:latin typeface="Arial"/>
                        </a:rPr>
                        <a:t>81.47</a:t>
                      </a:r>
                    </a:p>
                  </a:txBody>
                  <a:tcPr marL="0" marR="0" marT="0" marB="0" anchor="b">
                    <a:lnL>
                      <a:noFill/>
                    </a:lnL>
                    <a:lnR>
                      <a:noFill/>
                    </a:lnR>
                    <a:lnT>
                      <a:noFill/>
                    </a:lnT>
                    <a:lnB>
                      <a:noFill/>
                    </a:lnB>
                  </a:tcPr>
                </a:tc>
                <a:tc>
                  <a:txBody>
                    <a:bodyPr/>
                    <a:lstStyle/>
                    <a:p>
                      <a:pPr algn="l" fontAlgn="b"/>
                      <a:r>
                        <a:rPr lang="en-US" sz="2000" b="0" i="0" u="none" strike="noStrike" dirty="0" smtClean="0">
                          <a:effectLst/>
                          <a:latin typeface="Arial"/>
                        </a:rPr>
                        <a:t> N</a:t>
                      </a:r>
                      <a:r>
                        <a:rPr lang="en-US" sz="2000" b="0" i="0" u="none" strike="noStrike" dirty="0">
                          <a:effectLst/>
                          <a:latin typeface="Arial"/>
                        </a:rPr>
                        <a:t>-m</a:t>
                      </a:r>
                    </a:p>
                  </a:txBody>
                  <a:tcPr marL="0" marR="0" marT="0" marB="0" anchor="b">
                    <a:lnL>
                      <a:noFill/>
                    </a:lnL>
                    <a:lnR>
                      <a:noFill/>
                    </a:lnR>
                    <a:lnT>
                      <a:noFill/>
                    </a:lnT>
                    <a:lnB>
                      <a:noFill/>
                    </a:lnB>
                  </a:tcPr>
                </a:tc>
              </a:tr>
              <a:tr h="236220">
                <a:tc>
                  <a:txBody>
                    <a:bodyPr/>
                    <a:lstStyle/>
                    <a:p>
                      <a:pPr algn="l" fontAlgn="b"/>
                      <a:endParaRPr lang="en-US" sz="20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c gridSpan="2">
                  <a:txBody>
                    <a:bodyPr/>
                    <a:lstStyle/>
                    <a:p>
                      <a:pPr algn="l" fontAlgn="b"/>
                      <a:r>
                        <a:rPr lang="en-US" sz="2000" b="0" i="0" u="none" strike="noStrike" dirty="0">
                          <a:effectLst/>
                          <a:latin typeface="Arial"/>
                        </a:rPr>
                        <a:t>After gear box losses</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2000" b="0" i="0" u="none" strike="noStrike">
                          <a:effectLst/>
                          <a:latin typeface="Arial"/>
                        </a:rPr>
                        <a:t>63.05</a:t>
                      </a:r>
                    </a:p>
                  </a:txBody>
                  <a:tcPr marL="0" marR="0" marT="0" marB="0" anchor="b">
                    <a:lnL>
                      <a:noFill/>
                    </a:lnL>
                    <a:lnR>
                      <a:noFill/>
                    </a:lnR>
                    <a:lnT>
                      <a:noFill/>
                    </a:lnT>
                    <a:lnB>
                      <a:noFill/>
                    </a:lnB>
                  </a:tcPr>
                </a:tc>
                <a:tc>
                  <a:txBody>
                    <a:bodyPr/>
                    <a:lstStyle/>
                    <a:p>
                      <a:pPr algn="l" fontAlgn="b"/>
                      <a:r>
                        <a:rPr lang="en-US" sz="2000" b="0" i="0" u="none" strike="noStrike" dirty="0" smtClean="0">
                          <a:effectLst/>
                          <a:latin typeface="Arial"/>
                        </a:rPr>
                        <a:t> N</a:t>
                      </a:r>
                      <a:r>
                        <a:rPr lang="en-US" sz="2000" b="0" i="0" u="none" strike="noStrike" dirty="0">
                          <a:effectLst/>
                          <a:latin typeface="Arial"/>
                        </a:rPr>
                        <a:t>-m</a:t>
                      </a:r>
                    </a:p>
                  </a:txBody>
                  <a:tcPr marL="0" marR="0" marT="0" marB="0" anchor="b">
                    <a:lnL>
                      <a:noFill/>
                    </a:lnL>
                    <a:lnR>
                      <a:noFill/>
                    </a:lnR>
                    <a:lnT>
                      <a:noFill/>
                    </a:lnT>
                    <a:lnB>
                      <a:noFill/>
                    </a:lnB>
                  </a:tcPr>
                </a:tc>
              </a:tr>
              <a:tr h="236220">
                <a:tc>
                  <a:txBody>
                    <a:bodyPr/>
                    <a:lstStyle/>
                    <a:p>
                      <a:pPr algn="l" fontAlgn="b"/>
                      <a:endParaRPr lang="en-US" sz="2000" b="1" i="0" u="none" strike="noStrike">
                        <a:effectLst/>
                        <a:latin typeface="Arial"/>
                      </a:endParaRPr>
                    </a:p>
                  </a:txBody>
                  <a:tcPr marL="0" marR="0" marT="0" marB="0" anchor="b">
                    <a:lnL>
                      <a:noFill/>
                    </a:lnL>
                    <a:lnR>
                      <a:noFill/>
                    </a:lnR>
                    <a:lnT>
                      <a:noFill/>
                    </a:lnT>
                    <a:lnB>
                      <a:noFill/>
                    </a:lnB>
                  </a:tcPr>
                </a:tc>
                <a:tc gridSpan="3">
                  <a:txBody>
                    <a:bodyPr/>
                    <a:lstStyle/>
                    <a:p>
                      <a:pPr algn="l" fontAlgn="b"/>
                      <a:r>
                        <a:rPr lang="en-US" sz="2000" b="0" i="0" u="none" strike="noStrike">
                          <a:effectLst/>
                          <a:latin typeface="Arial"/>
                        </a:rPr>
                        <a:t>Force on Line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2000" b="0" i="0" u="none" strike="noStrike">
                          <a:effectLst/>
                          <a:latin typeface="Arial"/>
                        </a:rPr>
                        <a:t>827.41</a:t>
                      </a:r>
                    </a:p>
                  </a:txBody>
                  <a:tcPr marL="0" marR="0" marT="0" marB="0" anchor="b">
                    <a:lnL>
                      <a:noFill/>
                    </a:lnL>
                    <a:lnR>
                      <a:noFill/>
                    </a:lnR>
                    <a:lnT>
                      <a:noFill/>
                    </a:lnT>
                    <a:lnB>
                      <a:noFill/>
                    </a:lnB>
                  </a:tcPr>
                </a:tc>
                <a:tc>
                  <a:txBody>
                    <a:bodyPr/>
                    <a:lstStyle/>
                    <a:p>
                      <a:pPr algn="l" fontAlgn="b"/>
                      <a:r>
                        <a:rPr lang="en-US" sz="2000" b="0" i="0" u="none" strike="noStrike" dirty="0" smtClean="0">
                          <a:effectLst/>
                          <a:latin typeface="Arial"/>
                        </a:rPr>
                        <a:t> N</a:t>
                      </a:r>
                      <a:endParaRPr lang="en-US" sz="2000" b="0" i="0" u="none" strike="noStrike" dirty="0">
                        <a:effectLst/>
                        <a:latin typeface="Arial"/>
                      </a:endParaRPr>
                    </a:p>
                  </a:txBody>
                  <a:tcPr marL="0" marR="0" marT="0" marB="0" anchor="b">
                    <a:lnL>
                      <a:noFill/>
                    </a:lnL>
                    <a:lnR>
                      <a:noFill/>
                    </a:lnR>
                    <a:lnT>
                      <a:noFill/>
                    </a:lnT>
                    <a:lnB>
                      <a:noFill/>
                    </a:lnB>
                  </a:tcPr>
                </a:tc>
              </a:tr>
              <a:tr h="236220">
                <a:tc>
                  <a:txBody>
                    <a:bodyPr/>
                    <a:lstStyle/>
                    <a:p>
                      <a:pPr algn="l" fontAlgn="b"/>
                      <a:endParaRPr lang="en-US" sz="2000" b="1" i="0" u="none" strike="noStrike">
                        <a:effectLst/>
                        <a:latin typeface="Arial"/>
                      </a:endParaRPr>
                    </a:p>
                  </a:txBody>
                  <a:tcPr marL="0" marR="0" marT="0" marB="0" anchor="b">
                    <a:lnL>
                      <a:noFill/>
                    </a:lnL>
                    <a:lnR>
                      <a:noFill/>
                    </a:lnR>
                    <a:lnT>
                      <a:noFill/>
                    </a:lnT>
                    <a:lnB>
                      <a:noFill/>
                    </a:lnB>
                  </a:tcPr>
                </a:tc>
                <a:tc gridSpan="3">
                  <a:txBody>
                    <a:bodyPr/>
                    <a:lstStyle/>
                    <a:p>
                      <a:pPr algn="l" fontAlgn="b"/>
                      <a:r>
                        <a:rPr lang="en-US" sz="2000" b="0" i="0" u="none" strike="noStrike" dirty="0">
                          <a:effectLst/>
                          <a:latin typeface="Arial"/>
                        </a:rPr>
                        <a:t>Force on Line (</a:t>
                      </a:r>
                      <a:r>
                        <a:rPr lang="en-US" sz="2000" b="0" i="0" u="none" strike="noStrike" dirty="0" err="1" smtClean="0">
                          <a:effectLst/>
                          <a:latin typeface="Arial"/>
                        </a:rPr>
                        <a:t>lb</a:t>
                      </a:r>
                      <a:r>
                        <a:rPr lang="en-US" sz="2000" b="0" i="0" u="none" strike="noStrike" dirty="0" smtClean="0">
                          <a:effectLst/>
                          <a:latin typeface="Arial"/>
                        </a:rPr>
                        <a:t>)</a:t>
                      </a:r>
                      <a:endParaRPr lang="en-US" sz="2000" b="0" i="0" u="none" strike="noStrike" dirty="0">
                        <a:effectLst/>
                        <a:latin typeface="Arial"/>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2000" b="1" i="0" u="none" strike="noStrike">
                          <a:effectLst/>
                          <a:latin typeface="Arial"/>
                        </a:rPr>
                        <a:t>185.75</a:t>
                      </a:r>
                    </a:p>
                  </a:txBody>
                  <a:tcPr marL="0" marR="0" marT="0" marB="0" anchor="b">
                    <a:lnL>
                      <a:noFill/>
                    </a:lnL>
                    <a:lnR>
                      <a:noFill/>
                    </a:lnR>
                    <a:lnT>
                      <a:noFill/>
                    </a:lnT>
                    <a:lnB>
                      <a:noFill/>
                    </a:lnB>
                  </a:tcPr>
                </a:tc>
                <a:tc>
                  <a:txBody>
                    <a:bodyPr/>
                    <a:lstStyle/>
                    <a:p>
                      <a:pPr algn="l" fontAlgn="b"/>
                      <a:r>
                        <a:rPr lang="en-US" sz="2000" b="0" i="0" u="none" strike="noStrike" dirty="0" smtClean="0">
                          <a:effectLst/>
                          <a:latin typeface="Arial"/>
                        </a:rPr>
                        <a:t> </a:t>
                      </a:r>
                      <a:r>
                        <a:rPr lang="en-US" sz="2000" b="0" i="0" u="none" strike="noStrike" dirty="0" err="1" smtClean="0">
                          <a:effectLst/>
                          <a:latin typeface="Arial"/>
                        </a:rPr>
                        <a:t>lb</a:t>
                      </a:r>
                      <a:endParaRPr lang="en-US" sz="2000" b="0" i="0" u="none" strike="noStrike" dirty="0">
                        <a:effectLst/>
                        <a:latin typeface="Arial"/>
                      </a:endParaRPr>
                    </a:p>
                  </a:txBody>
                  <a:tcPr marL="0" marR="0" marT="0" marB="0" anchor="b">
                    <a:lnL>
                      <a:noFill/>
                    </a:lnL>
                    <a:lnR>
                      <a:noFill/>
                    </a:lnR>
                    <a:lnT>
                      <a:noFill/>
                    </a:lnT>
                    <a:lnB>
                      <a:noFill/>
                    </a:lnB>
                  </a:tcPr>
                </a:tc>
              </a:tr>
              <a:tr h="236220">
                <a:tc>
                  <a:txBody>
                    <a:bodyPr/>
                    <a:lstStyle/>
                    <a:p>
                      <a:pPr algn="l" fontAlgn="b"/>
                      <a:endParaRPr lang="en-US" sz="2000" b="1" i="0" u="none" strike="noStrike">
                        <a:effectLst/>
                        <a:latin typeface="Arial"/>
                      </a:endParaRPr>
                    </a:p>
                  </a:txBody>
                  <a:tcPr marL="0" marR="0" marT="0" marB="0" anchor="b">
                    <a:lnL>
                      <a:noFill/>
                    </a:lnL>
                    <a:lnR>
                      <a:noFill/>
                    </a:lnR>
                    <a:lnT>
                      <a:noFill/>
                    </a:lnT>
                    <a:lnB>
                      <a:noFill/>
                    </a:lnB>
                  </a:tcPr>
                </a:tc>
                <a:tc gridSpan="2">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c hMerge="1">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c>
                  <a:txBody>
                    <a:bodyPr/>
                    <a:lstStyle/>
                    <a:p>
                      <a:endParaRPr lang="en-US" dirty="0"/>
                    </a:p>
                  </a:txBody>
                  <a:tcPr marL="0" marR="0" marT="0" marB="0" anchor="b">
                    <a:lnL>
                      <a:noFill/>
                    </a:lnL>
                    <a:lnR>
                      <a:noFill/>
                    </a:lnR>
                    <a:lnT>
                      <a:noFill/>
                    </a:lnT>
                    <a:lnB>
                      <a:noFill/>
                    </a:lnB>
                  </a:tcPr>
                </a:tc>
                <a:tc>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2000" b="0" i="0" u="none" strike="noStrike" dirty="0">
                        <a:effectLst/>
                        <a:latin typeface="Arial"/>
                      </a:endParaRPr>
                    </a:p>
                  </a:txBody>
                  <a:tcPr marL="0" marR="0" marT="0" marB="0" anchor="b">
                    <a:lnL>
                      <a:noFill/>
                    </a:lnL>
                    <a:lnR>
                      <a:noFill/>
                    </a:lnR>
                    <a:lnT>
                      <a:noFill/>
                    </a:lnT>
                    <a:lnB>
                      <a:noFill/>
                    </a:lnB>
                  </a:tcPr>
                </a:tc>
              </a:tr>
              <a:tr h="381000">
                <a:tc gridSpan="3">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2000" b="1" i="0" u="none" strike="noStrike" dirty="0" smtClean="0">
                          <a:effectLst/>
                          <a:latin typeface="Arial"/>
                        </a:rPr>
                        <a:t>Margin</a:t>
                      </a:r>
                    </a:p>
                    <a:p>
                      <a:pPr algn="l" fontAlgn="b"/>
                      <a:endParaRPr lang="en-US" sz="2000" b="1" i="0" u="none" strike="noStrike" dirty="0">
                        <a:effectLst/>
                        <a:latin typeface="Arial"/>
                      </a:endParaRPr>
                    </a:p>
                  </a:txBody>
                  <a:tcPr marL="0" marR="0" marT="0" marB="0" anchor="b">
                    <a:lnL>
                      <a:noFill/>
                    </a:lnL>
                    <a:lnR>
                      <a:noFill/>
                    </a:lnR>
                    <a:lnT>
                      <a:noFill/>
                    </a:lnT>
                    <a:lnB>
                      <a:noFill/>
                    </a:lnB>
                  </a:tcPr>
                </a:tc>
                <a:tc hMerge="1">
                  <a:txBody>
                    <a:bodyPr/>
                    <a:lstStyle/>
                    <a:p>
                      <a:endParaRPr lang="en-US"/>
                    </a:p>
                  </a:txBody>
                  <a:tcPr/>
                </a:tc>
                <a:tc hMerge="1">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2000" b="0" i="0" u="none" strike="noStrike" dirty="0">
                        <a:effectLst/>
                        <a:latin typeface="Arial"/>
                      </a:endParaRPr>
                    </a:p>
                  </a:txBody>
                  <a:tcPr marL="0" marR="0" marT="0" marB="0" anchor="b">
                    <a:lnL>
                      <a:noFill/>
                    </a:lnL>
                    <a:lnR>
                      <a:noFill/>
                    </a:lnR>
                    <a:lnT>
                      <a:noFill/>
                    </a:lnT>
                    <a:lnB>
                      <a:noFill/>
                    </a:lnB>
                  </a:tcPr>
                </a:tc>
              </a:tr>
              <a:tr h="236220">
                <a:tc>
                  <a:txBody>
                    <a:bodyPr/>
                    <a:lstStyle/>
                    <a:p>
                      <a:pPr algn="l" fontAlgn="b"/>
                      <a:endParaRPr lang="en-US" sz="2000" b="1" i="0" u="none" strike="noStrike">
                        <a:effectLst/>
                        <a:latin typeface="Arial"/>
                      </a:endParaRPr>
                    </a:p>
                  </a:txBody>
                  <a:tcPr marL="0" marR="0" marT="0" marB="0" anchor="b">
                    <a:lnL>
                      <a:noFill/>
                    </a:lnL>
                    <a:lnR>
                      <a:noFill/>
                    </a:lnR>
                    <a:lnT>
                      <a:noFill/>
                    </a:lnT>
                    <a:lnB>
                      <a:noFill/>
                    </a:lnB>
                  </a:tcPr>
                </a:tc>
                <a:tc gridSpan="3">
                  <a:txBody>
                    <a:bodyPr/>
                    <a:lstStyle/>
                    <a:p>
                      <a:pPr algn="l" fontAlgn="b"/>
                      <a:r>
                        <a:rPr lang="en-US" sz="2000" b="0" i="0" u="none" strike="noStrike">
                          <a:effectLst/>
                          <a:latin typeface="Arial"/>
                        </a:rPr>
                        <a:t>Weight of load</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2000" b="0" i="0" u="none" strike="noStrike">
                          <a:effectLst/>
                          <a:latin typeface="Arial"/>
                        </a:rPr>
                        <a:t>130</a:t>
                      </a:r>
                    </a:p>
                  </a:txBody>
                  <a:tcPr marL="0" marR="0" marT="0" marB="0" anchor="b">
                    <a:lnL>
                      <a:noFill/>
                    </a:lnL>
                    <a:lnR>
                      <a:noFill/>
                    </a:lnR>
                    <a:lnT>
                      <a:noFill/>
                    </a:lnT>
                    <a:lnB>
                      <a:noFill/>
                    </a:lnB>
                  </a:tcPr>
                </a:tc>
                <a:tc>
                  <a:txBody>
                    <a:bodyPr/>
                    <a:lstStyle/>
                    <a:p>
                      <a:pPr algn="l" fontAlgn="b"/>
                      <a:r>
                        <a:rPr lang="en-US" sz="2000" b="0" i="0" u="none" strike="noStrike" dirty="0" smtClean="0">
                          <a:effectLst/>
                          <a:latin typeface="Arial"/>
                        </a:rPr>
                        <a:t> </a:t>
                      </a:r>
                      <a:r>
                        <a:rPr lang="en-US" sz="2000" b="0" i="0" u="none" strike="noStrike" dirty="0" err="1" smtClean="0">
                          <a:effectLst/>
                          <a:latin typeface="Arial"/>
                        </a:rPr>
                        <a:t>lb</a:t>
                      </a:r>
                      <a:endParaRPr lang="en-US" sz="2000" b="0" i="0" u="none" strike="noStrike" dirty="0">
                        <a:effectLst/>
                        <a:latin typeface="Arial"/>
                      </a:endParaRPr>
                    </a:p>
                  </a:txBody>
                  <a:tcPr marL="0" marR="0" marT="0" marB="0" anchor="b">
                    <a:lnL>
                      <a:noFill/>
                    </a:lnL>
                    <a:lnR>
                      <a:noFill/>
                    </a:lnR>
                    <a:lnT>
                      <a:noFill/>
                    </a:lnT>
                    <a:lnB>
                      <a:noFill/>
                    </a:lnB>
                  </a:tcPr>
                </a:tc>
              </a:tr>
              <a:tr h="236220">
                <a:tc>
                  <a:txBody>
                    <a:bodyPr/>
                    <a:lstStyle/>
                    <a:p>
                      <a:pPr algn="l" fontAlgn="b"/>
                      <a:endParaRPr lang="en-US" sz="20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c gridSpan="2">
                  <a:txBody>
                    <a:bodyPr/>
                    <a:lstStyle/>
                    <a:p>
                      <a:pPr algn="l" fontAlgn="b"/>
                      <a:r>
                        <a:rPr lang="en-US" sz="2000" b="0" i="0" u="none" strike="noStrike">
                          <a:effectLst/>
                          <a:latin typeface="Arial"/>
                        </a:rPr>
                        <a:t>Margin (force:load at target speed)</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2000" b="0" i="0" u="none" strike="noStrike">
                          <a:effectLst/>
                          <a:latin typeface="Arial"/>
                        </a:rPr>
                        <a:t>1.43 : 1</a:t>
                      </a:r>
                    </a:p>
                  </a:txBody>
                  <a:tcPr marL="0" marR="0" marT="0" marB="0" anchor="b">
                    <a:lnL>
                      <a:noFill/>
                    </a:lnL>
                    <a:lnR>
                      <a:noFill/>
                    </a:lnR>
                    <a:lnT>
                      <a:noFill/>
                    </a:lnT>
                    <a:lnB>
                      <a:noFill/>
                    </a:lnB>
                  </a:tcPr>
                </a:tc>
                <a:tc>
                  <a:txBody>
                    <a:bodyPr/>
                    <a:lstStyle/>
                    <a:p>
                      <a:pPr algn="l" fontAlgn="b"/>
                      <a:endParaRPr lang="en-US" sz="2000" b="0" i="0" u="none" strike="noStrike" dirty="0">
                        <a:effectLst/>
                        <a:latin typeface="Arial"/>
                      </a:endParaRPr>
                    </a:p>
                  </a:txBody>
                  <a:tcPr marL="0" marR="0" marT="0" marB="0" anchor="b">
                    <a:lnL>
                      <a:noFill/>
                    </a:lnL>
                    <a:lnR>
                      <a:noFill/>
                    </a:lnR>
                    <a:lnT>
                      <a:noFill/>
                    </a:lnT>
                    <a:lnB>
                      <a:noFill/>
                    </a:lnB>
                  </a:tcPr>
                </a:tc>
              </a:tr>
            </a:tbl>
          </a:graphicData>
        </a:graphic>
      </p:graphicFrame>
      <p:sp>
        <p:nvSpPr>
          <p:cNvPr id="1208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1208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120860" name="Rectangle 5"/>
          <p:cNvSpPr>
            <a:spLocks noGrp="1" noChangeArrowheads="1"/>
          </p:cNvSpPr>
          <p:nvPr>
            <p:ph type="title"/>
          </p:nvPr>
        </p:nvSpPr>
        <p:spPr/>
        <p:txBody>
          <a:bodyPr/>
          <a:lstStyle/>
          <a:p>
            <a:pPr eaLnBrk="1" hangingPunct="1"/>
            <a:r>
              <a:rPr lang="en-US" sz="4000" dirty="0">
                <a:latin typeface="Times New Roman" charset="0"/>
                <a:ea typeface="ＭＳ Ｐゴシック" charset="0"/>
                <a:cs typeface="ＭＳ Ｐゴシック" charset="0"/>
              </a:rPr>
              <a:t>Verify We Meet or </a:t>
            </a:r>
            <a:r>
              <a:rPr lang="en-US" sz="4000" dirty="0" smtClean="0">
                <a:latin typeface="Times New Roman" charset="0"/>
                <a:ea typeface="ＭＳ Ｐゴシック" charset="0"/>
                <a:cs typeface="ＭＳ Ｐゴシック" charset="0"/>
              </a:rPr>
              <a:t>Exceed</a:t>
            </a:r>
            <a:br>
              <a:rPr lang="en-US" sz="4000" dirty="0" smtClean="0">
                <a:latin typeface="Times New Roman" charset="0"/>
                <a:ea typeface="ＭＳ Ｐゴシック" charset="0"/>
                <a:cs typeface="ＭＳ Ｐゴシック" charset="0"/>
              </a:rPr>
            </a:br>
            <a:r>
              <a:rPr lang="en-US" sz="4000" dirty="0" smtClean="0">
                <a:latin typeface="Times New Roman" charset="0"/>
                <a:ea typeface="ＭＳ Ｐゴシック" charset="0"/>
                <a:cs typeface="ＭＳ Ｐゴシック" charset="0"/>
              </a:rPr>
              <a:t>Pull </a:t>
            </a:r>
            <a:r>
              <a:rPr lang="en-US" sz="4000" dirty="0">
                <a:latin typeface="Times New Roman" charset="0"/>
                <a:ea typeface="ＭＳ Ｐゴシック" charset="0"/>
                <a:cs typeface="ＭＳ Ｐゴシック" charset="0"/>
              </a:rPr>
              <a:t>Strength Specification</a:t>
            </a:r>
          </a:p>
        </p:txBody>
      </p:sp>
      <p:sp>
        <p:nvSpPr>
          <p:cNvPr id="116745" name="Rectangle 9"/>
          <p:cNvSpPr>
            <a:spLocks noChangeArrowheads="1"/>
          </p:cNvSpPr>
          <p:nvPr/>
        </p:nvSpPr>
        <p:spPr bwMode="auto">
          <a:xfrm>
            <a:off x="5943600" y="2514600"/>
            <a:ext cx="914400" cy="304800"/>
          </a:xfrm>
          <a:prstGeom prst="rect">
            <a:avLst/>
          </a:prstGeom>
          <a:solidFill>
            <a:srgbClr val="D8D9F4"/>
          </a:solidFill>
          <a:ln>
            <a:noFill/>
          </a:ln>
          <a:extLst/>
        </p:spPr>
        <p:txBody>
          <a:bodyPr wrap="none" anchor="ctr"/>
          <a:lstStyle/>
          <a:p>
            <a:endParaRPr lang="en-US"/>
          </a:p>
        </p:txBody>
      </p:sp>
      <p:sp>
        <p:nvSpPr>
          <p:cNvPr id="116748" name="Rectangle 12"/>
          <p:cNvSpPr>
            <a:spLocks noChangeArrowheads="1"/>
          </p:cNvSpPr>
          <p:nvPr/>
        </p:nvSpPr>
        <p:spPr bwMode="auto">
          <a:xfrm>
            <a:off x="5943600" y="2819400"/>
            <a:ext cx="914400" cy="304800"/>
          </a:xfrm>
          <a:prstGeom prst="rect">
            <a:avLst/>
          </a:prstGeom>
          <a:solidFill>
            <a:srgbClr val="D8D9F4"/>
          </a:solidFill>
          <a:ln>
            <a:noFill/>
          </a:ln>
          <a:extLst/>
        </p:spPr>
        <p:txBody>
          <a:bodyPr wrap="none" anchor="ctr"/>
          <a:lstStyle/>
          <a:p>
            <a:endParaRPr lang="en-US"/>
          </a:p>
        </p:txBody>
      </p:sp>
      <p:sp>
        <p:nvSpPr>
          <p:cNvPr id="116749" name="Rectangle 13"/>
          <p:cNvSpPr>
            <a:spLocks noChangeArrowheads="1"/>
          </p:cNvSpPr>
          <p:nvPr/>
        </p:nvSpPr>
        <p:spPr bwMode="auto">
          <a:xfrm>
            <a:off x="5943600" y="3124200"/>
            <a:ext cx="914400" cy="304800"/>
          </a:xfrm>
          <a:prstGeom prst="rect">
            <a:avLst/>
          </a:prstGeom>
          <a:solidFill>
            <a:srgbClr val="D8D9F4"/>
          </a:solidFill>
          <a:ln>
            <a:noFill/>
          </a:ln>
          <a:extLst/>
        </p:spPr>
        <p:txBody>
          <a:bodyPr wrap="none" anchor="ctr"/>
          <a:lstStyle/>
          <a:p>
            <a:endParaRPr lang="en-US"/>
          </a:p>
        </p:txBody>
      </p:sp>
      <p:sp>
        <p:nvSpPr>
          <p:cNvPr id="10" name="Rectangle 13"/>
          <p:cNvSpPr>
            <a:spLocks noChangeArrowheads="1"/>
          </p:cNvSpPr>
          <p:nvPr/>
        </p:nvSpPr>
        <p:spPr bwMode="auto">
          <a:xfrm>
            <a:off x="5943600" y="3429000"/>
            <a:ext cx="914400" cy="304800"/>
          </a:xfrm>
          <a:prstGeom prst="rect">
            <a:avLst/>
          </a:prstGeom>
          <a:solidFill>
            <a:srgbClr val="D8D9F4"/>
          </a:solidFill>
          <a:ln>
            <a:noFill/>
          </a:ln>
          <a:extLst/>
        </p:spPr>
        <p:txBody>
          <a:bodyPr wrap="none" anchor="ctr"/>
          <a:lstStyle/>
          <a:p>
            <a:endParaRPr lang="en-US"/>
          </a:p>
        </p:txBody>
      </p:sp>
      <p:sp>
        <p:nvSpPr>
          <p:cNvPr id="11" name="Rectangle 13"/>
          <p:cNvSpPr>
            <a:spLocks noChangeArrowheads="1"/>
          </p:cNvSpPr>
          <p:nvPr/>
        </p:nvSpPr>
        <p:spPr bwMode="auto">
          <a:xfrm>
            <a:off x="5867400" y="4953000"/>
            <a:ext cx="990600" cy="304800"/>
          </a:xfrm>
          <a:prstGeom prst="rect">
            <a:avLst/>
          </a:prstGeom>
          <a:solidFill>
            <a:srgbClr val="D8D9F4"/>
          </a:solidFill>
          <a:ln>
            <a:noFill/>
          </a:ln>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16745"/>
                                        </p:tgtEl>
                                      </p:cBhvr>
                                    </p:animEffect>
                                    <p:set>
                                      <p:cBhvr>
                                        <p:cTn id="7" dur="1" fill="hold">
                                          <p:stCondLst>
                                            <p:cond delay="499"/>
                                          </p:stCondLst>
                                        </p:cTn>
                                        <p:tgtEl>
                                          <p:spTgt spid="11674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116748"/>
                                        </p:tgtEl>
                                      </p:cBhvr>
                                    </p:animEffect>
                                    <p:set>
                                      <p:cBhvr>
                                        <p:cTn id="12" dur="1" fill="hold">
                                          <p:stCondLst>
                                            <p:cond delay="499"/>
                                          </p:stCondLst>
                                        </p:cTn>
                                        <p:tgtEl>
                                          <p:spTgt spid="11674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116749"/>
                                        </p:tgtEl>
                                      </p:cBhvr>
                                    </p:animEffect>
                                    <p:set>
                                      <p:cBhvr>
                                        <p:cTn id="17" dur="1" fill="hold">
                                          <p:stCondLst>
                                            <p:cond delay="499"/>
                                          </p:stCondLst>
                                        </p:cTn>
                                        <p:tgtEl>
                                          <p:spTgt spid="11674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5" grpId="0" animBg="1"/>
      <p:bldP spid="116748" grpId="0" animBg="1"/>
      <p:bldP spid="116749" grpId="0" animBg="1"/>
      <p:bldP spid="10" grpId="0" animBg="1"/>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1228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122883" name="Rectangle 2"/>
          <p:cNvSpPr>
            <a:spLocks noGrp="1" noChangeArrowheads="1"/>
          </p:cNvSpPr>
          <p:nvPr>
            <p:ph type="title"/>
          </p:nvPr>
        </p:nvSpPr>
        <p:spPr>
          <a:xfrm>
            <a:off x="533400" y="4572000"/>
            <a:ext cx="8229600" cy="1143000"/>
          </a:xfrm>
        </p:spPr>
        <p:txBody>
          <a:bodyPr/>
          <a:lstStyle/>
          <a:p>
            <a:pPr eaLnBrk="1" hangingPunct="1"/>
            <a:r>
              <a:rPr lang="en-US" dirty="0">
                <a:latin typeface="Times New Roman" charset="0"/>
                <a:ea typeface="ＭＳ Ｐゴシック" charset="0"/>
                <a:cs typeface="ＭＳ Ｐゴシック" charset="0"/>
              </a:rPr>
              <a:t>Feat Accomplished!</a:t>
            </a:r>
          </a:p>
        </p:txBody>
      </p:sp>
      <p:sp>
        <p:nvSpPr>
          <p:cNvPr id="122884" name="Rectangle 3"/>
          <p:cNvSpPr>
            <a:spLocks noGrp="1" noChangeArrowheads="1"/>
          </p:cNvSpPr>
          <p:nvPr>
            <p:ph type="body" idx="1"/>
          </p:nvPr>
        </p:nvSpPr>
        <p:spPr>
          <a:xfrm>
            <a:off x="990600" y="5715000"/>
            <a:ext cx="7315200" cy="1524000"/>
          </a:xfrm>
        </p:spPr>
        <p:txBody>
          <a:bodyPr/>
          <a:lstStyle/>
          <a:p>
            <a:pPr eaLnBrk="1" hangingPunct="1">
              <a:buFontTx/>
              <a:buNone/>
            </a:pPr>
            <a:r>
              <a:rPr lang="en-US" sz="3600" i="1" dirty="0" smtClean="0">
                <a:latin typeface="Times New Roman" charset="0"/>
                <a:ea typeface="ＭＳ Ｐゴシック" charset="0"/>
                <a:cs typeface="ＭＳ Ｐゴシック" charset="0"/>
              </a:rPr>
              <a:t>185 </a:t>
            </a:r>
            <a:r>
              <a:rPr lang="en-US" sz="3600" i="1" dirty="0" err="1">
                <a:latin typeface="Times New Roman" charset="0"/>
                <a:ea typeface="ＭＳ Ｐゴシック" charset="0"/>
                <a:cs typeface="ＭＳ Ｐゴシック" charset="0"/>
              </a:rPr>
              <a:t>lb</a:t>
            </a:r>
            <a:r>
              <a:rPr lang="en-US" sz="3600" i="1" dirty="0">
                <a:latin typeface="Times New Roman" charset="0"/>
                <a:ea typeface="ＭＳ Ｐゴシック" charset="0"/>
                <a:cs typeface="ＭＳ Ｐゴシック" charset="0"/>
              </a:rPr>
              <a:t> exceeds required spec of 130lbs</a:t>
            </a:r>
          </a:p>
        </p:txBody>
      </p:sp>
      <p:pic>
        <p:nvPicPr>
          <p:cNvPr id="12288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8600"/>
            <a:ext cx="5105400"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1249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124931" name="Rectangle 2"/>
          <p:cNvSpPr>
            <a:spLocks noGrp="1" noChangeArrowheads="1"/>
          </p:cNvSpPr>
          <p:nvPr>
            <p:ph type="ctrTitle"/>
          </p:nvPr>
        </p:nvSpPr>
        <p:spPr>
          <a:xfrm>
            <a:off x="762000" y="1219200"/>
            <a:ext cx="7772400" cy="1470025"/>
          </a:xfrm>
        </p:spPr>
        <p:txBody>
          <a:bodyPr/>
          <a:lstStyle/>
          <a:p>
            <a:pPr eaLnBrk="1" hangingPunct="1"/>
            <a:r>
              <a:rPr lang="en-US" sz="1800">
                <a:latin typeface="Times New Roman" charset="0"/>
                <a:ea typeface="ＭＳ Ｐゴシック" charset="0"/>
                <a:cs typeface="ＭＳ Ｐゴシック" charset="0"/>
              </a:rPr>
              <a:t>More than you wanted to know about</a:t>
            </a:r>
            <a:br>
              <a:rPr lang="en-US" sz="1800">
                <a:latin typeface="Times New Roman" charset="0"/>
                <a:ea typeface="ＭＳ Ｐゴシック" charset="0"/>
                <a:cs typeface="ＭＳ Ｐゴシック" charset="0"/>
              </a:rPr>
            </a:br>
            <a:r>
              <a:rPr lang="en-US">
                <a:latin typeface="Times New Roman" charset="0"/>
                <a:ea typeface="ＭＳ Ｐゴシック" charset="0"/>
                <a:cs typeface="ＭＳ Ｐゴシック" charset="0"/>
              </a:rPr>
              <a:t>Robot Winch Design</a:t>
            </a:r>
          </a:p>
        </p:txBody>
      </p:sp>
      <p:sp>
        <p:nvSpPr>
          <p:cNvPr id="124932" name="Rectangle 3"/>
          <p:cNvSpPr>
            <a:spLocks noGrp="1" noChangeArrowheads="1"/>
          </p:cNvSpPr>
          <p:nvPr>
            <p:ph type="subTitle" idx="1"/>
          </p:nvPr>
        </p:nvSpPr>
        <p:spPr>
          <a:xfrm>
            <a:off x="1371600" y="3048000"/>
            <a:ext cx="6400800" cy="1752600"/>
          </a:xfrm>
        </p:spPr>
        <p:txBody>
          <a:bodyPr/>
          <a:lstStyle/>
          <a:p>
            <a:pPr eaLnBrk="1" hangingPunct="1">
              <a:lnSpc>
                <a:spcPct val="80000"/>
              </a:lnSpc>
            </a:pPr>
            <a:r>
              <a:rPr lang="en-US" sz="1400">
                <a:latin typeface="Times New Roman" charset="0"/>
                <a:ea typeface="ＭＳ Ｐゴシック" charset="0"/>
                <a:cs typeface="ＭＳ Ｐゴシック" charset="0"/>
              </a:rPr>
              <a:t>David Giandomenico</a:t>
            </a:r>
          </a:p>
          <a:p>
            <a:pPr eaLnBrk="1" hangingPunct="1">
              <a:lnSpc>
                <a:spcPct val="80000"/>
              </a:lnSpc>
            </a:pPr>
            <a:r>
              <a:rPr lang="en-US" sz="1400">
                <a:latin typeface="Times New Roman" charset="0"/>
                <a:ea typeface="ＭＳ Ｐゴシック" charset="0"/>
                <a:cs typeface="ＭＳ Ｐゴシック" charset="0"/>
              </a:rPr>
              <a:t>Lynbrook High School Robotics</a:t>
            </a:r>
          </a:p>
          <a:p>
            <a:pPr eaLnBrk="1" hangingPunct="1">
              <a:lnSpc>
                <a:spcPct val="80000"/>
              </a:lnSpc>
            </a:pPr>
            <a:r>
              <a:rPr lang="en-US" sz="1400">
                <a:latin typeface="Times New Roman" charset="0"/>
                <a:ea typeface="ＭＳ Ｐゴシック" charset="0"/>
                <a:cs typeface="ＭＳ Ｐゴシック" charset="0"/>
              </a:rPr>
              <a:t>FIRST Team #846</a:t>
            </a:r>
          </a:p>
          <a:p>
            <a:pPr eaLnBrk="1" hangingPunct="1">
              <a:lnSpc>
                <a:spcPct val="80000"/>
              </a:lnSpc>
            </a:pPr>
            <a:r>
              <a:rPr lang="en-US" sz="1400">
                <a:latin typeface="Times New Roman" charset="0"/>
                <a:ea typeface="ＭＳ Ｐゴシック" charset="0"/>
                <a:cs typeface="ＭＳ Ｐゴシック" charset="0"/>
                <a:hlinkClick r:id="rId3"/>
              </a:rPr>
              <a:t>DGiandomenico@lynbrookrobotics.com</a:t>
            </a:r>
            <a:endParaRPr lang="en-US" sz="1400">
              <a:latin typeface="Times New Roman" charset="0"/>
              <a:ea typeface="ＭＳ Ｐゴシック" charset="0"/>
              <a:cs typeface="ＭＳ Ｐゴシック" charset="0"/>
            </a:endParaRPr>
          </a:p>
          <a:p>
            <a:pPr eaLnBrk="1" hangingPunct="1">
              <a:lnSpc>
                <a:spcPct val="80000"/>
              </a:lnSpc>
            </a:pPr>
            <a:r>
              <a:rPr lang="en-US" sz="1400">
                <a:latin typeface="Times New Roman" charset="0"/>
                <a:ea typeface="ＭＳ Ｐゴシック" charset="0"/>
                <a:cs typeface="ＭＳ Ｐゴシック" charset="0"/>
              </a:rPr>
              <a:t>(408)343-1183</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12697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126979" name="TextBox 9"/>
          <p:cNvSpPr txBox="1">
            <a:spLocks noChangeArrowheads="1"/>
          </p:cNvSpPr>
          <p:nvPr/>
        </p:nvSpPr>
        <p:spPr bwMode="auto">
          <a:xfrm>
            <a:off x="762000" y="1066800"/>
            <a:ext cx="670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t>Addendum: Interest or Time permitting</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902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1290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graphicFrame>
        <p:nvGraphicFramePr>
          <p:cNvPr id="129027" name="Object 2"/>
          <p:cNvGraphicFramePr>
            <a:graphicFrameLocks noChangeAspect="1"/>
          </p:cNvGraphicFramePr>
          <p:nvPr/>
        </p:nvGraphicFramePr>
        <p:xfrm>
          <a:off x="1181100" y="3124200"/>
          <a:ext cx="4341813" cy="723900"/>
        </p:xfrm>
        <a:graphic>
          <a:graphicData uri="http://schemas.openxmlformats.org/presentationml/2006/ole">
            <mc:AlternateContent xmlns:mc="http://schemas.openxmlformats.org/markup-compatibility/2006">
              <mc:Choice xmlns:v="urn:schemas-microsoft-com:vml" Requires="v">
                <p:oleObj spid="_x0000_s129208" name="Equation" r:id="rId4" imgW="1447800" imgH="241300" progId="Equation.3">
                  <p:embed/>
                </p:oleObj>
              </mc:Choice>
              <mc:Fallback>
                <p:oleObj name="Equation" r:id="rId4" imgW="1447800" imgH="2413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1100" y="3124200"/>
                        <a:ext cx="4341813"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749" name="Object 3"/>
          <p:cNvGraphicFramePr>
            <a:graphicFrameLocks noChangeAspect="1"/>
          </p:cNvGraphicFramePr>
          <p:nvPr/>
        </p:nvGraphicFramePr>
        <p:xfrm>
          <a:off x="1257300" y="3886200"/>
          <a:ext cx="5734050" cy="722313"/>
        </p:xfrm>
        <a:graphic>
          <a:graphicData uri="http://schemas.openxmlformats.org/presentationml/2006/ole">
            <mc:AlternateContent xmlns:mc="http://schemas.openxmlformats.org/markup-compatibility/2006">
              <mc:Choice xmlns:v="urn:schemas-microsoft-com:vml" Requires="v">
                <p:oleObj spid="_x0000_s129209" name="Equation" r:id="rId6" imgW="1917700" imgH="241300" progId="Equation.3">
                  <p:embed/>
                </p:oleObj>
              </mc:Choice>
              <mc:Fallback>
                <p:oleObj name="Equation" r:id="rId6" imgW="1917700" imgH="2413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7300" y="3886200"/>
                        <a:ext cx="5734050" cy="722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29029" name="Object 4"/>
          <p:cNvGraphicFramePr>
            <a:graphicFrameLocks noChangeAspect="1"/>
          </p:cNvGraphicFramePr>
          <p:nvPr/>
        </p:nvGraphicFramePr>
        <p:xfrm>
          <a:off x="9677400" y="533400"/>
          <a:ext cx="5562600" cy="2973388"/>
        </p:xfrm>
        <a:graphic>
          <a:graphicData uri="http://schemas.openxmlformats.org/presentationml/2006/ole">
            <mc:AlternateContent xmlns:mc="http://schemas.openxmlformats.org/markup-compatibility/2006">
              <mc:Choice xmlns:v="urn:schemas-microsoft-com:vml" Requires="v">
                <p:oleObj spid="_x0000_s129210" name="Equation" r:id="rId8" imgW="2400300" imgH="1282700" progId="Equation.3">
                  <p:embed/>
                </p:oleObj>
              </mc:Choice>
              <mc:Fallback>
                <p:oleObj name="Equation" r:id="rId8" imgW="2400300" imgH="12827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77400" y="533400"/>
                        <a:ext cx="5562600" cy="297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29030" name="Object 5"/>
          <p:cNvGraphicFramePr>
            <a:graphicFrameLocks noChangeAspect="1"/>
          </p:cNvGraphicFramePr>
          <p:nvPr/>
        </p:nvGraphicFramePr>
        <p:xfrm>
          <a:off x="9372600" y="2971800"/>
          <a:ext cx="5562600" cy="2973388"/>
        </p:xfrm>
        <a:graphic>
          <a:graphicData uri="http://schemas.openxmlformats.org/presentationml/2006/ole">
            <mc:AlternateContent xmlns:mc="http://schemas.openxmlformats.org/markup-compatibility/2006">
              <mc:Choice xmlns:v="urn:schemas-microsoft-com:vml" Requires="v">
                <p:oleObj spid="_x0000_s129211" name="Equation" r:id="rId10" imgW="2400300" imgH="1282700" progId="Equation.3">
                  <p:embed/>
                </p:oleObj>
              </mc:Choice>
              <mc:Fallback>
                <p:oleObj name="Equation" r:id="rId10" imgW="2400300" imgH="12827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72600" y="2971800"/>
                        <a:ext cx="5562600" cy="297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757" name="Object 6"/>
          <p:cNvGraphicFramePr>
            <a:graphicFrameLocks noChangeAspect="1"/>
          </p:cNvGraphicFramePr>
          <p:nvPr/>
        </p:nvGraphicFramePr>
        <p:xfrm>
          <a:off x="1200150" y="1600200"/>
          <a:ext cx="2817813" cy="1524000"/>
        </p:xfrm>
        <a:graphic>
          <a:graphicData uri="http://schemas.openxmlformats.org/presentationml/2006/ole">
            <mc:AlternateContent xmlns:mc="http://schemas.openxmlformats.org/markup-compatibility/2006">
              <mc:Choice xmlns:v="urn:schemas-microsoft-com:vml" Requires="v">
                <p:oleObj spid="_x0000_s129212" name="Equation" r:id="rId12" imgW="939800" imgH="508000" progId="Equation.3">
                  <p:embed/>
                </p:oleObj>
              </mc:Choice>
              <mc:Fallback>
                <p:oleObj name="Equation" r:id="rId12" imgW="939800" imgH="50800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00150" y="1600200"/>
                        <a:ext cx="2817813"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758" name="Object 7"/>
          <p:cNvGraphicFramePr>
            <a:graphicFrameLocks noChangeAspect="1"/>
          </p:cNvGraphicFramePr>
          <p:nvPr/>
        </p:nvGraphicFramePr>
        <p:xfrm>
          <a:off x="1238250" y="4648200"/>
          <a:ext cx="7312025" cy="723900"/>
        </p:xfrm>
        <a:graphic>
          <a:graphicData uri="http://schemas.openxmlformats.org/presentationml/2006/ole">
            <mc:AlternateContent xmlns:mc="http://schemas.openxmlformats.org/markup-compatibility/2006">
              <mc:Choice xmlns:v="urn:schemas-microsoft-com:vml" Requires="v">
                <p:oleObj spid="_x0000_s129213" name="Equation" r:id="rId14" imgW="2438400" imgH="241300" progId="Equation.3">
                  <p:embed/>
                </p:oleObj>
              </mc:Choice>
              <mc:Fallback>
                <p:oleObj name="Equation" r:id="rId14" imgW="2438400" imgH="241300"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38250" y="4648200"/>
                        <a:ext cx="7312025"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5749"/>
                                        </p:tgtEl>
                                        <p:attrNameLst>
                                          <p:attrName>style.visibility</p:attrName>
                                        </p:attrNameLst>
                                      </p:cBhvr>
                                      <p:to>
                                        <p:strVal val="visible"/>
                                      </p:to>
                                    </p:set>
                                    <p:animEffect transition="in" filter="fade">
                                      <p:cBhvr>
                                        <p:cTn id="7" dur="500"/>
                                        <p:tgtEl>
                                          <p:spTgt spid="4157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15758"/>
                                        </p:tgtEl>
                                        <p:attrNameLst>
                                          <p:attrName>style.visibility</p:attrName>
                                        </p:attrNameLst>
                                      </p:cBhvr>
                                      <p:to>
                                        <p:strVal val="visible"/>
                                      </p:to>
                                    </p:set>
                                    <p:animEffect transition="in" filter="fade">
                                      <p:cBhvr>
                                        <p:cTn id="12" dur="500"/>
                                        <p:tgtEl>
                                          <p:spTgt spid="4157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15757"/>
                                        </p:tgtEl>
                                        <p:attrNameLst>
                                          <p:attrName>style.visibility</p:attrName>
                                        </p:attrNameLst>
                                      </p:cBhvr>
                                      <p:to>
                                        <p:strVal val="visible"/>
                                      </p:to>
                                    </p:set>
                                    <p:animEffect transition="in" filter="fade">
                                      <p:cBhvr>
                                        <p:cTn id="17" dur="500"/>
                                        <p:tgtEl>
                                          <p:spTgt spid="415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3072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11" name="Rectangle 51"/>
          <p:cNvSpPr txBox="1">
            <a:spLocks noChangeArrowheads="1"/>
          </p:cNvSpPr>
          <p:nvPr/>
        </p:nvSpPr>
        <p:spPr bwMode="auto">
          <a:xfrm>
            <a:off x="228600" y="0"/>
            <a:ext cx="8229600" cy="685800"/>
          </a:xfrm>
          <a:prstGeom prst="rect">
            <a:avLst/>
          </a:prstGeom>
          <a:noFill/>
          <a:ln w="9525">
            <a:noFill/>
            <a:miter lim="800000"/>
            <a:headEnd/>
            <a:tailEnd/>
          </a:ln>
        </p:spPr>
        <p:txBody>
          <a:bodyPr anchor="ctr"/>
          <a:lstStyle/>
          <a:p>
            <a:pPr>
              <a:defRPr/>
            </a:pPr>
            <a:r>
              <a:rPr lang="en-US" sz="4400" kern="0" dirty="0">
                <a:solidFill>
                  <a:schemeClr val="tx2"/>
                </a:solidFill>
                <a:latin typeface="+mj-lt"/>
                <a:ea typeface="ＭＳ Ｐゴシック" charset="-128"/>
                <a:cs typeface="ＭＳ Ｐゴシック" charset="-128"/>
              </a:rPr>
              <a:t>Kit Motors – Which One?</a:t>
            </a:r>
          </a:p>
        </p:txBody>
      </p:sp>
      <p:sp>
        <p:nvSpPr>
          <p:cNvPr id="30798" name="TextBox 5"/>
          <p:cNvSpPr txBox="1">
            <a:spLocks noChangeArrowheads="1"/>
          </p:cNvSpPr>
          <p:nvPr/>
        </p:nvSpPr>
        <p:spPr bwMode="auto">
          <a:xfrm>
            <a:off x="609600" y="685800"/>
            <a:ext cx="1898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600" i="1" dirty="0"/>
              <a:t>All Data at 12VDC</a:t>
            </a:r>
          </a:p>
        </p:txBody>
      </p:sp>
      <p:sp>
        <p:nvSpPr>
          <p:cNvPr id="7" name="Rectangle 51"/>
          <p:cNvSpPr txBox="1">
            <a:spLocks noChangeArrowheads="1"/>
          </p:cNvSpPr>
          <p:nvPr/>
        </p:nvSpPr>
        <p:spPr bwMode="auto">
          <a:xfrm>
            <a:off x="2971800" y="609600"/>
            <a:ext cx="5867400" cy="533400"/>
          </a:xfrm>
          <a:prstGeom prst="rect">
            <a:avLst/>
          </a:prstGeom>
          <a:noFill/>
          <a:ln w="9525">
            <a:noFill/>
            <a:miter lim="800000"/>
            <a:headEnd/>
            <a:tailEnd/>
          </a:ln>
        </p:spPr>
        <p:txBody>
          <a:bodyPr anchor="ctr"/>
          <a:lstStyle/>
          <a:p>
            <a:pPr>
              <a:defRPr/>
            </a:pPr>
            <a:r>
              <a:rPr lang="en-US" sz="2000" kern="0" dirty="0" smtClean="0">
                <a:solidFill>
                  <a:srgbClr val="000090"/>
                </a:solidFill>
                <a:latin typeface="+mj-lt"/>
                <a:ea typeface="ＭＳ Ｐゴシック" charset="-128"/>
                <a:cs typeface="ＭＳ Ｐゴシック" charset="-128"/>
              </a:rPr>
              <a:t>2013 </a:t>
            </a:r>
            <a:r>
              <a:rPr lang="en-US" sz="2000" kern="0" dirty="0">
                <a:solidFill>
                  <a:srgbClr val="000090"/>
                </a:solidFill>
                <a:latin typeface="+mj-lt"/>
                <a:ea typeface="ＭＳ Ｐゴシック" charset="-128"/>
                <a:cs typeface="ＭＳ Ｐゴシック" charset="-128"/>
              </a:rPr>
              <a:t>choices </a:t>
            </a:r>
            <a:r>
              <a:rPr lang="en-US" sz="2000" i="1" kern="0" dirty="0" smtClean="0">
                <a:solidFill>
                  <a:srgbClr val="000090"/>
                </a:solidFill>
                <a:latin typeface="+mj-lt"/>
                <a:ea typeface="ＭＳ Ｐゴシック" charset="-128"/>
                <a:cs typeface="ＭＳ Ｐゴシック" charset="-128"/>
              </a:rPr>
              <a:t>(partial list!</a:t>
            </a:r>
            <a:r>
              <a:rPr lang="en-US" sz="2000" i="1" kern="0" dirty="0">
                <a:solidFill>
                  <a:srgbClr val="000090"/>
                </a:solidFill>
                <a:latin typeface="+mj-lt"/>
                <a:ea typeface="ＭＳ Ｐゴシック" charset="-128"/>
                <a:cs typeface="ＭＳ Ｐゴシック" charset="-128"/>
              </a:rPr>
              <a:t>)</a:t>
            </a:r>
          </a:p>
        </p:txBody>
      </p:sp>
      <p:graphicFrame>
        <p:nvGraphicFramePr>
          <p:cNvPr id="9" name="Table 8"/>
          <p:cNvGraphicFramePr>
            <a:graphicFrameLocks noGrp="1"/>
          </p:cNvGraphicFramePr>
          <p:nvPr>
            <p:extLst>
              <p:ext uri="{D42A27DB-BD31-4B8C-83A1-F6EECF244321}">
                <p14:modId xmlns:p14="http://schemas.microsoft.com/office/powerpoint/2010/main" val="1826658251"/>
              </p:ext>
            </p:extLst>
          </p:nvPr>
        </p:nvGraphicFramePr>
        <p:xfrm>
          <a:off x="1143000" y="1143000"/>
          <a:ext cx="6629401" cy="5592203"/>
        </p:xfrm>
        <a:graphic>
          <a:graphicData uri="http://schemas.openxmlformats.org/drawingml/2006/table">
            <a:tbl>
              <a:tblPr firstRow="1" bandRow="1">
                <a:tableStyleId>{284E427A-3D55-4303-BF80-6455036E1DE7}</a:tableStyleId>
              </a:tblPr>
              <a:tblGrid>
                <a:gridCol w="1356895"/>
                <a:gridCol w="1066132"/>
                <a:gridCol w="1066132"/>
                <a:gridCol w="1046747"/>
                <a:gridCol w="1007979"/>
                <a:gridCol w="1085516"/>
              </a:tblGrid>
              <a:tr h="684924">
                <a:tc>
                  <a:txBody>
                    <a:bodyPr/>
                    <a:lstStyle/>
                    <a:p>
                      <a:pPr algn="l" fontAlgn="ctr"/>
                      <a:r>
                        <a:rPr lang="en-US" sz="1400" u="none" strike="noStrike">
                          <a:effectLst/>
                        </a:rPr>
                        <a:t>Make</a:t>
                      </a:r>
                      <a:br>
                        <a:rPr lang="en-US" sz="1400" u="none" strike="noStrike">
                          <a:effectLst/>
                        </a:rPr>
                      </a:br>
                      <a:r>
                        <a:rPr lang="en-US" sz="1400" u="none" strike="noStrike">
                          <a:effectLst/>
                        </a:rPr>
                        <a:t>  Model</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Max Power (W)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Stall Torque (oz-in)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Free Speed (rpm)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Free Current (A)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Stall Current (A) </a:t>
                      </a:r>
                      <a:endParaRPr lang="en-US" sz="1400" b="0" i="0" u="none" strike="noStrike">
                        <a:solidFill>
                          <a:srgbClr val="000000"/>
                        </a:solidFill>
                        <a:effectLst/>
                        <a:latin typeface="Calibri"/>
                      </a:endParaRPr>
                    </a:p>
                  </a:txBody>
                  <a:tcPr marL="0" marR="0" marT="0" marB="0" anchor="ctr"/>
                </a:tc>
              </a:tr>
              <a:tr h="372241">
                <a:tc>
                  <a:txBody>
                    <a:bodyPr/>
                    <a:lstStyle/>
                    <a:p>
                      <a:pPr algn="l" fontAlgn="ctr"/>
                      <a:r>
                        <a:rPr lang="pl-PL" sz="1400" u="none" strike="noStrike">
                          <a:effectLst/>
                        </a:rPr>
                        <a:t>AndyMark </a:t>
                      </a:r>
                      <a:br>
                        <a:rPr lang="pl-PL" sz="1400" u="none" strike="noStrike">
                          <a:effectLst/>
                        </a:rPr>
                      </a:br>
                      <a:r>
                        <a:rPr lang="pl-PL" sz="1400" u="none" strike="noStrike">
                          <a:effectLst/>
                        </a:rPr>
                        <a:t>  am-0912 </a:t>
                      </a:r>
                      <a:endParaRPr lang="pl-PL"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179</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a:effectLst/>
                        </a:rPr>
                        <a:t>61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16000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1.2</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64</a:t>
                      </a:r>
                      <a:endParaRPr lang="en-US" sz="1400" b="0" i="0" u="none" strike="noStrike">
                        <a:solidFill>
                          <a:srgbClr val="000000"/>
                        </a:solidFill>
                        <a:effectLst/>
                        <a:latin typeface="Calibri"/>
                      </a:endParaRPr>
                    </a:p>
                  </a:txBody>
                  <a:tcPr marL="0" marR="0" marT="0" marB="0" anchor="ctr"/>
                </a:tc>
              </a:tr>
              <a:tr h="416910">
                <a:tc>
                  <a:txBody>
                    <a:bodyPr/>
                    <a:lstStyle/>
                    <a:p>
                      <a:pPr algn="l" fontAlgn="ctr"/>
                      <a:r>
                        <a:rPr lang="pl-PL" sz="1400" u="none" strike="noStrike">
                          <a:effectLst/>
                        </a:rPr>
                        <a:t>AndyMark </a:t>
                      </a:r>
                      <a:br>
                        <a:rPr lang="pl-PL" sz="1400" u="none" strike="noStrike">
                          <a:effectLst/>
                        </a:rPr>
                      </a:br>
                      <a:r>
                        <a:rPr lang="pl-PL" sz="1400" u="none" strike="noStrike">
                          <a:effectLst/>
                        </a:rPr>
                        <a:t>  am-0915 </a:t>
                      </a:r>
                      <a:endParaRPr lang="pl-PL"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45</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1209</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198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0.6</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22</a:t>
                      </a:r>
                      <a:endParaRPr lang="en-US" sz="1400" b="0" i="0" u="none" strike="noStrike">
                        <a:solidFill>
                          <a:srgbClr val="000000"/>
                        </a:solidFill>
                        <a:effectLst/>
                        <a:latin typeface="Calibri"/>
                      </a:endParaRPr>
                    </a:p>
                  </a:txBody>
                  <a:tcPr marL="0" marR="0" marT="0" marB="0" anchor="ctr"/>
                </a:tc>
              </a:tr>
              <a:tr h="416910">
                <a:tc>
                  <a:txBody>
                    <a:bodyPr/>
                    <a:lstStyle/>
                    <a:p>
                      <a:pPr algn="l" fontAlgn="ctr"/>
                      <a:r>
                        <a:rPr lang="en-US" sz="1400" u="none" strike="noStrike">
                          <a:effectLst/>
                        </a:rPr>
                        <a:t>BaneBots </a:t>
                      </a:r>
                      <a:br>
                        <a:rPr lang="en-US" sz="1400" u="none" strike="noStrike">
                          <a:effectLst/>
                        </a:rPr>
                      </a:br>
                      <a:r>
                        <a:rPr lang="en-US" sz="1400" u="none" strike="noStrike">
                          <a:effectLst/>
                        </a:rPr>
                        <a:t>  M7-RS775-18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273</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113</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13000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87</a:t>
                      </a:r>
                      <a:endParaRPr lang="en-US" sz="1400" b="0" i="0" u="none" strike="noStrike">
                        <a:solidFill>
                          <a:srgbClr val="000000"/>
                        </a:solidFill>
                        <a:effectLst/>
                        <a:latin typeface="Calibri"/>
                      </a:endParaRPr>
                    </a:p>
                  </a:txBody>
                  <a:tcPr marL="0" marR="0" marT="0" marB="0" anchor="ctr"/>
                </a:tc>
              </a:tr>
              <a:tr h="536028">
                <a:tc>
                  <a:txBody>
                    <a:bodyPr/>
                    <a:lstStyle/>
                    <a:p>
                      <a:pPr algn="l" fontAlgn="ctr"/>
                      <a:r>
                        <a:rPr lang="en-US" sz="1400" u="none" strike="noStrike">
                          <a:effectLst/>
                        </a:rPr>
                        <a:t>BaneBots </a:t>
                      </a:r>
                      <a:br>
                        <a:rPr lang="en-US" sz="1400" u="none" strike="noStrike">
                          <a:effectLst/>
                        </a:rPr>
                      </a:br>
                      <a:r>
                        <a:rPr lang="en-US" sz="1400" u="none" strike="noStrike">
                          <a:effectLst/>
                        </a:rPr>
                        <a:t>  M5-RS550-12 M5-RS550-12-B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254</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71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19300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1.4</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85</a:t>
                      </a:r>
                      <a:endParaRPr lang="en-US" sz="1400" b="0" i="0" u="none" strike="noStrike">
                        <a:solidFill>
                          <a:srgbClr val="000000"/>
                        </a:solidFill>
                        <a:effectLst/>
                        <a:latin typeface="Calibri"/>
                      </a:endParaRPr>
                    </a:p>
                  </a:txBody>
                  <a:tcPr marL="0" marR="0" marT="0" marB="0" anchor="ctr"/>
                </a:tc>
              </a:tr>
              <a:tr h="416910">
                <a:tc>
                  <a:txBody>
                    <a:bodyPr/>
                    <a:lstStyle/>
                    <a:p>
                      <a:pPr algn="l" fontAlgn="ctr"/>
                      <a:r>
                        <a:rPr lang="en-US" sz="1400" u="none" strike="noStrike">
                          <a:effectLst/>
                        </a:rPr>
                        <a:t>BaneBots </a:t>
                      </a:r>
                      <a:br>
                        <a:rPr lang="en-US" sz="1400" u="none" strike="noStrike">
                          <a:effectLst/>
                        </a:rPr>
                      </a:br>
                      <a:r>
                        <a:rPr lang="en-US" sz="1400" u="none" strike="noStrike">
                          <a:effectLst/>
                        </a:rPr>
                        <a:t>  M5-RS540-12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123</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39</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16800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42</a:t>
                      </a:r>
                      <a:endParaRPr lang="en-US" sz="1400" b="0" i="0" u="none" strike="noStrike">
                        <a:solidFill>
                          <a:srgbClr val="000000"/>
                        </a:solidFill>
                        <a:effectLst/>
                        <a:latin typeface="Calibri"/>
                      </a:endParaRPr>
                    </a:p>
                  </a:txBody>
                  <a:tcPr marL="0" marR="0" marT="0" marB="0" anchor="ctr"/>
                </a:tc>
              </a:tr>
              <a:tr h="416910">
                <a:tc>
                  <a:txBody>
                    <a:bodyPr/>
                    <a:lstStyle/>
                    <a:p>
                      <a:pPr algn="l" fontAlgn="ctr"/>
                      <a:r>
                        <a:rPr lang="en-US" sz="1400" u="none" strike="noStrike">
                          <a:effectLst/>
                        </a:rPr>
                        <a:t>BaneBots </a:t>
                      </a:r>
                      <a:br>
                        <a:rPr lang="en-US" sz="1400" u="none" strike="noStrike">
                          <a:effectLst/>
                        </a:rPr>
                      </a:br>
                      <a:r>
                        <a:rPr lang="en-US" sz="1400" u="none" strike="noStrike">
                          <a:effectLst/>
                        </a:rPr>
                        <a:t>  M7-RS775-12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83</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61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7300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30</a:t>
                      </a:r>
                      <a:endParaRPr lang="en-US" sz="1400" b="0" i="0" u="none" strike="noStrike">
                        <a:solidFill>
                          <a:srgbClr val="000000"/>
                        </a:solidFill>
                        <a:effectLst/>
                        <a:latin typeface="Calibri"/>
                      </a:endParaRPr>
                    </a:p>
                  </a:txBody>
                  <a:tcPr marL="0" marR="0" marT="0" marB="0" anchor="ctr"/>
                </a:tc>
              </a:tr>
              <a:tr h="372241">
                <a:tc>
                  <a:txBody>
                    <a:bodyPr/>
                    <a:lstStyle/>
                    <a:p>
                      <a:pPr algn="l" fontAlgn="ctr"/>
                      <a:r>
                        <a:rPr lang="en-US" sz="1400" u="none" strike="noStrike">
                          <a:effectLst/>
                        </a:rPr>
                        <a:t>BaneBots </a:t>
                      </a:r>
                      <a:br>
                        <a:rPr lang="en-US" sz="1400" u="none" strike="noStrike">
                          <a:effectLst/>
                        </a:rPr>
                      </a:br>
                      <a:r>
                        <a:rPr lang="en-US" sz="1400" u="none" strike="noStrike">
                          <a:effectLst/>
                        </a:rPr>
                        <a:t>  M5-RS545-12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74</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24</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16800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0.9</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21</a:t>
                      </a:r>
                      <a:endParaRPr lang="en-US" sz="1400" b="0" i="0" u="none" strike="noStrike">
                        <a:solidFill>
                          <a:srgbClr val="000000"/>
                        </a:solidFill>
                        <a:effectLst/>
                        <a:latin typeface="Calibri"/>
                      </a:endParaRPr>
                    </a:p>
                  </a:txBody>
                  <a:tcPr marL="0" marR="0" marT="0" marB="0" anchor="ctr"/>
                </a:tc>
              </a:tr>
              <a:tr h="357352">
                <a:tc>
                  <a:txBody>
                    <a:bodyPr/>
                    <a:lstStyle/>
                    <a:p>
                      <a:pPr algn="l" fontAlgn="ctr"/>
                      <a:r>
                        <a:rPr lang="en-US" sz="1400" u="none" strike="noStrike">
                          <a:effectLst/>
                        </a:rPr>
                        <a:t>BaneBots </a:t>
                      </a:r>
                      <a:br>
                        <a:rPr lang="en-US" sz="1400" u="none" strike="noStrike">
                          <a:effectLst/>
                        </a:rPr>
                      </a:br>
                      <a:r>
                        <a:rPr lang="en-US" sz="1400" u="none" strike="noStrike">
                          <a:effectLst/>
                        </a:rPr>
                        <a:t>  M3-RS395-12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48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17</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15500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0.5</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15</a:t>
                      </a:r>
                      <a:endParaRPr lang="en-US" sz="1400" b="0" i="0" u="none" strike="noStrike">
                        <a:solidFill>
                          <a:srgbClr val="000000"/>
                        </a:solidFill>
                        <a:effectLst/>
                        <a:latin typeface="Calibri"/>
                      </a:endParaRPr>
                    </a:p>
                  </a:txBody>
                  <a:tcPr marL="0" marR="0" marT="0" marB="0" anchor="ctr"/>
                </a:tc>
              </a:tr>
              <a:tr h="357352">
                <a:tc>
                  <a:txBody>
                    <a:bodyPr/>
                    <a:lstStyle/>
                    <a:p>
                      <a:pPr algn="l" fontAlgn="ctr"/>
                      <a:r>
                        <a:rPr lang="en-US" sz="1400" u="none" strike="noStrike">
                          <a:effectLst/>
                        </a:rPr>
                        <a:t>CIM </a:t>
                      </a:r>
                      <a:br>
                        <a:rPr lang="en-US" sz="1400" u="none" strike="noStrike">
                          <a:effectLst/>
                        </a:rPr>
                      </a:br>
                      <a:r>
                        <a:rPr lang="en-US" sz="1400" u="none" strike="noStrike">
                          <a:effectLst/>
                        </a:rPr>
                        <a:t>  FR801-001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337</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343</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5310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2.7</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133</a:t>
                      </a:r>
                      <a:endParaRPr lang="en-US" sz="1400" b="0" i="0" u="none" strike="noStrike">
                        <a:solidFill>
                          <a:srgbClr val="000000"/>
                        </a:solidFill>
                        <a:effectLst/>
                        <a:latin typeface="Calibri"/>
                      </a:endParaRPr>
                    </a:p>
                  </a:txBody>
                  <a:tcPr marL="0" marR="0" marT="0" marB="0" anchor="ctr"/>
                </a:tc>
              </a:tr>
              <a:tr h="416910">
                <a:tc>
                  <a:txBody>
                    <a:bodyPr/>
                    <a:lstStyle/>
                    <a:p>
                      <a:pPr algn="l" fontAlgn="ctr"/>
                      <a:r>
                        <a:rPr lang="tr-TR" sz="1400" u="none" strike="noStrike">
                          <a:effectLst/>
                        </a:rPr>
                        <a:t>VEX  Mini CIM</a:t>
                      </a:r>
                      <a:br>
                        <a:rPr lang="tr-TR" sz="1400" u="none" strike="noStrike">
                          <a:effectLst/>
                        </a:rPr>
                      </a:br>
                      <a:r>
                        <a:rPr lang="tr-TR" sz="1400" u="none" strike="noStrike">
                          <a:effectLst/>
                        </a:rPr>
                        <a:t>  217-3371 </a:t>
                      </a:r>
                      <a:endParaRPr lang="tr-TR"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229</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198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6200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86</a:t>
                      </a:r>
                      <a:endParaRPr lang="en-US" sz="1400" b="0" i="0" u="none" strike="noStrike">
                        <a:solidFill>
                          <a:srgbClr val="000000"/>
                        </a:solidFill>
                        <a:effectLst/>
                        <a:latin typeface="Calibri"/>
                      </a:endParaRPr>
                    </a:p>
                  </a:txBody>
                  <a:tcPr marL="0" marR="0" marT="0" marB="0" anchor="ctr"/>
                </a:tc>
              </a:tr>
              <a:tr h="416910">
                <a:tc>
                  <a:txBody>
                    <a:bodyPr/>
                    <a:lstStyle/>
                    <a:p>
                      <a:pPr algn="l" fontAlgn="ctr"/>
                      <a:r>
                        <a:rPr lang="da-DK" sz="1400" u="none" strike="noStrike">
                          <a:effectLst/>
                        </a:rPr>
                        <a:t>VEX bag motor</a:t>
                      </a:r>
                      <a:br>
                        <a:rPr lang="da-DK" sz="1400" u="none" strike="noStrike">
                          <a:effectLst/>
                        </a:rPr>
                      </a:br>
                      <a:r>
                        <a:rPr lang="da-DK" sz="1400" u="none" strike="noStrike">
                          <a:effectLst/>
                        </a:rPr>
                        <a:t>  217-3351 </a:t>
                      </a:r>
                      <a:endParaRPr lang="da-DK"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149</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57</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14000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41</a:t>
                      </a:r>
                      <a:endParaRPr lang="en-US" sz="1400" b="0" i="0" u="none" strike="noStrike" dirty="0">
                        <a:solidFill>
                          <a:srgbClr val="000000"/>
                        </a:solidFill>
                        <a:effectLst/>
                        <a:latin typeface="Calibri"/>
                      </a:endParaRPr>
                    </a:p>
                  </a:txBody>
                  <a:tcPr marL="0" marR="0" marT="0" marB="0" anchor="ct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107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1310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graphicFrame>
        <p:nvGraphicFramePr>
          <p:cNvPr id="131075" name="Object 2"/>
          <p:cNvGraphicFramePr>
            <a:graphicFrameLocks noChangeAspect="1"/>
          </p:cNvGraphicFramePr>
          <p:nvPr/>
        </p:nvGraphicFramePr>
        <p:xfrm>
          <a:off x="1562100" y="762000"/>
          <a:ext cx="6021388" cy="3849688"/>
        </p:xfrm>
        <a:graphic>
          <a:graphicData uri="http://schemas.openxmlformats.org/presentationml/2006/ole">
            <mc:AlternateContent xmlns:mc="http://schemas.openxmlformats.org/markup-compatibility/2006">
              <mc:Choice xmlns:v="urn:schemas-microsoft-com:vml" Requires="v">
                <p:oleObj spid="_x0000_s131140" name="Equation" r:id="rId4" imgW="2006600" imgH="1282700" progId="Equation.3">
                  <p:embed/>
                </p:oleObj>
              </mc:Choice>
              <mc:Fallback>
                <p:oleObj name="Equation" r:id="rId4" imgW="2006600" imgH="12827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100" y="762000"/>
                        <a:ext cx="6021388" cy="3849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31076" name="Object 3"/>
          <p:cNvGraphicFramePr>
            <a:graphicFrameLocks noChangeAspect="1"/>
          </p:cNvGraphicFramePr>
          <p:nvPr/>
        </p:nvGraphicFramePr>
        <p:xfrm>
          <a:off x="1752600" y="5410200"/>
          <a:ext cx="3621088" cy="723900"/>
        </p:xfrm>
        <a:graphic>
          <a:graphicData uri="http://schemas.openxmlformats.org/presentationml/2006/ole">
            <mc:AlternateContent xmlns:mc="http://schemas.openxmlformats.org/markup-compatibility/2006">
              <mc:Choice xmlns:v="urn:schemas-microsoft-com:vml" Requires="v">
                <p:oleObj spid="_x0000_s131141" name="Equation" r:id="rId6" imgW="1206500" imgH="241300" progId="Equation.3">
                  <p:embed/>
                </p:oleObj>
              </mc:Choice>
              <mc:Fallback>
                <p:oleObj name="Equation" r:id="rId6" imgW="1206500" imgH="2413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5410200"/>
                        <a:ext cx="3621088"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2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1331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414729" name="Rectangle 9"/>
          <p:cNvSpPr>
            <a:spLocks noChangeArrowheads="1"/>
          </p:cNvSpPr>
          <p:nvPr/>
        </p:nvSpPr>
        <p:spPr bwMode="auto">
          <a:xfrm>
            <a:off x="4724400" y="2438400"/>
            <a:ext cx="381000" cy="2286000"/>
          </a:xfrm>
          <a:prstGeom prst="rect">
            <a:avLst/>
          </a:prstGeom>
          <a:solidFill>
            <a:schemeClr val="accent1"/>
          </a:solidFill>
          <a:ln w="12700">
            <a:solidFill>
              <a:srgbClr val="FF0000"/>
            </a:solidFill>
            <a:miter lim="800000"/>
            <a:headEnd/>
            <a:tailEnd/>
          </a:ln>
        </p:spPr>
        <p:txBody>
          <a:bodyPr wrap="none" anchor="ctr"/>
          <a:lstStyle/>
          <a:p>
            <a:endParaRPr lang="en-US"/>
          </a:p>
        </p:txBody>
      </p:sp>
      <p:sp>
        <p:nvSpPr>
          <p:cNvPr id="133124" name="Rectangle 8"/>
          <p:cNvSpPr>
            <a:spLocks noChangeArrowheads="1"/>
          </p:cNvSpPr>
          <p:nvPr/>
        </p:nvSpPr>
        <p:spPr bwMode="auto">
          <a:xfrm>
            <a:off x="457200" y="1905000"/>
            <a:ext cx="2057400" cy="2971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33125" name="Rectangle 2"/>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Pascal</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Triangle</a:t>
            </a:r>
            <a:endParaRPr lang="en-US">
              <a:latin typeface="Times New Roman" charset="0"/>
              <a:ea typeface="ＭＳ Ｐゴシック" charset="0"/>
              <a:cs typeface="ＭＳ Ｐゴシック" charset="0"/>
            </a:endParaRPr>
          </a:p>
        </p:txBody>
      </p:sp>
      <p:sp>
        <p:nvSpPr>
          <p:cNvPr id="133126" name="Text Box 4"/>
          <p:cNvSpPr txBox="1">
            <a:spLocks noChangeArrowheads="1"/>
          </p:cNvSpPr>
          <p:nvPr/>
        </p:nvSpPr>
        <p:spPr bwMode="auto">
          <a:xfrm>
            <a:off x="381000" y="1752600"/>
            <a:ext cx="2149475"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40000"/>
              </a:lnSpc>
            </a:pPr>
            <a:r>
              <a:rPr lang="en-US" sz="2800">
                <a:latin typeface="Times New Roman" charset="0"/>
              </a:rPr>
              <a:t>1</a:t>
            </a:r>
          </a:p>
          <a:p>
            <a:pPr eaLnBrk="1" hangingPunct="1">
              <a:lnSpc>
                <a:spcPct val="140000"/>
              </a:lnSpc>
            </a:pPr>
            <a:r>
              <a:rPr lang="en-US" sz="2800">
                <a:latin typeface="Times New Roman" charset="0"/>
              </a:rPr>
              <a:t>1  </a:t>
            </a:r>
            <a:r>
              <a:rPr lang="en-US" sz="2800">
                <a:solidFill>
                  <a:schemeClr val="tx2"/>
                </a:solidFill>
                <a:latin typeface="Times New Roman" charset="0"/>
              </a:rPr>
              <a:t>1</a:t>
            </a:r>
          </a:p>
          <a:p>
            <a:pPr eaLnBrk="1" hangingPunct="1">
              <a:lnSpc>
                <a:spcPct val="140000"/>
              </a:lnSpc>
            </a:pPr>
            <a:r>
              <a:rPr lang="en-US" sz="2800">
                <a:latin typeface="Times New Roman" charset="0"/>
              </a:rPr>
              <a:t>1  2  1</a:t>
            </a:r>
          </a:p>
          <a:p>
            <a:pPr eaLnBrk="1" hangingPunct="1">
              <a:lnSpc>
                <a:spcPct val="140000"/>
              </a:lnSpc>
            </a:pPr>
            <a:r>
              <a:rPr lang="en-US" sz="2800">
                <a:latin typeface="Times New Roman" charset="0"/>
              </a:rPr>
              <a:t>1  3  3  1</a:t>
            </a:r>
          </a:p>
          <a:p>
            <a:pPr eaLnBrk="1" hangingPunct="1">
              <a:lnSpc>
                <a:spcPct val="140000"/>
              </a:lnSpc>
            </a:pPr>
            <a:r>
              <a:rPr lang="en-US" sz="2800">
                <a:latin typeface="Times New Roman" charset="0"/>
              </a:rPr>
              <a:t>1  4  6  4  1</a:t>
            </a:r>
          </a:p>
        </p:txBody>
      </p:sp>
      <p:graphicFrame>
        <p:nvGraphicFramePr>
          <p:cNvPr id="133127" name="Object 2"/>
          <p:cNvGraphicFramePr>
            <a:graphicFrameLocks noChangeAspect="1"/>
          </p:cNvGraphicFramePr>
          <p:nvPr/>
        </p:nvGraphicFramePr>
        <p:xfrm>
          <a:off x="2716213" y="1828800"/>
          <a:ext cx="5768975" cy="2973388"/>
        </p:xfrm>
        <a:graphic>
          <a:graphicData uri="http://schemas.openxmlformats.org/presentationml/2006/ole">
            <mc:AlternateContent xmlns:mc="http://schemas.openxmlformats.org/markup-compatibility/2006">
              <mc:Choice xmlns:v="urn:schemas-microsoft-com:vml" Requires="v">
                <p:oleObj spid="_x0000_s133164" name="Equation" r:id="rId4" imgW="2489200" imgH="1282700" progId="Equation.3">
                  <p:embed/>
                </p:oleObj>
              </mc:Choice>
              <mc:Fallback>
                <p:oleObj name="Equation" r:id="rId4" imgW="2489200" imgH="12827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6213" y="1828800"/>
                        <a:ext cx="5768975" cy="297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14731" name="Text Box 11"/>
          <p:cNvSpPr txBox="1">
            <a:spLocks noChangeArrowheads="1"/>
          </p:cNvSpPr>
          <p:nvPr/>
        </p:nvSpPr>
        <p:spPr bwMode="auto">
          <a:xfrm>
            <a:off x="381000" y="1752600"/>
            <a:ext cx="2149475"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40000"/>
              </a:lnSpc>
            </a:pPr>
            <a:r>
              <a:rPr lang="en-US" sz="2800">
                <a:latin typeface="Times New Roman" charset="0"/>
              </a:rPr>
              <a:t>1</a:t>
            </a:r>
          </a:p>
          <a:p>
            <a:pPr eaLnBrk="1" hangingPunct="1">
              <a:lnSpc>
                <a:spcPct val="140000"/>
              </a:lnSpc>
            </a:pPr>
            <a:r>
              <a:rPr lang="en-US" sz="2800">
                <a:latin typeface="Times New Roman" charset="0"/>
              </a:rPr>
              <a:t>1  </a:t>
            </a:r>
            <a:r>
              <a:rPr lang="en-US" sz="2800">
                <a:solidFill>
                  <a:srgbClr val="FF0000"/>
                </a:solidFill>
                <a:latin typeface="Times New Roman" charset="0"/>
              </a:rPr>
              <a:t>1</a:t>
            </a:r>
          </a:p>
          <a:p>
            <a:pPr eaLnBrk="1" hangingPunct="1">
              <a:lnSpc>
                <a:spcPct val="140000"/>
              </a:lnSpc>
            </a:pPr>
            <a:r>
              <a:rPr lang="en-US" sz="2800">
                <a:latin typeface="Times New Roman" charset="0"/>
              </a:rPr>
              <a:t>1  </a:t>
            </a:r>
            <a:r>
              <a:rPr lang="en-US" sz="2800">
                <a:solidFill>
                  <a:srgbClr val="FF0000"/>
                </a:solidFill>
                <a:latin typeface="Times New Roman" charset="0"/>
              </a:rPr>
              <a:t>2</a:t>
            </a:r>
            <a:r>
              <a:rPr lang="en-US" sz="2800">
                <a:latin typeface="Times New Roman" charset="0"/>
              </a:rPr>
              <a:t>  1</a:t>
            </a:r>
          </a:p>
          <a:p>
            <a:pPr eaLnBrk="1" hangingPunct="1">
              <a:lnSpc>
                <a:spcPct val="140000"/>
              </a:lnSpc>
            </a:pPr>
            <a:r>
              <a:rPr lang="en-US" sz="2800">
                <a:latin typeface="Times New Roman" charset="0"/>
              </a:rPr>
              <a:t>1  </a:t>
            </a:r>
            <a:r>
              <a:rPr lang="en-US" sz="2800">
                <a:solidFill>
                  <a:srgbClr val="FF0000"/>
                </a:solidFill>
                <a:latin typeface="Times New Roman" charset="0"/>
              </a:rPr>
              <a:t>3</a:t>
            </a:r>
            <a:r>
              <a:rPr lang="en-US" sz="2800">
                <a:latin typeface="Times New Roman" charset="0"/>
              </a:rPr>
              <a:t>  3  1</a:t>
            </a:r>
          </a:p>
          <a:p>
            <a:pPr eaLnBrk="1" hangingPunct="1">
              <a:lnSpc>
                <a:spcPct val="140000"/>
              </a:lnSpc>
            </a:pPr>
            <a:r>
              <a:rPr lang="en-US" sz="2800">
                <a:latin typeface="Times New Roman" charset="0"/>
              </a:rPr>
              <a:t>1  </a:t>
            </a:r>
            <a:r>
              <a:rPr lang="en-US" sz="2800">
                <a:solidFill>
                  <a:srgbClr val="FF0000"/>
                </a:solidFill>
                <a:latin typeface="Times New Roman" charset="0"/>
              </a:rPr>
              <a:t>4</a:t>
            </a:r>
            <a:r>
              <a:rPr lang="en-US" sz="2800">
                <a:latin typeface="Times New Roman" charset="0"/>
              </a:rPr>
              <a:t>  6  4  1</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4731"/>
                                        </p:tgtEl>
                                        <p:attrNameLst>
                                          <p:attrName>style.visibility</p:attrName>
                                        </p:attrNameLst>
                                      </p:cBhvr>
                                      <p:to>
                                        <p:strVal val="visible"/>
                                      </p:to>
                                    </p:set>
                                    <p:animEffect transition="in" filter="fade">
                                      <p:cBhvr>
                                        <p:cTn id="7" dur="1000"/>
                                        <p:tgtEl>
                                          <p:spTgt spid="4147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4729"/>
                                        </p:tgtEl>
                                        <p:attrNameLst>
                                          <p:attrName>style.visibility</p:attrName>
                                        </p:attrNameLst>
                                      </p:cBhvr>
                                      <p:to>
                                        <p:strVal val="visible"/>
                                      </p:to>
                                    </p:set>
                                    <p:animEffect transition="in" filter="fade">
                                      <p:cBhvr>
                                        <p:cTn id="10" dur="2000"/>
                                        <p:tgtEl>
                                          <p:spTgt spid="414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9" grpId="0" animBg="1"/>
      <p:bldP spid="414731" grpId="0"/>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516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13517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135171" name="Rectangle 2"/>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Binomial Theorem</a:t>
            </a:r>
          </a:p>
        </p:txBody>
      </p:sp>
      <p:graphicFrame>
        <p:nvGraphicFramePr>
          <p:cNvPr id="135172" name="Object 2"/>
          <p:cNvGraphicFramePr>
            <a:graphicFrameLocks noChangeAspect="1"/>
          </p:cNvGraphicFramePr>
          <p:nvPr/>
        </p:nvGraphicFramePr>
        <p:xfrm>
          <a:off x="990600" y="2057400"/>
          <a:ext cx="7170738" cy="1020763"/>
        </p:xfrm>
        <a:graphic>
          <a:graphicData uri="http://schemas.openxmlformats.org/presentationml/2006/ole">
            <mc:AlternateContent xmlns:mc="http://schemas.openxmlformats.org/markup-compatibility/2006">
              <mc:Choice xmlns:v="urn:schemas-microsoft-com:vml" Requires="v">
                <p:oleObj spid="_x0000_s135237" name="Equation" r:id="rId4" imgW="3213100" imgH="457200" progId="Equation.3">
                  <p:embed/>
                </p:oleObj>
              </mc:Choice>
              <mc:Fallback>
                <p:oleObj name="Equation" r:id="rId4" imgW="3213100" imgH="4572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057400"/>
                        <a:ext cx="7170738" cy="1020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35173" name="Object 3"/>
          <p:cNvGraphicFramePr>
            <a:graphicFrameLocks noChangeAspect="1"/>
          </p:cNvGraphicFramePr>
          <p:nvPr/>
        </p:nvGraphicFramePr>
        <p:xfrm>
          <a:off x="3048000" y="3810000"/>
          <a:ext cx="2239963" cy="1020763"/>
        </p:xfrm>
        <a:graphic>
          <a:graphicData uri="http://schemas.openxmlformats.org/presentationml/2006/ole">
            <mc:AlternateContent xmlns:mc="http://schemas.openxmlformats.org/markup-compatibility/2006">
              <mc:Choice xmlns:v="urn:schemas-microsoft-com:vml" Requires="v">
                <p:oleObj spid="_x0000_s135238" name="Equation" r:id="rId6" imgW="1002865" imgH="457002" progId="Equation.3">
                  <p:embed/>
                </p:oleObj>
              </mc:Choice>
              <mc:Fallback>
                <p:oleObj name="Equation" r:id="rId6" imgW="1002865" imgH="457002"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3810000"/>
                        <a:ext cx="2239963" cy="1020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3277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11" name="Rectangle 51"/>
          <p:cNvSpPr txBox="1">
            <a:spLocks noChangeArrowheads="1"/>
          </p:cNvSpPr>
          <p:nvPr/>
        </p:nvSpPr>
        <p:spPr bwMode="auto">
          <a:xfrm>
            <a:off x="381000" y="0"/>
            <a:ext cx="8229600" cy="1143000"/>
          </a:xfrm>
          <a:prstGeom prst="rect">
            <a:avLst/>
          </a:prstGeom>
          <a:noFill/>
          <a:ln w="9525">
            <a:noFill/>
            <a:miter lim="800000"/>
            <a:headEnd/>
            <a:tailEnd/>
          </a:ln>
        </p:spPr>
        <p:txBody>
          <a:bodyPr anchor="ctr"/>
          <a:lstStyle/>
          <a:p>
            <a:pPr>
              <a:defRPr/>
            </a:pPr>
            <a:r>
              <a:rPr lang="en-US" sz="4400" kern="0" dirty="0">
                <a:solidFill>
                  <a:schemeClr val="tx2"/>
                </a:solidFill>
                <a:latin typeface="+mj-lt"/>
                <a:ea typeface="ＭＳ Ｐゴシック" charset="-128"/>
                <a:cs typeface="ＭＳ Ｐゴシック" charset="-128"/>
              </a:rPr>
              <a:t>Motors - Sorted by Power</a:t>
            </a:r>
          </a:p>
        </p:txBody>
      </p:sp>
      <p:graphicFrame>
        <p:nvGraphicFramePr>
          <p:cNvPr id="3" name="Table 2"/>
          <p:cNvGraphicFramePr>
            <a:graphicFrameLocks noGrp="1"/>
          </p:cNvGraphicFramePr>
          <p:nvPr>
            <p:extLst>
              <p:ext uri="{D42A27DB-BD31-4B8C-83A1-F6EECF244321}">
                <p14:modId xmlns:p14="http://schemas.microsoft.com/office/powerpoint/2010/main" val="3207313018"/>
              </p:ext>
            </p:extLst>
          </p:nvPr>
        </p:nvGraphicFramePr>
        <p:xfrm>
          <a:off x="1219200" y="1066800"/>
          <a:ext cx="6553200" cy="5491479"/>
        </p:xfrm>
        <a:graphic>
          <a:graphicData uri="http://schemas.openxmlformats.org/drawingml/2006/table">
            <a:tbl>
              <a:tblPr firstRow="1" bandRow="1">
                <a:tableStyleId>{284E427A-3D55-4303-BF80-6455036E1DE7}</a:tableStyleId>
              </a:tblPr>
              <a:tblGrid>
                <a:gridCol w="1341298"/>
                <a:gridCol w="1053877"/>
                <a:gridCol w="1053877"/>
                <a:gridCol w="1034716"/>
                <a:gridCol w="996393"/>
                <a:gridCol w="1073039"/>
              </a:tblGrid>
              <a:tr h="584200">
                <a:tc>
                  <a:txBody>
                    <a:bodyPr/>
                    <a:lstStyle/>
                    <a:p>
                      <a:pPr algn="l" fontAlgn="ctr"/>
                      <a:r>
                        <a:rPr lang="en-US" sz="1400" u="none" strike="noStrike" dirty="0">
                          <a:effectLst/>
                        </a:rPr>
                        <a:t>Make</a:t>
                      </a:r>
                      <a:br>
                        <a:rPr lang="en-US" sz="1400" u="none" strike="noStrike" dirty="0">
                          <a:effectLst/>
                        </a:rPr>
                      </a:br>
                      <a:r>
                        <a:rPr lang="en-US" sz="1400" u="none" strike="noStrike" dirty="0">
                          <a:effectLst/>
                        </a:rPr>
                        <a:t>  Model</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a:effectLst/>
                        </a:rPr>
                        <a:t>Max Power (W)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Stall Torque (oz-in)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Free Speed (rpm)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Free Current (A)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Stall Current (A) </a:t>
                      </a:r>
                      <a:endParaRPr lang="en-US" sz="1400" b="0" i="0" u="none" strike="noStrike">
                        <a:solidFill>
                          <a:srgbClr val="000000"/>
                        </a:solidFill>
                        <a:effectLst/>
                        <a:latin typeface="Calibri"/>
                      </a:endParaRPr>
                    </a:p>
                  </a:txBody>
                  <a:tcPr marL="0" marR="0" marT="0" marB="0" anchor="ctr"/>
                </a:tc>
              </a:tr>
              <a:tr h="317500">
                <a:tc>
                  <a:txBody>
                    <a:bodyPr/>
                    <a:lstStyle/>
                    <a:p>
                      <a:pPr algn="l" fontAlgn="ctr"/>
                      <a:r>
                        <a:rPr lang="en-US" sz="1400" u="none" strike="noStrike">
                          <a:effectLst/>
                        </a:rPr>
                        <a:t>CIM </a:t>
                      </a:r>
                      <a:br>
                        <a:rPr lang="en-US" sz="1400" u="none" strike="noStrike">
                          <a:effectLst/>
                        </a:rPr>
                      </a:br>
                      <a:r>
                        <a:rPr lang="en-US" sz="1400" u="none" strike="noStrike">
                          <a:effectLst/>
                        </a:rPr>
                        <a:t>  FR801-001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337</a:t>
                      </a:r>
                      <a:endParaRPr lang="en-US" sz="1400" b="0" i="0" u="none" strike="noStrike" dirty="0">
                        <a:solidFill>
                          <a:srgbClr val="000000"/>
                        </a:solidFill>
                        <a:effectLst/>
                        <a:latin typeface="Calibri"/>
                      </a:endParaRPr>
                    </a:p>
                  </a:txBody>
                  <a:tcPr marL="0" marR="0" marT="0" marB="0" anchor="ctr">
                    <a:solidFill>
                      <a:srgbClr val="FFF495">
                        <a:alpha val="40000"/>
                      </a:srgbClr>
                    </a:solidFill>
                  </a:tcPr>
                </a:tc>
                <a:tc>
                  <a:txBody>
                    <a:bodyPr/>
                    <a:lstStyle/>
                    <a:p>
                      <a:pPr algn="ctr" fontAlgn="ctr"/>
                      <a:r>
                        <a:rPr lang="en-US" sz="1400" u="none" strike="noStrike">
                          <a:effectLst/>
                        </a:rPr>
                        <a:t>343</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5310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2.7</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133</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en-US" sz="1400" u="none" strike="noStrike" dirty="0" err="1">
                          <a:effectLst/>
                        </a:rPr>
                        <a:t>BaneBots</a:t>
                      </a:r>
                      <a:r>
                        <a:rPr lang="en-US" sz="1400" u="none" strike="noStrike" dirty="0">
                          <a:effectLst/>
                        </a:rPr>
                        <a:t> </a:t>
                      </a:r>
                      <a:br>
                        <a:rPr lang="en-US" sz="1400" u="none" strike="noStrike" dirty="0">
                          <a:effectLst/>
                        </a:rPr>
                      </a:br>
                      <a:r>
                        <a:rPr lang="en-US" sz="1400" u="none" strike="noStrike" dirty="0">
                          <a:effectLst/>
                        </a:rPr>
                        <a:t>  M7-RS775-18 </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dirty="0">
                          <a:effectLst/>
                        </a:rPr>
                        <a:t>273</a:t>
                      </a:r>
                      <a:endParaRPr lang="en-US" sz="1400" b="0" i="0" u="none" strike="noStrike" dirty="0">
                        <a:solidFill>
                          <a:srgbClr val="000000"/>
                        </a:solidFill>
                        <a:effectLst/>
                        <a:latin typeface="Calibri"/>
                      </a:endParaRPr>
                    </a:p>
                  </a:txBody>
                  <a:tcPr marL="0" marR="0" marT="0" marB="0" anchor="ctr">
                    <a:solidFill>
                      <a:srgbClr val="FFF495"/>
                    </a:solidFill>
                  </a:tcPr>
                </a:tc>
                <a:tc>
                  <a:txBody>
                    <a:bodyPr/>
                    <a:lstStyle/>
                    <a:p>
                      <a:pPr algn="ctr" fontAlgn="ctr"/>
                      <a:r>
                        <a:rPr lang="en-US" sz="1400" u="none" strike="noStrike">
                          <a:effectLst/>
                        </a:rPr>
                        <a:t>113</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13000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87</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en-US" sz="1400" u="none" strike="noStrike">
                          <a:effectLst/>
                        </a:rPr>
                        <a:t>BaneBots </a:t>
                      </a:r>
                      <a:br>
                        <a:rPr lang="en-US" sz="1400" u="none" strike="noStrike">
                          <a:effectLst/>
                        </a:rPr>
                      </a:br>
                      <a:r>
                        <a:rPr lang="en-US" sz="1400" u="none" strike="noStrike">
                          <a:effectLst/>
                        </a:rPr>
                        <a:t>  M5-RS550-12 M5-RS550-12-B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254</a:t>
                      </a:r>
                      <a:endParaRPr lang="en-US" sz="1400" b="0" i="0" u="none" strike="noStrike" dirty="0">
                        <a:solidFill>
                          <a:srgbClr val="000000"/>
                        </a:solidFill>
                        <a:effectLst/>
                        <a:latin typeface="Calibri"/>
                      </a:endParaRPr>
                    </a:p>
                  </a:txBody>
                  <a:tcPr marL="0" marR="0" marT="0" marB="0" anchor="ctr">
                    <a:solidFill>
                      <a:srgbClr val="FFF495">
                        <a:alpha val="40000"/>
                      </a:srgbClr>
                    </a:solidFill>
                  </a:tcPr>
                </a:tc>
                <a:tc>
                  <a:txBody>
                    <a:bodyPr/>
                    <a:lstStyle/>
                    <a:p>
                      <a:pPr algn="ctr" fontAlgn="ctr"/>
                      <a:r>
                        <a:rPr lang="en-US" sz="1400" u="none" strike="noStrike">
                          <a:effectLst/>
                        </a:rPr>
                        <a:t>71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19300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1.4</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85</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tr-TR" sz="1400" u="none" strike="noStrike">
                          <a:effectLst/>
                        </a:rPr>
                        <a:t>VEX  Mini CIM</a:t>
                      </a:r>
                      <a:br>
                        <a:rPr lang="tr-TR" sz="1400" u="none" strike="noStrike">
                          <a:effectLst/>
                        </a:rPr>
                      </a:br>
                      <a:r>
                        <a:rPr lang="tr-TR" sz="1400" u="none" strike="noStrike">
                          <a:effectLst/>
                        </a:rPr>
                        <a:t>  217-3371 </a:t>
                      </a:r>
                      <a:endParaRPr lang="tr-TR"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229</a:t>
                      </a:r>
                      <a:endParaRPr lang="en-US" sz="1400" b="0" i="0" u="none" strike="noStrike" dirty="0">
                        <a:solidFill>
                          <a:srgbClr val="000000"/>
                        </a:solidFill>
                        <a:effectLst/>
                        <a:latin typeface="Calibri"/>
                      </a:endParaRPr>
                    </a:p>
                  </a:txBody>
                  <a:tcPr marL="0" marR="0" marT="0" marB="0" anchor="ctr">
                    <a:solidFill>
                      <a:srgbClr val="FFF495"/>
                    </a:solidFill>
                  </a:tcPr>
                </a:tc>
                <a:tc>
                  <a:txBody>
                    <a:bodyPr/>
                    <a:lstStyle/>
                    <a:p>
                      <a:pPr algn="ctr" fontAlgn="ctr"/>
                      <a:r>
                        <a:rPr lang="en-US" sz="1400" u="none" strike="noStrike">
                          <a:effectLst/>
                        </a:rPr>
                        <a:t>198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6200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86</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pl-PL" sz="1400" u="none" strike="noStrike" dirty="0" err="1">
                          <a:effectLst/>
                        </a:rPr>
                        <a:t>AndyMark</a:t>
                      </a:r>
                      <a:r>
                        <a:rPr lang="pl-PL" sz="1400" u="none" strike="noStrike" dirty="0">
                          <a:effectLst/>
                        </a:rPr>
                        <a:t> </a:t>
                      </a:r>
                      <a:br>
                        <a:rPr lang="pl-PL" sz="1400" u="none" strike="noStrike" dirty="0">
                          <a:effectLst/>
                        </a:rPr>
                      </a:br>
                      <a:r>
                        <a:rPr lang="pl-PL" sz="1400" u="none" strike="noStrike" dirty="0">
                          <a:effectLst/>
                        </a:rPr>
                        <a:t>  am-0912 </a:t>
                      </a:r>
                      <a:endParaRPr lang="pl-PL"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dirty="0">
                          <a:effectLst/>
                        </a:rPr>
                        <a:t>179</a:t>
                      </a:r>
                      <a:endParaRPr lang="en-US" sz="1400" b="0" i="0" u="none" strike="noStrike" dirty="0">
                        <a:solidFill>
                          <a:srgbClr val="000000"/>
                        </a:solidFill>
                        <a:effectLst/>
                        <a:latin typeface="Calibri"/>
                      </a:endParaRPr>
                    </a:p>
                  </a:txBody>
                  <a:tcPr marL="0" marR="0" marT="0" marB="0" anchor="ctr">
                    <a:solidFill>
                      <a:srgbClr val="FFF495">
                        <a:alpha val="40000"/>
                      </a:srgbClr>
                    </a:solidFill>
                  </a:tcPr>
                </a:tc>
                <a:tc>
                  <a:txBody>
                    <a:bodyPr/>
                    <a:lstStyle/>
                    <a:p>
                      <a:pPr algn="ctr" fontAlgn="ctr"/>
                      <a:r>
                        <a:rPr lang="en-US" sz="1400" u="none" strike="noStrike">
                          <a:effectLst/>
                        </a:rPr>
                        <a:t>61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16000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1.2</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64</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da-DK" sz="1400" u="none" strike="noStrike">
                          <a:effectLst/>
                        </a:rPr>
                        <a:t>VEX bag motor</a:t>
                      </a:r>
                      <a:br>
                        <a:rPr lang="da-DK" sz="1400" u="none" strike="noStrike">
                          <a:effectLst/>
                        </a:rPr>
                      </a:br>
                      <a:r>
                        <a:rPr lang="da-DK" sz="1400" u="none" strike="noStrike">
                          <a:effectLst/>
                        </a:rPr>
                        <a:t>  217-3351 </a:t>
                      </a:r>
                      <a:endParaRPr lang="da-DK"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149</a:t>
                      </a:r>
                      <a:endParaRPr lang="en-US" sz="1400" b="0" i="0" u="none" strike="noStrike" dirty="0">
                        <a:solidFill>
                          <a:srgbClr val="000000"/>
                        </a:solidFill>
                        <a:effectLst/>
                        <a:latin typeface="Calibri"/>
                      </a:endParaRPr>
                    </a:p>
                  </a:txBody>
                  <a:tcPr marL="0" marR="0" marT="0" marB="0" anchor="ctr">
                    <a:solidFill>
                      <a:srgbClr val="FFF495"/>
                    </a:solidFill>
                  </a:tcPr>
                </a:tc>
                <a:tc>
                  <a:txBody>
                    <a:bodyPr/>
                    <a:lstStyle/>
                    <a:p>
                      <a:pPr algn="ctr" fontAlgn="ctr"/>
                      <a:r>
                        <a:rPr lang="en-US" sz="1400" u="none" strike="noStrike">
                          <a:effectLst/>
                        </a:rPr>
                        <a:t>57</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14000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41</a:t>
                      </a:r>
                      <a:endParaRPr lang="en-US" sz="1400" b="0" i="0" u="none" strike="noStrike">
                        <a:solidFill>
                          <a:srgbClr val="000000"/>
                        </a:solidFill>
                        <a:effectLst/>
                        <a:latin typeface="Calibri"/>
                      </a:endParaRPr>
                    </a:p>
                  </a:txBody>
                  <a:tcPr marL="0" marR="0" marT="0" marB="0" anchor="ctr"/>
                </a:tc>
              </a:tr>
              <a:tr h="317500">
                <a:tc>
                  <a:txBody>
                    <a:bodyPr/>
                    <a:lstStyle/>
                    <a:p>
                      <a:pPr algn="l" fontAlgn="ctr"/>
                      <a:r>
                        <a:rPr lang="en-US" sz="1400" u="none" strike="noStrike">
                          <a:effectLst/>
                        </a:rPr>
                        <a:t>BaneBots </a:t>
                      </a:r>
                      <a:br>
                        <a:rPr lang="en-US" sz="1400" u="none" strike="noStrike">
                          <a:effectLst/>
                        </a:rPr>
                      </a:br>
                      <a:r>
                        <a:rPr lang="en-US" sz="1400" u="none" strike="noStrike">
                          <a:effectLst/>
                        </a:rPr>
                        <a:t>  M5-RS540-12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123</a:t>
                      </a:r>
                      <a:endParaRPr lang="en-US" sz="1400" b="0" i="0" u="none" strike="noStrike">
                        <a:solidFill>
                          <a:srgbClr val="000000"/>
                        </a:solidFill>
                        <a:effectLst/>
                        <a:latin typeface="Calibri"/>
                      </a:endParaRPr>
                    </a:p>
                  </a:txBody>
                  <a:tcPr marL="0" marR="0" marT="0" marB="0" anchor="ctr">
                    <a:solidFill>
                      <a:srgbClr val="FFF495">
                        <a:alpha val="40000"/>
                      </a:srgbClr>
                    </a:solidFill>
                  </a:tcPr>
                </a:tc>
                <a:tc>
                  <a:txBody>
                    <a:bodyPr/>
                    <a:lstStyle/>
                    <a:p>
                      <a:pPr algn="ctr" fontAlgn="ctr"/>
                      <a:r>
                        <a:rPr lang="en-US" sz="1400" u="none" strike="noStrike">
                          <a:effectLst/>
                        </a:rPr>
                        <a:t>39</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16800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42</a:t>
                      </a:r>
                      <a:endParaRPr lang="en-US" sz="1400" b="0" i="0" u="none" strike="noStrike">
                        <a:solidFill>
                          <a:srgbClr val="000000"/>
                        </a:solidFill>
                        <a:effectLst/>
                        <a:latin typeface="Calibri"/>
                      </a:endParaRPr>
                    </a:p>
                  </a:txBody>
                  <a:tcPr marL="0" marR="0" marT="0" marB="0" anchor="ctr"/>
                </a:tc>
              </a:tr>
              <a:tr h="304800">
                <a:tc>
                  <a:txBody>
                    <a:bodyPr/>
                    <a:lstStyle/>
                    <a:p>
                      <a:pPr algn="l" fontAlgn="ctr"/>
                      <a:r>
                        <a:rPr lang="en-US" sz="1400" u="none" strike="noStrike">
                          <a:effectLst/>
                        </a:rPr>
                        <a:t>BaneBots </a:t>
                      </a:r>
                      <a:br>
                        <a:rPr lang="en-US" sz="1400" u="none" strike="noStrike">
                          <a:effectLst/>
                        </a:rPr>
                      </a:br>
                      <a:r>
                        <a:rPr lang="en-US" sz="1400" u="none" strike="noStrike">
                          <a:effectLst/>
                        </a:rPr>
                        <a:t>  M7-RS775-12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83</a:t>
                      </a:r>
                      <a:endParaRPr lang="en-US" sz="1400" b="0" i="0" u="none" strike="noStrike" dirty="0">
                        <a:solidFill>
                          <a:srgbClr val="000000"/>
                        </a:solidFill>
                        <a:effectLst/>
                        <a:latin typeface="Calibri"/>
                      </a:endParaRPr>
                    </a:p>
                  </a:txBody>
                  <a:tcPr marL="0" marR="0" marT="0" marB="0" anchor="ctr">
                    <a:solidFill>
                      <a:srgbClr val="FFF495"/>
                    </a:solidFill>
                  </a:tcPr>
                </a:tc>
                <a:tc>
                  <a:txBody>
                    <a:bodyPr/>
                    <a:lstStyle/>
                    <a:p>
                      <a:pPr algn="ctr" fontAlgn="ctr"/>
                      <a:r>
                        <a:rPr lang="en-US" sz="1400" u="none" strike="noStrike">
                          <a:effectLst/>
                        </a:rPr>
                        <a:t>61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7300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30</a:t>
                      </a:r>
                      <a:endParaRPr lang="en-US" sz="1400" b="0" i="0" u="none" strike="noStrike">
                        <a:solidFill>
                          <a:srgbClr val="000000"/>
                        </a:solidFill>
                        <a:effectLst/>
                        <a:latin typeface="Calibri"/>
                      </a:endParaRPr>
                    </a:p>
                  </a:txBody>
                  <a:tcPr marL="0" marR="0" marT="0" marB="0" anchor="ctr"/>
                </a:tc>
              </a:tr>
              <a:tr h="266700">
                <a:tc>
                  <a:txBody>
                    <a:bodyPr/>
                    <a:lstStyle/>
                    <a:p>
                      <a:pPr algn="l" fontAlgn="ctr"/>
                      <a:r>
                        <a:rPr lang="en-US" sz="1400" u="none" strike="noStrike">
                          <a:effectLst/>
                        </a:rPr>
                        <a:t>BaneBots </a:t>
                      </a:r>
                      <a:br>
                        <a:rPr lang="en-US" sz="1400" u="none" strike="noStrike">
                          <a:effectLst/>
                        </a:rPr>
                      </a:br>
                      <a:r>
                        <a:rPr lang="en-US" sz="1400" u="none" strike="noStrike">
                          <a:effectLst/>
                        </a:rPr>
                        <a:t>  M5-RS545-12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74</a:t>
                      </a:r>
                      <a:endParaRPr lang="en-US" sz="1400" b="0" i="0" u="none" strike="noStrike" dirty="0">
                        <a:solidFill>
                          <a:srgbClr val="000000"/>
                        </a:solidFill>
                        <a:effectLst/>
                        <a:latin typeface="Calibri"/>
                      </a:endParaRPr>
                    </a:p>
                  </a:txBody>
                  <a:tcPr marL="0" marR="0" marT="0" marB="0" anchor="ctr">
                    <a:solidFill>
                      <a:srgbClr val="FFF495">
                        <a:alpha val="40000"/>
                      </a:srgbClr>
                    </a:solidFill>
                  </a:tcPr>
                </a:tc>
                <a:tc>
                  <a:txBody>
                    <a:bodyPr/>
                    <a:lstStyle/>
                    <a:p>
                      <a:pPr algn="ctr" fontAlgn="ctr"/>
                      <a:r>
                        <a:rPr lang="en-US" sz="1400" u="none" strike="noStrike">
                          <a:effectLst/>
                        </a:rPr>
                        <a:t>24</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16800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0.9</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21</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en-US" sz="1400" u="none" strike="noStrike">
                          <a:effectLst/>
                        </a:rPr>
                        <a:t>BaneBots </a:t>
                      </a:r>
                      <a:br>
                        <a:rPr lang="en-US" sz="1400" u="none" strike="noStrike">
                          <a:effectLst/>
                        </a:rPr>
                      </a:br>
                      <a:r>
                        <a:rPr lang="en-US" sz="1400" u="none" strike="noStrike">
                          <a:effectLst/>
                        </a:rPr>
                        <a:t>  M3-RS395-12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48</a:t>
                      </a:r>
                      <a:endParaRPr lang="en-US" sz="1400" b="0" i="0" u="none" strike="noStrike" dirty="0">
                        <a:solidFill>
                          <a:srgbClr val="000000"/>
                        </a:solidFill>
                        <a:effectLst/>
                        <a:latin typeface="Calibri"/>
                      </a:endParaRPr>
                    </a:p>
                  </a:txBody>
                  <a:tcPr marL="0" marR="0" marT="0" marB="0" anchor="ctr">
                    <a:solidFill>
                      <a:srgbClr val="FFF495"/>
                    </a:solidFill>
                  </a:tcPr>
                </a:tc>
                <a:tc>
                  <a:txBody>
                    <a:bodyPr/>
                    <a:lstStyle/>
                    <a:p>
                      <a:pPr algn="ctr" fontAlgn="ctr"/>
                      <a:r>
                        <a:rPr lang="en-US" sz="1400" u="none" strike="noStrike">
                          <a:effectLst/>
                        </a:rPr>
                        <a:t>17</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15500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0.5</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15</a:t>
                      </a:r>
                      <a:endParaRPr lang="en-US" sz="1400" b="0" i="0" u="none" strike="noStrike" dirty="0">
                        <a:solidFill>
                          <a:srgbClr val="000000"/>
                        </a:solidFill>
                        <a:effectLst/>
                        <a:latin typeface="Calibri"/>
                      </a:endParaRPr>
                    </a:p>
                  </a:txBody>
                  <a:tcPr marL="0" marR="0" marT="0" marB="0" anchor="ctr"/>
                </a:tc>
              </a:tr>
              <a:tr h="355600">
                <a:tc>
                  <a:txBody>
                    <a:bodyPr/>
                    <a:lstStyle/>
                    <a:p>
                      <a:pPr algn="l" fontAlgn="ctr"/>
                      <a:r>
                        <a:rPr lang="pl-PL" sz="1400" u="none" strike="noStrike">
                          <a:effectLst/>
                        </a:rPr>
                        <a:t>AndyMark </a:t>
                      </a:r>
                      <a:br>
                        <a:rPr lang="pl-PL" sz="1400" u="none" strike="noStrike">
                          <a:effectLst/>
                        </a:rPr>
                      </a:br>
                      <a:r>
                        <a:rPr lang="pl-PL" sz="1400" u="none" strike="noStrike">
                          <a:effectLst/>
                        </a:rPr>
                        <a:t>  am-0915 </a:t>
                      </a:r>
                      <a:endParaRPr lang="pl-PL"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45</a:t>
                      </a:r>
                      <a:endParaRPr lang="en-US" sz="1400" b="0" i="0" u="none" strike="noStrike" dirty="0">
                        <a:solidFill>
                          <a:srgbClr val="000000"/>
                        </a:solidFill>
                        <a:effectLst/>
                        <a:latin typeface="Calibri"/>
                      </a:endParaRPr>
                    </a:p>
                  </a:txBody>
                  <a:tcPr marL="0" marR="0" marT="0" marB="0" anchor="ctr">
                    <a:solidFill>
                      <a:srgbClr val="FFF495">
                        <a:alpha val="40000"/>
                      </a:srgbClr>
                    </a:solidFill>
                  </a:tcPr>
                </a:tc>
                <a:tc>
                  <a:txBody>
                    <a:bodyPr/>
                    <a:lstStyle/>
                    <a:p>
                      <a:pPr algn="ctr" fontAlgn="ctr"/>
                      <a:r>
                        <a:rPr lang="en-US" sz="1400" u="none" strike="noStrike" dirty="0">
                          <a:effectLst/>
                        </a:rPr>
                        <a:t>1209</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a:effectLst/>
                        </a:rPr>
                        <a:t>198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0.6</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22</a:t>
                      </a:r>
                      <a:endParaRPr lang="en-US" sz="1400" b="0" i="0" u="none" strike="noStrike" dirty="0">
                        <a:solidFill>
                          <a:srgbClr val="000000"/>
                        </a:solidFill>
                        <a:effectLst/>
                        <a:latin typeface="Calibri"/>
                      </a:endParaRPr>
                    </a:p>
                  </a:txBody>
                  <a:tcPr marL="0" marR="0" marT="0" marB="0" anchor="ct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3481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34819" name="Rectangle 5"/>
          <p:cNvSpPr>
            <a:spLocks noGrp="1" noChangeArrowheads="1"/>
          </p:cNvSpPr>
          <p:nvPr>
            <p:ph type="title"/>
          </p:nvPr>
        </p:nvSpPr>
        <p:spPr/>
        <p:txBody>
          <a:bodyPr/>
          <a:lstStyle/>
          <a:p>
            <a:pPr eaLnBrk="1" hangingPunct="1"/>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CIM</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Motor Specification</a:t>
            </a:r>
            <a:endParaRPr lang="en-US">
              <a:latin typeface="Times New Roman" charset="0"/>
              <a:ea typeface="ＭＳ Ｐゴシック" charset="0"/>
              <a:cs typeface="ＭＳ Ｐゴシック" charset="0"/>
            </a:endParaRPr>
          </a:p>
        </p:txBody>
      </p:sp>
      <p:pic>
        <p:nvPicPr>
          <p:cNvPr id="34820" name="Picture 1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1219200"/>
            <a:ext cx="7543800" cy="5172075"/>
          </a:xfrm>
          <a:noFill/>
        </p:spPr>
      </p:pic>
      <p:sp>
        <p:nvSpPr>
          <p:cNvPr id="390156" name="Rectangle 12"/>
          <p:cNvSpPr>
            <a:spLocks noChangeArrowheads="1"/>
          </p:cNvSpPr>
          <p:nvPr/>
        </p:nvSpPr>
        <p:spPr bwMode="auto">
          <a:xfrm>
            <a:off x="1447800" y="4648200"/>
            <a:ext cx="1295400" cy="762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0159" name="Rectangle 15"/>
          <p:cNvSpPr>
            <a:spLocks noChangeArrowheads="1"/>
          </p:cNvSpPr>
          <p:nvPr/>
        </p:nvSpPr>
        <p:spPr bwMode="auto">
          <a:xfrm>
            <a:off x="2819400" y="4724400"/>
            <a:ext cx="1447800" cy="838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0159"/>
                                        </p:tgtEl>
                                        <p:attrNameLst>
                                          <p:attrName>style.visibility</p:attrName>
                                        </p:attrNameLst>
                                      </p:cBhvr>
                                      <p:to>
                                        <p:strVal val="visible"/>
                                      </p:to>
                                    </p:set>
                                    <p:animEffect transition="in" filter="fade">
                                      <p:cBhvr>
                                        <p:cTn id="7" dur="500"/>
                                        <p:tgtEl>
                                          <p:spTgt spid="3901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0156"/>
                                        </p:tgtEl>
                                        <p:attrNameLst>
                                          <p:attrName>style.visibility</p:attrName>
                                        </p:attrNameLst>
                                      </p:cBhvr>
                                      <p:to>
                                        <p:strVal val="visible"/>
                                      </p:to>
                                    </p:set>
                                    <p:animEffect transition="in" filter="fade">
                                      <p:cBhvr>
                                        <p:cTn id="10" dur="500"/>
                                        <p:tgtEl>
                                          <p:spTgt spid="390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56" grpId="0" animBg="1"/>
      <p:bldP spid="3901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August 10, 2013</a:t>
            </a:r>
            <a:endParaRPr lang="en-US" sz="1200"/>
          </a:p>
        </p:txBody>
      </p:sp>
      <p:sp>
        <p:nvSpPr>
          <p:cNvPr id="368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36867" name="Rectangle 5"/>
          <p:cNvSpPr>
            <a:spLocks noGrp="1" noChangeArrowheads="1"/>
          </p:cNvSpPr>
          <p:nvPr>
            <p:ph type="title"/>
          </p:nvPr>
        </p:nvSpPr>
        <p:spPr/>
        <p:txBody>
          <a:bodyPr/>
          <a:lstStyle/>
          <a:p>
            <a:pPr eaLnBrk="1" hangingPunct="1"/>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CIM</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Motor Performance </a:t>
            </a:r>
            <a:endParaRPr lang="en-US">
              <a:latin typeface="Times New Roman" charset="0"/>
              <a:ea typeface="ＭＳ Ｐゴシック" charset="0"/>
              <a:cs typeface="ＭＳ Ｐゴシック" charset="0"/>
            </a:endParaRPr>
          </a:p>
        </p:txBody>
      </p:sp>
      <p:pic>
        <p:nvPicPr>
          <p:cNvPr id="3686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95300" y="1600200"/>
            <a:ext cx="8151813" cy="4525963"/>
          </a:xfrm>
          <a:noFill/>
        </p:spPr>
      </p:pic>
      <p:sp>
        <p:nvSpPr>
          <p:cNvPr id="394247" name="Rectangle 7"/>
          <p:cNvSpPr>
            <a:spLocks noChangeArrowheads="1"/>
          </p:cNvSpPr>
          <p:nvPr/>
        </p:nvSpPr>
        <p:spPr bwMode="auto">
          <a:xfrm>
            <a:off x="4419600" y="3124200"/>
            <a:ext cx="990600" cy="381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4250" name="Rectangle 10"/>
          <p:cNvSpPr>
            <a:spLocks noChangeArrowheads="1"/>
          </p:cNvSpPr>
          <p:nvPr/>
        </p:nvSpPr>
        <p:spPr bwMode="auto">
          <a:xfrm>
            <a:off x="5562600" y="3124200"/>
            <a:ext cx="990600" cy="3810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4251" name="Rectangle 11"/>
          <p:cNvSpPr>
            <a:spLocks noChangeArrowheads="1"/>
          </p:cNvSpPr>
          <p:nvPr/>
        </p:nvSpPr>
        <p:spPr bwMode="auto">
          <a:xfrm>
            <a:off x="3276600" y="4648200"/>
            <a:ext cx="990600" cy="381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4257" name="Rectangle 17"/>
          <p:cNvSpPr>
            <a:spLocks noChangeArrowheads="1"/>
          </p:cNvSpPr>
          <p:nvPr/>
        </p:nvSpPr>
        <p:spPr bwMode="auto">
          <a:xfrm>
            <a:off x="5499100" y="4610100"/>
            <a:ext cx="990600" cy="3810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4247"/>
                                        </p:tgtEl>
                                        <p:attrNameLst>
                                          <p:attrName>style.visibility</p:attrName>
                                        </p:attrNameLst>
                                      </p:cBhvr>
                                      <p:to>
                                        <p:strVal val="visible"/>
                                      </p:to>
                                    </p:set>
                                    <p:animEffect transition="in" filter="fade">
                                      <p:cBhvr>
                                        <p:cTn id="7" dur="500"/>
                                        <p:tgtEl>
                                          <p:spTgt spid="3942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4251"/>
                                        </p:tgtEl>
                                        <p:attrNameLst>
                                          <p:attrName>style.visibility</p:attrName>
                                        </p:attrNameLst>
                                      </p:cBhvr>
                                      <p:to>
                                        <p:strVal val="visible"/>
                                      </p:to>
                                    </p:set>
                                    <p:animEffect transition="in" filter="fade">
                                      <p:cBhvr>
                                        <p:cTn id="12" dur="500"/>
                                        <p:tgtEl>
                                          <p:spTgt spid="3942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4257"/>
                                        </p:tgtEl>
                                        <p:attrNameLst>
                                          <p:attrName>style.visibility</p:attrName>
                                        </p:attrNameLst>
                                      </p:cBhvr>
                                      <p:to>
                                        <p:strVal val="visible"/>
                                      </p:to>
                                    </p:set>
                                    <p:animEffect transition="in" filter="fade">
                                      <p:cBhvr>
                                        <p:cTn id="17" dur="500"/>
                                        <p:tgtEl>
                                          <p:spTgt spid="3942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4250"/>
                                        </p:tgtEl>
                                        <p:attrNameLst>
                                          <p:attrName>style.visibility</p:attrName>
                                        </p:attrNameLst>
                                      </p:cBhvr>
                                      <p:to>
                                        <p:strVal val="visible"/>
                                      </p:to>
                                    </p:set>
                                    <p:animEffect transition="in" filter="fade">
                                      <p:cBhvr>
                                        <p:cTn id="22" dur="500"/>
                                        <p:tgtEl>
                                          <p:spTgt spid="394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7" grpId="0" animBg="1"/>
      <p:bldP spid="394250" grpId="0" animBg="1"/>
      <p:bldP spid="394251" grpId="0" animBg="1"/>
      <p:bldP spid="394257" grpId="0" animBg="1"/>
    </p:bldLst>
  </p:timing>
</p:sld>
</file>

<file path=ppt/theme/theme1.xml><?xml version="1.0" encoding="utf-8"?>
<a:theme xmlns:a="http://schemas.openxmlformats.org/drawingml/2006/main" name="Default Design">
  <a:themeElements>
    <a:clrScheme name="Custom 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folHlink"/>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6415</TotalTime>
  <Words>3270</Words>
  <Application>Microsoft Macintosh PowerPoint</Application>
  <PresentationFormat>On-screen Show (4:3)</PresentationFormat>
  <Paragraphs>962</Paragraphs>
  <Slides>62</Slides>
  <Notes>59</Notes>
  <HiddenSlides>6</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62</vt:i4>
      </vt:variant>
    </vt:vector>
  </HeadingPairs>
  <TitlesOfParts>
    <vt:vector size="67" baseType="lpstr">
      <vt:lpstr>Default Design</vt:lpstr>
      <vt:lpstr>Photo Editor Photo</vt:lpstr>
      <vt:lpstr>Equation</vt:lpstr>
      <vt:lpstr>Worksheet</vt:lpstr>
      <vt:lpstr>Microsoft Equation</vt:lpstr>
      <vt:lpstr>DC Permanent Magnet Motors A tutorial winch design</vt:lpstr>
      <vt:lpstr>2010 Breakaway</vt:lpstr>
      <vt:lpstr>2004 FIRST Frenzy: Raising the Bar</vt:lpstr>
      <vt:lpstr>What We Want.</vt:lpstr>
      <vt:lpstr>What We’ve Got: Some of the Motors supplied in FIRST Robotics Kit</vt:lpstr>
      <vt:lpstr>PowerPoint Presentation</vt:lpstr>
      <vt:lpstr>PowerPoint Presentation</vt:lpstr>
      <vt:lpstr>“CIM” Motor Specification</vt:lpstr>
      <vt:lpstr>“CIM” Motor Performance </vt:lpstr>
      <vt:lpstr>“CIM” Motor Performance</vt:lpstr>
      <vt:lpstr>Current Limits (fuse)  on Motor Power</vt:lpstr>
      <vt:lpstr>Choosing a motor based on Maximum Output Power</vt:lpstr>
      <vt:lpstr>PowerPoint Presentation</vt:lpstr>
      <vt:lpstr>PowerPoint Presentation</vt:lpstr>
      <vt:lpstr>PowerPoint Presentation</vt:lpstr>
      <vt:lpstr>PowerPoint Presentation</vt:lpstr>
      <vt:lpstr>Fisher Price Motor 2010</vt:lpstr>
      <vt:lpstr>What is Torque?</vt:lpstr>
      <vt:lpstr>Units of Work vs. Torque</vt:lpstr>
      <vt:lpstr>Work in a Rotating System</vt:lpstr>
      <vt:lpstr>Power, Torque &amp; Speed</vt:lpstr>
      <vt:lpstr>PowerPoint Presentation</vt:lpstr>
      <vt:lpstr>PowerPoint Presentation</vt:lpstr>
      <vt:lpstr>Standardize through Normalization</vt:lpstr>
      <vt:lpstr>Simplified through Standardization</vt:lpstr>
      <vt:lpstr>PowerPoint Presentation</vt:lpstr>
      <vt:lpstr>Speed &amp; Torque in a DC PM Motor</vt:lpstr>
      <vt:lpstr>Speed &amp; Torque in a DC PM Motor</vt:lpstr>
      <vt:lpstr>Max Power in a DC PM Motor</vt:lpstr>
      <vt:lpstr>PowerPoint Presentation</vt:lpstr>
      <vt:lpstr>PowerPoint Presentation</vt:lpstr>
      <vt:lpstr>Fisher Price Motor 2011</vt:lpstr>
      <vt:lpstr>Fisher Price Motor 2011</vt:lpstr>
      <vt:lpstr>Motor Current</vt:lpstr>
      <vt:lpstr>Electrical Power</vt:lpstr>
      <vt:lpstr>Fisher Price Motor 2011</vt:lpstr>
      <vt:lpstr>Fisher Price Motor 2011</vt:lpstr>
      <vt:lpstr>Fisher Price Motor 2011</vt:lpstr>
      <vt:lpstr>Fisher Price Motor 2011</vt:lpstr>
      <vt:lpstr>Fisher Price Motor 2011</vt:lpstr>
      <vt:lpstr>PowerPoint Presentation</vt:lpstr>
      <vt:lpstr>Max Efficiency</vt:lpstr>
      <vt:lpstr>Derivation of:   Max Efficiency</vt:lpstr>
      <vt:lpstr>PowerPoint Presentation</vt:lpstr>
      <vt:lpstr>DC PM Motor Summary</vt:lpstr>
      <vt:lpstr>Gear Loss Estimate</vt:lpstr>
      <vt:lpstr>PowerPoint Presentation</vt:lpstr>
      <vt:lpstr>Estimate of how many gear sets.</vt:lpstr>
      <vt:lpstr>Gear loss estimate</vt:lpstr>
      <vt:lpstr>Putting it all together</vt:lpstr>
      <vt:lpstr>Winch Design Specification</vt:lpstr>
      <vt:lpstr>Winch Drum Speed</vt:lpstr>
      <vt:lpstr>Determine the Gear Reduction</vt:lpstr>
      <vt:lpstr>Gear Loss Estimate</vt:lpstr>
      <vt:lpstr>Verify We Meet or Exceed Pull Strength Specification</vt:lpstr>
      <vt:lpstr>Feat Accomplished!</vt:lpstr>
      <vt:lpstr>More than you wanted to know about Robot Winch Design</vt:lpstr>
      <vt:lpstr>PowerPoint Presentation</vt:lpstr>
      <vt:lpstr>PowerPoint Presentation</vt:lpstr>
      <vt:lpstr>PowerPoint Presentation</vt:lpstr>
      <vt:lpstr>Pascal’s Triangle</vt:lpstr>
      <vt:lpstr>Binomial Theorem</vt:lpstr>
    </vt:vector>
  </TitlesOfParts>
  <Company>Lynbrook HS Robotics, FIRST Team #846</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 Permanent Magnet Motors-Tutorial</dc:title>
  <dc:creator>David Giandomenico</dc:creator>
  <cp:lastModifiedBy>David Giandomenico</cp:lastModifiedBy>
  <cp:revision>108</cp:revision>
  <dcterms:created xsi:type="dcterms:W3CDTF">2011-12-10T03:59:13Z</dcterms:created>
  <dcterms:modified xsi:type="dcterms:W3CDTF">2013-08-13T03:26:47Z</dcterms:modified>
</cp:coreProperties>
</file>