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3399"/>
    <a:srgbClr val="0000FF"/>
    <a:srgbClr val="000099"/>
    <a:srgbClr val="FFC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21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4495800"/>
            <a:ext cx="9144000" cy="762000"/>
          </a:xfrm>
          <a:prstGeom prst="rect">
            <a:avLst/>
          </a:prstGeom>
          <a:gradFill flip="none" rotWithShape="1">
            <a:gsLst>
              <a:gs pos="0">
                <a:srgbClr val="000066"/>
              </a:gs>
              <a:gs pos="50000">
                <a:srgbClr val="0000F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0"/>
          <p:cNvGrpSpPr>
            <a:grpSpLocks/>
          </p:cNvGrpSpPr>
          <p:nvPr userDrawn="1"/>
        </p:nvGrpSpPr>
        <p:grpSpPr bwMode="auto">
          <a:xfrm>
            <a:off x="7239000" y="2438400"/>
            <a:ext cx="1905000" cy="1828800"/>
            <a:chOff x="7239000" y="1828799"/>
            <a:chExt cx="1905000" cy="1828801"/>
          </a:xfrm>
        </p:grpSpPr>
        <p:sp>
          <p:nvSpPr>
            <p:cNvPr id="6" name="Rectangle 5"/>
            <p:cNvSpPr/>
            <p:nvPr/>
          </p:nvSpPr>
          <p:spPr>
            <a:xfrm>
              <a:off x="7239000" y="1828799"/>
              <a:ext cx="1905000" cy="182880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7" name="Picture 4" descr="Funky Monkeys"/>
            <p:cNvPicPr>
              <a:picLocks noChangeAspect="1" noChangeArrowheads="1"/>
            </p:cNvPicPr>
            <p:nvPr/>
          </p:nvPicPr>
          <p:blipFill>
            <a:blip r:embed="rId2" cstate="print"/>
            <a:srcRect l="19618" r="14986"/>
            <a:stretch>
              <a:fillRect/>
            </a:stretch>
          </p:blipFill>
          <p:spPr bwMode="auto">
            <a:xfrm>
              <a:off x="7239000" y="1828800"/>
              <a:ext cx="1905000" cy="182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Box 7"/>
          <p:cNvSpPr txBox="1"/>
          <p:nvPr userDrawn="1"/>
        </p:nvSpPr>
        <p:spPr>
          <a:xfrm>
            <a:off x="2971800" y="609600"/>
            <a:ext cx="5999163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i="1" dirty="0">
                <a:latin typeface="+mn-lt"/>
              </a:rPr>
              <a:t>Lynbrook Robotics Team, FIRST 846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2438400"/>
            <a:ext cx="7239000" cy="18288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0"/>
            <a:ext cx="6400800" cy="609600"/>
          </a:xfrm>
          <a:noFill/>
        </p:spPr>
        <p:txBody>
          <a:bodyPr/>
          <a:lstStyle>
            <a:lvl1pPr marL="0" indent="0" algn="l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590800"/>
            <a:ext cx="7010400" cy="1447799"/>
          </a:xfrm>
          <a:noFill/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E7369-876F-44F7-B891-B5C17830D096}" type="datetimeFigureOut">
              <a:rPr lang="en-US"/>
              <a:pPr>
                <a:defRPr/>
              </a:pPr>
              <a:t>5/15/2012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1D8B8-761F-49A8-9D33-245F9C68B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0F207-67EA-4EF4-B13D-78B2BD91E8E1}" type="datetimeFigureOut">
              <a:rPr lang="en-US"/>
              <a:pPr>
                <a:defRPr/>
              </a:pPr>
              <a:t>5/15/2012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11A31-AA2F-416E-AFD1-9DE4B6467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7848600" cy="12954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6"/>
          <p:cNvGrpSpPr>
            <a:grpSpLocks/>
          </p:cNvGrpSpPr>
          <p:nvPr userDrawn="1"/>
        </p:nvGrpSpPr>
        <p:grpSpPr bwMode="auto">
          <a:xfrm>
            <a:off x="7788275" y="0"/>
            <a:ext cx="1355725" cy="1301750"/>
            <a:chOff x="7239000" y="1828799"/>
            <a:chExt cx="1905000" cy="1828801"/>
          </a:xfrm>
        </p:grpSpPr>
        <p:sp>
          <p:nvSpPr>
            <p:cNvPr id="6" name="Rectangle 5"/>
            <p:cNvSpPr/>
            <p:nvPr/>
          </p:nvSpPr>
          <p:spPr>
            <a:xfrm>
              <a:off x="7239000" y="1828799"/>
              <a:ext cx="1905000" cy="182880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7" name="Picture 4" descr="Funky Monkeys"/>
            <p:cNvPicPr>
              <a:picLocks noChangeAspect="1" noChangeArrowheads="1"/>
            </p:cNvPicPr>
            <p:nvPr/>
          </p:nvPicPr>
          <p:blipFill>
            <a:blip r:embed="rId2" cstate="print"/>
            <a:srcRect l="19618" r="14986"/>
            <a:stretch>
              <a:fillRect/>
            </a:stretch>
          </p:blipFill>
          <p:spPr bwMode="auto">
            <a:xfrm>
              <a:off x="7239000" y="1828800"/>
              <a:ext cx="1905000" cy="182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8" name="Straight Connector 7"/>
          <p:cNvCxnSpPr/>
          <p:nvPr userDrawn="1"/>
        </p:nvCxnSpPr>
        <p:spPr>
          <a:xfrm>
            <a:off x="228600" y="6477000"/>
            <a:ext cx="8686800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304800" y="6502400"/>
            <a:ext cx="35052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i="1" dirty="0">
                <a:solidFill>
                  <a:srgbClr val="000066"/>
                </a:solidFill>
              </a:rPr>
              <a:t>Lynbrook Robotics Team, FIRST 846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315200" cy="990600"/>
          </a:xfrm>
          <a:noFill/>
        </p:spPr>
        <p:txBody>
          <a:bodyPr>
            <a:normAutofit/>
          </a:bodyPr>
          <a:lstStyle>
            <a:lvl1pPr>
              <a:buFont typeface="Arial" pitchFamily="34" charset="0"/>
              <a:buChar char="‏"/>
              <a:defRPr sz="3600"/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492875"/>
            <a:ext cx="2133600" cy="365125"/>
          </a:xfrm>
        </p:spPr>
        <p:txBody>
          <a:bodyPr/>
          <a:lstStyle>
            <a:lvl1pPr>
              <a:defRPr i="1"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fld id="{26C4EFEC-8B15-4215-A030-E143AB4718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0A75E-956D-4963-BEE9-54C1246A093D}" type="datetimeFigureOut">
              <a:rPr lang="en-US"/>
              <a:pPr>
                <a:defRPr/>
              </a:pPr>
              <a:t>5/15/2012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8EE0E-2D9B-42B7-A1CC-9E3FBCCC6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6185B-8FD1-44AF-9FC5-6933615658E2}" type="datetimeFigureOut">
              <a:rPr lang="en-US"/>
              <a:pPr>
                <a:defRPr/>
              </a:pPr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Lynbrook Robotics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71A56-043C-4E80-85E2-A3AB40628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BB2F7-C5E8-4C64-A577-3AEA6A038905}" type="datetimeFigureOut">
              <a:rPr lang="en-US"/>
              <a:pPr>
                <a:defRPr/>
              </a:pPr>
              <a:t>5/15/2012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10F39-20EC-4594-B5CE-BF0B8D1EF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E05B7-C872-4BDC-9071-110D219281FF}" type="datetimeFigureOut">
              <a:rPr lang="en-US"/>
              <a:pPr>
                <a:defRPr/>
              </a:pPr>
              <a:t>5/15/2012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2C728-D5D2-49D8-827C-4AD5B007E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E5DC-902A-438D-992E-DA719E953A74}" type="datetimeFigureOut">
              <a:rPr lang="en-US"/>
              <a:pPr>
                <a:defRPr/>
              </a:pPr>
              <a:t>5/15/2012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BBC5D-0DA6-4334-95A3-44EF604FC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BCE43-A6CC-4051-A6EF-97DC6DCE8433}" type="datetimeFigureOut">
              <a:rPr lang="en-US"/>
              <a:pPr>
                <a:defRPr/>
              </a:pPr>
              <a:t>5/15/2012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0E6F1-CD74-4F69-8180-567796EDF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94610-8F19-47EE-AD94-50FB1E5B1663}" type="datetimeFigureOut">
              <a:rPr lang="en-US"/>
              <a:pPr>
                <a:defRPr/>
              </a:pPr>
              <a:t>5/15/2012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5D628-CBA3-4CD9-AD18-3C05724B3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7620000" cy="14478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A6506A-B0B9-4D6B-9FEE-915E820909F5}" type="datetimeFigureOut">
              <a:rPr lang="en-US"/>
              <a:pPr>
                <a:defRPr/>
              </a:pPr>
              <a:t>5/15/2012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EE70A8-CEEB-4486-8F28-3620C2F9D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33" r:id="rId3"/>
    <p:sldLayoutId id="214748374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228600" y="2667000"/>
            <a:ext cx="7010400" cy="13716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Control System Miniseries</a:t>
            </a:r>
            <a:endParaRPr lang="en-US" sz="3600" dirty="0" smtClean="0">
              <a:latin typeface="Arial" charset="0"/>
              <a:cs typeface="Arial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228600" y="4572000"/>
            <a:ext cx="6400800" cy="609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   05/15/2012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control system</a:t>
            </a:r>
          </a:p>
          <a:p>
            <a:r>
              <a:rPr lang="en-US" dirty="0" smtClean="0"/>
              <a:t>Control system diagram and terminology</a:t>
            </a:r>
          </a:p>
          <a:p>
            <a:r>
              <a:rPr lang="en-US" dirty="0" smtClean="0"/>
              <a:t>Mathematic relations.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1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control system</a:t>
            </a:r>
            <a:r>
              <a:rPr lang="en-US" dirty="0" smtClean="0"/>
              <a:t> is a device, or set of devices to manage, command, direct or regulate the behavior of other devices or system. – From Wikipedia.</a:t>
            </a:r>
          </a:p>
          <a:p>
            <a:pPr lvl="1"/>
            <a:r>
              <a:rPr lang="en-US" dirty="0" smtClean="0"/>
              <a:t>Feed forward (open loop) control</a:t>
            </a:r>
          </a:p>
          <a:p>
            <a:pPr lvl="2"/>
            <a:r>
              <a:rPr lang="en-US" dirty="0" smtClean="0"/>
              <a:t>Shooter tester</a:t>
            </a:r>
          </a:p>
          <a:p>
            <a:pPr lvl="1"/>
            <a:r>
              <a:rPr lang="en-US" dirty="0" smtClean="0"/>
              <a:t>Feedback (close loop) control</a:t>
            </a:r>
          </a:p>
          <a:p>
            <a:pPr lvl="2"/>
            <a:r>
              <a:rPr lang="en-US" dirty="0" smtClean="0"/>
              <a:t>Shooter with hall effect speed sensor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Control System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 Forward Control</a:t>
            </a:r>
            <a:endParaRPr lang="en-US" dirty="0"/>
          </a:p>
        </p:txBody>
      </p:sp>
      <p:sp>
        <p:nvSpPr>
          <p:cNvPr id="6" name="Flowchart: Process 5"/>
          <p:cNvSpPr/>
          <p:nvPr/>
        </p:nvSpPr>
        <p:spPr>
          <a:xfrm>
            <a:off x="2133600" y="1752600"/>
            <a:ext cx="1676400" cy="612648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Controller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5257800" y="1752600"/>
            <a:ext cx="1371600" cy="612648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Plant</a:t>
            </a:r>
            <a:endParaRPr lang="en-US" sz="2400" dirty="0">
              <a:solidFill>
                <a:schemeClr val="tx2"/>
              </a:solidFill>
            </a:endParaRPr>
          </a:p>
        </p:txBody>
      </p:sp>
      <p:cxnSp>
        <p:nvCxnSpPr>
          <p:cNvPr id="12" name="Straight Arrow Connector 11"/>
          <p:cNvCxnSpPr>
            <a:endCxn id="6" idx="1"/>
          </p:cNvCxnSpPr>
          <p:nvPr/>
        </p:nvCxnSpPr>
        <p:spPr>
          <a:xfrm>
            <a:off x="1219200" y="2057400"/>
            <a:ext cx="914400" cy="1524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3"/>
            <a:endCxn id="8" idx="1"/>
          </p:cNvCxnSpPr>
          <p:nvPr/>
        </p:nvCxnSpPr>
        <p:spPr>
          <a:xfrm>
            <a:off x="3810000" y="2058924"/>
            <a:ext cx="1447800" cy="0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3"/>
          </p:cNvCxnSpPr>
          <p:nvPr/>
        </p:nvCxnSpPr>
        <p:spPr>
          <a:xfrm flipV="1">
            <a:off x="6629400" y="2057400"/>
            <a:ext cx="1219200" cy="1524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57200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Input</a:t>
            </a:r>
            <a:endParaRPr lang="en-US" baseline="-25000" dirty="0">
              <a:solidFill>
                <a:schemeClr val="tx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48600" y="18288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Output</a:t>
            </a:r>
            <a:endParaRPr lang="en-US" baseline="-25000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33800" y="1371600"/>
            <a:ext cx="1821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Control Variable</a:t>
            </a:r>
            <a:endParaRPr lang="en-US" baseline="-25000" dirty="0">
              <a:solidFill>
                <a:schemeClr val="tx2"/>
              </a:solidFill>
            </a:endParaRPr>
          </a:p>
        </p:txBody>
      </p:sp>
      <p:sp>
        <p:nvSpPr>
          <p:cNvPr id="27" name="Flowchart: Process 26"/>
          <p:cNvSpPr/>
          <p:nvPr/>
        </p:nvSpPr>
        <p:spPr>
          <a:xfrm>
            <a:off x="2133600" y="2743200"/>
            <a:ext cx="1676400" cy="612648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C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28" name="Flowchart: Process 27"/>
          <p:cNvSpPr/>
          <p:nvPr/>
        </p:nvSpPr>
        <p:spPr>
          <a:xfrm>
            <a:off x="5257800" y="2743200"/>
            <a:ext cx="1371600" cy="612648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P</a:t>
            </a:r>
            <a:endParaRPr lang="en-US" sz="2400" dirty="0">
              <a:solidFill>
                <a:schemeClr val="tx2"/>
              </a:solidFill>
            </a:endParaRPr>
          </a:p>
        </p:txBody>
      </p:sp>
      <p:cxnSp>
        <p:nvCxnSpPr>
          <p:cNvPr id="29" name="Straight Arrow Connector 28"/>
          <p:cNvCxnSpPr>
            <a:endCxn id="27" idx="1"/>
          </p:cNvCxnSpPr>
          <p:nvPr/>
        </p:nvCxnSpPr>
        <p:spPr>
          <a:xfrm>
            <a:off x="1219200" y="3048000"/>
            <a:ext cx="914400" cy="1524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7" idx="3"/>
            <a:endCxn id="28" idx="1"/>
          </p:cNvCxnSpPr>
          <p:nvPr/>
        </p:nvCxnSpPr>
        <p:spPr>
          <a:xfrm>
            <a:off x="3810000" y="3049524"/>
            <a:ext cx="1447800" cy="0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8" idx="3"/>
          </p:cNvCxnSpPr>
          <p:nvPr/>
        </p:nvCxnSpPr>
        <p:spPr>
          <a:xfrm flipV="1">
            <a:off x="6629400" y="3048000"/>
            <a:ext cx="1219200" cy="1524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57200" y="2819400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X</a:t>
            </a:r>
            <a:r>
              <a:rPr lang="en-US" baseline="-25000" dirty="0" err="1" smtClean="0">
                <a:solidFill>
                  <a:schemeClr val="tx2"/>
                </a:solidFill>
              </a:rPr>
              <a:t>cmd</a:t>
            </a:r>
            <a:endParaRPr lang="en-US" baseline="-25000" dirty="0">
              <a:solidFill>
                <a:schemeClr val="tx2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67200" y="259080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X</a:t>
            </a:r>
            <a:r>
              <a:rPr lang="en-US" baseline="-25000" dirty="0" err="1" smtClean="0">
                <a:solidFill>
                  <a:schemeClr val="tx2"/>
                </a:solidFill>
              </a:rPr>
              <a:t>ctrl</a:t>
            </a:r>
            <a:endParaRPr lang="en-US" baseline="-25000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924800" y="2819400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X</a:t>
            </a:r>
            <a:r>
              <a:rPr lang="en-US" baseline="-25000" dirty="0" err="1" smtClean="0">
                <a:solidFill>
                  <a:schemeClr val="tx2"/>
                </a:solidFill>
              </a:rPr>
              <a:t>out</a:t>
            </a:r>
            <a:endParaRPr lang="en-US" baseline="-25000" dirty="0">
              <a:solidFill>
                <a:schemeClr val="tx2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4800" y="4572000"/>
            <a:ext cx="84486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Plant – a physical system to be controlled; robot driving base, shooter wheel</a:t>
            </a:r>
          </a:p>
          <a:p>
            <a:r>
              <a:rPr lang="en-US" dirty="0" smtClean="0"/>
              <a:t>Input – Target/desired value of plant output; robot position, shooter speed, joystick input counts</a:t>
            </a:r>
          </a:p>
          <a:p>
            <a:r>
              <a:rPr lang="en-US" dirty="0" smtClean="0"/>
              <a:t>Controller – signal converter, conditioner; </a:t>
            </a:r>
          </a:p>
          <a:p>
            <a:r>
              <a:rPr lang="en-US" dirty="0" smtClean="0"/>
              <a:t>Control Variables – Physical signal which plant can take as input; voltage, torque</a:t>
            </a:r>
          </a:p>
          <a:p>
            <a:r>
              <a:rPr lang="en-US" dirty="0" smtClean="0"/>
              <a:t>Output – Physical response of plant to its input.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2000" y="35052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In time domain:</a:t>
            </a:r>
          </a:p>
          <a:p>
            <a:r>
              <a:rPr lang="en-US" dirty="0" err="1" smtClean="0">
                <a:solidFill>
                  <a:schemeClr val="tx2"/>
                </a:solidFill>
              </a:rPr>
              <a:t>X</a:t>
            </a:r>
            <a:r>
              <a:rPr lang="en-US" baseline="-25000" dirty="0" err="1" smtClean="0">
                <a:solidFill>
                  <a:schemeClr val="tx2"/>
                </a:solidFill>
              </a:rPr>
              <a:t>ctrl</a:t>
            </a:r>
            <a:r>
              <a:rPr lang="en-US" dirty="0" smtClean="0">
                <a:solidFill>
                  <a:schemeClr val="tx2"/>
                </a:solidFill>
              </a:rPr>
              <a:t> (t) = C(</a:t>
            </a:r>
            <a:r>
              <a:rPr lang="en-US" dirty="0" err="1" smtClean="0">
                <a:solidFill>
                  <a:schemeClr val="tx2"/>
                </a:solidFill>
              </a:rPr>
              <a:t>X</a:t>
            </a:r>
            <a:r>
              <a:rPr lang="en-US" baseline="-25000" dirty="0" err="1" smtClean="0">
                <a:solidFill>
                  <a:schemeClr val="tx2"/>
                </a:solidFill>
              </a:rPr>
              <a:t>cmd</a:t>
            </a:r>
            <a:r>
              <a:rPr lang="en-US" dirty="0" smtClean="0">
                <a:solidFill>
                  <a:schemeClr val="tx2"/>
                </a:solidFill>
              </a:rPr>
              <a:t>, t)</a:t>
            </a:r>
          </a:p>
          <a:p>
            <a:r>
              <a:rPr lang="en-US" dirty="0" err="1" smtClean="0">
                <a:solidFill>
                  <a:schemeClr val="tx2"/>
                </a:solidFill>
              </a:rPr>
              <a:t>X</a:t>
            </a:r>
            <a:r>
              <a:rPr lang="en-US" baseline="-25000" dirty="0" err="1" smtClean="0">
                <a:solidFill>
                  <a:schemeClr val="tx2"/>
                </a:solidFill>
              </a:rPr>
              <a:t>out</a:t>
            </a:r>
            <a:r>
              <a:rPr lang="en-US" baseline="-25000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(t) = P(</a:t>
            </a:r>
            <a:r>
              <a:rPr lang="en-US" dirty="0" err="1" smtClean="0">
                <a:solidFill>
                  <a:schemeClr val="tx2"/>
                </a:solidFill>
              </a:rPr>
              <a:t>X</a:t>
            </a:r>
            <a:r>
              <a:rPr lang="en-US" baseline="-25000" dirty="0" err="1" smtClean="0">
                <a:solidFill>
                  <a:schemeClr val="tx2"/>
                </a:solidFill>
              </a:rPr>
              <a:t>ctrl</a:t>
            </a:r>
            <a:r>
              <a:rPr lang="en-US" dirty="0" smtClean="0">
                <a:solidFill>
                  <a:schemeClr val="tx2"/>
                </a:solidFill>
              </a:rPr>
              <a:t>, t),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657600" y="3505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For a linear system and in frequency domain:</a:t>
            </a:r>
          </a:p>
          <a:p>
            <a:r>
              <a:rPr lang="en-US" dirty="0" err="1" smtClean="0">
                <a:solidFill>
                  <a:schemeClr val="tx2"/>
                </a:solidFill>
              </a:rPr>
              <a:t>X</a:t>
            </a:r>
            <a:r>
              <a:rPr lang="en-US" baseline="-25000" dirty="0" err="1" smtClean="0">
                <a:solidFill>
                  <a:schemeClr val="tx2"/>
                </a:solidFill>
              </a:rPr>
              <a:t>ctrl</a:t>
            </a:r>
            <a:r>
              <a:rPr lang="en-US" dirty="0" smtClean="0">
                <a:solidFill>
                  <a:schemeClr val="tx2"/>
                </a:solidFill>
              </a:rPr>
              <a:t> (s) = C(s)</a:t>
            </a:r>
            <a:r>
              <a:rPr lang="en-US" dirty="0" err="1" smtClean="0">
                <a:solidFill>
                  <a:schemeClr val="tx2"/>
                </a:solidFill>
              </a:rPr>
              <a:t>X</a:t>
            </a:r>
            <a:r>
              <a:rPr lang="en-US" baseline="-25000" dirty="0" err="1" smtClean="0">
                <a:solidFill>
                  <a:schemeClr val="tx2"/>
                </a:solidFill>
              </a:rPr>
              <a:t>cmd</a:t>
            </a:r>
            <a:r>
              <a:rPr lang="en-US" dirty="0" smtClean="0">
                <a:solidFill>
                  <a:schemeClr val="tx2"/>
                </a:solidFill>
              </a:rPr>
              <a:t>(s) </a:t>
            </a:r>
          </a:p>
          <a:p>
            <a:r>
              <a:rPr lang="en-US" dirty="0" err="1" smtClean="0">
                <a:solidFill>
                  <a:schemeClr val="tx2"/>
                </a:solidFill>
              </a:rPr>
              <a:t>X</a:t>
            </a:r>
            <a:r>
              <a:rPr lang="en-US" baseline="-25000" dirty="0" err="1" smtClean="0">
                <a:solidFill>
                  <a:schemeClr val="tx2"/>
                </a:solidFill>
              </a:rPr>
              <a:t>out</a:t>
            </a:r>
            <a:r>
              <a:rPr lang="en-US" baseline="-25000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(s) = P(s) </a:t>
            </a:r>
            <a:r>
              <a:rPr lang="en-US" dirty="0" err="1" smtClean="0">
                <a:solidFill>
                  <a:schemeClr val="tx2"/>
                </a:solidFill>
              </a:rPr>
              <a:t>X</a:t>
            </a:r>
            <a:r>
              <a:rPr lang="en-US" baseline="-25000" dirty="0" err="1" smtClean="0">
                <a:solidFill>
                  <a:schemeClr val="tx2"/>
                </a:solidFill>
              </a:rPr>
              <a:t>ctrl</a:t>
            </a:r>
            <a:r>
              <a:rPr lang="en-US" dirty="0" smtClean="0">
                <a:solidFill>
                  <a:schemeClr val="tx2"/>
                </a:solidFill>
              </a:rPr>
              <a:t>(s) = P(s) C(s) </a:t>
            </a:r>
            <a:r>
              <a:rPr lang="en-US" dirty="0" err="1" smtClean="0">
                <a:solidFill>
                  <a:schemeClr val="tx2"/>
                </a:solidFill>
              </a:rPr>
              <a:t>X</a:t>
            </a:r>
            <a:r>
              <a:rPr lang="en-US" baseline="-25000" dirty="0" err="1" smtClean="0">
                <a:solidFill>
                  <a:schemeClr val="tx2"/>
                </a:solidFill>
              </a:rPr>
              <a:t>cmd</a:t>
            </a:r>
            <a:r>
              <a:rPr lang="en-US" dirty="0" smtClean="0">
                <a:solidFill>
                  <a:schemeClr val="tx2"/>
                </a:solidFill>
              </a:rPr>
              <a:t>(s)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 = j</a:t>
            </a:r>
            <a:r>
              <a:rPr lang="el-GR" dirty="0" smtClean="0">
                <a:solidFill>
                  <a:schemeClr val="tx2"/>
                </a:solidFill>
              </a:rPr>
              <a:t>ω</a:t>
            </a:r>
            <a:r>
              <a:rPr lang="en-US" dirty="0" smtClean="0">
                <a:solidFill>
                  <a:schemeClr val="tx2"/>
                </a:solidFill>
              </a:rPr>
              <a:t> = j(2</a:t>
            </a:r>
            <a:r>
              <a:rPr lang="el-GR" dirty="0" smtClean="0">
                <a:solidFill>
                  <a:schemeClr val="tx2"/>
                </a:solidFill>
              </a:rPr>
              <a:t>π</a:t>
            </a:r>
            <a:r>
              <a:rPr lang="en-US" dirty="0" smtClean="0">
                <a:solidFill>
                  <a:schemeClr val="tx2"/>
                </a:solidFill>
              </a:rPr>
              <a:t>f), f - frequency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Control System</a:t>
            </a:r>
            <a:endParaRPr lang="en-US" dirty="0"/>
          </a:p>
        </p:txBody>
      </p:sp>
      <p:sp>
        <p:nvSpPr>
          <p:cNvPr id="4" name="Flowchart: Summing Junction 3"/>
          <p:cNvSpPr/>
          <p:nvPr/>
        </p:nvSpPr>
        <p:spPr>
          <a:xfrm>
            <a:off x="1295400" y="1752600"/>
            <a:ext cx="304800" cy="304800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endCxn id="4" idx="2"/>
          </p:cNvCxnSpPr>
          <p:nvPr/>
        </p:nvCxnSpPr>
        <p:spPr>
          <a:xfrm>
            <a:off x="838200" y="1905000"/>
            <a:ext cx="457200" cy="0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lowchart: Process 5"/>
          <p:cNvSpPr/>
          <p:nvPr/>
        </p:nvSpPr>
        <p:spPr>
          <a:xfrm>
            <a:off x="2438400" y="1600200"/>
            <a:ext cx="1676400" cy="612648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Controller</a:t>
            </a:r>
          </a:p>
        </p:txBody>
      </p:sp>
      <p:sp>
        <p:nvSpPr>
          <p:cNvPr id="7" name="Flowchart: Process 6"/>
          <p:cNvSpPr/>
          <p:nvPr/>
        </p:nvSpPr>
        <p:spPr>
          <a:xfrm>
            <a:off x="5257800" y="1600200"/>
            <a:ext cx="1371600" cy="612648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Plant</a:t>
            </a:r>
            <a:endParaRPr lang="en-US" sz="2400" dirty="0">
              <a:solidFill>
                <a:schemeClr val="tx2"/>
              </a:solidFill>
            </a:endParaRPr>
          </a:p>
        </p:txBody>
      </p:sp>
      <p:cxnSp>
        <p:nvCxnSpPr>
          <p:cNvPr id="8" name="Straight Arrow Connector 7"/>
          <p:cNvCxnSpPr>
            <a:stCxn id="4" idx="6"/>
            <a:endCxn id="6" idx="1"/>
          </p:cNvCxnSpPr>
          <p:nvPr/>
        </p:nvCxnSpPr>
        <p:spPr>
          <a:xfrm>
            <a:off x="1600200" y="1905000"/>
            <a:ext cx="838200" cy="1524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3"/>
            <a:endCxn id="7" idx="1"/>
          </p:cNvCxnSpPr>
          <p:nvPr/>
        </p:nvCxnSpPr>
        <p:spPr>
          <a:xfrm>
            <a:off x="4114800" y="1906524"/>
            <a:ext cx="1143000" cy="0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3"/>
          </p:cNvCxnSpPr>
          <p:nvPr/>
        </p:nvCxnSpPr>
        <p:spPr>
          <a:xfrm flipV="1">
            <a:off x="6629400" y="1905000"/>
            <a:ext cx="1219200" cy="1524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1000" y="13716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Input</a:t>
            </a:r>
            <a:endParaRPr lang="en-US" baseline="-25000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48600" y="16764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Output</a:t>
            </a:r>
            <a:endParaRPr lang="en-US" baseline="-25000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33800" y="1219200"/>
            <a:ext cx="1821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Control Variable</a:t>
            </a:r>
            <a:endParaRPr lang="en-US" baseline="-25000" dirty="0">
              <a:solidFill>
                <a:schemeClr val="tx2"/>
              </a:solidFill>
            </a:endParaRPr>
          </a:p>
        </p:txBody>
      </p:sp>
      <p:sp>
        <p:nvSpPr>
          <p:cNvPr id="21" name="Flowchart: Process 20"/>
          <p:cNvSpPr/>
          <p:nvPr/>
        </p:nvSpPr>
        <p:spPr>
          <a:xfrm>
            <a:off x="3886200" y="2286000"/>
            <a:ext cx="1371600" cy="612648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Sensor</a:t>
            </a:r>
            <a:endParaRPr lang="en-US" sz="2400" dirty="0">
              <a:solidFill>
                <a:schemeClr val="tx2"/>
              </a:solidFill>
            </a:endParaRPr>
          </a:p>
        </p:txBody>
      </p:sp>
      <p:cxnSp>
        <p:nvCxnSpPr>
          <p:cNvPr id="26" name="Elbow Connector 25"/>
          <p:cNvCxnSpPr>
            <a:endCxn id="21" idx="3"/>
          </p:cNvCxnSpPr>
          <p:nvPr/>
        </p:nvCxnSpPr>
        <p:spPr>
          <a:xfrm rot="10800000" flipV="1">
            <a:off x="5257800" y="1905000"/>
            <a:ext cx="1905000" cy="687324"/>
          </a:xfrm>
          <a:prstGeom prst="bentConnector3">
            <a:avLst>
              <a:gd name="adj1" fmla="val 21"/>
            </a:avLst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21" idx="1"/>
            <a:endCxn id="4" idx="4"/>
          </p:cNvCxnSpPr>
          <p:nvPr/>
        </p:nvCxnSpPr>
        <p:spPr>
          <a:xfrm rot="10800000">
            <a:off x="1447800" y="2057400"/>
            <a:ext cx="2438400" cy="534924"/>
          </a:xfrm>
          <a:prstGeom prst="bentConnector2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66800" y="14478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+</a:t>
            </a:r>
            <a:endParaRPr lang="en-US" baseline="-25000" dirty="0">
              <a:solidFill>
                <a:schemeClr val="tx2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24000" y="198120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-</a:t>
            </a:r>
            <a:endParaRPr lang="en-US" baseline="-25000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600200" y="13716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Error</a:t>
            </a:r>
            <a:endParaRPr lang="en-US" baseline="-25000" dirty="0">
              <a:solidFill>
                <a:schemeClr val="tx2"/>
              </a:solidFill>
            </a:endParaRPr>
          </a:p>
        </p:txBody>
      </p:sp>
      <p:sp>
        <p:nvSpPr>
          <p:cNvPr id="35" name="Flowchart: Summing Junction 34"/>
          <p:cNvSpPr/>
          <p:nvPr/>
        </p:nvSpPr>
        <p:spPr>
          <a:xfrm>
            <a:off x="1371600" y="3352800"/>
            <a:ext cx="304800" cy="304800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endCxn id="35" idx="2"/>
          </p:cNvCxnSpPr>
          <p:nvPr/>
        </p:nvCxnSpPr>
        <p:spPr>
          <a:xfrm>
            <a:off x="914400" y="3505200"/>
            <a:ext cx="457200" cy="0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lowchart: Process 36"/>
          <p:cNvSpPr/>
          <p:nvPr/>
        </p:nvSpPr>
        <p:spPr>
          <a:xfrm>
            <a:off x="2514600" y="3200400"/>
            <a:ext cx="1676400" cy="612648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38" name="Flowchart: Process 37"/>
          <p:cNvSpPr/>
          <p:nvPr/>
        </p:nvSpPr>
        <p:spPr>
          <a:xfrm>
            <a:off x="5334000" y="3200400"/>
            <a:ext cx="1371600" cy="612648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P</a:t>
            </a:r>
            <a:endParaRPr lang="en-US" sz="2400" dirty="0">
              <a:solidFill>
                <a:schemeClr val="tx2"/>
              </a:solidFill>
            </a:endParaRPr>
          </a:p>
        </p:txBody>
      </p:sp>
      <p:cxnSp>
        <p:nvCxnSpPr>
          <p:cNvPr id="39" name="Straight Arrow Connector 38"/>
          <p:cNvCxnSpPr>
            <a:stCxn id="35" idx="6"/>
            <a:endCxn id="37" idx="1"/>
          </p:cNvCxnSpPr>
          <p:nvPr/>
        </p:nvCxnSpPr>
        <p:spPr>
          <a:xfrm>
            <a:off x="1676400" y="3505200"/>
            <a:ext cx="838200" cy="1524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7" idx="3"/>
            <a:endCxn id="38" idx="1"/>
          </p:cNvCxnSpPr>
          <p:nvPr/>
        </p:nvCxnSpPr>
        <p:spPr>
          <a:xfrm>
            <a:off x="4191000" y="3506724"/>
            <a:ext cx="1143000" cy="0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8" idx="3"/>
          </p:cNvCxnSpPr>
          <p:nvPr/>
        </p:nvCxnSpPr>
        <p:spPr>
          <a:xfrm flipV="1">
            <a:off x="6705600" y="3505200"/>
            <a:ext cx="1219200" cy="1524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owchart: Process 44"/>
          <p:cNvSpPr/>
          <p:nvPr/>
        </p:nvSpPr>
        <p:spPr>
          <a:xfrm>
            <a:off x="4038600" y="3886200"/>
            <a:ext cx="1371600" cy="612648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S</a:t>
            </a:r>
            <a:endParaRPr lang="en-US" sz="2400" dirty="0">
              <a:solidFill>
                <a:schemeClr val="tx2"/>
              </a:solidFill>
            </a:endParaRPr>
          </a:p>
        </p:txBody>
      </p:sp>
      <p:cxnSp>
        <p:nvCxnSpPr>
          <p:cNvPr id="46" name="Elbow Connector 45"/>
          <p:cNvCxnSpPr>
            <a:endCxn id="45" idx="3"/>
          </p:cNvCxnSpPr>
          <p:nvPr/>
        </p:nvCxnSpPr>
        <p:spPr>
          <a:xfrm rot="10800000" flipV="1">
            <a:off x="5410200" y="3505200"/>
            <a:ext cx="1905000" cy="687324"/>
          </a:xfrm>
          <a:prstGeom prst="bentConnector3">
            <a:avLst>
              <a:gd name="adj1" fmla="val 1010"/>
            </a:avLst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28"/>
          <p:cNvCxnSpPr>
            <a:stCxn id="45" idx="1"/>
            <a:endCxn id="35" idx="4"/>
          </p:cNvCxnSpPr>
          <p:nvPr/>
        </p:nvCxnSpPr>
        <p:spPr>
          <a:xfrm rot="10800000">
            <a:off x="1524000" y="3657600"/>
            <a:ext cx="2514600" cy="534924"/>
          </a:xfrm>
          <a:prstGeom prst="bentConnector2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143000" y="31242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+</a:t>
            </a:r>
            <a:endParaRPr lang="en-US" baseline="-25000" dirty="0">
              <a:solidFill>
                <a:schemeClr val="tx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600200" y="358140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-</a:t>
            </a:r>
            <a:endParaRPr lang="en-US" baseline="-25000" dirty="0">
              <a:solidFill>
                <a:schemeClr val="tx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752600" y="2971800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Err </a:t>
            </a:r>
            <a:endParaRPr lang="en-US" baseline="-25000" dirty="0">
              <a:solidFill>
                <a:schemeClr val="tx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04800" y="2971800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X</a:t>
            </a:r>
            <a:r>
              <a:rPr lang="en-US" baseline="-25000" dirty="0" err="1" smtClean="0">
                <a:solidFill>
                  <a:schemeClr val="tx2"/>
                </a:solidFill>
              </a:rPr>
              <a:t>cmd</a:t>
            </a:r>
            <a:endParaRPr lang="en-US" baseline="-25000" dirty="0">
              <a:solidFill>
                <a:schemeClr val="tx2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419600" y="297180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X</a:t>
            </a:r>
            <a:r>
              <a:rPr lang="en-US" baseline="-25000" dirty="0" err="1" smtClean="0">
                <a:solidFill>
                  <a:schemeClr val="tx2"/>
                </a:solidFill>
              </a:rPr>
              <a:t>ctrl</a:t>
            </a:r>
            <a:endParaRPr lang="en-US" baseline="-25000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001000" y="3200400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X</a:t>
            </a:r>
            <a:r>
              <a:rPr lang="en-US" baseline="-25000" dirty="0" err="1" smtClean="0">
                <a:solidFill>
                  <a:schemeClr val="tx2"/>
                </a:solidFill>
              </a:rPr>
              <a:t>out</a:t>
            </a:r>
            <a:endParaRPr lang="en-US" baseline="-25000" dirty="0">
              <a:solidFill>
                <a:schemeClr val="tx2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57200" y="4572000"/>
            <a:ext cx="2514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In time domain:</a:t>
            </a:r>
          </a:p>
          <a:p>
            <a:r>
              <a:rPr lang="en-US" dirty="0" err="1" smtClean="0">
                <a:solidFill>
                  <a:schemeClr val="tx2"/>
                </a:solidFill>
              </a:rPr>
              <a:t>X</a:t>
            </a:r>
            <a:r>
              <a:rPr lang="en-US" baseline="-25000" dirty="0" err="1" smtClean="0">
                <a:solidFill>
                  <a:schemeClr val="tx2"/>
                </a:solidFill>
              </a:rPr>
              <a:t>fbk</a:t>
            </a:r>
            <a:r>
              <a:rPr lang="en-US" dirty="0" smtClean="0">
                <a:solidFill>
                  <a:schemeClr val="tx2"/>
                </a:solidFill>
              </a:rPr>
              <a:t>(t) = S(</a:t>
            </a:r>
            <a:r>
              <a:rPr lang="en-US" dirty="0" err="1" smtClean="0">
                <a:solidFill>
                  <a:schemeClr val="tx2"/>
                </a:solidFill>
              </a:rPr>
              <a:t>X</a:t>
            </a:r>
            <a:r>
              <a:rPr lang="en-US" baseline="-25000" dirty="0" err="1" smtClean="0">
                <a:solidFill>
                  <a:schemeClr val="tx2"/>
                </a:solidFill>
              </a:rPr>
              <a:t>out</a:t>
            </a:r>
            <a:r>
              <a:rPr lang="en-US" dirty="0" smtClean="0">
                <a:solidFill>
                  <a:schemeClr val="tx2"/>
                </a:solidFill>
              </a:rPr>
              <a:t>, t)</a:t>
            </a:r>
            <a:r>
              <a:rPr lang="en-US" baseline="-25000" dirty="0" smtClean="0">
                <a:solidFill>
                  <a:schemeClr val="tx2"/>
                </a:solidFill>
              </a:rPr>
              <a:t> 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Err(t) = </a:t>
            </a:r>
            <a:r>
              <a:rPr lang="en-US" dirty="0" err="1" smtClean="0">
                <a:solidFill>
                  <a:schemeClr val="tx2"/>
                </a:solidFill>
              </a:rPr>
              <a:t>X</a:t>
            </a:r>
            <a:r>
              <a:rPr lang="en-US" baseline="-25000" dirty="0" err="1" smtClean="0">
                <a:solidFill>
                  <a:schemeClr val="tx2"/>
                </a:solidFill>
              </a:rPr>
              <a:t>cmd</a:t>
            </a:r>
            <a:r>
              <a:rPr lang="en-US" dirty="0" smtClean="0">
                <a:solidFill>
                  <a:schemeClr val="tx2"/>
                </a:solidFill>
              </a:rPr>
              <a:t>(t) – </a:t>
            </a:r>
            <a:r>
              <a:rPr lang="en-US" dirty="0" err="1" smtClean="0">
                <a:solidFill>
                  <a:schemeClr val="tx2"/>
                </a:solidFill>
              </a:rPr>
              <a:t>X</a:t>
            </a:r>
            <a:r>
              <a:rPr lang="en-US" baseline="-25000" dirty="0" err="1" smtClean="0">
                <a:solidFill>
                  <a:schemeClr val="tx2"/>
                </a:solidFill>
              </a:rPr>
              <a:t>fbk</a:t>
            </a:r>
            <a:r>
              <a:rPr lang="en-US" dirty="0" smtClean="0">
                <a:solidFill>
                  <a:schemeClr val="tx2"/>
                </a:solidFill>
              </a:rPr>
              <a:t>(t)  </a:t>
            </a:r>
          </a:p>
          <a:p>
            <a:r>
              <a:rPr lang="en-US" dirty="0" err="1" smtClean="0">
                <a:solidFill>
                  <a:schemeClr val="tx2"/>
                </a:solidFill>
              </a:rPr>
              <a:t>X</a:t>
            </a:r>
            <a:r>
              <a:rPr lang="en-US" baseline="-25000" dirty="0" err="1" smtClean="0">
                <a:solidFill>
                  <a:schemeClr val="tx2"/>
                </a:solidFill>
              </a:rPr>
              <a:t>ctrl</a:t>
            </a:r>
            <a:r>
              <a:rPr lang="en-US" dirty="0" smtClean="0">
                <a:solidFill>
                  <a:schemeClr val="tx2"/>
                </a:solidFill>
              </a:rPr>
              <a:t> (t) = C(Err, t)</a:t>
            </a:r>
          </a:p>
          <a:p>
            <a:r>
              <a:rPr lang="en-US" dirty="0" err="1" smtClean="0">
                <a:solidFill>
                  <a:schemeClr val="tx2"/>
                </a:solidFill>
              </a:rPr>
              <a:t>X</a:t>
            </a:r>
            <a:r>
              <a:rPr lang="en-US" baseline="-25000" dirty="0" err="1" smtClean="0">
                <a:solidFill>
                  <a:schemeClr val="tx2"/>
                </a:solidFill>
              </a:rPr>
              <a:t>out</a:t>
            </a:r>
            <a:r>
              <a:rPr lang="en-US" baseline="-25000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(t) = P(</a:t>
            </a:r>
            <a:r>
              <a:rPr lang="en-US" dirty="0" err="1" smtClean="0">
                <a:solidFill>
                  <a:schemeClr val="tx2"/>
                </a:solidFill>
              </a:rPr>
              <a:t>X</a:t>
            </a:r>
            <a:r>
              <a:rPr lang="en-US" baseline="-25000" dirty="0" err="1" smtClean="0">
                <a:solidFill>
                  <a:schemeClr val="tx2"/>
                </a:solidFill>
              </a:rPr>
              <a:t>ctrl</a:t>
            </a:r>
            <a:r>
              <a:rPr lang="en-US" dirty="0" smtClean="0">
                <a:solidFill>
                  <a:schemeClr val="tx2"/>
                </a:solidFill>
              </a:rPr>
              <a:t>, t),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505200" y="4572000"/>
            <a:ext cx="5410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For a linear system and in frequency domain:</a:t>
            </a:r>
          </a:p>
          <a:p>
            <a:r>
              <a:rPr lang="en-US" dirty="0" err="1" smtClean="0">
                <a:solidFill>
                  <a:schemeClr val="tx2"/>
                </a:solidFill>
              </a:rPr>
              <a:t>X</a:t>
            </a:r>
            <a:r>
              <a:rPr lang="en-US" baseline="-25000" dirty="0" err="1" smtClean="0">
                <a:solidFill>
                  <a:schemeClr val="tx2"/>
                </a:solidFill>
              </a:rPr>
              <a:t>fbk</a:t>
            </a:r>
            <a:r>
              <a:rPr lang="en-US" dirty="0" smtClean="0">
                <a:solidFill>
                  <a:schemeClr val="tx2"/>
                </a:solidFill>
              </a:rPr>
              <a:t>(s) = S(s) </a:t>
            </a:r>
            <a:r>
              <a:rPr lang="en-US" dirty="0" err="1" smtClean="0">
                <a:solidFill>
                  <a:schemeClr val="tx2"/>
                </a:solidFill>
              </a:rPr>
              <a:t>X</a:t>
            </a:r>
            <a:r>
              <a:rPr lang="en-US" baseline="-25000" dirty="0" err="1" smtClean="0">
                <a:solidFill>
                  <a:schemeClr val="tx2"/>
                </a:solidFill>
              </a:rPr>
              <a:t>out</a:t>
            </a:r>
            <a:r>
              <a:rPr lang="en-US" dirty="0" smtClean="0">
                <a:solidFill>
                  <a:schemeClr val="tx2"/>
                </a:solidFill>
              </a:rPr>
              <a:t> (s)</a:t>
            </a:r>
            <a:r>
              <a:rPr lang="en-US" baseline="-25000" dirty="0" smtClean="0">
                <a:solidFill>
                  <a:schemeClr val="tx2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E(s) = </a:t>
            </a:r>
            <a:r>
              <a:rPr lang="en-US" dirty="0" err="1" smtClean="0">
                <a:solidFill>
                  <a:schemeClr val="tx2"/>
                </a:solidFill>
              </a:rPr>
              <a:t>X</a:t>
            </a:r>
            <a:r>
              <a:rPr lang="en-US" baseline="-25000" dirty="0" err="1" smtClean="0">
                <a:solidFill>
                  <a:schemeClr val="tx2"/>
                </a:solidFill>
              </a:rPr>
              <a:t>cmd</a:t>
            </a:r>
            <a:r>
              <a:rPr lang="en-US" dirty="0" smtClean="0">
                <a:solidFill>
                  <a:schemeClr val="tx2"/>
                </a:solidFill>
              </a:rPr>
              <a:t>(s) – </a:t>
            </a:r>
            <a:r>
              <a:rPr lang="en-US" dirty="0" err="1" smtClean="0">
                <a:solidFill>
                  <a:schemeClr val="tx2"/>
                </a:solidFill>
              </a:rPr>
              <a:t>X</a:t>
            </a:r>
            <a:r>
              <a:rPr lang="en-US" baseline="-25000" dirty="0" err="1" smtClean="0">
                <a:solidFill>
                  <a:schemeClr val="tx2"/>
                </a:solidFill>
              </a:rPr>
              <a:t>fbk</a:t>
            </a:r>
            <a:r>
              <a:rPr lang="en-US" dirty="0" smtClean="0">
                <a:solidFill>
                  <a:schemeClr val="tx2"/>
                </a:solidFill>
              </a:rPr>
              <a:t>(s)  </a:t>
            </a:r>
          </a:p>
          <a:p>
            <a:r>
              <a:rPr lang="en-US" dirty="0" err="1" smtClean="0">
                <a:solidFill>
                  <a:schemeClr val="tx2"/>
                </a:solidFill>
              </a:rPr>
              <a:t>X</a:t>
            </a:r>
            <a:r>
              <a:rPr lang="en-US" baseline="-25000" dirty="0" err="1" smtClean="0">
                <a:solidFill>
                  <a:schemeClr val="tx2"/>
                </a:solidFill>
              </a:rPr>
              <a:t>ctrl</a:t>
            </a:r>
            <a:r>
              <a:rPr lang="en-US" dirty="0" smtClean="0">
                <a:solidFill>
                  <a:schemeClr val="tx2"/>
                </a:solidFill>
              </a:rPr>
              <a:t> (s) = C(s) E(s) = C(s) [</a:t>
            </a:r>
            <a:r>
              <a:rPr lang="en-US" dirty="0" err="1" smtClean="0">
                <a:solidFill>
                  <a:schemeClr val="tx2"/>
                </a:solidFill>
              </a:rPr>
              <a:t>X</a:t>
            </a:r>
            <a:r>
              <a:rPr lang="en-US" baseline="-25000" dirty="0" err="1" smtClean="0">
                <a:solidFill>
                  <a:schemeClr val="tx2"/>
                </a:solidFill>
              </a:rPr>
              <a:t>cmd</a:t>
            </a:r>
            <a:r>
              <a:rPr lang="en-US" dirty="0" smtClean="0">
                <a:solidFill>
                  <a:schemeClr val="tx2"/>
                </a:solidFill>
              </a:rPr>
              <a:t>(s) - </a:t>
            </a:r>
            <a:r>
              <a:rPr lang="en-US" dirty="0" err="1" smtClean="0">
                <a:solidFill>
                  <a:schemeClr val="tx2"/>
                </a:solidFill>
              </a:rPr>
              <a:t>X</a:t>
            </a:r>
            <a:r>
              <a:rPr lang="en-US" baseline="-25000" dirty="0" err="1" smtClean="0">
                <a:solidFill>
                  <a:schemeClr val="tx2"/>
                </a:solidFill>
              </a:rPr>
              <a:t>out</a:t>
            </a:r>
            <a:r>
              <a:rPr lang="en-US" baseline="-25000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(s)]</a:t>
            </a:r>
          </a:p>
          <a:p>
            <a:r>
              <a:rPr lang="en-US" dirty="0" err="1" smtClean="0">
                <a:solidFill>
                  <a:schemeClr val="tx2"/>
                </a:solidFill>
              </a:rPr>
              <a:t>X</a:t>
            </a:r>
            <a:r>
              <a:rPr lang="en-US" baseline="-25000" dirty="0" err="1" smtClean="0">
                <a:solidFill>
                  <a:schemeClr val="tx2"/>
                </a:solidFill>
              </a:rPr>
              <a:t>out</a:t>
            </a:r>
            <a:r>
              <a:rPr lang="en-US" baseline="-25000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(s) = P(s) </a:t>
            </a:r>
            <a:r>
              <a:rPr lang="en-US" dirty="0" err="1" smtClean="0">
                <a:solidFill>
                  <a:schemeClr val="tx2"/>
                </a:solidFill>
              </a:rPr>
              <a:t>X</a:t>
            </a:r>
            <a:r>
              <a:rPr lang="en-US" baseline="-25000" dirty="0" err="1" smtClean="0">
                <a:solidFill>
                  <a:schemeClr val="tx2"/>
                </a:solidFill>
              </a:rPr>
              <a:t>ctrl</a:t>
            </a:r>
            <a:r>
              <a:rPr lang="en-US" dirty="0" smtClean="0">
                <a:solidFill>
                  <a:schemeClr val="tx2"/>
                </a:solidFill>
              </a:rPr>
              <a:t>(s) = P(s) C(s) [</a:t>
            </a:r>
            <a:r>
              <a:rPr lang="en-US" dirty="0" err="1" smtClean="0">
                <a:solidFill>
                  <a:schemeClr val="tx2"/>
                </a:solidFill>
              </a:rPr>
              <a:t>X</a:t>
            </a:r>
            <a:r>
              <a:rPr lang="en-US" baseline="-25000" dirty="0" err="1" smtClean="0">
                <a:solidFill>
                  <a:schemeClr val="tx2"/>
                </a:solidFill>
              </a:rPr>
              <a:t>cmd</a:t>
            </a:r>
            <a:r>
              <a:rPr lang="en-US" dirty="0" smtClean="0">
                <a:solidFill>
                  <a:schemeClr val="tx2"/>
                </a:solidFill>
              </a:rPr>
              <a:t>(s) - </a:t>
            </a:r>
            <a:r>
              <a:rPr lang="en-US" dirty="0" err="1" smtClean="0">
                <a:solidFill>
                  <a:schemeClr val="tx2"/>
                </a:solidFill>
              </a:rPr>
              <a:t>X</a:t>
            </a:r>
            <a:r>
              <a:rPr lang="en-US" baseline="-25000" dirty="0" err="1" smtClean="0">
                <a:solidFill>
                  <a:schemeClr val="tx2"/>
                </a:solidFill>
              </a:rPr>
              <a:t>out</a:t>
            </a:r>
            <a:r>
              <a:rPr lang="en-US" baseline="-25000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(s)]</a:t>
            </a:r>
          </a:p>
          <a:p>
            <a:r>
              <a:rPr lang="en-US" b="1" dirty="0" err="1" smtClean="0">
                <a:solidFill>
                  <a:schemeClr val="tx2"/>
                </a:solidFill>
              </a:rPr>
              <a:t>X</a:t>
            </a:r>
            <a:r>
              <a:rPr lang="en-US" b="1" baseline="-25000" dirty="0" err="1" smtClean="0">
                <a:solidFill>
                  <a:schemeClr val="tx2"/>
                </a:solidFill>
              </a:rPr>
              <a:t>out</a:t>
            </a:r>
            <a:r>
              <a:rPr lang="en-US" b="1" baseline="-25000" dirty="0" smtClean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(s) = {P(s)C(s) /[1 + P(s) C(s) S(s)]} </a:t>
            </a:r>
            <a:r>
              <a:rPr lang="en-US" b="1" dirty="0" err="1" smtClean="0">
                <a:solidFill>
                  <a:schemeClr val="tx2"/>
                </a:solidFill>
              </a:rPr>
              <a:t>X</a:t>
            </a:r>
            <a:r>
              <a:rPr lang="en-US" b="1" baseline="-25000" dirty="0" err="1" smtClean="0">
                <a:solidFill>
                  <a:schemeClr val="tx2"/>
                </a:solidFill>
              </a:rPr>
              <a:t>cmd</a:t>
            </a:r>
            <a:r>
              <a:rPr lang="en-US" b="1" dirty="0" smtClean="0">
                <a:solidFill>
                  <a:schemeClr val="tx2"/>
                </a:solidFill>
              </a:rPr>
              <a:t>(s)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752600" y="381000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X</a:t>
            </a:r>
            <a:r>
              <a:rPr lang="en-US" baseline="-25000" dirty="0" err="1" smtClean="0">
                <a:solidFill>
                  <a:schemeClr val="tx2"/>
                </a:solidFill>
              </a:rPr>
              <a:t>fbk</a:t>
            </a:r>
            <a:endParaRPr lang="en-US" baseline="-25000" dirty="0">
              <a:solidFill>
                <a:schemeClr val="tx2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447800" y="228600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Feedback</a:t>
            </a:r>
            <a:endParaRPr lang="en-US" baseline="-25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Flowchart: Summing Junction 3"/>
          <p:cNvSpPr/>
          <p:nvPr/>
        </p:nvSpPr>
        <p:spPr>
          <a:xfrm>
            <a:off x="1066800" y="2743200"/>
            <a:ext cx="304800" cy="304800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5" name="Straight Arrow Connector 4"/>
          <p:cNvCxnSpPr>
            <a:endCxn id="4" idx="2"/>
          </p:cNvCxnSpPr>
          <p:nvPr/>
        </p:nvCxnSpPr>
        <p:spPr>
          <a:xfrm>
            <a:off x="762000" y="2895600"/>
            <a:ext cx="304800" cy="0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Process 6"/>
          <p:cNvSpPr/>
          <p:nvPr/>
        </p:nvSpPr>
        <p:spPr>
          <a:xfrm>
            <a:off x="7239000" y="2590800"/>
            <a:ext cx="762000" cy="612648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Shooter Wheel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8" name="Straight Arrow Connector 7"/>
          <p:cNvCxnSpPr>
            <a:stCxn id="4" idx="6"/>
            <a:endCxn id="66" idx="1"/>
          </p:cNvCxnSpPr>
          <p:nvPr/>
        </p:nvCxnSpPr>
        <p:spPr>
          <a:xfrm>
            <a:off x="1371600" y="2895600"/>
            <a:ext cx="533400" cy="1524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6" idx="3"/>
            <a:endCxn id="65" idx="1"/>
          </p:cNvCxnSpPr>
          <p:nvPr/>
        </p:nvCxnSpPr>
        <p:spPr>
          <a:xfrm>
            <a:off x="2743200" y="2897124"/>
            <a:ext cx="457200" cy="0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3"/>
          </p:cNvCxnSpPr>
          <p:nvPr/>
        </p:nvCxnSpPr>
        <p:spPr>
          <a:xfrm flipV="1">
            <a:off x="8001000" y="2895600"/>
            <a:ext cx="609600" cy="1524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1524000"/>
            <a:ext cx="1143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Calculated Wheel Speed</a:t>
            </a:r>
            <a:endParaRPr lang="en-US" sz="1400" baseline="-25000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24800" y="15240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Wheel</a:t>
            </a:r>
          </a:p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Speed</a:t>
            </a:r>
          </a:p>
        </p:txBody>
      </p:sp>
      <p:sp>
        <p:nvSpPr>
          <p:cNvPr id="13" name="Flowchart: Process 12"/>
          <p:cNvSpPr/>
          <p:nvPr/>
        </p:nvSpPr>
        <p:spPr>
          <a:xfrm>
            <a:off x="5715000" y="4038600"/>
            <a:ext cx="1600200" cy="6096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Hall Effect Sensor</a:t>
            </a:r>
          </a:p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(Voltage Pulse Generator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14" name="Elbow Connector 13"/>
          <p:cNvCxnSpPr>
            <a:stCxn id="7" idx="3"/>
            <a:endCxn id="13" idx="3"/>
          </p:cNvCxnSpPr>
          <p:nvPr/>
        </p:nvCxnSpPr>
        <p:spPr>
          <a:xfrm flipH="1">
            <a:off x="7315200" y="2897124"/>
            <a:ext cx="685800" cy="1446276"/>
          </a:xfrm>
          <a:prstGeom prst="bentConnector3">
            <a:avLst>
              <a:gd name="adj1" fmla="val -33333"/>
            </a:avLst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28"/>
          <p:cNvCxnSpPr>
            <a:stCxn id="104" idx="1"/>
            <a:endCxn id="4" idx="4"/>
          </p:cNvCxnSpPr>
          <p:nvPr/>
        </p:nvCxnSpPr>
        <p:spPr>
          <a:xfrm rot="10800000">
            <a:off x="1219200" y="3048000"/>
            <a:ext cx="914400" cy="1295400"/>
          </a:xfrm>
          <a:prstGeom prst="bentConnector2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38200" y="2514600"/>
            <a:ext cx="2579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+</a:t>
            </a:r>
            <a:endParaRPr lang="en-US" sz="1400" baseline="-25000" dirty="0">
              <a:solidFill>
                <a:schemeClr val="tx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95400" y="2971800"/>
            <a:ext cx="214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-</a:t>
            </a:r>
            <a:endParaRPr lang="en-US" sz="1400" baseline="-25000" dirty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95400" y="15240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Speed Error</a:t>
            </a:r>
            <a:endParaRPr lang="en-US" sz="1400" baseline="-25000" dirty="0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" y="23622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>
                <a:solidFill>
                  <a:schemeClr val="tx2"/>
                </a:solidFill>
              </a:rPr>
              <a:t>ω</a:t>
            </a:r>
            <a:r>
              <a:rPr lang="en-US" sz="1400" baseline="-25000" dirty="0" smtClean="0">
                <a:solidFill>
                  <a:schemeClr val="tx2"/>
                </a:solidFill>
              </a:rPr>
              <a:t>0 </a:t>
            </a:r>
          </a:p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(rpm)</a:t>
            </a:r>
            <a:endParaRPr lang="en-US" sz="1400" baseline="-25000" dirty="0">
              <a:solidFill>
                <a:schemeClr val="tx2"/>
              </a:solidFill>
            </a:endParaRPr>
          </a:p>
        </p:txBody>
      </p:sp>
      <p:sp>
        <p:nvSpPr>
          <p:cNvPr id="49" name="Flowchart: Process 48"/>
          <p:cNvSpPr/>
          <p:nvPr/>
        </p:nvSpPr>
        <p:spPr>
          <a:xfrm>
            <a:off x="5943600" y="2590800"/>
            <a:ext cx="838200" cy="612648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Gearbox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0" name="Flowchart: Process 49"/>
          <p:cNvSpPr/>
          <p:nvPr/>
        </p:nvSpPr>
        <p:spPr>
          <a:xfrm>
            <a:off x="4800600" y="2590800"/>
            <a:ext cx="685800" cy="612648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Motor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5" name="Flowchart: Process 64"/>
          <p:cNvSpPr/>
          <p:nvPr/>
        </p:nvSpPr>
        <p:spPr>
          <a:xfrm>
            <a:off x="3200400" y="2590800"/>
            <a:ext cx="914400" cy="612648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Jaguar</a:t>
            </a:r>
          </a:p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Speed Controller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6" name="Flowchart: Process 65"/>
          <p:cNvSpPr/>
          <p:nvPr/>
        </p:nvSpPr>
        <p:spPr>
          <a:xfrm>
            <a:off x="1905000" y="2590800"/>
            <a:ext cx="838200" cy="612648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Control Software 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73" name="Straight Arrow Connector 72"/>
          <p:cNvCxnSpPr>
            <a:stCxn id="65" idx="3"/>
            <a:endCxn id="50" idx="1"/>
          </p:cNvCxnSpPr>
          <p:nvPr/>
        </p:nvCxnSpPr>
        <p:spPr>
          <a:xfrm>
            <a:off x="4114800" y="2897124"/>
            <a:ext cx="685800" cy="0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13" idx="1"/>
            <a:endCxn id="99" idx="3"/>
          </p:cNvCxnSpPr>
          <p:nvPr/>
        </p:nvCxnSpPr>
        <p:spPr>
          <a:xfrm flipH="1">
            <a:off x="5181600" y="4343400"/>
            <a:ext cx="533400" cy="0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50" idx="3"/>
            <a:endCxn id="49" idx="1"/>
          </p:cNvCxnSpPr>
          <p:nvPr/>
        </p:nvCxnSpPr>
        <p:spPr>
          <a:xfrm>
            <a:off x="5486400" y="2897124"/>
            <a:ext cx="457200" cy="0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49" idx="3"/>
            <a:endCxn id="7" idx="1"/>
          </p:cNvCxnSpPr>
          <p:nvPr/>
        </p:nvCxnSpPr>
        <p:spPr>
          <a:xfrm>
            <a:off x="6781800" y="2897124"/>
            <a:ext cx="457200" cy="0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Flowchart: Process 98"/>
          <p:cNvSpPr/>
          <p:nvPr/>
        </p:nvSpPr>
        <p:spPr>
          <a:xfrm>
            <a:off x="3962400" y="4114800"/>
            <a:ext cx="1219200" cy="4572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Pulse Counter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04" name="Flowchart: Process 103"/>
          <p:cNvSpPr/>
          <p:nvPr/>
        </p:nvSpPr>
        <p:spPr>
          <a:xfrm>
            <a:off x="2133600" y="4038600"/>
            <a:ext cx="1219200" cy="6096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Voltage to Speed Converter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108" name="Straight Arrow Connector 107"/>
          <p:cNvCxnSpPr>
            <a:stCxn id="99" idx="1"/>
            <a:endCxn id="104" idx="3"/>
          </p:cNvCxnSpPr>
          <p:nvPr/>
        </p:nvCxnSpPr>
        <p:spPr>
          <a:xfrm flipH="1">
            <a:off x="3352800" y="4343400"/>
            <a:ext cx="609600" cy="0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1295400" y="2057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>
                <a:solidFill>
                  <a:schemeClr val="tx2"/>
                </a:solidFill>
              </a:rPr>
              <a:t>Δω</a:t>
            </a:r>
            <a:r>
              <a:rPr lang="en-US" sz="1400" baseline="-25000" dirty="0" smtClean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(rpm)</a:t>
            </a:r>
            <a:endParaRPr lang="en-US" sz="1400" baseline="-25000" dirty="0">
              <a:solidFill>
                <a:schemeClr val="tx2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667000" y="20574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V</a:t>
            </a:r>
            <a:r>
              <a:rPr lang="en-US" sz="1400" baseline="-25000" dirty="0" err="1" smtClean="0">
                <a:solidFill>
                  <a:schemeClr val="tx2"/>
                </a:solidFill>
              </a:rPr>
              <a:t>ctrl</a:t>
            </a:r>
            <a:r>
              <a:rPr lang="en-US" sz="1400" dirty="0" smtClean="0">
                <a:solidFill>
                  <a:schemeClr val="tx2"/>
                </a:solidFill>
              </a:rPr>
              <a:t> (volt)</a:t>
            </a:r>
            <a:endParaRPr lang="en-US" sz="1400" baseline="-25000" dirty="0">
              <a:solidFill>
                <a:schemeClr val="tx2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114800" y="20574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V</a:t>
            </a:r>
            <a:r>
              <a:rPr lang="en-US" sz="1400" baseline="-25000" dirty="0" err="1" smtClean="0">
                <a:solidFill>
                  <a:schemeClr val="tx2"/>
                </a:solidFill>
              </a:rPr>
              <a:t>m</a:t>
            </a:r>
            <a:endParaRPr lang="en-US" sz="1400" baseline="-25000" dirty="0" smtClean="0">
              <a:solidFill>
                <a:schemeClr val="tx2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(volt)</a:t>
            </a:r>
            <a:endParaRPr lang="en-US" sz="1400" baseline="-25000" dirty="0">
              <a:solidFill>
                <a:schemeClr val="tx2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334000" y="2057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T</a:t>
            </a:r>
            <a:r>
              <a:rPr lang="en-US" sz="1400" baseline="-25000" dirty="0" smtClean="0">
                <a:solidFill>
                  <a:schemeClr val="tx2"/>
                </a:solidFill>
              </a:rPr>
              <a:t>m</a:t>
            </a:r>
          </a:p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(N-m)</a:t>
            </a:r>
            <a:endParaRPr lang="en-US" sz="1400" baseline="-25000" dirty="0">
              <a:solidFill>
                <a:schemeClr val="tx2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6629400" y="2057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T</a:t>
            </a:r>
            <a:r>
              <a:rPr lang="en-US" sz="1400" baseline="-25000" dirty="0" err="1" smtClean="0">
                <a:solidFill>
                  <a:schemeClr val="tx2"/>
                </a:solidFill>
              </a:rPr>
              <a:t>gb</a:t>
            </a:r>
            <a:endParaRPr lang="en-US" sz="1400" baseline="-25000" dirty="0" smtClean="0">
              <a:solidFill>
                <a:schemeClr val="tx2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(N-m)</a:t>
            </a:r>
            <a:endParaRPr lang="en-US" sz="1400" baseline="-25000" dirty="0">
              <a:solidFill>
                <a:schemeClr val="tx2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8153400" y="2209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>
                <a:solidFill>
                  <a:schemeClr val="tx2"/>
                </a:solidFill>
              </a:rPr>
              <a:t>ω</a:t>
            </a:r>
            <a:r>
              <a:rPr lang="en-US" sz="1400" baseline="-25000" dirty="0" err="1" smtClean="0">
                <a:solidFill>
                  <a:schemeClr val="tx2"/>
                </a:solidFill>
              </a:rPr>
              <a:t>whl</a:t>
            </a:r>
            <a:endParaRPr lang="en-US" sz="1400" baseline="-25000" dirty="0" smtClean="0">
              <a:solidFill>
                <a:schemeClr val="tx2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(rpm)</a:t>
            </a:r>
            <a:endParaRPr lang="en-US" sz="1400" baseline="-25000" dirty="0">
              <a:solidFill>
                <a:schemeClr val="tx2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2514600" y="15240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Control Voltage</a:t>
            </a:r>
            <a:endParaRPr lang="en-US" sz="1400" baseline="-25000" dirty="0">
              <a:solidFill>
                <a:schemeClr val="tx2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962400" y="15240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Motor Voltage</a:t>
            </a:r>
            <a:endParaRPr lang="en-US" sz="1400" baseline="-25000" dirty="0">
              <a:solidFill>
                <a:schemeClr val="tx2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1371600"/>
            <a:ext cx="838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Motor  Output Torque</a:t>
            </a:r>
            <a:endParaRPr lang="en-US" sz="1400" baseline="-25000" dirty="0">
              <a:solidFill>
                <a:schemeClr val="tx2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6477000" y="1371600"/>
            <a:ext cx="914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Gearbox  Output Torque</a:t>
            </a:r>
            <a:endParaRPr lang="en-US" sz="1400" baseline="-25000" dirty="0">
              <a:solidFill>
                <a:schemeClr val="tx2"/>
              </a:solidFill>
            </a:endParaRPr>
          </a:p>
        </p:txBody>
      </p:sp>
      <p:sp>
        <p:nvSpPr>
          <p:cNvPr id="152" name="Flowchart: Process 151"/>
          <p:cNvSpPr/>
          <p:nvPr/>
        </p:nvSpPr>
        <p:spPr>
          <a:xfrm>
            <a:off x="1676400" y="2362200"/>
            <a:ext cx="2590800" cy="1219200"/>
          </a:xfrm>
          <a:prstGeom prst="flowChartProcess">
            <a:avLst/>
          </a:prstGeom>
          <a:noFill/>
          <a:ln w="12700">
            <a:solidFill>
              <a:srgbClr val="FF00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53" name="Flowchart: Process 152"/>
          <p:cNvSpPr/>
          <p:nvPr/>
        </p:nvSpPr>
        <p:spPr>
          <a:xfrm>
            <a:off x="4724400" y="2362200"/>
            <a:ext cx="3429000" cy="1219200"/>
          </a:xfrm>
          <a:prstGeom prst="flowChartProcess">
            <a:avLst/>
          </a:prstGeom>
          <a:noFill/>
          <a:ln w="12700">
            <a:solidFill>
              <a:srgbClr val="FF00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54" name="Flowchart: Process 153"/>
          <p:cNvSpPr/>
          <p:nvPr/>
        </p:nvSpPr>
        <p:spPr>
          <a:xfrm>
            <a:off x="1981200" y="3810000"/>
            <a:ext cx="5638800" cy="990600"/>
          </a:xfrm>
          <a:prstGeom prst="flowChartProcess">
            <a:avLst/>
          </a:prstGeom>
          <a:noFill/>
          <a:ln w="12700">
            <a:solidFill>
              <a:srgbClr val="FF00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3048000" y="50292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Voltage of Pulse Rate</a:t>
            </a:r>
            <a:endParaRPr lang="en-US" sz="1400" baseline="-25000" dirty="0">
              <a:solidFill>
                <a:schemeClr val="tx2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4876800" y="45720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P</a:t>
            </a:r>
            <a:r>
              <a:rPr lang="en-US" sz="1400" baseline="-25000" dirty="0" err="1" smtClean="0">
                <a:solidFill>
                  <a:schemeClr val="tx2"/>
                </a:solidFill>
              </a:rPr>
              <a:t>whl</a:t>
            </a:r>
            <a:endParaRPr lang="en-US" sz="1400" baseline="-25000" dirty="0" smtClean="0">
              <a:solidFill>
                <a:schemeClr val="tx2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(# of pulse)</a:t>
            </a:r>
            <a:endParaRPr lang="en-US" sz="1400" baseline="-25000" dirty="0">
              <a:solidFill>
                <a:schemeClr val="tx2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352800" y="45720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V</a:t>
            </a:r>
            <a:r>
              <a:rPr lang="en-US" sz="1400" baseline="-25000" dirty="0" err="1" smtClean="0">
                <a:solidFill>
                  <a:schemeClr val="tx2"/>
                </a:solidFill>
              </a:rPr>
              <a:t>pls</a:t>
            </a:r>
            <a:endParaRPr lang="en-US" sz="1400" baseline="-25000" dirty="0" smtClean="0">
              <a:solidFill>
                <a:schemeClr val="tx2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(volt)</a:t>
            </a:r>
            <a:endParaRPr lang="en-US" sz="1400" baseline="-25000" dirty="0">
              <a:solidFill>
                <a:schemeClr val="tx2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1219200" y="4495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>
                <a:solidFill>
                  <a:schemeClr val="tx2"/>
                </a:solidFill>
              </a:rPr>
              <a:t>ω</a:t>
            </a:r>
            <a:r>
              <a:rPr lang="en-US" sz="1400" baseline="-25000" dirty="0" err="1" smtClean="0">
                <a:solidFill>
                  <a:schemeClr val="tx2"/>
                </a:solidFill>
              </a:rPr>
              <a:t>fbk</a:t>
            </a:r>
            <a:r>
              <a:rPr lang="en-US" sz="1400" baseline="-25000" dirty="0" smtClean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(rpm)</a:t>
            </a:r>
            <a:endParaRPr lang="en-US" sz="1400" baseline="-25000" dirty="0">
              <a:solidFill>
                <a:schemeClr val="tx2"/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4953000" y="50292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Sensor Pulse</a:t>
            </a:r>
            <a:endParaRPr lang="en-US" sz="1400" baseline="-25000" dirty="0">
              <a:solidFill>
                <a:schemeClr val="tx2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685800" y="50292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Measured Wheel Speed</a:t>
            </a:r>
            <a:endParaRPr lang="en-US" sz="1400" baseline="-25000" dirty="0">
              <a:solidFill>
                <a:schemeClr val="tx2"/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2286000" y="32766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Controller</a:t>
            </a:r>
            <a:endParaRPr lang="en-US" sz="1400" baseline="-25000" dirty="0">
              <a:solidFill>
                <a:srgbClr val="FF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791200" y="32766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Plant</a:t>
            </a:r>
            <a:endParaRPr lang="en-US" sz="1400" baseline="-25000" dirty="0">
              <a:solidFill>
                <a:srgbClr val="FF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3962400" y="38100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Sensor</a:t>
            </a:r>
            <a:endParaRPr lang="en-US" sz="1400" baseline="-25000" dirty="0">
              <a:solidFill>
                <a:srgbClr val="FF0000"/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2667000" y="5562600"/>
            <a:ext cx="36631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Present every major component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Label variables and physical unit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Label conversion factor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control system include </a:t>
            </a:r>
          </a:p>
          <a:p>
            <a:pPr lvl="1"/>
            <a:r>
              <a:rPr lang="en-US" dirty="0" smtClean="0"/>
              <a:t>plant, controller and sensor blocks</a:t>
            </a:r>
          </a:p>
          <a:p>
            <a:r>
              <a:rPr lang="en-US" dirty="0" smtClean="0"/>
              <a:t>Each block contains many physical components.</a:t>
            </a:r>
          </a:p>
          <a:p>
            <a:r>
              <a:rPr lang="en-US" dirty="0" smtClean="0"/>
              <a:t>Present physical components with input and output variables.</a:t>
            </a:r>
          </a:p>
          <a:p>
            <a:r>
              <a:rPr lang="en-US" dirty="0" smtClean="0"/>
              <a:t>Establish math function between input and output of each component with proper unit.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Summary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Find the conversion factors for each </a:t>
            </a:r>
            <a:r>
              <a:rPr lang="en-US" dirty="0" smtClean="0"/>
              <a:t>box</a:t>
            </a:r>
            <a:r>
              <a:rPr lang="en-US" dirty="0" smtClean="0"/>
              <a:t> of shooter </a:t>
            </a:r>
            <a:r>
              <a:rPr lang="en-US" dirty="0" smtClean="0"/>
              <a:t>control diagram (analytical, experimental, or online search).</a:t>
            </a:r>
          </a:p>
          <a:p>
            <a:r>
              <a:rPr lang="en-US" dirty="0" smtClean="0"/>
              <a:t>Write done the algorithm (logic steps) of current version of control SW.</a:t>
            </a:r>
          </a:p>
          <a:p>
            <a:r>
              <a:rPr lang="en-US" dirty="0" smtClean="0"/>
              <a:t>Advanced home work</a:t>
            </a:r>
          </a:p>
          <a:p>
            <a:pPr lvl="1"/>
            <a:r>
              <a:rPr lang="en-US" dirty="0" smtClean="0"/>
              <a:t>What is block diagram (mathematic relation) of a motor?</a:t>
            </a:r>
          </a:p>
          <a:p>
            <a:pPr lvl="1"/>
            <a:r>
              <a:rPr lang="en-US" dirty="0" smtClean="0"/>
              <a:t>Is Jaguar a simple proportional components?</a:t>
            </a:r>
          </a:p>
          <a:p>
            <a:pPr lvl="1"/>
            <a:r>
              <a:rPr lang="en-US" dirty="0" smtClean="0"/>
              <a:t>Besides driving torque, are there any other torques acting on shooter wheel?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(two weeks)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0" y="5638800"/>
            <a:ext cx="4191000" cy="8382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Dip weight </a:t>
            </a:r>
            <a:r>
              <a:rPr lang="en-US" dirty="0" smtClean="0"/>
              <a:t>ball or a rod </a:t>
            </a:r>
            <a:r>
              <a:rPr lang="en-US" dirty="0" smtClean="0"/>
              <a:t>into liquid.</a:t>
            </a:r>
          </a:p>
          <a:p>
            <a:r>
              <a:rPr lang="en-US" dirty="0" smtClean="0"/>
              <a:t>Suddenly lift top end of spring a distance.</a:t>
            </a:r>
          </a:p>
          <a:p>
            <a:r>
              <a:rPr lang="en-US" dirty="0" smtClean="0"/>
              <a:t>Observe weight </a:t>
            </a:r>
            <a:r>
              <a:rPr lang="en-US" dirty="0" smtClean="0"/>
              <a:t>movement.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Test Fixture for Lecture 2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838200" y="4191000"/>
            <a:ext cx="0" cy="533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1676400" y="1524000"/>
            <a:ext cx="152400" cy="152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>
            <a:stCxn id="32" idx="6"/>
          </p:cNvCxnSpPr>
          <p:nvPr/>
        </p:nvCxnSpPr>
        <p:spPr>
          <a:xfrm>
            <a:off x="1828800" y="22098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3" idx="6"/>
          </p:cNvCxnSpPr>
          <p:nvPr/>
        </p:nvCxnSpPr>
        <p:spPr>
          <a:xfrm>
            <a:off x="1828800" y="16002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2133600" y="16002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3124200" y="3733800"/>
            <a:ext cx="1447800" cy="1295400"/>
            <a:chOff x="3124200" y="4038600"/>
            <a:chExt cx="1447800" cy="990600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3124200" y="4038600"/>
              <a:ext cx="0" cy="990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4572000" y="4038600"/>
              <a:ext cx="0" cy="990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3124200" y="5029200"/>
              <a:ext cx="14478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Straight Connector 48"/>
          <p:cNvCxnSpPr/>
          <p:nvPr/>
        </p:nvCxnSpPr>
        <p:spPr>
          <a:xfrm>
            <a:off x="3124200" y="3962400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352800" y="4114800"/>
            <a:ext cx="11430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962400" y="4495800"/>
            <a:ext cx="5334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038600" y="4876800"/>
            <a:ext cx="3810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5638800" y="3733800"/>
            <a:ext cx="1447800" cy="1295400"/>
            <a:chOff x="3124200" y="4038600"/>
            <a:chExt cx="1447800" cy="990600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3124200" y="4038600"/>
              <a:ext cx="0" cy="990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4572000" y="4038600"/>
              <a:ext cx="0" cy="990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3124200" y="5029200"/>
              <a:ext cx="14478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" name="Straight Connector 61"/>
          <p:cNvCxnSpPr/>
          <p:nvPr/>
        </p:nvCxnSpPr>
        <p:spPr>
          <a:xfrm>
            <a:off x="5638800" y="3962400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791200" y="4114800"/>
            <a:ext cx="11430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096000" y="4495800"/>
            <a:ext cx="6858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477000" y="4876800"/>
            <a:ext cx="3048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5943600" y="4343400"/>
            <a:ext cx="9144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324600" y="4724400"/>
            <a:ext cx="4572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3124200" y="510540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Thinner liquid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5562600" y="5105400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Thicker liquid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7391400" y="487680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Container</a:t>
            </a:r>
            <a:endParaRPr lang="en-US" dirty="0"/>
          </a:p>
        </p:txBody>
      </p:sp>
      <p:cxnSp>
        <p:nvCxnSpPr>
          <p:cNvPr id="76" name="Straight Arrow Connector 75"/>
          <p:cNvCxnSpPr>
            <a:stCxn id="72" idx="0"/>
          </p:cNvCxnSpPr>
          <p:nvPr/>
        </p:nvCxnSpPr>
        <p:spPr>
          <a:xfrm flipV="1">
            <a:off x="3909030" y="4495800"/>
            <a:ext cx="35817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73" idx="0"/>
          </p:cNvCxnSpPr>
          <p:nvPr/>
        </p:nvCxnSpPr>
        <p:spPr>
          <a:xfrm flipV="1">
            <a:off x="6334606" y="4572000"/>
            <a:ext cx="294794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74" idx="1"/>
          </p:cNvCxnSpPr>
          <p:nvPr/>
        </p:nvCxnSpPr>
        <p:spPr>
          <a:xfrm flipH="1" flipV="1">
            <a:off x="7086600" y="4648200"/>
            <a:ext cx="304800" cy="413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1371600" y="5105400"/>
            <a:ext cx="1475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Weight (ball)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1981200" y="266700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Spring</a:t>
            </a:r>
            <a:endParaRPr lang="en-US" dirty="0"/>
          </a:p>
        </p:txBody>
      </p:sp>
      <p:cxnSp>
        <p:nvCxnSpPr>
          <p:cNvPr id="121" name="Straight Arrow Connector 120"/>
          <p:cNvCxnSpPr>
            <a:stCxn id="120" idx="2"/>
          </p:cNvCxnSpPr>
          <p:nvPr/>
        </p:nvCxnSpPr>
        <p:spPr>
          <a:xfrm flipH="1">
            <a:off x="1905000" y="3036332"/>
            <a:ext cx="501958" cy="316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119" idx="0"/>
            <a:endCxn id="29" idx="4"/>
          </p:cNvCxnSpPr>
          <p:nvPr/>
        </p:nvCxnSpPr>
        <p:spPr>
          <a:xfrm flipH="1" flipV="1">
            <a:off x="1676400" y="4648200"/>
            <a:ext cx="433063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Content Placeholder 1"/>
          <p:cNvSpPr txBox="1">
            <a:spLocks/>
          </p:cNvSpPr>
          <p:nvPr/>
        </p:nvSpPr>
        <p:spPr bwMode="auto">
          <a:xfrm>
            <a:off x="3962400" y="1295400"/>
            <a:ext cx="457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Find a spring and weight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Make resonator about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 couple to a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few Hertz.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Make different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thickness (viscosity)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liquid out of powder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material.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149" name="Group 148"/>
          <p:cNvGrpSpPr/>
          <p:nvPr/>
        </p:nvGrpSpPr>
        <p:grpSpPr>
          <a:xfrm>
            <a:off x="1447800" y="2133600"/>
            <a:ext cx="1066800" cy="2514600"/>
            <a:chOff x="1447800" y="2133600"/>
            <a:chExt cx="1066800" cy="2514600"/>
          </a:xfrm>
        </p:grpSpPr>
        <p:grpSp>
          <p:nvGrpSpPr>
            <p:cNvPr id="46" name="Group 45"/>
            <p:cNvGrpSpPr/>
            <p:nvPr/>
          </p:nvGrpSpPr>
          <p:grpSpPr>
            <a:xfrm>
              <a:off x="1447800" y="2133600"/>
              <a:ext cx="483909" cy="2514600"/>
              <a:chOff x="1447800" y="2133600"/>
              <a:chExt cx="483909" cy="2514600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1752600" y="2286786"/>
                <a:ext cx="0" cy="2278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H="1">
                <a:off x="1524000" y="2514600"/>
                <a:ext cx="228600" cy="76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 flipV="1">
                <a:off x="1497291" y="2575089"/>
                <a:ext cx="407709" cy="9191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>
                <a:off x="1524000" y="2667000"/>
                <a:ext cx="380999" cy="15240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 flipV="1">
                <a:off x="1524000" y="2819400"/>
                <a:ext cx="407709" cy="9191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>
                <a:off x="1524000" y="2895600"/>
                <a:ext cx="380999" cy="15240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1524000" y="3124200"/>
                <a:ext cx="380999" cy="15240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 flipV="1">
                <a:off x="1524000" y="3048000"/>
                <a:ext cx="407709" cy="9191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H="1" flipV="1">
                <a:off x="1524000" y="3276600"/>
                <a:ext cx="407709" cy="9191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H="1">
                <a:off x="1524000" y="3352800"/>
                <a:ext cx="380999" cy="15240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H="1">
                <a:off x="1676400" y="3581400"/>
                <a:ext cx="228600" cy="76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 flipV="1">
                <a:off x="1524000" y="3505200"/>
                <a:ext cx="407709" cy="9191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1676400" y="3657600"/>
                <a:ext cx="0" cy="609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Oval 28"/>
              <p:cNvSpPr/>
              <p:nvPr/>
            </p:nvSpPr>
            <p:spPr>
              <a:xfrm>
                <a:off x="1447800" y="4191000"/>
                <a:ext cx="457200" cy="457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1676400" y="2133600"/>
                <a:ext cx="152400" cy="1524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40" name="Shape 139"/>
            <p:cNvCxnSpPr>
              <a:stCxn id="29" idx="6"/>
            </p:cNvCxnSpPr>
            <p:nvPr/>
          </p:nvCxnSpPr>
          <p:spPr>
            <a:xfrm flipV="1">
              <a:off x="1905000" y="3352800"/>
              <a:ext cx="228600" cy="1066800"/>
            </a:xfrm>
            <a:prstGeom prst="bentConnector2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Arrow Connector 147"/>
            <p:cNvCxnSpPr/>
            <p:nvPr/>
          </p:nvCxnSpPr>
          <p:spPr>
            <a:xfrm>
              <a:off x="2133600" y="3352800"/>
              <a:ext cx="381000" cy="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0" name="Group 149"/>
          <p:cNvGrpSpPr/>
          <p:nvPr/>
        </p:nvGrpSpPr>
        <p:grpSpPr>
          <a:xfrm>
            <a:off x="3352800" y="2133600"/>
            <a:ext cx="1066800" cy="2514600"/>
            <a:chOff x="1447800" y="2133600"/>
            <a:chExt cx="1066800" cy="2514600"/>
          </a:xfrm>
        </p:grpSpPr>
        <p:grpSp>
          <p:nvGrpSpPr>
            <p:cNvPr id="151" name="Group 150"/>
            <p:cNvGrpSpPr/>
            <p:nvPr/>
          </p:nvGrpSpPr>
          <p:grpSpPr>
            <a:xfrm>
              <a:off x="1447800" y="2133600"/>
              <a:ext cx="483909" cy="2514600"/>
              <a:chOff x="1447800" y="2133600"/>
              <a:chExt cx="483909" cy="2514600"/>
            </a:xfrm>
          </p:grpSpPr>
          <p:cxnSp>
            <p:nvCxnSpPr>
              <p:cNvPr id="154" name="Straight Connector 153"/>
              <p:cNvCxnSpPr/>
              <p:nvPr/>
            </p:nvCxnSpPr>
            <p:spPr>
              <a:xfrm>
                <a:off x="1752600" y="2286786"/>
                <a:ext cx="0" cy="2278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flipH="1">
                <a:off x="1524000" y="2514600"/>
                <a:ext cx="228600" cy="76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 flipH="1" flipV="1">
                <a:off x="1497291" y="2575089"/>
                <a:ext cx="407709" cy="9191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flipH="1">
                <a:off x="1524000" y="2667000"/>
                <a:ext cx="380999" cy="15240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flipH="1" flipV="1">
                <a:off x="1524000" y="2819400"/>
                <a:ext cx="407709" cy="9191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flipH="1">
                <a:off x="1524000" y="2895600"/>
                <a:ext cx="380999" cy="15240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flipH="1">
                <a:off x="1524000" y="3124200"/>
                <a:ext cx="380999" cy="15240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flipH="1" flipV="1">
                <a:off x="1524000" y="3048000"/>
                <a:ext cx="407709" cy="9191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flipH="1" flipV="1">
                <a:off x="1524000" y="3276600"/>
                <a:ext cx="407709" cy="9191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flipH="1">
                <a:off x="1524000" y="3352800"/>
                <a:ext cx="380999" cy="15240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flipH="1">
                <a:off x="1676400" y="3581400"/>
                <a:ext cx="228600" cy="76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flipH="1" flipV="1">
                <a:off x="1524000" y="3505200"/>
                <a:ext cx="407709" cy="9191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>
                <a:off x="1676400" y="3657600"/>
                <a:ext cx="0" cy="609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7" name="Oval 166"/>
              <p:cNvSpPr/>
              <p:nvPr/>
            </p:nvSpPr>
            <p:spPr>
              <a:xfrm>
                <a:off x="1447800" y="4191000"/>
                <a:ext cx="457200" cy="457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Oval 167"/>
              <p:cNvSpPr/>
              <p:nvPr/>
            </p:nvSpPr>
            <p:spPr>
              <a:xfrm>
                <a:off x="1676400" y="2133600"/>
                <a:ext cx="152400" cy="1524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52" name="Shape 151"/>
            <p:cNvCxnSpPr>
              <a:stCxn id="167" idx="6"/>
            </p:cNvCxnSpPr>
            <p:nvPr/>
          </p:nvCxnSpPr>
          <p:spPr>
            <a:xfrm flipV="1">
              <a:off x="1905000" y="3352800"/>
              <a:ext cx="228600" cy="1066800"/>
            </a:xfrm>
            <a:prstGeom prst="bentConnector2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Arrow Connector 152"/>
            <p:cNvCxnSpPr/>
            <p:nvPr/>
          </p:nvCxnSpPr>
          <p:spPr>
            <a:xfrm>
              <a:off x="2133600" y="3352800"/>
              <a:ext cx="381000" cy="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/>
          <p:cNvGrpSpPr/>
          <p:nvPr/>
        </p:nvGrpSpPr>
        <p:grpSpPr>
          <a:xfrm>
            <a:off x="5791200" y="2133600"/>
            <a:ext cx="1066800" cy="2514600"/>
            <a:chOff x="1447800" y="2133600"/>
            <a:chExt cx="1066800" cy="2514600"/>
          </a:xfrm>
        </p:grpSpPr>
        <p:grpSp>
          <p:nvGrpSpPr>
            <p:cNvPr id="170" name="Group 169"/>
            <p:cNvGrpSpPr/>
            <p:nvPr/>
          </p:nvGrpSpPr>
          <p:grpSpPr>
            <a:xfrm>
              <a:off x="1447800" y="2133600"/>
              <a:ext cx="483909" cy="2514600"/>
              <a:chOff x="1447800" y="2133600"/>
              <a:chExt cx="483909" cy="2514600"/>
            </a:xfrm>
          </p:grpSpPr>
          <p:cxnSp>
            <p:nvCxnSpPr>
              <p:cNvPr id="173" name="Straight Connector 172"/>
              <p:cNvCxnSpPr/>
              <p:nvPr/>
            </p:nvCxnSpPr>
            <p:spPr>
              <a:xfrm>
                <a:off x="1752600" y="2286786"/>
                <a:ext cx="0" cy="2278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flipH="1">
                <a:off x="1524000" y="2514600"/>
                <a:ext cx="228600" cy="76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flipH="1" flipV="1">
                <a:off x="1497291" y="2575089"/>
                <a:ext cx="407709" cy="9191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flipH="1">
                <a:off x="1524000" y="2667000"/>
                <a:ext cx="380999" cy="15240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flipH="1" flipV="1">
                <a:off x="1524000" y="2819400"/>
                <a:ext cx="407709" cy="9191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flipH="1">
                <a:off x="1524000" y="2895600"/>
                <a:ext cx="380999" cy="15240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flipH="1">
                <a:off x="1524000" y="3124200"/>
                <a:ext cx="380999" cy="15240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flipH="1" flipV="1">
                <a:off x="1524000" y="3048000"/>
                <a:ext cx="407709" cy="9191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flipH="1" flipV="1">
                <a:off x="1524000" y="3276600"/>
                <a:ext cx="407709" cy="9191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flipH="1">
                <a:off x="1524000" y="3352800"/>
                <a:ext cx="380999" cy="15240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flipH="1">
                <a:off x="1676400" y="3581400"/>
                <a:ext cx="228600" cy="76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flipH="1" flipV="1">
                <a:off x="1524000" y="3505200"/>
                <a:ext cx="407709" cy="9191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1676400" y="3657600"/>
                <a:ext cx="0" cy="609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6" name="Oval 185"/>
              <p:cNvSpPr/>
              <p:nvPr/>
            </p:nvSpPr>
            <p:spPr>
              <a:xfrm>
                <a:off x="1447800" y="4191000"/>
                <a:ext cx="457200" cy="457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Oval 186"/>
              <p:cNvSpPr/>
              <p:nvPr/>
            </p:nvSpPr>
            <p:spPr>
              <a:xfrm>
                <a:off x="1676400" y="2133600"/>
                <a:ext cx="152400" cy="1524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71" name="Shape 170"/>
            <p:cNvCxnSpPr>
              <a:stCxn id="186" idx="6"/>
            </p:cNvCxnSpPr>
            <p:nvPr/>
          </p:nvCxnSpPr>
          <p:spPr>
            <a:xfrm flipV="1">
              <a:off x="1905000" y="3352800"/>
              <a:ext cx="228600" cy="1066800"/>
            </a:xfrm>
            <a:prstGeom prst="bentConnector2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Arrow Connector 171"/>
            <p:cNvCxnSpPr/>
            <p:nvPr/>
          </p:nvCxnSpPr>
          <p:spPr>
            <a:xfrm>
              <a:off x="2133600" y="3352800"/>
              <a:ext cx="381000" cy="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8" name="TextBox 187"/>
          <p:cNvSpPr txBox="1"/>
          <p:nvPr/>
        </p:nvSpPr>
        <p:spPr>
          <a:xfrm>
            <a:off x="2286000" y="33528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Indicator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2279</TotalTime>
  <Words>664</Words>
  <Application>Microsoft Office PowerPoint</Application>
  <PresentationFormat>On-screen Show (4:3)</PresentationFormat>
  <Paragraphs>142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Control System Miniseries</vt:lpstr>
      <vt:lpstr>Lecture 1</vt:lpstr>
      <vt:lpstr>What Is Control System</vt:lpstr>
      <vt:lpstr>Feed Forward Control</vt:lpstr>
      <vt:lpstr>Feedback Control System</vt:lpstr>
      <vt:lpstr>Example</vt:lpstr>
      <vt:lpstr>Summary</vt:lpstr>
      <vt:lpstr>Homework (two weeks)</vt:lpstr>
      <vt:lpstr>Make a Test Fixture for Lecture 2</vt:lpstr>
    </vt:vector>
  </TitlesOfParts>
  <Company>KLA-Tencor Corp.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Robot Conceptual Design - 2012 Rebound Rumble</dc:title>
  <dc:creator>KLA-Tencor User</dc:creator>
  <cp:lastModifiedBy>KLA-Tencor User</cp:lastModifiedBy>
  <cp:revision>19</cp:revision>
  <dcterms:created xsi:type="dcterms:W3CDTF">2012-01-08T08:47:47Z</dcterms:created>
  <dcterms:modified xsi:type="dcterms:W3CDTF">2012-05-15T17:33:56Z</dcterms:modified>
</cp:coreProperties>
</file>