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6" r:id="rId3"/>
    <p:sldId id="277" r:id="rId4"/>
    <p:sldId id="279" r:id="rId5"/>
    <p:sldId id="278" r:id="rId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0066"/>
    <a:srgbClr val="003399"/>
    <a:srgbClr val="0000FF"/>
    <a:srgbClr val="000099"/>
    <a:srgbClr val="FFC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381" autoAdjust="0"/>
  </p:normalViewPr>
  <p:slideViewPr>
    <p:cSldViewPr>
      <p:cViewPr>
        <p:scale>
          <a:sx n="90" d="100"/>
          <a:sy n="90" d="100"/>
        </p:scale>
        <p:origin x="-1234" y="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E2FBA-05DF-44A3-A183-860B2D26968D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9A840-DD1C-40FF-9625-C106B2F7C9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1 briefly tell us what is control system. But, the core content is how to present a system in block diagram.  </a:t>
            </a:r>
          </a:p>
          <a:p>
            <a:r>
              <a:rPr lang="en-US" dirty="0" smtClean="0"/>
              <a:t>After you have completed the diagram, you are ready to analyze individual blocks, then the whole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9A840-DD1C-40FF-9625-C106B2F7C99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Before getting</a:t>
            </a:r>
            <a:r>
              <a:rPr lang="en-US" baseline="0" dirty="0" smtClean="0"/>
              <a:t> on road</a:t>
            </a:r>
            <a:r>
              <a:rPr lang="en-US" dirty="0" smtClean="0"/>
              <a:t>, you should know your destination,</a:t>
            </a:r>
            <a:r>
              <a:rPr lang="en-US" baseline="0" dirty="0" smtClean="0"/>
              <a:t> meaning what is targeted system performance.</a:t>
            </a:r>
          </a:p>
          <a:p>
            <a:r>
              <a:rPr lang="en-US" baseline="0" dirty="0" smtClean="0"/>
              <a:t>Optimal-damping and higher close loop bandwidth is destination of control system design.</a:t>
            </a:r>
          </a:p>
          <a:p>
            <a:r>
              <a:rPr lang="en-US" baseline="0" dirty="0" smtClean="0"/>
              <a:t>Optimizing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ζ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ω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b </a:t>
            </a:r>
            <a:r>
              <a:rPr lang="en-US" sz="1200" baseline="0" dirty="0" smtClean="0">
                <a:latin typeface="Arial" pitchFamily="34" charset="0"/>
                <a:cs typeface="Arial" pitchFamily="34" charset="0"/>
              </a:rPr>
              <a:t>will be much easier job because you will just solve simple algebra or trigonometry. </a:t>
            </a:r>
            <a:endParaRPr lang="en-US" baseline="0" dirty="0" smtClean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We will show you, through rest of lecture, how generate 2</a:t>
            </a:r>
            <a:r>
              <a:rPr lang="en-US" sz="3200" baseline="3000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order differential equation and extract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ζ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ω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9A840-DD1C-40FF-9625-C106B2F7C99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Solutions for a 2</a:t>
            </a:r>
            <a:r>
              <a:rPr lang="en-US" baseline="30000" dirty="0" smtClean="0"/>
              <a:t>nd</a:t>
            </a:r>
            <a:r>
              <a:rPr lang="en-US" dirty="0" smtClean="0"/>
              <a:t> order differential equation depend on input function of F(t) and system initial conditions.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Complete solution</a:t>
            </a:r>
            <a:r>
              <a:rPr lang="en-US" baseline="0" dirty="0" smtClean="0"/>
              <a:t> is out of scope of mini lecture.</a:t>
            </a:r>
            <a:r>
              <a:rPr lang="en-US" dirty="0" smtClean="0"/>
              <a:t> You will have opportunities to understand how to solve differential equations in college.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9A840-DD1C-40FF-9625-C106B2F7C99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9A840-DD1C-40FF-9625-C106B2F7C99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4495800"/>
            <a:ext cx="9144000" cy="762000"/>
          </a:xfrm>
          <a:prstGeom prst="rect">
            <a:avLst/>
          </a:prstGeom>
          <a:gradFill flip="none" rotWithShape="1">
            <a:gsLst>
              <a:gs pos="0">
                <a:srgbClr val="000066"/>
              </a:gs>
              <a:gs pos="50000">
                <a:srgbClr val="0000F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0"/>
          <p:cNvGrpSpPr>
            <a:grpSpLocks/>
          </p:cNvGrpSpPr>
          <p:nvPr userDrawn="1"/>
        </p:nvGrpSpPr>
        <p:grpSpPr bwMode="auto">
          <a:xfrm>
            <a:off x="7239000" y="2438400"/>
            <a:ext cx="1905000" cy="1828800"/>
            <a:chOff x="7239000" y="1828799"/>
            <a:chExt cx="1905000" cy="1828801"/>
          </a:xfrm>
        </p:grpSpPr>
        <p:sp>
          <p:nvSpPr>
            <p:cNvPr id="6" name="Rectangle 5"/>
            <p:cNvSpPr/>
            <p:nvPr/>
          </p:nvSpPr>
          <p:spPr>
            <a:xfrm>
              <a:off x="7239000" y="1828799"/>
              <a:ext cx="1905000" cy="182880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7" name="Picture 4" descr="Funky Monkeys"/>
            <p:cNvPicPr>
              <a:picLocks noChangeAspect="1" noChangeArrowheads="1"/>
            </p:cNvPicPr>
            <p:nvPr/>
          </p:nvPicPr>
          <p:blipFill>
            <a:blip r:embed="rId2" cstate="print"/>
            <a:srcRect l="19618" r="14986"/>
            <a:stretch>
              <a:fillRect/>
            </a:stretch>
          </p:blipFill>
          <p:spPr bwMode="auto">
            <a:xfrm>
              <a:off x="7239000" y="1828800"/>
              <a:ext cx="1905000" cy="182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TextBox 7"/>
          <p:cNvSpPr txBox="1"/>
          <p:nvPr userDrawn="1"/>
        </p:nvSpPr>
        <p:spPr>
          <a:xfrm>
            <a:off x="2971800" y="609600"/>
            <a:ext cx="5999163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i="1" dirty="0">
                <a:latin typeface="+mn-lt"/>
              </a:rPr>
              <a:t>Lynbrook Robotics Team, FIRST 846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2438400"/>
            <a:ext cx="7239000" cy="18288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0"/>
            <a:ext cx="6400800" cy="609600"/>
          </a:xfrm>
          <a:noFill/>
        </p:spPr>
        <p:txBody>
          <a:bodyPr/>
          <a:lstStyle>
            <a:lvl1pPr marL="0" indent="0" algn="l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590800"/>
            <a:ext cx="7010400" cy="1447799"/>
          </a:xfrm>
          <a:noFill/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E7369-876F-44F7-B891-B5C17830D096}" type="datetimeFigureOut">
              <a:rPr lang="en-US"/>
              <a:pPr>
                <a:defRPr/>
              </a:pPr>
              <a:t>11/27/2012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1D8B8-761F-49A8-9D33-245F9C68B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0F207-67EA-4EF4-B13D-78B2BD91E8E1}" type="datetimeFigureOut">
              <a:rPr lang="en-US"/>
              <a:pPr>
                <a:defRPr/>
              </a:pPr>
              <a:t>11/27/2012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11A31-AA2F-416E-AFD1-9DE4B6467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7848600" cy="12954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6"/>
          <p:cNvGrpSpPr>
            <a:grpSpLocks/>
          </p:cNvGrpSpPr>
          <p:nvPr userDrawn="1"/>
        </p:nvGrpSpPr>
        <p:grpSpPr bwMode="auto">
          <a:xfrm>
            <a:off x="7788275" y="0"/>
            <a:ext cx="1355725" cy="1301750"/>
            <a:chOff x="7239000" y="1828799"/>
            <a:chExt cx="1905000" cy="1828801"/>
          </a:xfrm>
        </p:grpSpPr>
        <p:sp>
          <p:nvSpPr>
            <p:cNvPr id="6" name="Rectangle 5"/>
            <p:cNvSpPr/>
            <p:nvPr/>
          </p:nvSpPr>
          <p:spPr>
            <a:xfrm>
              <a:off x="7239000" y="1828799"/>
              <a:ext cx="1905000" cy="182880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7" name="Picture 4" descr="Funky Monkeys"/>
            <p:cNvPicPr>
              <a:picLocks noChangeAspect="1" noChangeArrowheads="1"/>
            </p:cNvPicPr>
            <p:nvPr/>
          </p:nvPicPr>
          <p:blipFill>
            <a:blip r:embed="rId2" cstate="print"/>
            <a:srcRect l="19618" r="14986"/>
            <a:stretch>
              <a:fillRect/>
            </a:stretch>
          </p:blipFill>
          <p:spPr bwMode="auto">
            <a:xfrm>
              <a:off x="7239000" y="1828800"/>
              <a:ext cx="1905000" cy="182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8" name="Straight Connector 7"/>
          <p:cNvCxnSpPr/>
          <p:nvPr userDrawn="1"/>
        </p:nvCxnSpPr>
        <p:spPr>
          <a:xfrm>
            <a:off x="228600" y="6477000"/>
            <a:ext cx="8686800" cy="0"/>
          </a:xfrm>
          <a:prstGeom prst="line">
            <a:avLst/>
          </a:prstGeom>
          <a:ln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304800" y="6502400"/>
            <a:ext cx="35052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i="1" dirty="0">
                <a:solidFill>
                  <a:srgbClr val="000066"/>
                </a:solidFill>
              </a:rPr>
              <a:t>Lynbrook Robotics Team, FIRST 846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315200" cy="990600"/>
          </a:xfrm>
          <a:noFill/>
        </p:spPr>
        <p:txBody>
          <a:bodyPr>
            <a:normAutofit/>
          </a:bodyPr>
          <a:lstStyle>
            <a:lvl1pPr>
              <a:buFont typeface="Arial" pitchFamily="34" charset="0"/>
              <a:buChar char="‏"/>
              <a:defRPr sz="3600"/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492875"/>
            <a:ext cx="2133600" cy="365125"/>
          </a:xfrm>
        </p:spPr>
        <p:txBody>
          <a:bodyPr/>
          <a:lstStyle>
            <a:lvl1pPr>
              <a:defRPr i="1">
                <a:solidFill>
                  <a:srgbClr val="003399"/>
                </a:solidFill>
              </a:defRPr>
            </a:lvl1pPr>
          </a:lstStyle>
          <a:p>
            <a:pPr>
              <a:defRPr/>
            </a:pPr>
            <a:fld id="{26C4EFEC-8B15-4215-A030-E143AB4718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A75E-956D-4963-BEE9-54C1246A093D}" type="datetimeFigureOut">
              <a:rPr lang="en-US"/>
              <a:pPr>
                <a:defRPr/>
              </a:pPr>
              <a:t>11/27/2012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8EE0E-2D9B-42B7-A1CC-9E3FBCCC6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6185B-8FD1-44AF-9FC5-6933615658E2}" type="datetimeFigureOut">
              <a:rPr lang="en-US"/>
              <a:pPr>
                <a:defRPr/>
              </a:pPr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Lynbrook Robotics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71A56-043C-4E80-85E2-A3AB406286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BB2F7-C5E8-4C64-A577-3AEA6A038905}" type="datetimeFigureOut">
              <a:rPr lang="en-US"/>
              <a:pPr>
                <a:defRPr/>
              </a:pPr>
              <a:t>11/27/2012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10F39-20EC-4594-B5CE-BF0B8D1EF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E05B7-C872-4BDC-9071-110D219281FF}" type="datetimeFigureOut">
              <a:rPr lang="en-US"/>
              <a:pPr>
                <a:defRPr/>
              </a:pPr>
              <a:t>11/27/2012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2C728-D5D2-49D8-827C-4AD5B007E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E5DC-902A-438D-992E-DA719E953A74}" type="datetimeFigureOut">
              <a:rPr lang="en-US"/>
              <a:pPr>
                <a:defRPr/>
              </a:pPr>
              <a:t>11/27/2012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BBC5D-0DA6-4334-95A3-44EF604FC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BCE43-A6CC-4051-A6EF-97DC6DCE8433}" type="datetimeFigureOut">
              <a:rPr lang="en-US"/>
              <a:pPr>
                <a:defRPr/>
              </a:pPr>
              <a:t>11/27/2012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0E6F1-CD74-4F69-8180-567796EDF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94610-8F19-47EE-AD94-50FB1E5B1663}" type="datetimeFigureOut">
              <a:rPr lang="en-US"/>
              <a:pPr>
                <a:defRPr/>
              </a:pPr>
              <a:t>11/27/2012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5D628-CBA3-4CD9-AD18-3C05724B3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7620000" cy="14478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A6506A-B0B9-4D6B-9FEE-915E820909F5}" type="datetimeFigureOut">
              <a:rPr lang="en-US"/>
              <a:pPr>
                <a:defRPr/>
              </a:pPr>
              <a:t>11/27/2012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3EE70A8-CEEB-4486-8F28-3620C2F9D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33" r:id="rId3"/>
    <p:sldLayoutId id="214748374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228600" y="2667000"/>
            <a:ext cx="7010400" cy="13716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Control System Miniseries</a:t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- Summary of Lecture 1 - 3</a:t>
            </a:r>
            <a:endParaRPr lang="en-US" sz="3600" dirty="0" smtClean="0">
              <a:latin typeface="Arial" charset="0"/>
              <a:cs typeface="Arial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228600" y="4572000"/>
            <a:ext cx="6400800" cy="609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   06/03/2012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762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Drawing a system block diagram is starting point of any control system design. </a:t>
            </a:r>
          </a:p>
          <a:p>
            <a:pPr lvl="1"/>
            <a:r>
              <a:rPr lang="en-US" dirty="0" smtClean="0"/>
              <a:t>Example, ball shooter of 2012  robot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Contents of Lecture 1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219200" y="2133600"/>
            <a:ext cx="6705600" cy="3103590"/>
            <a:chOff x="31304" y="1371600"/>
            <a:chExt cx="8884096" cy="4111875"/>
          </a:xfrm>
        </p:grpSpPr>
        <p:sp>
          <p:nvSpPr>
            <p:cNvPr id="5" name="Flowchart: Summing Junction 4"/>
            <p:cNvSpPr/>
            <p:nvPr/>
          </p:nvSpPr>
          <p:spPr>
            <a:xfrm>
              <a:off x="1066800" y="2743200"/>
              <a:ext cx="304800" cy="304800"/>
            </a:xfrm>
            <a:prstGeom prst="flowChartSummingJunctio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cxnSp>
          <p:nvCxnSpPr>
            <p:cNvPr id="6" name="Straight Arrow Connector 5"/>
            <p:cNvCxnSpPr>
              <a:endCxn id="5" idx="2"/>
            </p:cNvCxnSpPr>
            <p:nvPr/>
          </p:nvCxnSpPr>
          <p:spPr>
            <a:xfrm>
              <a:off x="762000" y="2895600"/>
              <a:ext cx="3048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lowchart: Process 6"/>
            <p:cNvSpPr/>
            <p:nvPr/>
          </p:nvSpPr>
          <p:spPr>
            <a:xfrm>
              <a:off x="7239000" y="2590800"/>
              <a:ext cx="762000" cy="61264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Shooter Wheel</a:t>
              </a:r>
              <a:endParaRPr lang="en-US" sz="900" dirty="0">
                <a:solidFill>
                  <a:schemeClr val="tx2"/>
                </a:solidFill>
              </a:endParaRPr>
            </a:p>
          </p:txBody>
        </p:sp>
        <p:cxnSp>
          <p:nvCxnSpPr>
            <p:cNvPr id="8" name="Straight Arrow Connector 7"/>
            <p:cNvCxnSpPr>
              <a:stCxn id="5" idx="6"/>
              <a:endCxn id="22" idx="1"/>
            </p:cNvCxnSpPr>
            <p:nvPr/>
          </p:nvCxnSpPr>
          <p:spPr>
            <a:xfrm>
              <a:off x="1371600" y="2895600"/>
              <a:ext cx="533400" cy="1524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22" idx="3"/>
              <a:endCxn id="21" idx="1"/>
            </p:cNvCxnSpPr>
            <p:nvPr/>
          </p:nvCxnSpPr>
          <p:spPr>
            <a:xfrm>
              <a:off x="2743200" y="2897124"/>
              <a:ext cx="4572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7" idx="3"/>
            </p:cNvCxnSpPr>
            <p:nvPr/>
          </p:nvCxnSpPr>
          <p:spPr>
            <a:xfrm flipV="1">
              <a:off x="8001000" y="2895600"/>
              <a:ext cx="609600" cy="1524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924800" y="1523999"/>
              <a:ext cx="838201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Wheel</a:t>
              </a:r>
            </a:p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Speed</a:t>
              </a:r>
            </a:p>
          </p:txBody>
        </p:sp>
        <p:sp>
          <p:nvSpPr>
            <p:cNvPr id="12" name="Flowchart: Process 11"/>
            <p:cNvSpPr/>
            <p:nvPr/>
          </p:nvSpPr>
          <p:spPr>
            <a:xfrm>
              <a:off x="5715000" y="4038600"/>
              <a:ext cx="1600200" cy="609600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Hall Effect Sensor</a:t>
              </a:r>
            </a:p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(Voltage Pulse Generator</a:t>
              </a:r>
              <a:endParaRPr lang="en-US" sz="900" dirty="0">
                <a:solidFill>
                  <a:schemeClr val="tx2"/>
                </a:solidFill>
              </a:endParaRPr>
            </a:p>
          </p:txBody>
        </p:sp>
        <p:cxnSp>
          <p:nvCxnSpPr>
            <p:cNvPr id="13" name="Elbow Connector 12"/>
            <p:cNvCxnSpPr>
              <a:stCxn id="7" idx="3"/>
              <a:endCxn id="12" idx="3"/>
            </p:cNvCxnSpPr>
            <p:nvPr/>
          </p:nvCxnSpPr>
          <p:spPr>
            <a:xfrm flipH="1">
              <a:off x="7315200" y="2897124"/>
              <a:ext cx="685800" cy="1446276"/>
            </a:xfrm>
            <a:prstGeom prst="bentConnector3">
              <a:avLst>
                <a:gd name="adj1" fmla="val -33333"/>
              </a:avLst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28"/>
            <p:cNvCxnSpPr>
              <a:stCxn id="28" idx="1"/>
              <a:endCxn id="5" idx="4"/>
            </p:cNvCxnSpPr>
            <p:nvPr/>
          </p:nvCxnSpPr>
          <p:spPr>
            <a:xfrm rot="10800000">
              <a:off x="1219200" y="3048000"/>
              <a:ext cx="914400" cy="1295400"/>
            </a:xfrm>
            <a:prstGeom prst="bentConnector2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838200" y="2514599"/>
              <a:ext cx="257987" cy="283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2"/>
                  </a:solidFill>
                </a:rPr>
                <a:t>+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95401" y="2971800"/>
              <a:ext cx="214582" cy="283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2"/>
                  </a:solidFill>
                </a:rPr>
                <a:t>-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295401" y="1523999"/>
              <a:ext cx="761999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Speed Error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304" y="2362200"/>
              <a:ext cx="730696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900" dirty="0" smtClean="0">
                  <a:solidFill>
                    <a:schemeClr val="tx2"/>
                  </a:solidFill>
                </a:rPr>
                <a:t>ω</a:t>
              </a:r>
              <a:r>
                <a:rPr lang="en-US" sz="900" baseline="-25000" dirty="0" smtClean="0">
                  <a:solidFill>
                    <a:schemeClr val="tx2"/>
                  </a:solidFill>
                </a:rPr>
                <a:t>0 </a:t>
              </a:r>
            </a:p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(rpm)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19" name="Flowchart: Process 18"/>
            <p:cNvSpPr/>
            <p:nvPr/>
          </p:nvSpPr>
          <p:spPr>
            <a:xfrm>
              <a:off x="5943600" y="2590800"/>
              <a:ext cx="838200" cy="61264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Gearbox</a:t>
              </a:r>
              <a:endParaRPr lang="en-US" sz="900" dirty="0">
                <a:solidFill>
                  <a:schemeClr val="tx2"/>
                </a:solidFill>
              </a:endParaRPr>
            </a:p>
          </p:txBody>
        </p:sp>
        <p:sp>
          <p:nvSpPr>
            <p:cNvPr id="20" name="Flowchart: Process 19"/>
            <p:cNvSpPr/>
            <p:nvPr/>
          </p:nvSpPr>
          <p:spPr>
            <a:xfrm>
              <a:off x="4800600" y="2590800"/>
              <a:ext cx="685800" cy="61264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Motor</a:t>
              </a:r>
              <a:endParaRPr lang="en-US" sz="900" dirty="0">
                <a:solidFill>
                  <a:schemeClr val="tx2"/>
                </a:solidFill>
              </a:endParaRPr>
            </a:p>
          </p:txBody>
        </p:sp>
        <p:sp>
          <p:nvSpPr>
            <p:cNvPr id="21" name="Flowchart: Process 20"/>
            <p:cNvSpPr/>
            <p:nvPr/>
          </p:nvSpPr>
          <p:spPr>
            <a:xfrm>
              <a:off x="3200400" y="2590800"/>
              <a:ext cx="914400" cy="61264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Jaguar</a:t>
              </a:r>
            </a:p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Speed Controller</a:t>
              </a:r>
              <a:endParaRPr lang="en-US" sz="900" dirty="0">
                <a:solidFill>
                  <a:schemeClr val="tx2"/>
                </a:solidFill>
              </a:endParaRPr>
            </a:p>
          </p:txBody>
        </p:sp>
        <p:sp>
          <p:nvSpPr>
            <p:cNvPr id="22" name="Flowchart: Process 21"/>
            <p:cNvSpPr/>
            <p:nvPr/>
          </p:nvSpPr>
          <p:spPr>
            <a:xfrm>
              <a:off x="1905000" y="2590800"/>
              <a:ext cx="838200" cy="61264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Control Software </a:t>
              </a:r>
              <a:endParaRPr lang="en-US" sz="900" dirty="0">
                <a:solidFill>
                  <a:schemeClr val="tx2"/>
                </a:solidFill>
              </a:endParaRPr>
            </a:p>
          </p:txBody>
        </p:sp>
        <p:cxnSp>
          <p:nvCxnSpPr>
            <p:cNvPr id="23" name="Straight Arrow Connector 22"/>
            <p:cNvCxnSpPr>
              <a:stCxn id="21" idx="3"/>
              <a:endCxn id="20" idx="1"/>
            </p:cNvCxnSpPr>
            <p:nvPr/>
          </p:nvCxnSpPr>
          <p:spPr>
            <a:xfrm>
              <a:off x="4114800" y="2897124"/>
              <a:ext cx="6858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2" idx="1"/>
              <a:endCxn id="27" idx="3"/>
            </p:cNvCxnSpPr>
            <p:nvPr/>
          </p:nvCxnSpPr>
          <p:spPr>
            <a:xfrm flipH="1">
              <a:off x="5181600" y="4343400"/>
              <a:ext cx="5334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20" idx="3"/>
              <a:endCxn id="19" idx="1"/>
            </p:cNvCxnSpPr>
            <p:nvPr/>
          </p:nvCxnSpPr>
          <p:spPr>
            <a:xfrm>
              <a:off x="5486400" y="2897124"/>
              <a:ext cx="4572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9" idx="3"/>
              <a:endCxn id="7" idx="1"/>
            </p:cNvCxnSpPr>
            <p:nvPr/>
          </p:nvCxnSpPr>
          <p:spPr>
            <a:xfrm>
              <a:off x="6781800" y="2897124"/>
              <a:ext cx="4572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Flowchart: Process 26"/>
            <p:cNvSpPr/>
            <p:nvPr/>
          </p:nvSpPr>
          <p:spPr>
            <a:xfrm>
              <a:off x="3962400" y="4114800"/>
              <a:ext cx="1219200" cy="457200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Pulse Counter</a:t>
              </a:r>
              <a:endParaRPr lang="en-US" sz="900" dirty="0">
                <a:solidFill>
                  <a:schemeClr val="tx2"/>
                </a:solidFill>
              </a:endParaRPr>
            </a:p>
          </p:txBody>
        </p:sp>
        <p:sp>
          <p:nvSpPr>
            <p:cNvPr id="28" name="Flowchart: Process 27"/>
            <p:cNvSpPr/>
            <p:nvPr/>
          </p:nvSpPr>
          <p:spPr>
            <a:xfrm>
              <a:off x="2133600" y="4038600"/>
              <a:ext cx="1219200" cy="609600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Voltage to Speed Converter</a:t>
              </a:r>
              <a:endParaRPr lang="en-US" sz="900" dirty="0">
                <a:solidFill>
                  <a:schemeClr val="tx2"/>
                </a:solidFill>
              </a:endParaRPr>
            </a:p>
          </p:txBody>
        </p:sp>
        <p:cxnSp>
          <p:nvCxnSpPr>
            <p:cNvPr id="29" name="Straight Arrow Connector 28"/>
            <p:cNvCxnSpPr>
              <a:stCxn id="27" idx="1"/>
              <a:endCxn id="28" idx="3"/>
            </p:cNvCxnSpPr>
            <p:nvPr/>
          </p:nvCxnSpPr>
          <p:spPr>
            <a:xfrm flipH="1">
              <a:off x="3352800" y="4343400"/>
              <a:ext cx="6096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1295401" y="2057400"/>
              <a:ext cx="685800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900" dirty="0" smtClean="0">
                  <a:solidFill>
                    <a:schemeClr val="tx2"/>
                  </a:solidFill>
                </a:rPr>
                <a:t>Δω</a:t>
              </a:r>
              <a:r>
                <a:rPr lang="en-US" sz="900" baseline="-25000" dirty="0" smtClean="0">
                  <a:solidFill>
                    <a:schemeClr val="tx2"/>
                  </a:solidFill>
                </a:rPr>
                <a:t> </a:t>
              </a:r>
            </a:p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(rpm)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667001" y="2057400"/>
              <a:ext cx="609600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>
                  <a:solidFill>
                    <a:schemeClr val="tx2"/>
                  </a:solidFill>
                </a:rPr>
                <a:t>V</a:t>
              </a:r>
              <a:r>
                <a:rPr lang="en-US" sz="900" baseline="-25000" dirty="0" err="1" smtClean="0">
                  <a:solidFill>
                    <a:schemeClr val="tx2"/>
                  </a:solidFill>
                </a:rPr>
                <a:t>ctrl</a:t>
              </a:r>
              <a:r>
                <a:rPr lang="en-US" sz="900" dirty="0" smtClean="0">
                  <a:solidFill>
                    <a:schemeClr val="tx2"/>
                  </a:solidFill>
                </a:rPr>
                <a:t> (volt)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114800" y="2057400"/>
              <a:ext cx="609600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>
                  <a:solidFill>
                    <a:schemeClr val="tx2"/>
                  </a:solidFill>
                </a:rPr>
                <a:t>V</a:t>
              </a:r>
              <a:r>
                <a:rPr lang="en-US" sz="900" baseline="-25000" dirty="0" err="1" smtClean="0">
                  <a:solidFill>
                    <a:schemeClr val="tx2"/>
                  </a:solidFill>
                </a:rPr>
                <a:t>m</a:t>
              </a:r>
              <a:endParaRPr lang="en-US" sz="900" baseline="-25000" dirty="0" smtClean="0">
                <a:solidFill>
                  <a:schemeClr val="tx2"/>
                </a:solidFill>
              </a:endParaRPr>
            </a:p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(volt)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334000" y="2057400"/>
              <a:ext cx="685800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tx2"/>
                  </a:solidFill>
                </a:rPr>
                <a:t>m</a:t>
              </a:r>
            </a:p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(N-m)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629401" y="2057400"/>
              <a:ext cx="685800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>
                  <a:solidFill>
                    <a:schemeClr val="tx2"/>
                  </a:solidFill>
                </a:rPr>
                <a:t>T</a:t>
              </a:r>
              <a:r>
                <a:rPr lang="en-US" sz="900" baseline="-25000" dirty="0" err="1" smtClean="0">
                  <a:solidFill>
                    <a:schemeClr val="tx2"/>
                  </a:solidFill>
                </a:rPr>
                <a:t>gb</a:t>
              </a:r>
              <a:endParaRPr lang="en-US" sz="900" baseline="-25000" dirty="0" smtClean="0">
                <a:solidFill>
                  <a:schemeClr val="tx2"/>
                </a:solidFill>
              </a:endParaRPr>
            </a:p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(N-m)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153401" y="2209801"/>
              <a:ext cx="761999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900" dirty="0" smtClean="0">
                  <a:solidFill>
                    <a:schemeClr val="tx2"/>
                  </a:solidFill>
                </a:rPr>
                <a:t>ω</a:t>
              </a:r>
              <a:r>
                <a:rPr lang="en-US" sz="900" baseline="-25000" dirty="0" err="1" smtClean="0">
                  <a:solidFill>
                    <a:schemeClr val="tx2"/>
                  </a:solidFill>
                </a:rPr>
                <a:t>whl</a:t>
              </a:r>
              <a:endParaRPr lang="en-US" sz="900" baseline="-25000" dirty="0" smtClean="0">
                <a:solidFill>
                  <a:schemeClr val="tx2"/>
                </a:solidFill>
              </a:endParaRPr>
            </a:p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(rpm)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514600" y="1523999"/>
              <a:ext cx="838201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Control Voltage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962400" y="1523999"/>
              <a:ext cx="838201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Motor Voltage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257800" y="1371600"/>
              <a:ext cx="838201" cy="624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Motor  Output Torque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476999" y="1371600"/>
              <a:ext cx="914400" cy="624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Gearbox  Output Torque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40" name="Flowchart: Process 39"/>
            <p:cNvSpPr/>
            <p:nvPr/>
          </p:nvSpPr>
          <p:spPr>
            <a:xfrm>
              <a:off x="1676400" y="2362200"/>
              <a:ext cx="2590800" cy="1219200"/>
            </a:xfrm>
            <a:prstGeom prst="flowChartProcess">
              <a:avLst/>
            </a:prstGeom>
            <a:noFill/>
            <a:ln w="12700">
              <a:solidFill>
                <a:srgbClr val="FF0000"/>
              </a:solidFill>
              <a:prstDash val="lgDashDot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</a:endParaRPr>
            </a:p>
          </p:txBody>
        </p:sp>
        <p:sp>
          <p:nvSpPr>
            <p:cNvPr id="41" name="Flowchart: Process 40"/>
            <p:cNvSpPr/>
            <p:nvPr/>
          </p:nvSpPr>
          <p:spPr>
            <a:xfrm>
              <a:off x="4724400" y="2362200"/>
              <a:ext cx="3429000" cy="1219200"/>
            </a:xfrm>
            <a:prstGeom prst="flowChartProcess">
              <a:avLst/>
            </a:prstGeom>
            <a:noFill/>
            <a:ln w="12700">
              <a:solidFill>
                <a:srgbClr val="FF0000"/>
              </a:solidFill>
              <a:prstDash val="lgDashDot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</a:endParaRPr>
            </a:p>
          </p:txBody>
        </p:sp>
        <p:sp>
          <p:nvSpPr>
            <p:cNvPr id="42" name="Flowchart: Process 41"/>
            <p:cNvSpPr/>
            <p:nvPr/>
          </p:nvSpPr>
          <p:spPr>
            <a:xfrm>
              <a:off x="1981200" y="3810000"/>
              <a:ext cx="5638800" cy="990600"/>
            </a:xfrm>
            <a:prstGeom prst="flowChartProcess">
              <a:avLst/>
            </a:prstGeom>
            <a:noFill/>
            <a:ln w="12700">
              <a:solidFill>
                <a:srgbClr val="FF0000"/>
              </a:solidFill>
              <a:prstDash val="lgDashDot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048000" y="5029200"/>
              <a:ext cx="1143001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Voltage of Pulse Rate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876801" y="4572000"/>
              <a:ext cx="1143001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>
                  <a:solidFill>
                    <a:schemeClr val="tx2"/>
                  </a:solidFill>
                </a:rPr>
                <a:t>P</a:t>
              </a:r>
              <a:r>
                <a:rPr lang="en-US" sz="900" baseline="-25000" dirty="0" err="1" smtClean="0">
                  <a:solidFill>
                    <a:schemeClr val="tx2"/>
                  </a:solidFill>
                </a:rPr>
                <a:t>whl</a:t>
              </a:r>
              <a:endParaRPr lang="en-US" sz="900" baseline="-25000" dirty="0" smtClean="0">
                <a:solidFill>
                  <a:schemeClr val="tx2"/>
                </a:solidFill>
              </a:endParaRPr>
            </a:p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(# of pulse)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352800" y="4572000"/>
              <a:ext cx="685800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>
                  <a:solidFill>
                    <a:schemeClr val="tx2"/>
                  </a:solidFill>
                </a:rPr>
                <a:t>V</a:t>
              </a:r>
              <a:r>
                <a:rPr lang="en-US" sz="900" baseline="-25000" dirty="0" err="1" smtClean="0">
                  <a:solidFill>
                    <a:schemeClr val="tx2"/>
                  </a:solidFill>
                </a:rPr>
                <a:t>pls</a:t>
              </a:r>
              <a:endParaRPr lang="en-US" sz="900" baseline="-25000" dirty="0" smtClean="0">
                <a:solidFill>
                  <a:schemeClr val="tx2"/>
                </a:solidFill>
              </a:endParaRPr>
            </a:p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(volt)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000070" y="4495801"/>
              <a:ext cx="828731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900" dirty="0" smtClean="0">
                  <a:solidFill>
                    <a:schemeClr val="tx2"/>
                  </a:solidFill>
                </a:rPr>
                <a:t>ω</a:t>
              </a:r>
              <a:r>
                <a:rPr lang="en-US" sz="900" baseline="-25000" dirty="0" err="1" smtClean="0">
                  <a:solidFill>
                    <a:schemeClr val="tx2"/>
                  </a:solidFill>
                </a:rPr>
                <a:t>fbk</a:t>
              </a:r>
              <a:r>
                <a:rPr lang="en-US" sz="900" baseline="-25000" dirty="0" smtClean="0">
                  <a:solidFill>
                    <a:schemeClr val="tx2"/>
                  </a:solidFill>
                </a:rPr>
                <a:t> </a:t>
              </a:r>
            </a:p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(rpm)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953000" y="5029200"/>
              <a:ext cx="838201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Sensor Pulse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85801" y="5029200"/>
              <a:ext cx="1447798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Measured Wheel Speed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286001" y="3276601"/>
              <a:ext cx="1219200" cy="283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rgbClr val="FF0000"/>
                  </a:solidFill>
                </a:rPr>
                <a:t>Controller</a:t>
              </a:r>
              <a:endParaRPr lang="en-US" sz="9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791198" y="3276601"/>
              <a:ext cx="1219200" cy="283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rgbClr val="FF0000"/>
                  </a:solidFill>
                </a:rPr>
                <a:t>Plant</a:t>
              </a:r>
              <a:endParaRPr lang="en-US" sz="9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962400" y="3809999"/>
              <a:ext cx="1219200" cy="283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rgbClr val="FF0000"/>
                  </a:solidFill>
                </a:rPr>
                <a:t>Sensor</a:t>
              </a:r>
              <a:endParaRPr lang="en-US" sz="900" baseline="-25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53" name="Content Placeholder 1"/>
          <p:cNvSpPr txBox="1">
            <a:spLocks/>
          </p:cNvSpPr>
          <p:nvPr/>
        </p:nvSpPr>
        <p:spPr bwMode="auto">
          <a:xfrm>
            <a:off x="533400" y="5257800"/>
            <a:ext cx="8229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marL="342900" lvl="0" indent="-342900" eaLnBrk="0" hangingPunct="0">
              <a:spcBef>
                <a:spcPct val="20000"/>
              </a:spcBef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Tip: Draw a system block diagram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On our robot, starting from shooter wheel, you can find a component connecting to another component.  For example, wheel is driven by gearbox, gearbox is driven by a motor, motor is driven by speed controller, ….  Physically you can see and touch most of them on our robot.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For each component, draw a block in system diagram.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Name input and output of each block, present them in symbols.  Later, you will use these symbols to present mathematic relation of each block and entire system.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Define unit of each variable (symbol)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9906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To a step input (the red curve in following plots), responses of system with a well designed controller should have performance as the green curves.</a:t>
            </a:r>
          </a:p>
          <a:p>
            <a:pPr lvl="1"/>
            <a:r>
              <a:rPr lang="en-US" dirty="0" smtClean="0"/>
              <a:t>Green curves in both plots have </a:t>
            </a:r>
            <a:r>
              <a:rPr lang="en-US" b="1" dirty="0" smtClean="0"/>
              <a:t>optimal damping ratio </a:t>
            </a:r>
            <a:r>
              <a:rPr lang="en-US" dirty="0" smtClean="0"/>
              <a:t>(0.5 ~ 1)</a:t>
            </a:r>
          </a:p>
          <a:p>
            <a:pPr lvl="1"/>
            <a:r>
              <a:rPr lang="en-US" dirty="0" smtClean="0"/>
              <a:t>But, the green curve in right figure is preferred because it has faster response (</a:t>
            </a:r>
            <a:r>
              <a:rPr lang="en-US" b="1" dirty="0" smtClean="0"/>
              <a:t>higher bandwidth</a:t>
            </a:r>
            <a:r>
              <a:rPr lang="en-US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Contents of Lecture 2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362200"/>
            <a:ext cx="310355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2362200"/>
            <a:ext cx="3124200" cy="1994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457200" y="44958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Systems with behavior as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shown in above figures can be represented by 2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nd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order differential equation. 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4953000"/>
            <a:ext cx="59499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457200" y="53340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00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	Tip: We take an approach to design our control system without solving this differential equation.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M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odel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robot system based on physics and mathematics.  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Typically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we will get the 2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nd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order differential equation as above. Then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we optimize</a:t>
            </a:r>
          </a:p>
          <a:p>
            <a:pPr marL="1257300" lvl="2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Damping ratio: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ζ = 0.5 ~ 1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257300" lvl="2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System bandwidth(close loop):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ω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= 5 - 10 Hz for 50 Hz control system sampling rate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2514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 characteristics of 2</a:t>
            </a:r>
            <a:r>
              <a:rPr lang="en-US" baseline="30000" dirty="0" smtClean="0"/>
              <a:t>nd</a:t>
            </a:r>
            <a:r>
              <a:rPr lang="en-US" dirty="0" smtClean="0"/>
              <a:t> order differential equation (or a system which can be presented by the same equation)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can be examined by solving special cases such as F(t) = 0 or F(t) = 1 and given initial conditions.</a:t>
            </a:r>
          </a:p>
          <a:p>
            <a:pPr lvl="1"/>
            <a:r>
              <a:rPr lang="en-US" dirty="0" smtClean="0"/>
              <a:t>At this point, you can use solutions from Mr. G’s presentation for our robot control system analysis and design.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Tip: use published solutions listed in table below for your simulation.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Contents of Lecture 3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981200"/>
            <a:ext cx="59499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4038600"/>
            <a:ext cx="8107005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482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latin typeface="+mj-lt"/>
              </a:rPr>
              <a:t>In rest of lectures we will get on real stuff of our robot.</a:t>
            </a:r>
          </a:p>
          <a:p>
            <a:r>
              <a:rPr lang="en-US" dirty="0" smtClean="0">
                <a:latin typeface="+mj-lt"/>
              </a:rPr>
              <a:t>First, we will model ball shooter wheel, its gearbox and motor, etc.</a:t>
            </a:r>
          </a:p>
          <a:p>
            <a:r>
              <a:rPr lang="en-US" dirty="0" smtClean="0">
                <a:latin typeface="+mj-lt"/>
              </a:rPr>
              <a:t>Second, analyze a proportional controller.</a:t>
            </a:r>
          </a:p>
          <a:p>
            <a:pPr lvl="1"/>
            <a:r>
              <a:rPr lang="en-US" dirty="0" smtClean="0">
                <a:latin typeface="+mj-lt"/>
              </a:rPr>
              <a:t>Proportion controller (P)with speed feedback is used on our shooter.</a:t>
            </a:r>
          </a:p>
          <a:p>
            <a:pPr lvl="1"/>
            <a:r>
              <a:rPr lang="en-US" dirty="0" smtClean="0">
                <a:latin typeface="+mj-lt"/>
              </a:rPr>
              <a:t>Answer why the system is always stable (thinking about damping).  Can step response be faster?</a:t>
            </a:r>
          </a:p>
          <a:p>
            <a:pPr lvl="1"/>
            <a:r>
              <a:rPr lang="en-US" dirty="0" smtClean="0">
                <a:latin typeface="+mj-lt"/>
              </a:rPr>
              <a:t>Run step response test.</a:t>
            </a:r>
          </a:p>
          <a:p>
            <a:pPr lvl="1"/>
            <a:r>
              <a:rPr lang="en-US" dirty="0" smtClean="0">
                <a:latin typeface="+mj-lt"/>
              </a:rPr>
              <a:t>Answer why this system can not keep constant speed in SVR. We will introduce disturbance input in block diagram.</a:t>
            </a:r>
          </a:p>
          <a:p>
            <a:r>
              <a:rPr lang="en-US" dirty="0" smtClean="0">
                <a:latin typeface="+mj-lt"/>
              </a:rPr>
              <a:t>Third, we will change the controller to proportion – integration controller (PI)</a:t>
            </a:r>
          </a:p>
          <a:p>
            <a:pPr lvl="1"/>
            <a:r>
              <a:rPr lang="en-US" dirty="0" smtClean="0">
                <a:latin typeface="+mj-lt"/>
              </a:rPr>
              <a:t>Analyze that under which condition this system will be stable or not stable.</a:t>
            </a:r>
          </a:p>
          <a:p>
            <a:pPr lvl="1"/>
            <a:r>
              <a:rPr lang="en-US" dirty="0" smtClean="0">
                <a:latin typeface="+mj-lt"/>
              </a:rPr>
              <a:t>Program the controller on robot and see step response.</a:t>
            </a:r>
          </a:p>
          <a:p>
            <a:pPr lvl="1"/>
            <a:r>
              <a:rPr lang="en-US" dirty="0" smtClean="0">
                <a:latin typeface="+mj-lt"/>
              </a:rPr>
              <a:t>Add load to shooter and see if speed can be constant.</a:t>
            </a:r>
          </a:p>
          <a:p>
            <a:r>
              <a:rPr lang="en-US" dirty="0" smtClean="0">
                <a:latin typeface="+mj-lt"/>
              </a:rPr>
              <a:t>Fourth, we will change the controller to proportion-integration-derivative (PID) controller if we can not achieve stable operation from above design.</a:t>
            </a:r>
          </a:p>
          <a:p>
            <a:pPr lvl="1"/>
            <a:r>
              <a:rPr lang="en-US" dirty="0" smtClean="0">
                <a:latin typeface="+mj-lt"/>
              </a:rPr>
              <a:t>Modeling and analysis could be more complicated for students.  But we will give a try.</a:t>
            </a:r>
          </a:p>
          <a:p>
            <a:pPr lvl="1"/>
            <a:r>
              <a:rPr lang="en-US" dirty="0" smtClean="0">
                <a:latin typeface="+mj-lt"/>
              </a:rPr>
              <a:t>We will finalize the design and tune the system for </a:t>
            </a:r>
            <a:r>
              <a:rPr lang="en-US" dirty="0" err="1" smtClean="0">
                <a:latin typeface="+mj-lt"/>
              </a:rPr>
              <a:t>CalGames</a:t>
            </a:r>
            <a:r>
              <a:rPr lang="en-US" dirty="0" smtClean="0">
                <a:latin typeface="+mj-lt"/>
              </a:rPr>
              <a:t>.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Then, we will get on aiming position control system design for </a:t>
            </a:r>
            <a:r>
              <a:rPr lang="en-US" dirty="0" err="1" smtClean="0">
                <a:latin typeface="+mj-lt"/>
              </a:rPr>
              <a:t>CalGames</a:t>
            </a:r>
            <a:r>
              <a:rPr lang="en-US" dirty="0" smtClean="0">
                <a:latin typeface="+mj-lt"/>
              </a:rPr>
              <a:t>.</a:t>
            </a:r>
            <a:endParaRPr lang="en-US" dirty="0" smtClean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Heads-up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5354</TotalTime>
  <Words>723</Words>
  <Application>Microsoft Office PowerPoint</Application>
  <PresentationFormat>On-screen Show (4:3)</PresentationFormat>
  <Paragraphs>101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Control System Miniseries - Summary of Lecture 1 - 3</vt:lpstr>
      <vt:lpstr>Core Contents of Lecture 1</vt:lpstr>
      <vt:lpstr>Core Contents of Lecture 2</vt:lpstr>
      <vt:lpstr>Core Contents of Lecture 3</vt:lpstr>
      <vt:lpstr>Heads-up</vt:lpstr>
    </vt:vector>
  </TitlesOfParts>
  <Company>KLA-Tencor Corp.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Robot Conceptual Design - 2012 Rebound Rumble</dc:title>
  <dc:creator>KLA-Tencor User</dc:creator>
  <cp:lastModifiedBy>Raphael</cp:lastModifiedBy>
  <cp:revision>27</cp:revision>
  <dcterms:created xsi:type="dcterms:W3CDTF">2012-01-08T08:47:47Z</dcterms:created>
  <dcterms:modified xsi:type="dcterms:W3CDTF">2012-11-28T06:43:07Z</dcterms:modified>
</cp:coreProperties>
</file>