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Microsoft_Equation1.bin" ContentType="application/vnd.openxmlformats-officedocument.oleObject"/>
  <Override PartName="/ppt/embeddings/oleObject1.bin" ContentType="application/vnd.openxmlformats-officedocument.oleObject"/>
  <Override PartName="/ppt/notesSlides/notesSlide2.xml" ContentType="application/vnd.openxmlformats-officedocument.presentationml.notesSlide+xml"/>
  <Override PartName="/ppt/embeddings/Microsoft_Equation2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notesSlides/notesSlide3.xml" ContentType="application/vnd.openxmlformats-officedocument.presentationml.notesSlide+xml"/>
  <Override PartName="/ppt/embeddings/oleObject9.bin" ContentType="application/vnd.openxmlformats-officedocument.oleObject"/>
  <Override PartName="/ppt/embeddings/Microsoft_Equation3.bin" ContentType="application/vnd.openxmlformats-officedocument.oleObject"/>
  <Override PartName="/ppt/embeddings/oleObject10.bin" ContentType="application/vnd.openxmlformats-officedocument.oleObject"/>
  <Override PartName="/ppt/notesSlides/notesSlide4.xml" ContentType="application/vnd.openxmlformats-officedocument.presentationml.notesSlide+xml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notesSlides/notesSlide5.xml" ContentType="application/vnd.openxmlformats-officedocument.presentationml.notesSlide+xml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notesSlides/notesSlide6.xml" ContentType="application/vnd.openxmlformats-officedocument.presentationml.notesSlide+xml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notesSlides/notesSlide7.xml" ContentType="application/vnd.openxmlformats-officedocument.presentationml.notesSlide+xml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notesSlides/notesSlide8.xml" ContentType="application/vnd.openxmlformats-officedocument.presentationml.notesSlide+xml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notesSlides/notesSlide9.xml" ContentType="application/vnd.openxmlformats-officedocument.presentationml.notesSlide+xml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notesSlides/notesSlide10.xml" ContentType="application/vnd.openxmlformats-officedocument.presentationml.notesSlide+xml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notesSlides/notesSlide11.xml" ContentType="application/vnd.openxmlformats-officedocument.presentationml.notesSlide+xml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embeddings/oleObject35.bin" ContentType="application/vnd.openxmlformats-officedocument.oleObject"/>
  <Override PartName="/ppt/embeddings/Microsoft_Equation4.bin" ContentType="application/vnd.openxmlformats-officedocument.oleObject"/>
  <Override PartName="/ppt/embeddings/Microsoft_Equation5.bin" ContentType="application/vnd.openxmlformats-officedocument.oleObject"/>
  <Override PartName="/ppt/notesSlides/notesSlide12.xml" ContentType="application/vnd.openxmlformats-officedocument.presentationml.notesSlide+xml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Microsoft_Equation6.bin" ContentType="application/vnd.openxmlformats-officedocument.oleObject"/>
  <Override PartName="/ppt/embeddings/Microsoft_Equation7.bin" ContentType="application/vnd.openxmlformats-officedocument.oleObject"/>
  <Override PartName="/ppt/notesSlides/notesSlide13.xml" ContentType="application/vnd.openxmlformats-officedocument.presentationml.notesSlide+xml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Microsoft_Equation8.bin" ContentType="application/vnd.openxmlformats-officedocument.oleObject"/>
  <Override PartName="/ppt/notesSlides/notesSlide14.xml" ContentType="application/vnd.openxmlformats-officedocument.presentationml.notesSlide+xml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79" r:id="rId3"/>
    <p:sldId id="281" r:id="rId4"/>
    <p:sldId id="282" r:id="rId5"/>
    <p:sldId id="266" r:id="rId6"/>
    <p:sldId id="262" r:id="rId7"/>
    <p:sldId id="263" r:id="rId8"/>
    <p:sldId id="264" r:id="rId9"/>
    <p:sldId id="269" r:id="rId10"/>
    <p:sldId id="270" r:id="rId11"/>
    <p:sldId id="267" r:id="rId12"/>
    <p:sldId id="259" r:id="rId13"/>
    <p:sldId id="271" r:id="rId14"/>
    <p:sldId id="272" r:id="rId15"/>
    <p:sldId id="273" r:id="rId16"/>
    <p:sldId id="274" r:id="rId17"/>
    <p:sldId id="275" r:id="rId18"/>
    <p:sldId id="277" r:id="rId19"/>
    <p:sldId id="278" r:id="rId20"/>
    <p:sldId id="280" r:id="rId21"/>
    <p:sldId id="268" r:id="rId22"/>
    <p:sldId id="257" r:id="rId2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clrMru>
    <a:srgbClr val="000066"/>
    <a:srgbClr val="003399"/>
    <a:srgbClr val="0000FF"/>
    <a:srgbClr val="000099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08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14" d="100"/>
        <a:sy n="214" d="100"/>
      </p:scale>
      <p:origin x="0" y="235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Relationship Id="rId2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4" Type="http://schemas.openxmlformats.org/officeDocument/2006/relationships/image" Target="../media/image26.emf"/><Relationship Id="rId1" Type="http://schemas.openxmlformats.org/officeDocument/2006/relationships/image" Target="../media/image3.emf"/><Relationship Id="rId2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Relationship Id="rId2" Type="http://schemas.openxmlformats.org/officeDocument/2006/relationships/image" Target="../media/image3.emf"/><Relationship Id="rId3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Relationship Id="rId2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1" Type="http://schemas.openxmlformats.org/officeDocument/2006/relationships/image" Target="../media/image30.emf"/><Relationship Id="rId2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4" Type="http://schemas.openxmlformats.org/officeDocument/2006/relationships/image" Target="../media/image36.emf"/><Relationship Id="rId5" Type="http://schemas.openxmlformats.org/officeDocument/2006/relationships/image" Target="../media/image37.emf"/><Relationship Id="rId1" Type="http://schemas.openxmlformats.org/officeDocument/2006/relationships/image" Target="../media/image34.emf"/><Relationship Id="rId2" Type="http://schemas.openxmlformats.org/officeDocument/2006/relationships/image" Target="../media/image33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4" Type="http://schemas.openxmlformats.org/officeDocument/2006/relationships/image" Target="../media/image41.emf"/><Relationship Id="rId1" Type="http://schemas.openxmlformats.org/officeDocument/2006/relationships/image" Target="../media/image38.emf"/><Relationship Id="rId2" Type="http://schemas.openxmlformats.org/officeDocument/2006/relationships/image" Target="../media/image3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Relationship Id="rId2" Type="http://schemas.openxmlformats.org/officeDocument/2006/relationships/image" Target="../media/image42.emf"/><Relationship Id="rId3" Type="http://schemas.openxmlformats.org/officeDocument/2006/relationships/image" Target="../media/image4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Relationship Id="rId2" Type="http://schemas.openxmlformats.org/officeDocument/2006/relationships/image" Target="../media/image4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Relationship Id="rId2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Relationship Id="rId2" Type="http://schemas.openxmlformats.org/officeDocument/2006/relationships/image" Target="../media/image10.emf"/><Relationship Id="rId3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Relationship Id="rId2" Type="http://schemas.openxmlformats.org/officeDocument/2006/relationships/image" Target="../media/image9.emf"/><Relationship Id="rId3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Relationship Id="rId2" Type="http://schemas.openxmlformats.org/officeDocument/2006/relationships/image" Target="../media/image14.emf"/><Relationship Id="rId3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Relationship Id="rId2" Type="http://schemas.openxmlformats.org/officeDocument/2006/relationships/image" Target="../media/image9.emf"/><Relationship Id="rId3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Relationship Id="rId2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1" Type="http://schemas.openxmlformats.org/officeDocument/2006/relationships/image" Target="../media/image19.emf"/><Relationship Id="rId2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5CE49-68B1-FB41-B768-6CDBACB277A3}" type="datetimeFigureOut">
              <a:rPr lang="en-US" smtClean="0"/>
              <a:t>5/30/12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0B323-72FD-074F-A335-6272B68FFF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4599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83884-755E-7B42-A652-54D0F841669D}" type="datetimeFigureOut">
              <a:rPr lang="en-US" smtClean="0"/>
              <a:t>5/30/12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9BA3E-70F5-324D-A2CF-B481D4DBE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65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do these mean?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89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087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Viscous friction – can be modeled in a linear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0879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Next:</a:t>
            </a:r>
            <a:r>
              <a:rPr lang="en-US" baseline="0" dirty="0" smtClean="0"/>
              <a:t> do the substitution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087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Viscous friction – can be modeled in a linear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087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087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effect of damping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85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Characteristic equation</a:t>
            </a:r>
            <a:r>
              <a:rPr lang="en-US" baseline="0" dirty="0" smtClean="0"/>
              <a:t> – for “homogeneous” “linear” differential equation.</a:t>
            </a:r>
          </a:p>
          <a:p>
            <a:r>
              <a:rPr lang="en-US" baseline="0" dirty="0" smtClean="0"/>
              <a:t>Next: only two solutions. But what about exponentials…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938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Result is the same.</a:t>
            </a:r>
          </a:p>
          <a:p>
            <a:r>
              <a:rPr lang="en-US" dirty="0" smtClean="0"/>
              <a:t>Next: Euler’s Formula; exponents &amp; </a:t>
            </a:r>
            <a:r>
              <a:rPr lang="en-US" dirty="0" err="1" smtClean="0"/>
              <a:t>sines</a:t>
            </a:r>
            <a:r>
              <a:rPr lang="en-US" dirty="0" smtClean="0"/>
              <a:t> are related.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48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Cosine  &amp; sin</a:t>
            </a:r>
            <a:r>
              <a:rPr lang="en-US" baseline="0" dirty="0" smtClean="0"/>
              <a:t>e *are* exponentials, so there are really only two.</a:t>
            </a:r>
          </a:p>
          <a:p>
            <a:r>
              <a:rPr lang="en-US" dirty="0" smtClean="0"/>
              <a:t>Exponential form allows easy creation</a:t>
            </a:r>
            <a:r>
              <a:rPr lang="en-US" baseline="0" dirty="0" smtClean="0"/>
              <a:t> of characteristic equation</a:t>
            </a:r>
          </a:p>
          <a:p>
            <a:r>
              <a:rPr lang="en-US" dirty="0" smtClean="0"/>
              <a:t>Next: how do we</a:t>
            </a:r>
            <a:r>
              <a:rPr lang="en-US" baseline="0" dirty="0" smtClean="0"/>
              <a:t> consider non-sinusoidal inputs?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771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Sine/Cosine</a:t>
            </a:r>
            <a:r>
              <a:rPr lang="en-US" baseline="0" dirty="0" smtClean="0"/>
              <a:t> &amp; exponential functions are an </a:t>
            </a:r>
            <a:r>
              <a:rPr lang="en-US" b="1" baseline="0" dirty="0" smtClean="0"/>
              <a:t>orthogonal basis</a:t>
            </a:r>
            <a:r>
              <a:rPr lang="en-US" baseline="0" dirty="0" smtClean="0"/>
              <a:t> from which we can build functions.</a:t>
            </a:r>
          </a:p>
          <a:p>
            <a:r>
              <a:rPr lang="en-US" baseline="0" dirty="0" smtClean="0"/>
              <a:t>Because the equation is linear, we can add the solutions at each frequency to build F(t).</a:t>
            </a:r>
          </a:p>
          <a:p>
            <a:r>
              <a:rPr lang="en-US" baseline="0" dirty="0" smtClean="0"/>
              <a:t>Next: consider more complex case with damping.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70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Viscous friction – can be modeled in a linear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087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Next: rearrange to put in</a:t>
            </a:r>
            <a:r>
              <a:rPr lang="en-US" baseline="0" dirty="0" smtClean="0"/>
              <a:t> a familiar form.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0879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Rearrange for leading</a:t>
            </a:r>
            <a:r>
              <a:rPr lang="en-US" baseline="0" dirty="0" smtClean="0"/>
              <a:t> coefficient = 1.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9BA3E-70F5-324D-A2CF-B481D4DBEB4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087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4495800"/>
            <a:ext cx="9144000" cy="762000"/>
          </a:xfrm>
          <a:prstGeom prst="rect">
            <a:avLst/>
          </a:prstGeom>
          <a:gradFill flip="none" rotWithShape="1">
            <a:gsLst>
              <a:gs pos="0">
                <a:srgbClr val="000066"/>
              </a:gs>
              <a:gs pos="50000">
                <a:srgbClr val="000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0"/>
          <p:cNvGrpSpPr>
            <a:grpSpLocks/>
          </p:cNvGrpSpPr>
          <p:nvPr userDrawn="1"/>
        </p:nvGrpSpPr>
        <p:grpSpPr bwMode="auto">
          <a:xfrm>
            <a:off x="7239000" y="2438400"/>
            <a:ext cx="1905000" cy="1828800"/>
            <a:chOff x="7239000" y="1828799"/>
            <a:chExt cx="1905000" cy="1828801"/>
          </a:xfrm>
        </p:grpSpPr>
        <p:sp>
          <p:nvSpPr>
            <p:cNvPr id="6" name="Rectangle 5"/>
            <p:cNvSpPr/>
            <p:nvPr/>
          </p:nvSpPr>
          <p:spPr>
            <a:xfrm>
              <a:off x="7239000" y="1828799"/>
              <a:ext cx="1905000" cy="182880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7" name="Picture 4" descr="Funky Monkeys"/>
            <p:cNvPicPr>
              <a:picLocks noChangeAspect="1" noChangeArrowheads="1"/>
            </p:cNvPicPr>
            <p:nvPr/>
          </p:nvPicPr>
          <p:blipFill>
            <a:blip r:embed="rId2" cstate="print"/>
            <a:srcRect l="19618" r="14986"/>
            <a:stretch>
              <a:fillRect/>
            </a:stretch>
          </p:blipFill>
          <p:spPr bwMode="auto">
            <a:xfrm>
              <a:off x="7239000" y="1828800"/>
              <a:ext cx="19050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extBox 7"/>
          <p:cNvSpPr txBox="1"/>
          <p:nvPr userDrawn="1"/>
        </p:nvSpPr>
        <p:spPr>
          <a:xfrm>
            <a:off x="2971800" y="609600"/>
            <a:ext cx="59991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i="1" dirty="0">
                <a:latin typeface="+mn-lt"/>
              </a:rPr>
              <a:t>Lynbrook Robotics Team, FIRST 846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2438400"/>
            <a:ext cx="7239000" cy="18288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4572000"/>
            <a:ext cx="6400800" cy="609600"/>
          </a:xfrm>
          <a:noFill/>
        </p:spPr>
        <p:txBody>
          <a:bodyPr/>
          <a:lstStyle>
            <a:lvl1pPr marL="0" indent="0" algn="l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590800"/>
            <a:ext cx="7010400" cy="1447799"/>
          </a:xfrm>
          <a:noFill/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E7369-876F-44F7-B891-B5C17830D096}" type="datetimeFigureOut">
              <a:rPr lang="en-US"/>
              <a:pPr>
                <a:defRPr/>
              </a:pPr>
              <a:t>5/30/12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1D8B8-761F-49A8-9D33-245F9C68B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0F207-67EA-4EF4-B13D-78B2BD91E8E1}" type="datetimeFigureOut">
              <a:rPr lang="en-US"/>
              <a:pPr>
                <a:defRPr/>
              </a:pPr>
              <a:t>5/30/12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11A31-AA2F-416E-AFD1-9DE4B6467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7848600" cy="12954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6"/>
          <p:cNvGrpSpPr>
            <a:grpSpLocks/>
          </p:cNvGrpSpPr>
          <p:nvPr userDrawn="1"/>
        </p:nvGrpSpPr>
        <p:grpSpPr bwMode="auto">
          <a:xfrm>
            <a:off x="7788275" y="0"/>
            <a:ext cx="1355725" cy="1301750"/>
            <a:chOff x="7239000" y="1828799"/>
            <a:chExt cx="1905000" cy="1828801"/>
          </a:xfrm>
        </p:grpSpPr>
        <p:sp>
          <p:nvSpPr>
            <p:cNvPr id="6" name="Rectangle 5"/>
            <p:cNvSpPr/>
            <p:nvPr/>
          </p:nvSpPr>
          <p:spPr>
            <a:xfrm>
              <a:off x="7239000" y="1828799"/>
              <a:ext cx="1905000" cy="182880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7" name="Picture 4" descr="Funky Monkeys"/>
            <p:cNvPicPr>
              <a:picLocks noChangeAspect="1" noChangeArrowheads="1"/>
            </p:cNvPicPr>
            <p:nvPr/>
          </p:nvPicPr>
          <p:blipFill>
            <a:blip r:embed="rId2" cstate="print"/>
            <a:srcRect l="19618" r="14986"/>
            <a:stretch>
              <a:fillRect/>
            </a:stretch>
          </p:blipFill>
          <p:spPr bwMode="auto">
            <a:xfrm>
              <a:off x="7239000" y="1828800"/>
              <a:ext cx="19050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8" name="Straight Connector 7"/>
          <p:cNvCxnSpPr/>
          <p:nvPr userDrawn="1"/>
        </p:nvCxnSpPr>
        <p:spPr>
          <a:xfrm>
            <a:off x="228600" y="6477000"/>
            <a:ext cx="8686800" cy="0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304800" y="6502400"/>
            <a:ext cx="3505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i="1" dirty="0">
                <a:solidFill>
                  <a:srgbClr val="000066"/>
                </a:solidFill>
              </a:rPr>
              <a:t>Lynbrook Robotics Team, FIRST 846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990600"/>
          </a:xfrm>
          <a:noFill/>
        </p:spPr>
        <p:txBody>
          <a:bodyPr>
            <a:normAutofit/>
          </a:bodyPr>
          <a:lstStyle>
            <a:lvl1pPr>
              <a:buFont typeface="Arial" pitchFamily="34" charset="0"/>
              <a:buNone/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492875"/>
            <a:ext cx="2133600" cy="365125"/>
          </a:xfrm>
        </p:spPr>
        <p:txBody>
          <a:bodyPr/>
          <a:lstStyle>
            <a:lvl1pPr>
              <a:defRPr i="1">
                <a:solidFill>
                  <a:srgbClr val="003399"/>
                </a:solidFill>
              </a:defRPr>
            </a:lvl1pPr>
          </a:lstStyle>
          <a:p>
            <a:pPr>
              <a:defRPr/>
            </a:pPr>
            <a:fld id="{26C4EFEC-8B15-4215-A030-E143AB4718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0A75E-956D-4963-BEE9-54C1246A093D}" type="datetimeFigureOut">
              <a:rPr lang="en-US"/>
              <a:pPr>
                <a:defRPr/>
              </a:pPr>
              <a:t>5/30/12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8EE0E-2D9B-42B7-A1CC-9E3FBCCC6F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6185B-8FD1-44AF-9FC5-6933615658E2}" type="datetimeFigureOut">
              <a:rPr lang="en-US"/>
              <a:pPr>
                <a:defRPr/>
              </a:pPr>
              <a:t>5/30/12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Lynbrook Robotics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71A56-043C-4E80-85E2-A3AB406286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B2F7-C5E8-4C64-A577-3AEA6A038905}" type="datetimeFigureOut">
              <a:rPr lang="en-US"/>
              <a:pPr>
                <a:defRPr/>
              </a:pPr>
              <a:t>5/30/12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10F39-20EC-4594-B5CE-BF0B8D1EF6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E05B7-C872-4BDC-9071-110D219281FF}" type="datetimeFigureOut">
              <a:rPr lang="en-US"/>
              <a:pPr>
                <a:defRPr/>
              </a:pPr>
              <a:t>5/30/12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2C728-D5D2-49D8-827C-4AD5B007E0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1E5DC-902A-438D-992E-DA719E953A74}" type="datetimeFigureOut">
              <a:rPr lang="en-US"/>
              <a:pPr>
                <a:defRPr/>
              </a:pPr>
              <a:t>5/30/12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BBC5D-0DA6-4334-95A3-44EF604FC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BCE43-A6CC-4051-A6EF-97DC6DCE8433}" type="datetimeFigureOut">
              <a:rPr lang="en-US"/>
              <a:pPr>
                <a:defRPr/>
              </a:pPr>
              <a:t>5/30/12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0E6F1-CD74-4F69-8180-567796EDFC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94610-8F19-47EE-AD94-50FB1E5B1663}" type="datetimeFigureOut">
              <a:rPr lang="en-US"/>
              <a:pPr>
                <a:defRPr/>
              </a:pPr>
              <a:t>5/30/12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5D628-CBA3-4CD9-AD18-3C05724B3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620000" cy="144780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A6506A-B0B9-4D6B-9FEE-915E820909F5}" type="datetimeFigureOut">
              <a:rPr lang="en-US"/>
              <a:pPr>
                <a:defRPr/>
              </a:pPr>
              <a:t>5/30/12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EE70A8-CEEB-4486-8F28-3620C2F9D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33" r:id="rId3"/>
    <p:sldLayoutId id="214748374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oleObject14.bin"/><Relationship Id="rId5" Type="http://schemas.openxmlformats.org/officeDocument/2006/relationships/image" Target="../media/image17.emf"/><Relationship Id="rId6" Type="http://schemas.openxmlformats.org/officeDocument/2006/relationships/oleObject" Target="../embeddings/oleObject15.bin"/><Relationship Id="rId7" Type="http://schemas.openxmlformats.org/officeDocument/2006/relationships/image" Target="../media/image18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19.bin"/><Relationship Id="rId12" Type="http://schemas.openxmlformats.org/officeDocument/2006/relationships/image" Target="../media/image22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16.bin"/><Relationship Id="rId5" Type="http://schemas.openxmlformats.org/officeDocument/2006/relationships/image" Target="../media/image19.emf"/><Relationship Id="rId6" Type="http://schemas.openxmlformats.org/officeDocument/2006/relationships/image" Target="../media/image23.emf"/><Relationship Id="rId7" Type="http://schemas.openxmlformats.org/officeDocument/2006/relationships/oleObject" Target="../embeddings/oleObject17.bin"/><Relationship Id="rId8" Type="http://schemas.openxmlformats.org/officeDocument/2006/relationships/image" Target="../media/image20.emf"/><Relationship Id="rId9" Type="http://schemas.openxmlformats.org/officeDocument/2006/relationships/oleObject" Target="../embeddings/oleObject18.bin"/><Relationship Id="rId10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20.bin"/><Relationship Id="rId5" Type="http://schemas.openxmlformats.org/officeDocument/2006/relationships/image" Target="../media/image3.emf"/><Relationship Id="rId6" Type="http://schemas.openxmlformats.org/officeDocument/2006/relationships/oleObject" Target="../embeddings/oleObject21.bin"/><Relationship Id="rId7" Type="http://schemas.openxmlformats.org/officeDocument/2006/relationships/image" Target="../media/image24.emf"/><Relationship Id="rId8" Type="http://schemas.openxmlformats.org/officeDocument/2006/relationships/oleObject" Target="../embeddings/oleObject22.bin"/><Relationship Id="rId9" Type="http://schemas.openxmlformats.org/officeDocument/2006/relationships/image" Target="../media/image25.emf"/><Relationship Id="rId10" Type="http://schemas.openxmlformats.org/officeDocument/2006/relationships/oleObject" Target="../embeddings/oleObject23.bin"/><Relationship Id="rId11" Type="http://schemas.openxmlformats.org/officeDocument/2006/relationships/image" Target="../media/image26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24.bin"/><Relationship Id="rId5" Type="http://schemas.openxmlformats.org/officeDocument/2006/relationships/image" Target="../media/image27.emf"/><Relationship Id="rId6" Type="http://schemas.openxmlformats.org/officeDocument/2006/relationships/oleObject" Target="../embeddings/oleObject25.bin"/><Relationship Id="rId7" Type="http://schemas.openxmlformats.org/officeDocument/2006/relationships/image" Target="../media/image3.emf"/><Relationship Id="rId8" Type="http://schemas.openxmlformats.org/officeDocument/2006/relationships/oleObject" Target="../embeddings/oleObject26.bin"/><Relationship Id="rId9" Type="http://schemas.openxmlformats.org/officeDocument/2006/relationships/image" Target="../media/image28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oleObject27.bin"/><Relationship Id="rId5" Type="http://schemas.openxmlformats.org/officeDocument/2006/relationships/image" Target="../media/image29.emf"/><Relationship Id="rId6" Type="http://schemas.openxmlformats.org/officeDocument/2006/relationships/oleObject" Target="../embeddings/oleObject28.bin"/><Relationship Id="rId7" Type="http://schemas.openxmlformats.org/officeDocument/2006/relationships/image" Target="../media/image28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oleObject" Target="../embeddings/oleObject29.bin"/><Relationship Id="rId5" Type="http://schemas.openxmlformats.org/officeDocument/2006/relationships/image" Target="../media/image30.emf"/><Relationship Id="rId6" Type="http://schemas.openxmlformats.org/officeDocument/2006/relationships/oleObject" Target="../embeddings/oleObject30.bin"/><Relationship Id="rId7" Type="http://schemas.openxmlformats.org/officeDocument/2006/relationships/image" Target="../media/image31.emf"/><Relationship Id="rId8" Type="http://schemas.openxmlformats.org/officeDocument/2006/relationships/oleObject" Target="../embeddings/oleObject31.bin"/><Relationship Id="rId9" Type="http://schemas.openxmlformats.org/officeDocument/2006/relationships/image" Target="../media/image32.emf"/><Relationship Id="rId10" Type="http://schemas.openxmlformats.org/officeDocument/2006/relationships/oleObject" Target="../embeddings/oleObject32.bin"/><Relationship Id="rId11" Type="http://schemas.openxmlformats.org/officeDocument/2006/relationships/image" Target="../media/image33.emf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.emf"/><Relationship Id="rId12" Type="http://schemas.openxmlformats.org/officeDocument/2006/relationships/oleObject" Target="../embeddings/Microsoft_Equation5.bin"/><Relationship Id="rId13" Type="http://schemas.openxmlformats.org/officeDocument/2006/relationships/image" Target="../media/image37.emf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1.xml"/><Relationship Id="rId4" Type="http://schemas.openxmlformats.org/officeDocument/2006/relationships/oleObject" Target="../embeddings/oleObject33.bin"/><Relationship Id="rId5" Type="http://schemas.openxmlformats.org/officeDocument/2006/relationships/image" Target="../media/image34.emf"/><Relationship Id="rId6" Type="http://schemas.openxmlformats.org/officeDocument/2006/relationships/oleObject" Target="../embeddings/oleObject34.bin"/><Relationship Id="rId7" Type="http://schemas.openxmlformats.org/officeDocument/2006/relationships/image" Target="../media/image33.emf"/><Relationship Id="rId8" Type="http://schemas.openxmlformats.org/officeDocument/2006/relationships/oleObject" Target="../embeddings/oleObject35.bin"/><Relationship Id="rId9" Type="http://schemas.openxmlformats.org/officeDocument/2006/relationships/image" Target="../media/image35.emf"/><Relationship Id="rId10" Type="http://schemas.openxmlformats.org/officeDocument/2006/relationships/oleObject" Target="../embeddings/Microsoft_Equation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36.bin"/><Relationship Id="rId5" Type="http://schemas.openxmlformats.org/officeDocument/2006/relationships/image" Target="../media/image38.emf"/><Relationship Id="rId6" Type="http://schemas.openxmlformats.org/officeDocument/2006/relationships/oleObject" Target="../embeddings/oleObject37.bin"/><Relationship Id="rId7" Type="http://schemas.openxmlformats.org/officeDocument/2006/relationships/image" Target="../media/image39.emf"/><Relationship Id="rId8" Type="http://schemas.openxmlformats.org/officeDocument/2006/relationships/oleObject" Target="../embeddings/Microsoft_Equation6.bin"/><Relationship Id="rId9" Type="http://schemas.openxmlformats.org/officeDocument/2006/relationships/image" Target="../media/image40.emf"/><Relationship Id="rId10" Type="http://schemas.openxmlformats.org/officeDocument/2006/relationships/oleObject" Target="../embeddings/Microsoft_Equation7.bin"/><Relationship Id="rId11" Type="http://schemas.openxmlformats.org/officeDocument/2006/relationships/image" Target="../media/image41.emf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oleObject" Target="../embeddings/oleObject38.bin"/><Relationship Id="rId5" Type="http://schemas.openxmlformats.org/officeDocument/2006/relationships/image" Target="../media/image38.emf"/><Relationship Id="rId6" Type="http://schemas.openxmlformats.org/officeDocument/2006/relationships/oleObject" Target="../embeddings/oleObject39.bin"/><Relationship Id="rId7" Type="http://schemas.openxmlformats.org/officeDocument/2006/relationships/image" Target="../media/image42.emf"/><Relationship Id="rId8" Type="http://schemas.openxmlformats.org/officeDocument/2006/relationships/oleObject" Target="../embeddings/Microsoft_Equation8.bin"/><Relationship Id="rId9" Type="http://schemas.openxmlformats.org/officeDocument/2006/relationships/image" Target="../media/image43.emf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oleObject" Target="../embeddings/oleObject40.bin"/><Relationship Id="rId5" Type="http://schemas.openxmlformats.org/officeDocument/2006/relationships/image" Target="../media/image44.emf"/><Relationship Id="rId6" Type="http://schemas.openxmlformats.org/officeDocument/2006/relationships/oleObject" Target="../embeddings/oleObject41.bin"/><Relationship Id="rId7" Type="http://schemas.openxmlformats.org/officeDocument/2006/relationships/image" Target="../media/image45.emf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4.png"/><Relationship Id="rId5" Type="http://schemas.openxmlformats.org/officeDocument/2006/relationships/oleObject" Target="../embeddings/Microsoft_Equation1.bin"/><Relationship Id="rId6" Type="http://schemas.openxmlformats.org/officeDocument/2006/relationships/image" Target="../media/image2.emf"/><Relationship Id="rId7" Type="http://schemas.openxmlformats.org/officeDocument/2006/relationships/oleObject" Target="../embeddings/oleObject1.bin"/><Relationship Id="rId8" Type="http://schemas.openxmlformats.org/officeDocument/2006/relationships/image" Target="../media/image3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6.png"/><Relationship Id="rId1" Type="http://schemas.microsoft.com/office/2007/relationships/media" Target="../media/media3.mov"/><Relationship Id="rId2" Type="http://schemas.openxmlformats.org/officeDocument/2006/relationships/video" Target="../media/media3.mo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4" Type="http://schemas.openxmlformats.org/officeDocument/2006/relationships/image" Target="../media/image47.emf"/><Relationship Id="rId5" Type="http://schemas.openxmlformats.org/officeDocument/2006/relationships/oleObject" Target="../embeddings/oleObject43.bin"/><Relationship Id="rId6" Type="http://schemas.openxmlformats.org/officeDocument/2006/relationships/image" Target="../media/image48.emf"/><Relationship Id="rId1" Type="http://schemas.openxmlformats.org/officeDocument/2006/relationships/vmlDrawing" Target="../drawings/vmlDrawing18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ov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.xml"/><Relationship Id="rId6" Type="http://schemas.openxmlformats.org/officeDocument/2006/relationships/image" Target="../media/image6.png"/><Relationship Id="rId7" Type="http://schemas.openxmlformats.org/officeDocument/2006/relationships/oleObject" Target="../embeddings/Microsoft_Equation2.bin"/><Relationship Id="rId8" Type="http://schemas.openxmlformats.org/officeDocument/2006/relationships/image" Target="../media/image5.emf"/><Relationship Id="rId1" Type="http://schemas.openxmlformats.org/officeDocument/2006/relationships/vmlDrawing" Target="../drawings/vmlDrawing2.vml"/><Relationship Id="rId2" Type="http://schemas.microsoft.com/office/2007/relationships/media" Target="../media/media1.mo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8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9.emf"/><Relationship Id="rId5" Type="http://schemas.openxmlformats.org/officeDocument/2006/relationships/oleObject" Target="../embeddings/oleObject4.bin"/><Relationship Id="rId6" Type="http://schemas.openxmlformats.org/officeDocument/2006/relationships/image" Target="../media/image10.emf"/><Relationship Id="rId7" Type="http://schemas.openxmlformats.org/officeDocument/2006/relationships/oleObject" Target="../embeddings/oleObject5.bin"/><Relationship Id="rId8" Type="http://schemas.openxmlformats.org/officeDocument/2006/relationships/image" Target="../media/image11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12.e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9.emf"/><Relationship Id="rId7" Type="http://schemas.openxmlformats.org/officeDocument/2006/relationships/oleObject" Target="../embeddings/oleObject8.bin"/><Relationship Id="rId8" Type="http://schemas.openxmlformats.org/officeDocument/2006/relationships/image" Target="../media/image13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oleObject9.bin"/><Relationship Id="rId5" Type="http://schemas.openxmlformats.org/officeDocument/2006/relationships/image" Target="../media/image9.emf"/><Relationship Id="rId6" Type="http://schemas.openxmlformats.org/officeDocument/2006/relationships/oleObject" Target="../embeddings/Microsoft_Equation3.bin"/><Relationship Id="rId7" Type="http://schemas.openxmlformats.org/officeDocument/2006/relationships/image" Target="../media/image14.emf"/><Relationship Id="rId8" Type="http://schemas.openxmlformats.org/officeDocument/2006/relationships/oleObject" Target="../embeddings/oleObject10.bin"/><Relationship Id="rId9" Type="http://schemas.openxmlformats.org/officeDocument/2006/relationships/image" Target="../media/image13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oleObject11.bin"/><Relationship Id="rId5" Type="http://schemas.openxmlformats.org/officeDocument/2006/relationships/image" Target="../media/image15.emf"/><Relationship Id="rId6" Type="http://schemas.openxmlformats.org/officeDocument/2006/relationships/oleObject" Target="../embeddings/oleObject12.bin"/><Relationship Id="rId7" Type="http://schemas.openxmlformats.org/officeDocument/2006/relationships/image" Target="../media/image9.emf"/><Relationship Id="rId8" Type="http://schemas.openxmlformats.org/officeDocument/2006/relationships/oleObject" Target="../embeddings/oleObject13.bin"/><Relationship Id="rId9" Type="http://schemas.openxmlformats.org/officeDocument/2006/relationships/image" Target="../media/image16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228600" y="4572000"/>
            <a:ext cx="6400800" cy="6096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   May 30 2012</a:t>
            </a:r>
          </a:p>
        </p:txBody>
      </p:sp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7010400" cy="1371600"/>
          </a:xfrm>
          <a:noFill/>
        </p:spPr>
        <p:txBody>
          <a:bodyPr>
            <a:normAutofit/>
          </a:bodyPr>
          <a:lstStyle/>
          <a:p>
            <a:r>
              <a:rPr lang="en-US" dirty="0"/>
              <a:t>Damping &amp; Resonance</a:t>
            </a:r>
            <a:br>
              <a:rPr lang="en-US" dirty="0"/>
            </a:br>
            <a:r>
              <a:rPr lang="en-US" i="1" dirty="0"/>
              <a:t>2</a:t>
            </a:r>
            <a:r>
              <a:rPr lang="en-US" i="1" baseline="30000" dirty="0"/>
              <a:t>nd</a:t>
            </a:r>
            <a:r>
              <a:rPr lang="en-US" i="1" dirty="0"/>
              <a:t> order differential </a:t>
            </a:r>
            <a:r>
              <a:rPr lang="en-US" i="1" dirty="0" smtClean="0"/>
              <a:t>equations</a:t>
            </a:r>
            <a:endParaRPr lang="en-US" sz="36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4114800" cy="990600"/>
          </a:xfrm>
        </p:spPr>
        <p:txBody>
          <a:bodyPr/>
          <a:lstStyle/>
          <a:p>
            <a:r>
              <a:rPr lang="en-US" dirty="0" smtClean="0"/>
              <a:t>Euler’s Formula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Only 2 solutions in 2</a:t>
            </a:r>
            <a:r>
              <a:rPr lang="en-US" baseline="30000" dirty="0" smtClean="0"/>
              <a:t>nd</a:t>
            </a:r>
            <a:r>
              <a:rPr lang="en-US" dirty="0" smtClean="0"/>
              <a:t> Order </a:t>
            </a:r>
            <a:r>
              <a:rPr lang="en-US" dirty="0" err="1" smtClean="0"/>
              <a:t>Diff.Eq</a:t>
            </a:r>
            <a:r>
              <a:rPr lang="en-US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0" y="6248400"/>
            <a:ext cx="3657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Ref: </a:t>
            </a:r>
            <a:r>
              <a:rPr lang="en-US" sz="1050" dirty="0"/>
              <a:t>http://</a:t>
            </a:r>
            <a:r>
              <a:rPr lang="en-US" sz="1050" dirty="0" err="1"/>
              <a:t>en.wikipedia.org</a:t>
            </a:r>
            <a:r>
              <a:rPr lang="en-US" sz="1050" dirty="0"/>
              <a:t>/wiki/Euler%</a:t>
            </a:r>
            <a:r>
              <a:rPr lang="en-US" sz="1050" dirty="0" smtClean="0"/>
              <a:t>27s_formula</a:t>
            </a:r>
            <a:endParaRPr lang="en-US" sz="105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243710"/>
              </p:ext>
            </p:extLst>
          </p:nvPr>
        </p:nvGraphicFramePr>
        <p:xfrm>
          <a:off x="1981200" y="2286000"/>
          <a:ext cx="2819400" cy="991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6" name="Equation" r:id="rId4" imgW="1371600" imgH="482600" progId="Equation.3">
                  <p:embed/>
                </p:oleObj>
              </mc:Choice>
              <mc:Fallback>
                <p:oleObj name="Equation" r:id="rId4" imgW="13716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1200" y="2286000"/>
                        <a:ext cx="2819400" cy="9915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935809"/>
              </p:ext>
            </p:extLst>
          </p:nvPr>
        </p:nvGraphicFramePr>
        <p:xfrm>
          <a:off x="1905000" y="3810000"/>
          <a:ext cx="3017838" cy="230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7" name="Equation" r:id="rId6" imgW="1130300" imgH="863600" progId="Equation.3">
                  <p:embed/>
                </p:oleObj>
              </mc:Choice>
              <mc:Fallback>
                <p:oleObj name="Equation" r:id="rId6" imgW="1130300" imgH="863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05000" y="3810000"/>
                        <a:ext cx="3017838" cy="2303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1378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Building functions from sine waves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063477"/>
              </p:ext>
            </p:extLst>
          </p:nvPr>
        </p:nvGraphicFramePr>
        <p:xfrm>
          <a:off x="2133600" y="1905000"/>
          <a:ext cx="2514600" cy="7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6" name="Equation" r:id="rId4" imgW="1447800" imgH="419100" progId="Equation.3">
                  <p:embed/>
                </p:oleObj>
              </mc:Choice>
              <mc:Fallback>
                <p:oleObj name="Equation" r:id="rId4" imgW="14478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3600" y="1905000"/>
                        <a:ext cx="2514600" cy="727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0" y="6553200"/>
            <a:ext cx="4800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Ref: </a:t>
            </a:r>
            <a:r>
              <a:rPr lang="en-US" sz="1050" i="1" dirty="0" err="1" smtClean="0"/>
              <a:t>www.stewartcalculus.com</a:t>
            </a:r>
            <a:r>
              <a:rPr lang="en-US" sz="1050" i="1" dirty="0" smtClean="0"/>
              <a:t>/data/.../</a:t>
            </a:r>
            <a:r>
              <a:rPr lang="en-US" sz="1050" i="1" dirty="0" err="1" smtClean="0"/>
              <a:t>upfiles</a:t>
            </a:r>
            <a:r>
              <a:rPr lang="en-US" sz="1050" i="1" dirty="0" smtClean="0"/>
              <a:t>/</a:t>
            </a:r>
            <a:r>
              <a:rPr lang="en-US" sz="1050" i="1" dirty="0" err="1" smtClean="0"/>
              <a:t>FourierSeriesEV.pdf</a:t>
            </a:r>
            <a:endParaRPr lang="en-US" sz="1050" dirty="0"/>
          </a:p>
        </p:txBody>
      </p:sp>
      <p:sp>
        <p:nvSpPr>
          <p:cNvPr id="2" name="TextBox 1"/>
          <p:cNvSpPr txBox="1"/>
          <p:nvPr/>
        </p:nvSpPr>
        <p:spPr>
          <a:xfrm>
            <a:off x="914400" y="16764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F(t) ≠ 0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259080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…then build F(t) from sine / cosine functions.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" y="4114800"/>
            <a:ext cx="8083826" cy="190500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216290"/>
              </p:ext>
            </p:extLst>
          </p:nvPr>
        </p:nvGraphicFramePr>
        <p:xfrm>
          <a:off x="3581400" y="5867400"/>
          <a:ext cx="18335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7" name="Equation" r:id="rId7" imgW="1409700" imgH="241300" progId="Equation.3">
                  <p:embed/>
                </p:oleObj>
              </mc:Choice>
              <mc:Fallback>
                <p:oleObj name="Equation" r:id="rId7" imgW="14097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81400" y="5867400"/>
                        <a:ext cx="1833562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509399"/>
              </p:ext>
            </p:extLst>
          </p:nvPr>
        </p:nvGraphicFramePr>
        <p:xfrm>
          <a:off x="6096000" y="5867400"/>
          <a:ext cx="26765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8" name="Equation" r:id="rId9" imgW="2057400" imgH="241300" progId="Equation.3">
                  <p:embed/>
                </p:oleObj>
              </mc:Choice>
              <mc:Fallback>
                <p:oleObj name="Equation" r:id="rId9" imgW="20574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96000" y="5867400"/>
                        <a:ext cx="26765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000074"/>
              </p:ext>
            </p:extLst>
          </p:nvPr>
        </p:nvGraphicFramePr>
        <p:xfrm>
          <a:off x="1295400" y="5867400"/>
          <a:ext cx="1006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9" name="Equation" r:id="rId11" imgW="774700" imgH="241300" progId="Equation.3">
                  <p:embed/>
                </p:oleObj>
              </mc:Choice>
              <mc:Fallback>
                <p:oleObj name="Equation" r:id="rId11" imgW="7747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95400" y="5867400"/>
                        <a:ext cx="10064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38200" y="3581400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Example:</a:t>
            </a:r>
          </a:p>
          <a:p>
            <a:r>
              <a:rPr lang="en-US" dirty="0"/>
              <a:t> </a:t>
            </a:r>
            <a:r>
              <a:rPr lang="en-US" dirty="0" smtClean="0"/>
              <a:t> A square wave can be built from odd-harmonics of a sine wave:</a:t>
            </a:r>
          </a:p>
        </p:txBody>
      </p:sp>
    </p:spTree>
    <p:extLst>
      <p:ext uri="{BB962C8B-B14F-4D97-AF65-F5344CB8AC3E}">
        <p14:creationId xmlns:p14="http://schemas.microsoft.com/office/powerpoint/2010/main" val="508366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Harmonic </a:t>
            </a:r>
            <a:r>
              <a:rPr lang="en-US" dirty="0"/>
              <a:t>Oscillator </a:t>
            </a:r>
            <a:r>
              <a:rPr lang="en-US" dirty="0" smtClean="0"/>
              <a:t>with Drag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783751"/>
              </p:ext>
            </p:extLst>
          </p:nvPr>
        </p:nvGraphicFramePr>
        <p:xfrm>
          <a:off x="2166938" y="4837113"/>
          <a:ext cx="54546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Equation" r:id="rId4" imgW="2032000" imgH="419100" progId="Equation.3">
                  <p:embed/>
                </p:oleObj>
              </mc:Choice>
              <mc:Fallback>
                <p:oleObj name="Equation" r:id="rId4" imgW="20320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6938" y="4837113"/>
                        <a:ext cx="5454650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477000"/>
            <a:ext cx="3657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Ref: http</a:t>
            </a:r>
            <a:r>
              <a:rPr lang="en-US" sz="1050" dirty="0"/>
              <a:t>://</a:t>
            </a:r>
            <a:r>
              <a:rPr lang="en-US" sz="1050" dirty="0" err="1"/>
              <a:t>en.wikipedia.org</a:t>
            </a:r>
            <a:r>
              <a:rPr lang="en-US" sz="1050" dirty="0"/>
              <a:t>/wiki/</a:t>
            </a:r>
            <a:r>
              <a:rPr lang="en-US" sz="1050" dirty="0" err="1"/>
              <a:t>Harmonic_oscillator</a:t>
            </a:r>
            <a:endParaRPr lang="en-US" sz="105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740055"/>
              </p:ext>
            </p:extLst>
          </p:nvPr>
        </p:nvGraphicFramePr>
        <p:xfrm>
          <a:off x="990600" y="3048000"/>
          <a:ext cx="2863850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Equation" r:id="rId6" imgW="1066800" imgH="228600" progId="Equation.3">
                  <p:embed/>
                </p:oleObj>
              </mc:Choice>
              <mc:Fallback>
                <p:oleObj name="Equation" r:id="rId6" imgW="1066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0" y="3048000"/>
                        <a:ext cx="2863850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450398"/>
              </p:ext>
            </p:extLst>
          </p:nvPr>
        </p:nvGraphicFramePr>
        <p:xfrm>
          <a:off x="990600" y="1447800"/>
          <a:ext cx="2118320" cy="990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Equation" r:id="rId8" imgW="977900" imgH="457200" progId="Equation.3">
                  <p:embed/>
                </p:oleObj>
              </mc:Choice>
              <mc:Fallback>
                <p:oleObj name="Equation" r:id="rId8" imgW="9779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0600" y="1447800"/>
                        <a:ext cx="2118320" cy="9905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431843"/>
              </p:ext>
            </p:extLst>
          </p:nvPr>
        </p:nvGraphicFramePr>
        <p:xfrm>
          <a:off x="2590800" y="3886200"/>
          <a:ext cx="429577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Equation" r:id="rId10" imgW="1600200" imgH="228600" progId="Equation.3">
                  <p:embed/>
                </p:oleObj>
              </mc:Choice>
              <mc:Fallback>
                <p:oleObj name="Equation" r:id="rId10" imgW="1600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90800" y="3886200"/>
                        <a:ext cx="4295775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4800" y="2362200"/>
            <a:ext cx="5791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Add viscous friction (drag):</a:t>
            </a:r>
          </a:p>
          <a:p>
            <a:r>
              <a:rPr lang="en-US" sz="1200" dirty="0" smtClean="0"/>
              <a:t>[Note: our systems more often have kinetic friction, not viscous friction]</a:t>
            </a:r>
          </a:p>
        </p:txBody>
      </p:sp>
    </p:spTree>
    <p:extLst>
      <p:ext uri="{BB962C8B-B14F-4D97-AF65-F5344CB8AC3E}">
        <p14:creationId xmlns:p14="http://schemas.microsoft.com/office/powerpoint/2010/main" val="2408862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Harmonic </a:t>
            </a:r>
            <a:r>
              <a:rPr lang="en-US" dirty="0"/>
              <a:t>Oscillator </a:t>
            </a:r>
            <a:r>
              <a:rPr lang="en-US" dirty="0" smtClean="0"/>
              <a:t>with Drag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165413"/>
              </p:ext>
            </p:extLst>
          </p:nvPr>
        </p:nvGraphicFramePr>
        <p:xfrm>
          <a:off x="1676400" y="3200400"/>
          <a:ext cx="143192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6" name="Equation" r:id="rId4" imgW="533400" imgH="203200" progId="Equation.3">
                  <p:embed/>
                </p:oleObj>
              </mc:Choice>
              <mc:Fallback>
                <p:oleObj name="Equation" r:id="rId4" imgW="5334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6400" y="3200400"/>
                        <a:ext cx="143192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719920"/>
              </p:ext>
            </p:extLst>
          </p:nvPr>
        </p:nvGraphicFramePr>
        <p:xfrm>
          <a:off x="1828800" y="1447800"/>
          <a:ext cx="4038600" cy="83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Equation" r:id="rId6" imgW="2032000" imgH="419100" progId="Equation.3">
                  <p:embed/>
                </p:oleObj>
              </mc:Choice>
              <mc:Fallback>
                <p:oleObj name="Equation" r:id="rId6" imgW="20320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28800" y="1447800"/>
                        <a:ext cx="4038600" cy="8321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57200" y="2514600"/>
            <a:ext cx="67006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Find general solution; the solution without end conditions:</a:t>
            </a:r>
            <a:endParaRPr lang="en-US" sz="2000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575628"/>
              </p:ext>
            </p:extLst>
          </p:nvPr>
        </p:nvGraphicFramePr>
        <p:xfrm>
          <a:off x="1676400" y="4114800"/>
          <a:ext cx="4976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8" name="Equation" r:id="rId8" imgW="1854200" imgH="419100" progId="Equation.3">
                  <p:embed/>
                </p:oleObj>
              </mc:Choice>
              <mc:Fallback>
                <p:oleObj name="Equation" r:id="rId8" imgW="18542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76400" y="4114800"/>
                        <a:ext cx="4976813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2309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Harmonic </a:t>
            </a:r>
            <a:r>
              <a:rPr lang="en-US" dirty="0"/>
              <a:t>Oscillator </a:t>
            </a:r>
            <a:r>
              <a:rPr lang="en-US" dirty="0" smtClean="0"/>
              <a:t>with Drag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452689"/>
              </p:ext>
            </p:extLst>
          </p:nvPr>
        </p:nvGraphicFramePr>
        <p:xfrm>
          <a:off x="1584325" y="3733800"/>
          <a:ext cx="48752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9" name="Equation" r:id="rId4" imgW="1816100" imgH="419100" progId="Equation.3">
                  <p:embed/>
                </p:oleObj>
              </mc:Choice>
              <mc:Fallback>
                <p:oleObj name="Equation" r:id="rId4" imgW="18161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4325" y="3733800"/>
                        <a:ext cx="4875213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605326"/>
              </p:ext>
            </p:extLst>
          </p:nvPr>
        </p:nvGraphicFramePr>
        <p:xfrm>
          <a:off x="1143000" y="1981200"/>
          <a:ext cx="4976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0" name="Equation" r:id="rId6" imgW="1854200" imgH="419100" progId="Equation.3">
                  <p:embed/>
                </p:oleObj>
              </mc:Choice>
              <mc:Fallback>
                <p:oleObj name="Equation" r:id="rId6" imgW="18542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43000" y="1981200"/>
                        <a:ext cx="4976813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3401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Harmonic </a:t>
            </a:r>
            <a:r>
              <a:rPr lang="en-US" dirty="0"/>
              <a:t>Oscillator </a:t>
            </a:r>
            <a:r>
              <a:rPr lang="en-US" dirty="0" smtClean="0"/>
              <a:t>with Drag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279793"/>
              </p:ext>
            </p:extLst>
          </p:nvPr>
        </p:nvGraphicFramePr>
        <p:xfrm>
          <a:off x="5410200" y="2819400"/>
          <a:ext cx="1806575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4" name="Equation" r:id="rId4" imgW="673100" imgH="254000" progId="Equation.3">
                  <p:embed/>
                </p:oleObj>
              </mc:Choice>
              <mc:Fallback>
                <p:oleObj name="Equation" r:id="rId4" imgW="673100" imgH="254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0200" y="2819400"/>
                        <a:ext cx="1806575" cy="681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8600" y="1447800"/>
            <a:ext cx="3456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Find the characteristic equation: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771657"/>
              </p:ext>
            </p:extLst>
          </p:nvPr>
        </p:nvGraphicFramePr>
        <p:xfrm>
          <a:off x="1219200" y="3657600"/>
          <a:ext cx="4875213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5" name="Equation" r:id="rId6" imgW="1816100" imgH="393700" progId="Equation.3">
                  <p:embed/>
                </p:oleObj>
              </mc:Choice>
              <mc:Fallback>
                <p:oleObj name="Equation" r:id="rId6" imgW="18161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9200" y="3657600"/>
                        <a:ext cx="4875213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005730"/>
              </p:ext>
            </p:extLst>
          </p:nvPr>
        </p:nvGraphicFramePr>
        <p:xfrm>
          <a:off x="1295400" y="1828800"/>
          <a:ext cx="3505200" cy="808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6" name="Equation" r:id="rId8" imgW="1816100" imgH="419100" progId="Equation.3">
                  <p:embed/>
                </p:oleObj>
              </mc:Choice>
              <mc:Fallback>
                <p:oleObj name="Equation" r:id="rId8" imgW="18161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95400" y="1828800"/>
                        <a:ext cx="3505200" cy="8081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14400" y="2971800"/>
            <a:ext cx="3854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Choose the easy-to-handle solution: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149788"/>
              </p:ext>
            </p:extLst>
          </p:nvPr>
        </p:nvGraphicFramePr>
        <p:xfrm>
          <a:off x="2360613" y="4953000"/>
          <a:ext cx="2590800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7" name="Equation" r:id="rId10" imgW="965200" imgH="393700" progId="Equation.3">
                  <p:embed/>
                </p:oleObj>
              </mc:Choice>
              <mc:Fallback>
                <p:oleObj name="Equation" r:id="rId10" imgW="9652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60613" y="4953000"/>
                        <a:ext cx="2590800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0113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Harmonic </a:t>
            </a:r>
            <a:r>
              <a:rPr lang="en-US" dirty="0"/>
              <a:t>Oscillator </a:t>
            </a:r>
            <a:r>
              <a:rPr lang="en-US" dirty="0" smtClean="0"/>
              <a:t>with Drag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28600" y="1447800"/>
            <a:ext cx="1275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Solve for s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100143"/>
              </p:ext>
            </p:extLst>
          </p:nvPr>
        </p:nvGraphicFramePr>
        <p:xfrm>
          <a:off x="5105400" y="5410200"/>
          <a:ext cx="2624137" cy="689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4" name="Equation" r:id="rId4" imgW="1498600" imgH="393700" progId="Equation.3">
                  <p:embed/>
                </p:oleObj>
              </mc:Choice>
              <mc:Fallback>
                <p:oleObj name="Equation" r:id="rId4" imgW="14986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05400" y="5410200"/>
                        <a:ext cx="2624137" cy="689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728605"/>
              </p:ext>
            </p:extLst>
          </p:nvPr>
        </p:nvGraphicFramePr>
        <p:xfrm>
          <a:off x="2438400" y="1524000"/>
          <a:ext cx="2590800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5" name="Equation" r:id="rId6" imgW="965200" imgH="393700" progId="Equation.3">
                  <p:embed/>
                </p:oleObj>
              </mc:Choice>
              <mc:Fallback>
                <p:oleObj name="Equation" r:id="rId6" imgW="9652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8400" y="1524000"/>
                        <a:ext cx="2590800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4800" y="3048000"/>
            <a:ext cx="6875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C=0, we recognize this as the simple harmonic oscillator, where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066036"/>
              </p:ext>
            </p:extLst>
          </p:nvPr>
        </p:nvGraphicFramePr>
        <p:xfrm>
          <a:off x="7162800" y="2819400"/>
          <a:ext cx="1152525" cy="833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6" name="Equation" r:id="rId8" imgW="596900" imgH="431800" progId="Equation.3">
                  <p:embed/>
                </p:oleObj>
              </mc:Choice>
              <mc:Fallback>
                <p:oleObj name="Equation" r:id="rId8" imgW="5969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62800" y="2819400"/>
                        <a:ext cx="1152525" cy="833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984913"/>
              </p:ext>
            </p:extLst>
          </p:nvPr>
        </p:nvGraphicFramePr>
        <p:xfrm>
          <a:off x="2633663" y="3452813"/>
          <a:ext cx="276066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7" name="Equation" r:id="rId10" imgW="1028700" imgH="393700" progId="Equation.3">
                  <p:embed/>
                </p:oleObj>
              </mc:Choice>
              <mc:Fallback>
                <p:oleObj name="Equation" r:id="rId10" imgW="10287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33663" y="3452813"/>
                        <a:ext cx="2760662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33400" y="4953000"/>
            <a:ext cx="7087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solve for two roots s=r1, s=r2, I plan to use the quadratic formula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164090"/>
              </p:ext>
            </p:extLst>
          </p:nvPr>
        </p:nvGraphicFramePr>
        <p:xfrm>
          <a:off x="1812925" y="5334000"/>
          <a:ext cx="2216150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8" name="Equation" r:id="rId12" imgW="825500" imgH="228600" progId="Equation.3">
                  <p:embed/>
                </p:oleObj>
              </mc:Choice>
              <mc:Fallback>
                <p:oleObj name="Equation" r:id="rId12" imgW="8255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12925" y="5334000"/>
                        <a:ext cx="2216150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8010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Harmonic </a:t>
            </a:r>
            <a:r>
              <a:rPr lang="en-US" dirty="0"/>
              <a:t>Oscillator </a:t>
            </a:r>
            <a:r>
              <a:rPr lang="en-US" dirty="0" smtClean="0"/>
              <a:t>with Drag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28600" y="144780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Solve for two roots s</a:t>
            </a:r>
            <a:r>
              <a:rPr lang="en-US" baseline="-25000" dirty="0" smtClean="0"/>
              <a:t>2 </a:t>
            </a:r>
            <a:r>
              <a:rPr lang="en-US" dirty="0" smtClean="0"/>
              <a:t>and s</a:t>
            </a:r>
            <a:r>
              <a:rPr lang="en-US" baseline="-25000" dirty="0" smtClean="0"/>
              <a:t>1</a:t>
            </a:r>
            <a:r>
              <a:rPr lang="en-US" dirty="0" smtClean="0"/>
              <a:t>: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281299"/>
              </p:ext>
            </p:extLst>
          </p:nvPr>
        </p:nvGraphicFramePr>
        <p:xfrm>
          <a:off x="1871663" y="1743075"/>
          <a:ext cx="3784600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1" name="Equation" r:id="rId4" imgW="1409700" imgH="457200" progId="Equation.3">
                  <p:embed/>
                </p:oleObj>
              </mc:Choice>
              <mc:Fallback>
                <p:oleObj name="Equation" r:id="rId4" imgW="14097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1663" y="1743075"/>
                        <a:ext cx="3784600" cy="1227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04800" y="3276600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and s</a:t>
            </a:r>
            <a:r>
              <a:rPr lang="en-US" sz="2400" baseline="-25000" dirty="0" smtClean="0"/>
              <a:t>1</a:t>
            </a:r>
            <a:r>
              <a:rPr lang="en-US" sz="2400" dirty="0"/>
              <a:t> </a:t>
            </a:r>
            <a:r>
              <a:rPr lang="en-US" sz="2400" dirty="0" smtClean="0"/>
              <a:t>are real if b ≥ 2ω</a:t>
            </a:r>
            <a:r>
              <a:rPr lang="en-US" sz="2400" baseline="-25000" dirty="0" smtClean="0"/>
              <a:t>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1000" y="41910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Introduce new variable </a:t>
            </a:r>
            <a:r>
              <a:rPr lang="en-US" sz="2400" dirty="0" err="1" smtClean="0"/>
              <a:t>ζ</a:t>
            </a:r>
            <a:r>
              <a:rPr lang="en-US" sz="2400" dirty="0" smtClean="0"/>
              <a:t> and </a:t>
            </a:r>
            <a:r>
              <a:rPr lang="en-US" sz="2400" u="sng" dirty="0" smtClean="0"/>
              <a:t>choose</a:t>
            </a:r>
            <a:r>
              <a:rPr lang="en-US" sz="2400" dirty="0" smtClean="0"/>
              <a:t> </a:t>
            </a:r>
            <a:r>
              <a:rPr lang="en-US" sz="2400" dirty="0" smtClean="0"/>
              <a:t>b = 2ζω</a:t>
            </a:r>
            <a:r>
              <a:rPr lang="en-US" sz="2400" baseline="-25000" dirty="0" smtClean="0"/>
              <a:t>o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555025"/>
              </p:ext>
            </p:extLst>
          </p:nvPr>
        </p:nvGraphicFramePr>
        <p:xfrm>
          <a:off x="6400800" y="1981200"/>
          <a:ext cx="1849869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2" name="Equation" r:id="rId6" imgW="1193800" imgH="393700" progId="Equation.3">
                  <p:embed/>
                </p:oleObj>
              </mc:Choice>
              <mc:Fallback>
                <p:oleObj name="Equation" r:id="rId6" imgW="11938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00800" y="1981200"/>
                        <a:ext cx="1849869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181600" y="4572000"/>
            <a:ext cx="3733800" cy="1851025"/>
            <a:chOff x="5181600" y="4572000"/>
            <a:chExt cx="3733800" cy="1851025"/>
          </a:xfrm>
        </p:grpSpPr>
        <p:sp>
          <p:nvSpPr>
            <p:cNvPr id="4" name="Rectangle 3"/>
            <p:cNvSpPr/>
            <p:nvPr/>
          </p:nvSpPr>
          <p:spPr>
            <a:xfrm>
              <a:off x="5181600" y="4572000"/>
              <a:ext cx="3733800" cy="1825776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dirty="0" smtClean="0">
                  <a:solidFill>
                    <a:schemeClr val="tx1"/>
                  </a:solidFill>
                </a:rPr>
                <a:t>From </a:t>
              </a:r>
              <a:r>
                <a:rPr lang="en-US" dirty="0">
                  <a:solidFill>
                    <a:schemeClr val="tx1"/>
                  </a:solidFill>
                </a:rPr>
                <a:t>our choice of b, we solve for </a:t>
              </a:r>
              <a:r>
                <a:rPr lang="en-US" dirty="0" err="1">
                  <a:solidFill>
                    <a:schemeClr val="tx1"/>
                  </a:solidFill>
                </a:rPr>
                <a:t>ζ</a:t>
              </a:r>
              <a:r>
                <a:rPr lang="en-US" dirty="0" smtClean="0">
                  <a:solidFill>
                    <a:schemeClr val="tx1"/>
                  </a:solidFill>
                </a:rPr>
                <a:t>:</a:t>
              </a:r>
            </a:p>
            <a:p>
              <a:endParaRPr lang="en-US" dirty="0">
                <a:solidFill>
                  <a:schemeClr val="tx1"/>
                </a:solidFill>
              </a:endParaRPr>
            </a:p>
            <a:p>
              <a:endParaRPr lang="en-US" dirty="0" smtClean="0">
                <a:solidFill>
                  <a:schemeClr val="tx1"/>
                </a:solidFill>
              </a:endParaRPr>
            </a:p>
            <a:p>
              <a:endParaRPr lang="en-US" dirty="0">
                <a:solidFill>
                  <a:schemeClr val="tx1"/>
                </a:solidFill>
              </a:endParaRPr>
            </a:p>
            <a:p>
              <a:r>
                <a:rPr lang="en-US" dirty="0" smtClean="0">
                  <a:solidFill>
                    <a:schemeClr val="tx1"/>
                  </a:solidFill>
                </a:rPr>
                <a:t>so that: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74626"/>
                </p:ext>
              </p:extLst>
            </p:nvPr>
          </p:nvGraphicFramePr>
          <p:xfrm>
            <a:off x="5562600" y="5105400"/>
            <a:ext cx="1338262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93" name="Equation" r:id="rId8" imgW="863600" imgH="393700" progId="Equation.3">
                    <p:embed/>
                  </p:oleObj>
                </mc:Choice>
                <mc:Fallback>
                  <p:oleObj name="Equation" r:id="rId8" imgW="863600" imgH="3937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562600" y="5105400"/>
                          <a:ext cx="1338262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11200027"/>
                </p:ext>
              </p:extLst>
            </p:nvPr>
          </p:nvGraphicFramePr>
          <p:xfrm>
            <a:off x="6400800" y="5715000"/>
            <a:ext cx="2165350" cy="708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94" name="Equation" r:id="rId10" imgW="1397000" imgH="457200" progId="Equation.3">
                    <p:embed/>
                  </p:oleObj>
                </mc:Choice>
                <mc:Fallback>
                  <p:oleObj name="Equation" r:id="rId10" imgW="1397000" imgH="4572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6400800" y="5715000"/>
                          <a:ext cx="2165350" cy="708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732326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2743200"/>
            <a:ext cx="4572000" cy="12192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Harmonic </a:t>
            </a:r>
            <a:r>
              <a:rPr lang="en-US" dirty="0"/>
              <a:t>Oscillator </a:t>
            </a:r>
            <a:r>
              <a:rPr lang="en-US" dirty="0" smtClean="0"/>
              <a:t>with Drag</a:t>
            </a:r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362320"/>
              </p:ext>
            </p:extLst>
          </p:nvPr>
        </p:nvGraphicFramePr>
        <p:xfrm>
          <a:off x="2819400" y="1600200"/>
          <a:ext cx="2819400" cy="914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Equation" r:id="rId4" imgW="1409700" imgH="457200" progId="Equation.3">
                  <p:embed/>
                </p:oleObj>
              </mc:Choice>
              <mc:Fallback>
                <p:oleObj name="Equation" r:id="rId4" imgW="14097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19400" y="1600200"/>
                        <a:ext cx="2819400" cy="9141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81000" y="56388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and s</a:t>
            </a:r>
            <a:r>
              <a:rPr lang="en-US" sz="2400" baseline="-25000" dirty="0" smtClean="0"/>
              <a:t>1</a:t>
            </a:r>
            <a:r>
              <a:rPr lang="en-US" sz="2400" dirty="0"/>
              <a:t> </a:t>
            </a:r>
            <a:r>
              <a:rPr lang="en-US" sz="2400" dirty="0" smtClean="0"/>
              <a:t>are complex if …. ?</a:t>
            </a:r>
            <a:endParaRPr lang="en-US" sz="2400" baseline="-250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04800" y="1371600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smtClean="0"/>
              <a:t>Choose</a:t>
            </a:r>
            <a:r>
              <a:rPr lang="en-US" sz="2400" dirty="0" smtClean="0"/>
              <a:t> b = 2ζω</a:t>
            </a:r>
            <a:r>
              <a:rPr lang="en-US" sz="2400" baseline="-25000" dirty="0" smtClean="0"/>
              <a:t>o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942727"/>
              </p:ext>
            </p:extLst>
          </p:nvPr>
        </p:nvGraphicFramePr>
        <p:xfrm>
          <a:off x="1524000" y="4267200"/>
          <a:ext cx="4364038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1" name="Equation" r:id="rId6" imgW="1625600" imgH="279400" progId="Equation.3">
                  <p:embed/>
                </p:oleObj>
              </mc:Choice>
              <mc:Fallback>
                <p:oleObj name="Equation" r:id="rId6" imgW="16256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0" y="4267200"/>
                        <a:ext cx="4364038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096265"/>
              </p:ext>
            </p:extLst>
          </p:nvPr>
        </p:nvGraphicFramePr>
        <p:xfrm>
          <a:off x="1471613" y="2971800"/>
          <a:ext cx="3770312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2" name="Equation" r:id="rId8" imgW="1193800" imgH="241300" progId="Equation.3">
                  <p:embed/>
                </p:oleObj>
              </mc:Choice>
              <mc:Fallback>
                <p:oleObj name="Equation" r:id="rId8" imgW="11938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71613" y="2971800"/>
                        <a:ext cx="3770312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28600" y="2590800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Then</a:t>
            </a:r>
            <a:endParaRPr lang="en-US" sz="2400" baseline="-25000" dirty="0" smtClean="0"/>
          </a:p>
        </p:txBody>
      </p:sp>
    </p:spTree>
    <p:extLst>
      <p:ext uri="{BB962C8B-B14F-4D97-AF65-F5344CB8AC3E}">
        <p14:creationId xmlns:p14="http://schemas.microsoft.com/office/powerpoint/2010/main" val="2908979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86200" y="2514600"/>
            <a:ext cx="2057400" cy="1066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dirty="0" err="1" smtClean="0">
                <a:solidFill>
                  <a:srgbClr val="0000FF"/>
                </a:solidFill>
              </a:rPr>
              <a:t>Imaginary</a:t>
            </a:r>
            <a:r>
              <a:rPr lang="en-US" sz="1400" dirty="0" err="1" smtClean="0">
                <a:solidFill>
                  <a:srgbClr val="0000FF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1400" dirty="0" err="1" smtClean="0">
                <a:solidFill>
                  <a:srgbClr val="0000FF"/>
                </a:solidFill>
                <a:sym typeface="Wingdings"/>
              </a:rPr>
              <a:t>sine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 &amp; cosine</a:t>
            </a:r>
            <a:endParaRPr lang="en-US" sz="1400" dirty="0" smtClean="0">
              <a:solidFill>
                <a:srgbClr val="0000F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152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Harmonic </a:t>
            </a:r>
            <a:r>
              <a:rPr lang="en-US" dirty="0"/>
              <a:t>Oscillator </a:t>
            </a:r>
            <a:r>
              <a:rPr lang="en-US" dirty="0" smtClean="0"/>
              <a:t>with Drag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468947"/>
              </p:ext>
            </p:extLst>
          </p:nvPr>
        </p:nvGraphicFramePr>
        <p:xfrm>
          <a:off x="1143000" y="1524000"/>
          <a:ext cx="5932488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Equation" r:id="rId4" imgW="2209800" imgH="698500" progId="Equation.3">
                  <p:embed/>
                </p:oleObj>
              </mc:Choice>
              <mc:Fallback>
                <p:oleObj name="Equation" r:id="rId4" imgW="2209800" imgH="698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000" y="1524000"/>
                        <a:ext cx="5932488" cy="187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479187"/>
              </p:ext>
            </p:extLst>
          </p:nvPr>
        </p:nvGraphicFramePr>
        <p:xfrm>
          <a:off x="1689100" y="4575175"/>
          <a:ext cx="45339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8" name="Equation" r:id="rId6" imgW="1689100" imgH="355600" progId="Equation.3">
                  <p:embed/>
                </p:oleObj>
              </mc:Choice>
              <mc:Fallback>
                <p:oleObj name="Equation" r:id="rId6" imgW="1689100" imgH="355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89100" y="4575175"/>
                        <a:ext cx="45339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04800" y="4038600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</a:t>
            </a:r>
            <a:r>
              <a:rPr lang="en-US" sz="2400" dirty="0" err="1" smtClean="0"/>
              <a:t>ζ</a:t>
            </a:r>
            <a:r>
              <a:rPr lang="en-US" sz="2400" dirty="0" smtClean="0"/>
              <a:t> &lt; 1, then there are solutions of the </a:t>
            </a:r>
            <a:r>
              <a:rPr lang="en-US" sz="2400" dirty="0" smtClean="0"/>
              <a:t>form</a:t>
            </a:r>
            <a:r>
              <a:rPr lang="en-US" sz="2400" dirty="0" smtClean="0"/>
              <a:t>: </a:t>
            </a:r>
            <a:r>
              <a:rPr lang="en-US" sz="2400" dirty="0" err="1" smtClean="0"/>
              <a:t>e</a:t>
            </a:r>
            <a:r>
              <a:rPr lang="en-US" sz="2400" baseline="30000" dirty="0" err="1" smtClean="0"/>
              <a:t>st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= </a:t>
            </a:r>
            <a:r>
              <a:rPr lang="en-US" sz="2400" dirty="0" err="1" smtClean="0"/>
              <a:t>e</a:t>
            </a:r>
            <a:r>
              <a:rPr lang="en-US" sz="2400" baseline="30000" dirty="0" err="1" smtClean="0"/>
              <a:t>σt</a:t>
            </a:r>
            <a:r>
              <a:rPr lang="en-US" sz="2400" baseline="30000" dirty="0" smtClean="0"/>
              <a:t> </a:t>
            </a:r>
            <a:r>
              <a:rPr lang="en-US" sz="2400" dirty="0" err="1" smtClean="0"/>
              <a:t>e</a:t>
            </a:r>
            <a:r>
              <a:rPr lang="en-US" sz="2400" baseline="30000" dirty="0" err="1" smtClean="0"/>
              <a:t>±</a:t>
            </a:r>
            <a:r>
              <a:rPr lang="en-US" sz="2400" baseline="30000" dirty="0" err="1" smtClean="0"/>
              <a:t>jωt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:</a:t>
            </a:r>
            <a:endParaRPr lang="en-US" sz="2400" baseline="-250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685800" y="59436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…or </a:t>
            </a:r>
            <a:r>
              <a:rPr lang="en-US" dirty="0" smtClean="0"/>
              <a:t>sin(…)</a:t>
            </a:r>
            <a:endParaRPr lang="en-US" baseline="-25000" dirty="0" smtClean="0"/>
          </a:p>
        </p:txBody>
      </p:sp>
    </p:spTree>
    <p:extLst>
      <p:ext uri="{BB962C8B-B14F-4D97-AF65-F5344CB8AC3E}">
        <p14:creationId xmlns:p14="http://schemas.microsoft.com/office/powerpoint/2010/main" val="1833201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29" y="1612900"/>
            <a:ext cx="5917771" cy="40259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Damping &amp; Resonance</a:t>
            </a:r>
            <a:br>
              <a:rPr lang="en-US" dirty="0" smtClean="0"/>
            </a:br>
            <a:r>
              <a:rPr lang="en-US" i="1" dirty="0" smtClean="0"/>
              <a:t>2</a:t>
            </a:r>
            <a:r>
              <a:rPr lang="en-US" i="1" baseline="30000" dirty="0" smtClean="0"/>
              <a:t>nd</a:t>
            </a:r>
            <a:r>
              <a:rPr lang="en-US" i="1" dirty="0" smtClean="0"/>
              <a:t> order differential equation</a:t>
            </a:r>
            <a:endParaRPr lang="en-US" i="1" dirty="0"/>
          </a:p>
        </p:txBody>
      </p:sp>
      <p:grpSp>
        <p:nvGrpSpPr>
          <p:cNvPr id="11" name="Group 10"/>
          <p:cNvGrpSpPr/>
          <p:nvPr/>
        </p:nvGrpSpPr>
        <p:grpSpPr>
          <a:xfrm>
            <a:off x="4495800" y="4495800"/>
            <a:ext cx="4191000" cy="838200"/>
            <a:chOff x="4572000" y="4648200"/>
            <a:chExt cx="4191000" cy="838200"/>
          </a:xfrm>
        </p:grpSpPr>
        <p:sp>
          <p:nvSpPr>
            <p:cNvPr id="4" name="Rectangle 3"/>
            <p:cNvSpPr/>
            <p:nvPr/>
          </p:nvSpPr>
          <p:spPr>
            <a:xfrm>
              <a:off x="4572000" y="4648200"/>
              <a:ext cx="4191000" cy="838200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 smtClean="0"/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62200734"/>
                </p:ext>
              </p:extLst>
            </p:nvPr>
          </p:nvGraphicFramePr>
          <p:xfrm>
            <a:off x="4748213" y="4724400"/>
            <a:ext cx="3768725" cy="76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68" name="Equation" r:id="rId5" imgW="1193800" imgH="241300" progId="Equation.3">
                    <p:embed/>
                  </p:oleObj>
                </mc:Choice>
                <mc:Fallback>
                  <p:oleObj name="Equation" r:id="rId5" imgW="1193800" imgH="2413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48213" y="4724400"/>
                          <a:ext cx="3768725" cy="762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9"/>
          <p:cNvGrpSpPr/>
          <p:nvPr/>
        </p:nvGrpSpPr>
        <p:grpSpPr>
          <a:xfrm>
            <a:off x="4495800" y="1905000"/>
            <a:ext cx="4343400" cy="914400"/>
            <a:chOff x="3962400" y="3048000"/>
            <a:chExt cx="4343400" cy="914400"/>
          </a:xfrm>
        </p:grpSpPr>
        <p:sp>
          <p:nvSpPr>
            <p:cNvPr id="9" name="Rectangle 8"/>
            <p:cNvSpPr/>
            <p:nvPr/>
          </p:nvSpPr>
          <p:spPr>
            <a:xfrm>
              <a:off x="3962400" y="3048000"/>
              <a:ext cx="4343400" cy="914400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 smtClean="0"/>
            </a:p>
          </p:txBody>
        </p:sp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65290366"/>
                </p:ext>
              </p:extLst>
            </p:nvPr>
          </p:nvGraphicFramePr>
          <p:xfrm>
            <a:off x="4114800" y="3048000"/>
            <a:ext cx="4038600" cy="8321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69" name="Equation" r:id="rId7" imgW="2032000" imgH="419100" progId="Equation.3">
                    <p:embed/>
                  </p:oleObj>
                </mc:Choice>
                <mc:Fallback>
                  <p:oleObj name="Equation" r:id="rId7" imgW="2032000" imgH="4191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114800" y="3048000"/>
                          <a:ext cx="4038600" cy="8321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Box 11"/>
          <p:cNvSpPr txBox="1"/>
          <p:nvPr/>
        </p:nvSpPr>
        <p:spPr>
          <a:xfrm>
            <a:off x="304800" y="1447801"/>
            <a:ext cx="32004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0000FF"/>
                </a:solidFill>
              </a:rPr>
              <a:t>At our last meeting…</a:t>
            </a:r>
            <a:endParaRPr lang="en-US" sz="2400" i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95600" y="5867400"/>
            <a:ext cx="3276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What do these mean?</a:t>
            </a:r>
            <a:endParaRPr 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965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oving roots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2" y="1295400"/>
            <a:ext cx="6210300" cy="526748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Harmonic Oscillator with Drag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20679" y="6463381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moving </a:t>
            </a:r>
            <a:r>
              <a:rPr lang="en-US" dirty="0" err="1"/>
              <a:t>roots.mov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352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48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RLC Electronic Circuit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555440"/>
              </p:ext>
            </p:extLst>
          </p:nvPr>
        </p:nvGraphicFramePr>
        <p:xfrm>
          <a:off x="1676400" y="4114800"/>
          <a:ext cx="5318190" cy="183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Equation" r:id="rId3" imgW="1803400" imgH="622300" progId="Equation.3">
                  <p:embed/>
                </p:oleObj>
              </mc:Choice>
              <mc:Fallback>
                <p:oleObj name="Equation" r:id="rId3" imgW="1803400" imgH="622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400" y="4114800"/>
                        <a:ext cx="5318190" cy="183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181600" y="6019800"/>
            <a:ext cx="3657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Ref: http</a:t>
            </a:r>
            <a:r>
              <a:rPr lang="en-US" sz="1050" dirty="0"/>
              <a:t>://en.wikipedia.org/wiki/</a:t>
            </a:r>
            <a:r>
              <a:rPr lang="en-US" sz="1050" dirty="0" smtClean="0"/>
              <a:t>RLC_circuit</a:t>
            </a:r>
          </a:p>
          <a:p>
            <a:r>
              <a:rPr lang="en-US" sz="1050" dirty="0" smtClean="0"/>
              <a:t>(series R-L-C circuit)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28800" y="1541304"/>
            <a:ext cx="2057400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2000" dirty="0" smtClean="0"/>
              <a:t>R </a:t>
            </a:r>
            <a:r>
              <a:rPr lang="en-US" sz="2000" dirty="0"/>
              <a:t>–</a:t>
            </a:r>
            <a:r>
              <a:rPr lang="en-US" sz="2000" dirty="0" smtClean="0"/>
              <a:t> Resistor </a:t>
            </a:r>
          </a:p>
          <a:p>
            <a:pPr algn="ctr">
              <a:lnSpc>
                <a:spcPts val="4800"/>
              </a:lnSpc>
            </a:pPr>
            <a:r>
              <a:rPr lang="en-US" sz="2000" dirty="0" smtClean="0"/>
              <a:t>L – Inductor</a:t>
            </a:r>
          </a:p>
          <a:p>
            <a:pPr algn="ctr">
              <a:lnSpc>
                <a:spcPts val="4800"/>
              </a:lnSpc>
            </a:pPr>
            <a:r>
              <a:rPr lang="en-US" sz="2000" dirty="0" smtClean="0"/>
              <a:t>  C </a:t>
            </a:r>
            <a:r>
              <a:rPr lang="en-US" sz="2000" dirty="0"/>
              <a:t>– </a:t>
            </a:r>
            <a:r>
              <a:rPr lang="en-US" sz="2000" dirty="0" smtClean="0"/>
              <a:t>Capacitor </a:t>
            </a:r>
            <a:endParaRPr lang="en-US" sz="20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024569"/>
              </p:ext>
            </p:extLst>
          </p:nvPr>
        </p:nvGraphicFramePr>
        <p:xfrm>
          <a:off x="4031772" y="1828800"/>
          <a:ext cx="1378428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Equation" r:id="rId5" imgW="838200" imgH="1066800" progId="Equation.3">
                  <p:embed/>
                </p:oleObj>
              </mc:Choice>
              <mc:Fallback>
                <p:oleObj name="Equation" r:id="rId5" imgW="838200" imgH="1066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31772" y="1828800"/>
                        <a:ext cx="1378428" cy="175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9341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amping 0,05 to 1,95.mo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600" y="1447800"/>
            <a:ext cx="7010400" cy="452755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Damping &amp; Resonance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5867400" y="1447800"/>
            <a:ext cx="3048000" cy="6096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232160"/>
              </p:ext>
            </p:extLst>
          </p:nvPr>
        </p:nvGraphicFramePr>
        <p:xfrm>
          <a:off x="6091238" y="1447800"/>
          <a:ext cx="274320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Equation" r:id="rId7" imgW="1193800" imgH="241300" progId="Equation.3">
                  <p:embed/>
                </p:oleObj>
              </mc:Choice>
              <mc:Fallback>
                <p:oleObj name="Equation" r:id="rId7" imgW="11938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1238" y="1447800"/>
                        <a:ext cx="2743200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280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Damping &amp; Resonance</a:t>
            </a:r>
          </a:p>
        </p:txBody>
      </p:sp>
      <p:pic>
        <p:nvPicPr>
          <p:cNvPr id="4" name="changing frequency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295400"/>
            <a:ext cx="7696200" cy="49664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00600" y="4724400"/>
            <a:ext cx="41148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Damping is per cycle, not per second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132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Harmonic Oscillator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028970"/>
              </p:ext>
            </p:extLst>
          </p:nvPr>
        </p:nvGraphicFramePr>
        <p:xfrm>
          <a:off x="2459038" y="1830388"/>
          <a:ext cx="3887787" cy="371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Equation" r:id="rId3" imgW="1447800" imgH="1384300" progId="Equation.3">
                  <p:embed/>
                </p:oleObj>
              </mc:Choice>
              <mc:Fallback>
                <p:oleObj name="Equation" r:id="rId3" imgW="1447800" imgH="1384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59038" y="1830388"/>
                        <a:ext cx="3887787" cy="371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248400"/>
            <a:ext cx="3657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Ref: http</a:t>
            </a:r>
            <a:r>
              <a:rPr lang="en-US" sz="1050" dirty="0"/>
              <a:t>://</a:t>
            </a:r>
            <a:r>
              <a:rPr lang="en-US" sz="1050" dirty="0" err="1"/>
              <a:t>en.wikipedia.org</a:t>
            </a:r>
            <a:r>
              <a:rPr lang="en-US" sz="1050" dirty="0"/>
              <a:t>/wiki/</a:t>
            </a:r>
            <a:r>
              <a:rPr lang="en-US" sz="1050" dirty="0" err="1"/>
              <a:t>Harmonic_oscillator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94404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Simple Harmonic Oscillator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564355"/>
              </p:ext>
            </p:extLst>
          </p:nvPr>
        </p:nvGraphicFramePr>
        <p:xfrm>
          <a:off x="1676400" y="4495800"/>
          <a:ext cx="3276600" cy="1243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Equation" r:id="rId3" imgW="1104900" imgH="419100" progId="Equation.3">
                  <p:embed/>
                </p:oleObj>
              </mc:Choice>
              <mc:Fallback>
                <p:oleObj name="Equation" r:id="rId3" imgW="11049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400" y="4495800"/>
                        <a:ext cx="3276600" cy="1243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248400"/>
            <a:ext cx="3657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Ref: http</a:t>
            </a:r>
            <a:r>
              <a:rPr lang="en-US" sz="1050" dirty="0"/>
              <a:t>://</a:t>
            </a:r>
            <a:r>
              <a:rPr lang="en-US" sz="1050" dirty="0" err="1"/>
              <a:t>en.wikipedia.org</a:t>
            </a:r>
            <a:r>
              <a:rPr lang="en-US" sz="1050" dirty="0"/>
              <a:t>/wiki/</a:t>
            </a:r>
            <a:r>
              <a:rPr lang="en-US" sz="1050" dirty="0" err="1"/>
              <a:t>Harmonic_oscillator</a:t>
            </a:r>
            <a:endParaRPr lang="en-US" sz="1050" dirty="0"/>
          </a:p>
        </p:txBody>
      </p:sp>
      <p:sp>
        <p:nvSpPr>
          <p:cNvPr id="2" name="TextBox 1"/>
          <p:cNvSpPr txBox="1"/>
          <p:nvPr/>
        </p:nvSpPr>
        <p:spPr>
          <a:xfrm>
            <a:off x="838200" y="1524000"/>
            <a:ext cx="5552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Look at system with no input  (the “general” solution)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729252"/>
              </p:ext>
            </p:extLst>
          </p:nvPr>
        </p:nvGraphicFramePr>
        <p:xfrm>
          <a:off x="1676400" y="2057400"/>
          <a:ext cx="1515094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Equation" r:id="rId5" imgW="533400" imgH="203200" progId="Equation.3">
                  <p:embed/>
                </p:oleObj>
              </mc:Choice>
              <mc:Fallback>
                <p:oleObj name="Equation" r:id="rId5" imgW="5334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6400" y="2057400"/>
                        <a:ext cx="1515094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037730"/>
              </p:ext>
            </p:extLst>
          </p:nvPr>
        </p:nvGraphicFramePr>
        <p:xfrm>
          <a:off x="2590800" y="2971800"/>
          <a:ext cx="243840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Equation" r:id="rId7" imgW="1270000" imgH="419100" progId="Equation.3">
                  <p:embed/>
                </p:oleObj>
              </mc:Choice>
              <mc:Fallback>
                <p:oleObj name="Equation" r:id="rId7" imgW="12700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90800" y="2971800"/>
                        <a:ext cx="2438400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9753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Simple Harmonic Oscillator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359539"/>
              </p:ext>
            </p:extLst>
          </p:nvPr>
        </p:nvGraphicFramePr>
        <p:xfrm>
          <a:off x="2438400" y="4419600"/>
          <a:ext cx="2653016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3" name="Equation" r:id="rId3" imgW="1244600" imgH="571500" progId="Equation.3">
                  <p:embed/>
                </p:oleObj>
              </mc:Choice>
              <mc:Fallback>
                <p:oleObj name="Equation" r:id="rId3" imgW="1244600" imgH="571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8400" y="4419600"/>
                        <a:ext cx="2653016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38200" y="37338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Solutions are of the form</a:t>
            </a:r>
            <a:r>
              <a:rPr lang="en-US" dirty="0" smtClean="0"/>
              <a:t>: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140232"/>
              </p:ext>
            </p:extLst>
          </p:nvPr>
        </p:nvGraphicFramePr>
        <p:xfrm>
          <a:off x="2590800" y="1752600"/>
          <a:ext cx="3614314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Equation" r:id="rId5" imgW="1104900" imgH="419100" progId="Equation.3">
                  <p:embed/>
                </p:oleObj>
              </mc:Choice>
              <mc:Fallback>
                <p:oleObj name="Equation" r:id="rId5" imgW="11049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0800" y="1752600"/>
                        <a:ext cx="3614314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620076"/>
              </p:ext>
            </p:extLst>
          </p:nvPr>
        </p:nvGraphicFramePr>
        <p:xfrm>
          <a:off x="5562600" y="4565650"/>
          <a:ext cx="20574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" name="Equation" r:id="rId7" imgW="965200" imgH="431800" progId="Equation.3">
                  <p:embed/>
                </p:oleObj>
              </mc:Choice>
              <mc:Fallback>
                <p:oleObj name="Equation" r:id="rId7" imgW="9652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62600" y="4565650"/>
                        <a:ext cx="20574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330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Simple Harmonic Oscillator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744613"/>
              </p:ext>
            </p:extLst>
          </p:nvPr>
        </p:nvGraphicFramePr>
        <p:xfrm>
          <a:off x="533400" y="1371600"/>
          <a:ext cx="2438400" cy="925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9" name="Equation" r:id="rId4" imgW="1104900" imgH="419100" progId="Equation.3">
                  <p:embed/>
                </p:oleObj>
              </mc:Choice>
              <mc:Fallback>
                <p:oleObj name="Equation" r:id="rId4" imgW="11049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400" y="1371600"/>
                        <a:ext cx="2438400" cy="9253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282033"/>
              </p:ext>
            </p:extLst>
          </p:nvPr>
        </p:nvGraphicFramePr>
        <p:xfrm>
          <a:off x="914400" y="2895600"/>
          <a:ext cx="3505200" cy="3301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0" name="Equation" r:id="rId6" imgW="1968500" imgH="1854200" progId="Equation.3">
                  <p:embed/>
                </p:oleObj>
              </mc:Choice>
              <mc:Fallback>
                <p:oleObj name="Equation" r:id="rId6" imgW="1968500" imgH="1854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4400" y="2895600"/>
                        <a:ext cx="3505200" cy="33010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400" y="2362200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The math:</a:t>
            </a:r>
            <a:endParaRPr lang="en-US" sz="2400" i="1" dirty="0"/>
          </a:p>
        </p:txBody>
      </p:sp>
      <p:sp>
        <p:nvSpPr>
          <p:cNvPr id="11" name="Rectangle 10"/>
          <p:cNvSpPr/>
          <p:nvPr/>
        </p:nvSpPr>
        <p:spPr>
          <a:xfrm>
            <a:off x="838200" y="2819400"/>
            <a:ext cx="3733800" cy="3429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ine Callout 1 16"/>
          <p:cNvSpPr/>
          <p:nvPr/>
        </p:nvSpPr>
        <p:spPr>
          <a:xfrm>
            <a:off x="4114800" y="5486400"/>
            <a:ext cx="3733800" cy="685800"/>
          </a:xfrm>
          <a:prstGeom prst="borderCallout1">
            <a:avLst>
              <a:gd name="adj1" fmla="val 35286"/>
              <a:gd name="adj2" fmla="val -247"/>
              <a:gd name="adj3" fmla="val 49312"/>
              <a:gd name="adj4" fmla="val -20561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“Characteristic Equation”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1600" i="1" dirty="0" smtClean="0">
                <a:solidFill>
                  <a:schemeClr val="tx1"/>
                </a:solidFill>
              </a:rPr>
              <a:t>(of linear homogeneous diff. equation)</a:t>
            </a:r>
            <a:endParaRPr lang="en-US" sz="1600" i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43400" y="6477000"/>
            <a:ext cx="457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Ref: </a:t>
            </a:r>
            <a:r>
              <a:rPr lang="en-US" sz="1050" dirty="0"/>
              <a:t>http://</a:t>
            </a:r>
            <a:r>
              <a:rPr lang="en-US" sz="1050" dirty="0" err="1"/>
              <a:t>en.wikipedia.org</a:t>
            </a:r>
            <a:r>
              <a:rPr lang="en-US" sz="1050" dirty="0"/>
              <a:t>/wiki/Characteristic_equation_%28calculus%29</a:t>
            </a:r>
          </a:p>
          <a:p>
            <a:endParaRPr lang="en-US" sz="105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147894"/>
              </p:ext>
            </p:extLst>
          </p:nvPr>
        </p:nvGraphicFramePr>
        <p:xfrm>
          <a:off x="6019800" y="3352800"/>
          <a:ext cx="20574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1" name="Equation" r:id="rId8" imgW="965200" imgH="431800" progId="Equation.3">
                  <p:embed/>
                </p:oleObj>
              </mc:Choice>
              <mc:Fallback>
                <p:oleObj name="Equation" r:id="rId8" imgW="9652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19800" y="3352800"/>
                        <a:ext cx="20574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980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Simple Harmonic Oscillator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009329"/>
              </p:ext>
            </p:extLst>
          </p:nvPr>
        </p:nvGraphicFramePr>
        <p:xfrm>
          <a:off x="990600" y="2971800"/>
          <a:ext cx="2273300" cy="130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3" name="Equation" r:id="rId4" imgW="1066800" imgH="609600" progId="Equation.3">
                  <p:embed/>
                </p:oleObj>
              </mc:Choice>
              <mc:Fallback>
                <p:oleObj name="Equation" r:id="rId4" imgW="1066800" imgH="609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0600" y="2971800"/>
                        <a:ext cx="2273300" cy="1300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81000" y="2514600"/>
            <a:ext cx="3020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Other solutions are of form: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48330"/>
              </p:ext>
            </p:extLst>
          </p:nvPr>
        </p:nvGraphicFramePr>
        <p:xfrm>
          <a:off x="914400" y="1524000"/>
          <a:ext cx="2438400" cy="925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4" name="Equation" r:id="rId6" imgW="1104900" imgH="419100" progId="Equation.3">
                  <p:embed/>
                </p:oleObj>
              </mc:Choice>
              <mc:Fallback>
                <p:oleObj name="Equation" r:id="rId6" imgW="11049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4400" y="1524000"/>
                        <a:ext cx="2438400" cy="9253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646207"/>
              </p:ext>
            </p:extLst>
          </p:nvPr>
        </p:nvGraphicFramePr>
        <p:xfrm>
          <a:off x="4114800" y="3581400"/>
          <a:ext cx="3045125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5" name="Equation" r:id="rId8" imgW="1524000" imgH="1219200" progId="Equation.3">
                  <p:embed/>
                </p:oleObj>
              </mc:Choice>
              <mc:Fallback>
                <p:oleObj name="Equation" r:id="rId8" imgW="1524000" imgH="1219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14800" y="3581400"/>
                        <a:ext cx="3045125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4736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Lynbrook846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7933</TotalTime>
  <Words>653</Words>
  <Application>Microsoft Macintosh PowerPoint</Application>
  <PresentationFormat>On-screen Show (4:3)</PresentationFormat>
  <Paragraphs>103</Paragraphs>
  <Slides>22</Slides>
  <Notes>14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Lynbrook846 Template</vt:lpstr>
      <vt:lpstr>Microsoft Equation</vt:lpstr>
      <vt:lpstr>Equation</vt:lpstr>
      <vt:lpstr>Damping &amp; Resonance 2nd order differential equations</vt:lpstr>
      <vt:lpstr>Damping &amp; Resonance 2nd order differential equation</vt:lpstr>
      <vt:lpstr>Damping &amp; Resonance</vt:lpstr>
      <vt:lpstr>Damping &amp; Resonance</vt:lpstr>
      <vt:lpstr>Simple Harmonic Oscillator</vt:lpstr>
      <vt:lpstr>Simple Harmonic Oscillator</vt:lpstr>
      <vt:lpstr>Simple Harmonic Oscillator</vt:lpstr>
      <vt:lpstr>Simple Harmonic Oscillator</vt:lpstr>
      <vt:lpstr>Simple Harmonic Oscillator</vt:lpstr>
      <vt:lpstr>Only 2 solutions in 2nd Order Diff.Eq.</vt:lpstr>
      <vt:lpstr>Building functions from sine waves</vt:lpstr>
      <vt:lpstr>Harmonic Oscillator with Drag</vt:lpstr>
      <vt:lpstr>Harmonic Oscillator with Drag</vt:lpstr>
      <vt:lpstr>Harmonic Oscillator with Drag</vt:lpstr>
      <vt:lpstr>Harmonic Oscillator with Drag</vt:lpstr>
      <vt:lpstr>Harmonic Oscillator with Drag</vt:lpstr>
      <vt:lpstr>Harmonic Oscillator with Drag</vt:lpstr>
      <vt:lpstr>Harmonic Oscillator with Drag</vt:lpstr>
      <vt:lpstr>Harmonic Oscillator with Drag</vt:lpstr>
      <vt:lpstr>Harmonic Oscillator with Drag</vt:lpstr>
      <vt:lpstr>PowerPoint Presentation</vt:lpstr>
      <vt:lpstr>RLC Electronic Circuit</vt:lpstr>
    </vt:vector>
  </TitlesOfParts>
  <Company>KLA-Tencor Corp.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Robot Conceptual Design - 2012 Rebound Rumble</dc:title>
  <dc:creator>KLA-Tencor User</dc:creator>
  <cp:lastModifiedBy>David Giandomenico</cp:lastModifiedBy>
  <cp:revision>64</cp:revision>
  <cp:lastPrinted>2012-05-31T17:21:25Z</cp:lastPrinted>
  <dcterms:created xsi:type="dcterms:W3CDTF">2012-01-08T08:47:47Z</dcterms:created>
  <dcterms:modified xsi:type="dcterms:W3CDTF">2012-05-31T17:21:34Z</dcterms:modified>
</cp:coreProperties>
</file>