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Relationship Id="rId4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Relationship Id="rId4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09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51162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Animation Workshop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Week 2</a:t>
            </a: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 b="14982" l="14604" r="9447" t="27526"/>
          <a:stretch/>
        </p:blipFill>
        <p:spPr>
          <a:xfrm>
            <a:off x="2851300" y="3088205"/>
            <a:ext cx="3460696" cy="140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 b="0" l="24497" r="25231" t="0"/>
          <a:stretch/>
        </p:blipFill>
        <p:spPr>
          <a:xfrm>
            <a:off x="5898829" y="2564225"/>
            <a:ext cx="2105270" cy="22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528900"/>
            <a:ext cx="4300799" cy="4292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To duplicate an object: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Char char="○"/>
            </a:pPr>
            <a:r>
              <a:rPr lang="en"/>
              <a:t>select the object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Char char="○"/>
            </a:pPr>
            <a:r>
              <a:rPr lang="en"/>
              <a:t>Windows:	Ctrl + D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Char char="○"/>
            </a:pPr>
            <a:r>
              <a:rPr lang="en"/>
              <a:t>Mac:		Command + D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To select multiple objects at a time: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Char char="○"/>
            </a:pPr>
            <a:r>
              <a:rPr lang="en"/>
              <a:t>Shift-click them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Char char="○"/>
            </a:pPr>
            <a:r>
              <a:rPr lang="en"/>
              <a:t>(you can now manipulate/duplicate them at the same time)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500" y="817373"/>
            <a:ext cx="4300800" cy="329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 a simple model!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 now, try using primitive objects like building blocks.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14982" l="14604" r="9447" t="27526"/>
          <a:stretch/>
        </p:blipFill>
        <p:spPr>
          <a:xfrm>
            <a:off x="-145300" y="1980000"/>
            <a:ext cx="5217124" cy="22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0" l="24497" r="25231" t="0"/>
          <a:stretch/>
        </p:blipFill>
        <p:spPr>
          <a:xfrm>
            <a:off x="4448958" y="1152475"/>
            <a:ext cx="3173767" cy="35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66375" y="4230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Coloring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66375" y="1124525"/>
            <a:ext cx="4302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create a color: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open the Hypershade window:</a:t>
            </a:r>
          </a:p>
          <a:p>
            <a:pPr indent="-228600" lvl="2" marL="1371600">
              <a:spcBef>
                <a:spcPts val="0"/>
              </a:spcBef>
              <a:buChar char="■"/>
            </a:pPr>
            <a:r>
              <a:rPr lang="en"/>
              <a:t>Window - Rendering Editors - Hypershade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175" y="2084525"/>
            <a:ext cx="4878975" cy="28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311550" y="751800"/>
            <a:ext cx="3602399" cy="305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in the Hypershade Window . . .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en"/>
              <a:t>click on a color type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○"/>
            </a:pPr>
            <a:r>
              <a:rPr lang="en"/>
              <a:t>(your created color will appear on the right)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77777"/>
              <a:buFont typeface="Arial"/>
              <a:buChar char="○"/>
            </a:pPr>
            <a:r>
              <a:rPr lang="en"/>
              <a:t>popular types: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■"/>
            </a:pPr>
            <a:r>
              <a:rPr lang="en"/>
              <a:t>Blinn</a:t>
            </a:r>
          </a:p>
          <a:p>
            <a: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●"/>
            </a:pPr>
            <a:r>
              <a:rPr lang="en"/>
              <a:t>for shiny objects</a:t>
            </a:r>
          </a:p>
          <a:p>
            <a: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●"/>
            </a:pPr>
            <a:r>
              <a:rPr lang="en"/>
              <a:t>ex: metal, glass . . .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■"/>
            </a:pPr>
            <a:r>
              <a:rPr lang="en"/>
              <a:t>Lambert</a:t>
            </a:r>
          </a:p>
          <a:p>
            <a: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●"/>
            </a:pPr>
            <a:r>
              <a:rPr lang="en"/>
              <a:t>for nonreflective objects</a:t>
            </a:r>
          </a:p>
          <a:p>
            <a: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●"/>
            </a:pPr>
            <a:r>
              <a:rPr lang="en"/>
              <a:t>ex: paper, wood . . .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950" y="1087775"/>
            <a:ext cx="5107750" cy="30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361150"/>
            <a:ext cx="43007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edit your created color: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double click on it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its attributes will appear on the side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025" y="1395800"/>
            <a:ext cx="5580399" cy="32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4028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change the Color attribute of the color: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click on the gray box next to “Color”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create a desired color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62" y="1789775"/>
            <a:ext cx="4219575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2775" y="1780250"/>
            <a:ext cx="41910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3924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apply the color to an object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middle mouse button drag the color</a:t>
            </a:r>
          </a:p>
          <a:p>
            <a:pPr indent="-228600" lvl="2" marL="1371600">
              <a:spcBef>
                <a:spcPts val="0"/>
              </a:spcBef>
              <a:buChar char="■"/>
            </a:pPr>
            <a:r>
              <a:rPr lang="en"/>
              <a:t>from Hypershade to the object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7228" l="0" r="0" t="16766"/>
          <a:stretch/>
        </p:blipFill>
        <p:spPr>
          <a:xfrm>
            <a:off x="587025" y="1407000"/>
            <a:ext cx="7630275" cy="36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Manipulating Components of Objects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52475"/>
            <a:ext cx="42446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manipulatable object components: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faces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edges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vertices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select and manipulate object parts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hold down the right mouse button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choose the desired selection mode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you can now select/manipulate the desired component types 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34238" l="25581" r="37279" t="32065"/>
          <a:stretch/>
        </p:blipFill>
        <p:spPr>
          <a:xfrm>
            <a:off x="4649625" y="3289225"/>
            <a:ext cx="3056300" cy="17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798" y="1017724"/>
            <a:ext cx="2870674" cy="216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Saving Scenes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File - Save Scene - (Select Destination)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e-mail your scenes to brianlo1202@gmail.com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4450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Richard’s macaroni truck</a:t>
            </a: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372712"/>
            <a:ext cx="7818900" cy="439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Pranav’s race car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16097" r="9718" t="0"/>
          <a:stretch/>
        </p:blipFill>
        <p:spPr>
          <a:xfrm>
            <a:off x="2553550" y="365475"/>
            <a:ext cx="5736175" cy="43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341825"/>
            <a:ext cx="42446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Ye Sol’s steam roller crashing through construction equipment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75" y="1116400"/>
            <a:ext cx="6712024" cy="377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136975" y="445025"/>
            <a:ext cx="76952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Basic Workflow of Animation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137000" y="1152475"/>
            <a:ext cx="76952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●"/>
            </a:pPr>
            <a:r>
              <a:rPr lang="en" sz="1800">
                <a:solidFill>
                  <a:srgbClr val="595959"/>
                </a:solidFill>
              </a:rPr>
              <a:t>Modeling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Char char="○"/>
            </a:pPr>
            <a:r>
              <a:rPr lang="en">
                <a:solidFill>
                  <a:srgbClr val="595959"/>
                </a:solidFill>
              </a:rPr>
              <a:t>create 3D models of objects to animate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●"/>
            </a:pPr>
            <a:r>
              <a:rPr lang="en" sz="1800">
                <a:solidFill>
                  <a:srgbClr val="595959"/>
                </a:solidFill>
              </a:rPr>
              <a:t>Coloring/Texturing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Char char="○"/>
            </a:pPr>
            <a:r>
              <a:rPr lang="en">
                <a:solidFill>
                  <a:srgbClr val="595959"/>
                </a:solidFill>
              </a:rPr>
              <a:t>color the models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●"/>
            </a:pPr>
            <a:r>
              <a:rPr lang="en" sz="1800">
                <a:solidFill>
                  <a:srgbClr val="595959"/>
                </a:solidFill>
              </a:rPr>
              <a:t>Lighting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Char char="○"/>
            </a:pPr>
            <a:r>
              <a:rPr lang="en">
                <a:solidFill>
                  <a:srgbClr val="595959"/>
                </a:solidFill>
              </a:rPr>
              <a:t>add virtual lights to the scene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●"/>
            </a:pPr>
            <a:r>
              <a:rPr lang="en" sz="1800">
                <a:solidFill>
                  <a:srgbClr val="595959"/>
                </a:solidFill>
              </a:rPr>
              <a:t>Rendering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Char char="○"/>
            </a:pPr>
            <a:r>
              <a:rPr lang="en">
                <a:solidFill>
                  <a:srgbClr val="595959"/>
                </a:solidFill>
              </a:rPr>
              <a:t>exporting the animation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●"/>
            </a:pPr>
            <a:r>
              <a:rPr lang="en" sz="1800">
                <a:solidFill>
                  <a:srgbClr val="595959"/>
                </a:solidFill>
              </a:rPr>
              <a:t>Editing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Char char="○"/>
            </a:pPr>
            <a:r>
              <a:rPr lang="en">
                <a:solidFill>
                  <a:srgbClr val="595959"/>
                </a:solidFill>
              </a:rPr>
              <a:t>combine many animations into 1 video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Char char="○"/>
            </a:pPr>
            <a:r>
              <a:rPr lang="en">
                <a:solidFill>
                  <a:srgbClr val="595959"/>
                </a:solidFill>
              </a:rPr>
              <a:t>add sound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Modeling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4134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/>
              <a:t>Turn off Interactive Creations mode: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/>
              <a:t>Create - Polygon Primitives - Interactive Creations</a:t>
            </a:r>
          </a:p>
          <a:p>
            <a:pPr indent="-228600" lvl="1" marL="13716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/>
              <a:t>(uncheck Interactive Creations)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" sz="1400"/>
              <a:t>Always turn off Interactive Creation mode when modeling. This creation mode allows you to create objects by clicking and dragging on the screen. Nobody uses this, because it’s a very inaccurate way of modeling.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					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950" y="924025"/>
            <a:ext cx="4480000" cy="30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321000" y="546762"/>
            <a:ext cx="42800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to create a primitive object: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"/>
              <a:t>Create - Polygon Primitives - 	Sphere, Cube, Cylinder . . .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buChar char="○"/>
            </a:pPr>
            <a:r>
              <a:rPr lang="en"/>
              <a:t>(the selected primitive object will appear at the center of the virtual world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025" y="734300"/>
            <a:ext cx="4463850" cy="304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14722" l="14673" r="12397" t="11996"/>
          <a:stretch/>
        </p:blipFill>
        <p:spPr>
          <a:xfrm>
            <a:off x="1015675" y="2301525"/>
            <a:ext cx="3056274" cy="25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Navigating the Virtual World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rotate around your current view: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Alt + Left mouse button drag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move sideways: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Alt + Middle mouse button drag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zoom in: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Scroll (with the middle mouse button)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 focus on the selected object: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press “F”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775" y="1407400"/>
            <a:ext cx="4266524" cy="2666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584075"/>
            <a:ext cx="52169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3 Basic Manipulator Tools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Translate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Rotate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Scale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to use: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select object to manipulate (click on it)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click on a manip tool (in the sidebar)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drag manip handles that appear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51568" l="0" r="96409" t="33577"/>
          <a:stretch/>
        </p:blipFill>
        <p:spPr>
          <a:xfrm>
            <a:off x="2324650" y="1033625"/>
            <a:ext cx="507148" cy="13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31921"/>
          <a:stretch/>
        </p:blipFill>
        <p:spPr>
          <a:xfrm>
            <a:off x="311700" y="3195650"/>
            <a:ext cx="2012950" cy="174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6575" y="3195650"/>
            <a:ext cx="1907869" cy="174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8600" y="3195649"/>
            <a:ext cx="2012950" cy="1741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