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y="6858000" cx="9144000"/>
  <p:notesSz cx="6858000" cy="9144000"/>
  <p:embeddedFontLst>
    <p:embeddedFont>
      <p:font typeface="Questrial"/>
      <p:regular r:id="rId40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Questrial-regular.fnt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200" u="none" cap="none" strike="noStrike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/>
          </a:p>
          <a:p>
            <a:pPr indent="0" lvl="1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0" name="Shape 22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8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12" type="sldNum"/>
          </p:nvPr>
        </p:nvSpPr>
        <p:spPr>
          <a:xfrm>
            <a:off x="6553200" y="6356350"/>
            <a:ext cx="2133599" cy="365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6" name="Shape 22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3" name="Shape 23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8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9" name="Shape 2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" name="Shape 25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8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" name="Shape 26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8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6" name="Shape 2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2" name="Shape 2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3" name="Shape 28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0" name="Shape 2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5" name="Shape 3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2" name="Shape 3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9" name="Shape 3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7" name="Shape 3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4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spcBef>
                <a:spcPts val="640"/>
              </a:spcBef>
              <a:buClr>
                <a:srgbClr val="888888"/>
              </a:buClr>
              <a:buFont typeface="Questrial"/>
              <a:buNone/>
              <a:defRPr b="0" baseline="0" i="0" sz="3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ctr">
              <a:spcBef>
                <a:spcPts val="560"/>
              </a:spcBef>
              <a:buClr>
                <a:srgbClr val="888888"/>
              </a:buClr>
              <a:buFont typeface="Questrial"/>
              <a:buNone/>
              <a:defRPr b="0" baseline="0" i="0" sz="28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ctr">
              <a:spcBef>
                <a:spcPts val="480"/>
              </a:spcBef>
              <a:buClr>
                <a:srgbClr val="888888"/>
              </a:buClr>
              <a:buFont typeface="Questrial"/>
              <a:buNone/>
              <a:defRPr b="0" baseline="0" i="0" sz="2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ctr">
              <a:spcBef>
                <a:spcPts val="400"/>
              </a:spcBef>
              <a:buClr>
                <a:srgbClr val="888888"/>
              </a:buClr>
              <a:buFont typeface="Questrial"/>
              <a:buNone/>
              <a:defRPr b="0" baseline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ctr">
              <a:spcBef>
                <a:spcPts val="400"/>
              </a:spcBef>
              <a:buClr>
                <a:srgbClr val="888888"/>
              </a:buClr>
              <a:buFont typeface="Questrial"/>
              <a:buNone/>
              <a:defRPr b="0" baseline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ctr">
              <a:spcBef>
                <a:spcPts val="400"/>
              </a:spcBef>
              <a:buClr>
                <a:srgbClr val="888888"/>
              </a:buClr>
              <a:buFont typeface="Questrial"/>
              <a:buNone/>
              <a:defRPr b="0" baseline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ctr">
              <a:spcBef>
                <a:spcPts val="400"/>
              </a:spcBef>
              <a:buClr>
                <a:srgbClr val="888888"/>
              </a:buClr>
              <a:buFont typeface="Questrial"/>
              <a:buNone/>
              <a:defRPr b="0" baseline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ctr">
              <a:spcBef>
                <a:spcPts val="400"/>
              </a:spcBef>
              <a:buClr>
                <a:srgbClr val="888888"/>
              </a:buClr>
              <a:buFont typeface="Questrial"/>
              <a:buNone/>
              <a:defRPr b="0" baseline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ctr">
              <a:spcBef>
                <a:spcPts val="400"/>
              </a:spcBef>
              <a:buClr>
                <a:srgbClr val="888888"/>
              </a:buClr>
              <a:buFont typeface="Questrial"/>
              <a:buNone/>
              <a:defRPr b="0" baseline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4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225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sz="3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17780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136525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1524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1524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1524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1524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1524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1524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4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225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sz="3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17780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136525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1524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1524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1524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1524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1524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1524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4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225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sz="3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17780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136525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1524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1524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1524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1524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1524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1524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 b="1" sz="4000" cap="small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2000">
                <a:solidFill>
                  <a:srgbClr val="888888"/>
                </a:solidFill>
              </a:defRPr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800">
                <a:solidFill>
                  <a:srgbClr val="888888"/>
                </a:solidFill>
              </a:defRPr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600">
                <a:solidFill>
                  <a:srgbClr val="888888"/>
                </a:solidFill>
              </a:defRPr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4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Questrial"/>
              <a:buNone/>
              <a:defRPr b="1" sz="2400"/>
            </a:lvl1pPr>
            <a:lvl2pPr indent="0" marL="457200" rtl="0">
              <a:spcBef>
                <a:spcPts val="0"/>
              </a:spcBef>
              <a:buFont typeface="Questrial"/>
              <a:buNone/>
              <a:defRPr b="1" sz="2000"/>
            </a:lvl2pPr>
            <a:lvl3pPr indent="0" marL="914400" rtl="0">
              <a:spcBef>
                <a:spcPts val="0"/>
              </a:spcBef>
              <a:buFont typeface="Questrial"/>
              <a:buNone/>
              <a:defRPr b="1" sz="1800"/>
            </a:lvl3pPr>
            <a:lvl4pPr indent="0" marL="1371600" rtl="0">
              <a:spcBef>
                <a:spcPts val="0"/>
              </a:spcBef>
              <a:buFont typeface="Questrial"/>
              <a:buNone/>
              <a:defRPr b="1" sz="1600"/>
            </a:lvl4pPr>
            <a:lvl5pPr indent="0" marL="1828800" rtl="0">
              <a:spcBef>
                <a:spcPts val="0"/>
              </a:spcBef>
              <a:buFont typeface="Questrial"/>
              <a:buNone/>
              <a:defRPr b="1" sz="1600"/>
            </a:lvl5pPr>
            <a:lvl6pPr indent="0" marL="2286000" rtl="0">
              <a:spcBef>
                <a:spcPts val="0"/>
              </a:spcBef>
              <a:buFont typeface="Questrial"/>
              <a:buNone/>
              <a:defRPr b="1" sz="1600"/>
            </a:lvl6pPr>
            <a:lvl7pPr indent="0" marL="2743200" rtl="0">
              <a:spcBef>
                <a:spcPts val="0"/>
              </a:spcBef>
              <a:buFont typeface="Questrial"/>
              <a:buNone/>
              <a:defRPr b="1" sz="1600"/>
            </a:lvl7pPr>
            <a:lvl8pPr indent="0" marL="3200400" rtl="0">
              <a:spcBef>
                <a:spcPts val="0"/>
              </a:spcBef>
              <a:buFont typeface="Questrial"/>
              <a:buNone/>
              <a:defRPr b="1" sz="1600"/>
            </a:lvl8pPr>
            <a:lvl9pPr indent="0" marL="3657600" rtl="0">
              <a:spcBef>
                <a:spcPts val="0"/>
              </a:spcBef>
              <a:buFont typeface="Questrial"/>
              <a:buNone/>
              <a:defRPr b="1" sz="1600"/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43" name="Shape 43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Questrial"/>
              <a:buNone/>
              <a:defRPr b="1" sz="2400"/>
            </a:lvl1pPr>
            <a:lvl2pPr indent="0" marL="457200" rtl="0">
              <a:spcBef>
                <a:spcPts val="0"/>
              </a:spcBef>
              <a:buFont typeface="Questrial"/>
              <a:buNone/>
              <a:defRPr b="1" sz="2000"/>
            </a:lvl2pPr>
            <a:lvl3pPr indent="0" marL="914400" rtl="0">
              <a:spcBef>
                <a:spcPts val="0"/>
              </a:spcBef>
              <a:buFont typeface="Questrial"/>
              <a:buNone/>
              <a:defRPr b="1" sz="1800"/>
            </a:lvl3pPr>
            <a:lvl4pPr indent="0" marL="1371600" rtl="0">
              <a:spcBef>
                <a:spcPts val="0"/>
              </a:spcBef>
              <a:buFont typeface="Questrial"/>
              <a:buNone/>
              <a:defRPr b="1" sz="1600"/>
            </a:lvl4pPr>
            <a:lvl5pPr indent="0" marL="1828800" rtl="0">
              <a:spcBef>
                <a:spcPts val="0"/>
              </a:spcBef>
              <a:buFont typeface="Questrial"/>
              <a:buNone/>
              <a:defRPr b="1" sz="1600"/>
            </a:lvl5pPr>
            <a:lvl6pPr indent="0" marL="2286000" rtl="0">
              <a:spcBef>
                <a:spcPts val="0"/>
              </a:spcBef>
              <a:buFont typeface="Questrial"/>
              <a:buNone/>
              <a:defRPr b="1" sz="1600"/>
            </a:lvl6pPr>
            <a:lvl7pPr indent="0" marL="2743200" rtl="0">
              <a:spcBef>
                <a:spcPts val="0"/>
              </a:spcBef>
              <a:buFont typeface="Questrial"/>
              <a:buNone/>
              <a:defRPr b="1" sz="1600"/>
            </a:lvl7pPr>
            <a:lvl8pPr indent="0" marL="3200400" rtl="0">
              <a:spcBef>
                <a:spcPts val="0"/>
              </a:spcBef>
              <a:buFont typeface="Questrial"/>
              <a:buNone/>
              <a:defRPr b="1" sz="1600"/>
            </a:lvl8pPr>
            <a:lvl9pPr indent="0" marL="3657600" rtl="0">
              <a:spcBef>
                <a:spcPts val="0"/>
              </a:spcBef>
              <a:buFont typeface="Questrial"/>
              <a:buNone/>
              <a:defRPr b="1" sz="1600"/>
            </a:lvl9pPr>
          </a:lstStyle>
          <a:p/>
        </p:txBody>
      </p:sp>
      <p:sp>
        <p:nvSpPr>
          <p:cNvPr id="44" name="Shape 44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4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1" sz="200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Questrial"/>
              <a:buNone/>
              <a:defRPr sz="1400"/>
            </a:lvl1pPr>
            <a:lvl2pPr indent="0" marL="457200" rtl="0">
              <a:spcBef>
                <a:spcPts val="0"/>
              </a:spcBef>
              <a:buFont typeface="Questrial"/>
              <a:buNone/>
              <a:defRPr sz="1200"/>
            </a:lvl2pPr>
            <a:lvl3pPr indent="0" marL="914400" rtl="0">
              <a:spcBef>
                <a:spcPts val="0"/>
              </a:spcBef>
              <a:buFont typeface="Questrial"/>
              <a:buNone/>
              <a:defRPr sz="1000"/>
            </a:lvl3pPr>
            <a:lvl4pPr indent="0" marL="1371600" rtl="0">
              <a:spcBef>
                <a:spcPts val="0"/>
              </a:spcBef>
              <a:buFont typeface="Questrial"/>
              <a:buNone/>
              <a:defRPr sz="900"/>
            </a:lvl4pPr>
            <a:lvl5pPr indent="0" marL="1828800" rtl="0">
              <a:spcBef>
                <a:spcPts val="0"/>
              </a:spcBef>
              <a:buFont typeface="Questrial"/>
              <a:buNone/>
              <a:defRPr sz="900"/>
            </a:lvl5pPr>
            <a:lvl6pPr indent="0" marL="2286000" rtl="0">
              <a:spcBef>
                <a:spcPts val="0"/>
              </a:spcBef>
              <a:buFont typeface="Questrial"/>
              <a:buNone/>
              <a:defRPr sz="900"/>
            </a:lvl6pPr>
            <a:lvl7pPr indent="0" marL="2743200" rtl="0">
              <a:spcBef>
                <a:spcPts val="0"/>
              </a:spcBef>
              <a:buFont typeface="Questrial"/>
              <a:buNone/>
              <a:defRPr sz="900"/>
            </a:lvl7pPr>
            <a:lvl8pPr indent="0" marL="3200400" rtl="0">
              <a:spcBef>
                <a:spcPts val="0"/>
              </a:spcBef>
              <a:buFont typeface="Questrial"/>
              <a:buNone/>
              <a:defRPr sz="900"/>
            </a:lvl8pPr>
            <a:lvl9pPr indent="0" marL="3657600" rtl="0">
              <a:spcBef>
                <a:spcPts val="0"/>
              </a:spcBef>
              <a:buFont typeface="Questrial"/>
              <a:buNone/>
              <a:defRPr sz="900"/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1" sz="200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rgbClr val="888888"/>
              </a:buClr>
              <a:buFont typeface="Questrial"/>
              <a:buNone/>
              <a:defRPr b="0" baseline="0" i="0" sz="3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Questrial"/>
              <a:buNone/>
              <a:defRPr sz="1400"/>
            </a:lvl1pPr>
            <a:lvl2pPr indent="0" marL="457200" rtl="0">
              <a:spcBef>
                <a:spcPts val="0"/>
              </a:spcBef>
              <a:buFont typeface="Questrial"/>
              <a:buNone/>
              <a:defRPr sz="1200"/>
            </a:lvl2pPr>
            <a:lvl3pPr indent="0" marL="914400" rtl="0">
              <a:spcBef>
                <a:spcPts val="0"/>
              </a:spcBef>
              <a:buFont typeface="Questrial"/>
              <a:buNone/>
              <a:defRPr sz="1000"/>
            </a:lvl3pPr>
            <a:lvl4pPr indent="0" marL="1371600" rtl="0">
              <a:spcBef>
                <a:spcPts val="0"/>
              </a:spcBef>
              <a:buFont typeface="Questrial"/>
              <a:buNone/>
              <a:defRPr sz="900"/>
            </a:lvl4pPr>
            <a:lvl5pPr indent="0" marL="1828800" rtl="0">
              <a:spcBef>
                <a:spcPts val="0"/>
              </a:spcBef>
              <a:buFont typeface="Questrial"/>
              <a:buNone/>
              <a:defRPr sz="900"/>
            </a:lvl5pPr>
            <a:lvl6pPr indent="0" marL="2286000" rtl="0">
              <a:spcBef>
                <a:spcPts val="0"/>
              </a:spcBef>
              <a:buFont typeface="Questrial"/>
              <a:buNone/>
              <a:defRPr sz="900"/>
            </a:lvl6pPr>
            <a:lvl7pPr indent="0" marL="2743200" rtl="0">
              <a:spcBef>
                <a:spcPts val="0"/>
              </a:spcBef>
              <a:buFont typeface="Questrial"/>
              <a:buNone/>
              <a:defRPr sz="900"/>
            </a:lvl7pPr>
            <a:lvl8pPr indent="0" marL="3200400" rtl="0">
              <a:spcBef>
                <a:spcPts val="0"/>
              </a:spcBef>
              <a:buFont typeface="Questrial"/>
              <a:buNone/>
              <a:defRPr sz="900"/>
            </a:lvl8pPr>
            <a:lvl9pPr indent="0" marL="3657600" rtl="0">
              <a:spcBef>
                <a:spcPts val="0"/>
              </a:spcBef>
              <a:buFont typeface="Questrial"/>
              <a:buNone/>
              <a:defRPr sz="900"/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4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2250" marL="342900" marR="0" rtl="0" algn="l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b="0" baseline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177800" marL="742950" marR="0" rtl="0" algn="l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b="0" baseline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136525" marL="1143000" marR="0" rtl="0" algn="l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b="0" baseline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152400" marL="1600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152400" marL="20574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152400" marL="25146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152400" marL="29718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152400" marL="34290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152400" marL="3886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0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5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01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06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09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4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1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3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0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" type="subTitle"/>
          </p:nvPr>
        </p:nvSpPr>
        <p:spPr>
          <a:xfrm>
            <a:off x="2667000" y="5285975"/>
            <a:ext cx="4038599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342900" marR="0" rtl="0" algn="ctr">
              <a:spcBef>
                <a:spcPts val="500"/>
              </a:spcBef>
              <a:buClr>
                <a:schemeClr val="dk1"/>
              </a:buClr>
              <a:buSzPct val="25000"/>
              <a:buFont typeface="Questrial"/>
              <a:buNone/>
            </a:pPr>
            <a:r>
              <a:rPr lang="en" sz="2500">
                <a:solidFill>
                  <a:schemeClr val="dk1"/>
                </a:solidFill>
              </a:rPr>
              <a:t>CAD Assemblies</a:t>
            </a:r>
          </a:p>
          <a:p>
            <a:pPr indent="-342900" lvl="0" marL="342900" marR="0" rtl="0" algn="ctr">
              <a:spcBef>
                <a:spcPts val="500"/>
              </a:spcBef>
              <a:buClr>
                <a:schemeClr val="dk1"/>
              </a:buClr>
              <a:buSzPct val="25000"/>
              <a:buFont typeface="Questrial"/>
              <a:buNone/>
            </a:pPr>
            <a:r>
              <a:rPr lang="en" sz="2500">
                <a:solidFill>
                  <a:schemeClr val="dk1"/>
                </a:solidFill>
              </a:rPr>
              <a:t>10.21.15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Drivetrain_Assembly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58" name="Shape 1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100" y="1517050"/>
            <a:ext cx="8405799" cy="534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Open Sub-Assembly </a:t>
            </a: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Click on the “I” in the top left and click “Open”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Browse to the folder and click on “Frame_Assembly.iam”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Frame_Assembly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71" name="Shape 1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4162" y="2127730"/>
            <a:ext cx="5615674" cy="3593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Make an Assembly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457200" y="15625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Click on the “I” and select the arrow next to “New” and then “Assembly”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Click “Place” (or “P” on your keyboard)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Place one instance of “Frame_Member.ipt”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Right-click on the member and select “Grounded”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Click “Place”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Place one instance of “hex_bearing.ipt”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Constraints</a:t>
            </a:r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457200" y="1625325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Constraints hold together different parts in specific ways in assemblies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Mate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Flush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Insert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Co-axial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Insert</a:t>
            </a:r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457200" y="1587775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" sz="2300"/>
              <a:t>Inserts a cylindrical object, such as a bearing into a hole of appropriate width</a:t>
            </a:r>
          </a:p>
          <a:p>
            <a:pPr indent="-374650" lvl="0" marL="457200" rtl="0">
              <a:spcBef>
                <a:spcPts val="0"/>
              </a:spcBef>
              <a:buSzPct val="100000"/>
              <a:buChar char="●"/>
            </a:pPr>
            <a:r>
              <a:rPr lang="en" sz="2300"/>
              <a:t>Insert the inside of the bearing (everything except the flange) into the bearing hole</a:t>
            </a:r>
          </a:p>
          <a:p>
            <a:pPr indent="-374650" lvl="1" marL="914400" rtl="0">
              <a:spcBef>
                <a:spcPts val="0"/>
              </a:spcBef>
              <a:buSzPct val="100000"/>
              <a:buChar char="○"/>
            </a:pPr>
            <a:r>
              <a:rPr lang="en" sz="2300"/>
              <a:t>Click on “Constrain” under “Relationships” bar (or “C” on your keyboard)</a:t>
            </a:r>
          </a:p>
          <a:p>
            <a:pPr indent="-374650" lvl="1" marL="914400" rtl="0">
              <a:spcBef>
                <a:spcPts val="0"/>
              </a:spcBef>
              <a:buSzPct val="100000"/>
              <a:buChar char="○"/>
            </a:pPr>
            <a:r>
              <a:rPr lang="en" sz="2300"/>
              <a:t>Go to the fourth icon from the left (Insert)</a:t>
            </a:r>
          </a:p>
          <a:p>
            <a:pPr indent="-374650" lvl="2" marL="1371600" rtl="0">
              <a:spcBef>
                <a:spcPts val="0"/>
              </a:spcBef>
              <a:buSzPct val="100000"/>
              <a:buChar char="■"/>
            </a:pPr>
            <a:r>
              <a:rPr lang="en" sz="2300"/>
              <a:t>Make sure the “Opposed” solution is chosen in the “Solutions” box (solution on the left)</a:t>
            </a:r>
          </a:p>
          <a:p>
            <a:pPr indent="-374650" lvl="1" marL="914400" rtl="0">
              <a:spcBef>
                <a:spcPts val="0"/>
              </a:spcBef>
              <a:buSzPct val="100000"/>
              <a:buChar char="○"/>
            </a:pPr>
            <a:r>
              <a:rPr lang="en" sz="2300"/>
              <a:t>First click on the inner side of the bearing flange (you should see an arrow pointing to through inside of the bearing)</a:t>
            </a:r>
          </a:p>
          <a:p>
            <a:pPr indent="-374650" lvl="1" marL="914400" rtl="0">
              <a:spcBef>
                <a:spcPts val="0"/>
              </a:spcBef>
              <a:buSzPct val="100000"/>
              <a:buChar char="○"/>
            </a:pPr>
            <a:r>
              <a:rPr lang="en" sz="2300"/>
              <a:t>Next click on the outer side of the hole on the frame member </a:t>
            </a:r>
            <a:r>
              <a:rPr lang="en" sz="2300">
                <a:solidFill>
                  <a:srgbClr val="FF0000"/>
                </a:solidFill>
              </a:rPr>
              <a:t>(refer to picture on next slide)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Inserting Bearing</a:t>
            </a:r>
          </a:p>
        </p:txBody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96" name="Shape 1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25" y="1600200"/>
            <a:ext cx="9042525" cy="463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Shape 197"/>
          <p:cNvSpPr/>
          <p:nvPr/>
        </p:nvSpPr>
        <p:spPr>
          <a:xfrm>
            <a:off x="3348100" y="3182450"/>
            <a:ext cx="1630199" cy="14688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Insert the Bearing</a:t>
            </a:r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04" name="Shape 2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6162" y="1715375"/>
            <a:ext cx="6071675" cy="452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Repeat!</a:t>
            </a:r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Repeat with 7 more instances of “hex_bearing.ipt”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Save your assembly!</a:t>
            </a:r>
          </a:p>
        </p:txBody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600"/>
              <a:t>First go into your training16 folder from your explorers window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600"/>
              <a:t>training16 → Users → create a new folder (“Firstname Lastname”)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600"/>
              <a:t>Go back to your assembly (Inventor)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600"/>
              <a:t>Click “cntrl+s” 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600"/>
              <a:t>The only file that should say “Yes” is your assembly itself. (It will say “initial save” next to it.)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600"/>
              <a:t>Make sure you save your assembly into </a:t>
            </a:r>
            <a:r>
              <a:rPr i="1" lang="en" sz="2600"/>
              <a:t>your</a:t>
            </a:r>
            <a:r>
              <a:rPr lang="en" sz="2600"/>
              <a:t> users folder!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600"/>
              <a:t>Ex: “Frame_Assembly_(Yourname)”.iam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457200" lvl="0" marL="457200" rtl="0">
              <a:spcBef>
                <a:spcPts val="0"/>
              </a:spcBef>
              <a:buNone/>
            </a:pPr>
            <a:r>
              <a:rPr lang="en"/>
              <a:t>Overview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31800" lvl="0" marL="457200" rtl="0">
              <a:lnSpc>
                <a:spcPct val="115000"/>
              </a:lnSpc>
              <a:spcBef>
                <a:spcPts val="0"/>
              </a:spcBef>
              <a:buSzPct val="100000"/>
              <a:buAutoNum type="arabicPeriod"/>
            </a:pPr>
            <a:r>
              <a:rPr lang="en"/>
              <a:t>Get familiar with Inventor view screen</a:t>
            </a:r>
          </a:p>
          <a:p>
            <a:pPr indent="-431800" lvl="0" marL="457200" rtl="0">
              <a:lnSpc>
                <a:spcPct val="115000"/>
              </a:lnSpc>
              <a:spcBef>
                <a:spcPts val="0"/>
              </a:spcBef>
              <a:buSzPct val="100000"/>
              <a:buAutoNum type="arabicPeriod"/>
            </a:pPr>
            <a:r>
              <a:rPr lang="en"/>
              <a:t>Know the CAD terminology</a:t>
            </a:r>
          </a:p>
          <a:p>
            <a:pPr indent="-431800" lvl="0" marL="457200" rtl="0">
              <a:lnSpc>
                <a:spcPct val="115000"/>
              </a:lnSpc>
              <a:spcBef>
                <a:spcPts val="0"/>
              </a:spcBef>
              <a:buSzPct val="100000"/>
              <a:buAutoNum type="arabicPeriod"/>
            </a:pPr>
            <a:r>
              <a:rPr lang="en"/>
              <a:t>Make a  basic drivetrain!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Main Assembly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Create a New Assembly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Place one instance of </a:t>
            </a:r>
            <a:r>
              <a:rPr i="1" lang="en"/>
              <a:t>your</a:t>
            </a:r>
            <a:r>
              <a:rPr lang="en"/>
              <a:t> Frame Assembly and ground it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Place another instance of the same assembly, but leave it ungrounded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Place two instances of “Frame_Member2.ipt”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Word about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Mate and Flush</a:t>
            </a:r>
          </a:p>
        </p:txBody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Mate</a:t>
            </a:r>
            <a:r>
              <a:rPr lang="en"/>
              <a:t> joins two opposing faces together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Flush</a:t>
            </a:r>
            <a:r>
              <a:rPr lang="en"/>
              <a:t> joins two faces so that they turn into one continuous surface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Constraining Parts</a:t>
            </a:r>
          </a:p>
        </p:txBody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Mate faces together to form right-angle with the parts</a:t>
            </a:r>
          </a:p>
        </p:txBody>
      </p:sp>
      <p:pic>
        <p:nvPicPr>
          <p:cNvPr id="237" name="Shape 2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2737" y="2761287"/>
            <a:ext cx="3438525" cy="3476625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Shape 238"/>
          <p:cNvSpPr txBox="1"/>
          <p:nvPr/>
        </p:nvSpPr>
        <p:spPr>
          <a:xfrm>
            <a:off x="199150" y="4383325"/>
            <a:ext cx="2277599" cy="18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rgbClr val="FF0000"/>
                </a:solidFill>
              </a:rPr>
              <a:t>Refer back to the “Drivetrain practice model” to see how the model should look like. Here, the green frame members should be sandwiched between the red frame members.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Finish Frame Base</a:t>
            </a:r>
          </a:p>
        </p:txBody>
      </p:sp>
      <p:sp>
        <p:nvSpPr>
          <p:cNvPr id="244" name="Shape 24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SzPct val="100000"/>
              <a:buChar char="●"/>
            </a:pPr>
            <a:r>
              <a:rPr lang="en" sz="3000"/>
              <a:t>Make Rectangular Frame with Red on opposite sides and Green on opposite sides</a:t>
            </a:r>
          </a:p>
        </p:txBody>
      </p:sp>
      <p:pic>
        <p:nvPicPr>
          <p:cNvPr id="245" name="Shape 2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750" y="2901575"/>
            <a:ext cx="6381750" cy="3819525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Shape 246"/>
          <p:cNvSpPr txBox="1"/>
          <p:nvPr/>
        </p:nvSpPr>
        <p:spPr>
          <a:xfrm>
            <a:off x="6509500" y="3684150"/>
            <a:ext cx="2451900" cy="1232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rgbClr val="FF0000"/>
                </a:solidFill>
              </a:rPr>
              <a:t>Save into </a:t>
            </a:r>
            <a:r>
              <a:rPr i="1" lang="en" sz="2000">
                <a:solidFill>
                  <a:srgbClr val="FF0000"/>
                </a:solidFill>
              </a:rPr>
              <a:t>your</a:t>
            </a:r>
            <a:r>
              <a:rPr lang="en" sz="2000">
                <a:solidFill>
                  <a:srgbClr val="FF0000"/>
                </a:solidFill>
              </a:rPr>
              <a:t> users folder! For example, save it as “Frame_Base_Assembly_(YourName)”.iam.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Make Wheel Assembly</a:t>
            </a:r>
          </a:p>
        </p:txBody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200"/>
              <a:t>Create a new assembly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200"/>
              <a:t>Place “4 in wheel”, “roughtop tread”, and “wheel shaft”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200"/>
              <a:t>Joining the tread and wheel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200"/>
              <a:t>Mate the inside of the roughtop tread to the outside circle of the 4 in wheel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200"/>
              <a:t>Mate the outer side of the tread to the inner side of the wheel’s flange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200"/>
              <a:t>Ground the shaft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200"/>
              <a:t>On the left finder, open the “Origins” for the shaft and the wheel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200"/>
              <a:t>Mate the YZ plane of the shaft to the YZ plane of the wheel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200"/>
              <a:t>Flush the hub of the wheel with the end of the hex part of the shaft (NOT the end of the entire shaft itself)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2000"/>
              <a:t>SAVE into </a:t>
            </a:r>
            <a:r>
              <a:rPr i="1" lang="en" sz="2000"/>
              <a:t>your</a:t>
            </a:r>
            <a:r>
              <a:rPr lang="en" sz="2000"/>
              <a:t> users folder as “Wheel_Assembly_(YourName)”.iam.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Create Main Drivetrain Assembly</a:t>
            </a:r>
          </a:p>
        </p:txBody>
      </p:sp>
      <p:sp>
        <p:nvSpPr>
          <p:cNvPr id="259" name="Shape 25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Create new assembly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Add </a:t>
            </a:r>
            <a:r>
              <a:rPr i="1" lang="en"/>
              <a:t>your</a:t>
            </a:r>
            <a:r>
              <a:rPr lang="en"/>
              <a:t> Frame_Base_Assembly and ground it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Add the wheels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Place 8 instances of </a:t>
            </a:r>
            <a:r>
              <a:rPr i="1" lang="en"/>
              <a:t>your</a:t>
            </a:r>
            <a:r>
              <a:rPr lang="en"/>
              <a:t> wheel assembly Constrain axis of Wheel Shaft to axis of Bearing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Mate axes of bearing and wheel shaft (mouse over cylindrical part to show axis, then click on axis) → </a:t>
            </a:r>
            <a:r>
              <a:rPr lang="en">
                <a:solidFill>
                  <a:srgbClr val="FF0000"/>
                </a:solidFill>
              </a:rPr>
              <a:t>(co-axial constraint)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Mate face of bearing to face of wheel hub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Wheel Inserted</a:t>
            </a:r>
          </a:p>
        </p:txBody>
      </p:sp>
      <p:sp>
        <p:nvSpPr>
          <p:cNvPr id="266" name="Shape 26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*this is what it should look like*</a:t>
            </a:r>
          </a:p>
        </p:txBody>
      </p:sp>
      <p:pic>
        <p:nvPicPr>
          <p:cNvPr id="267" name="Shape 2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6750" y="2325825"/>
            <a:ext cx="3470500" cy="4108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You’re Done</a:t>
            </a:r>
          </a:p>
        </p:txBody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CONGRATULATIONS!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120650" rtl="0" algn="ctr">
              <a:spcBef>
                <a:spcPts val="0"/>
              </a:spcBef>
              <a:buNone/>
            </a:pPr>
            <a:r>
              <a:rPr lang="en"/>
              <a:t>Make sure to save your main assembly into your users folder! (You can save it as “Drivetrain_Main_Assembly_(YourName)”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HOMEWORK</a:t>
            </a:r>
          </a:p>
        </p:txBody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marL="0" rtl="0" algn="ctr">
              <a:spcBef>
                <a:spcPts val="0"/>
              </a:spcBef>
              <a:buNone/>
            </a:pPr>
            <a:r>
              <a:rPr lang="en"/>
              <a:t>BUT WAIT…</a:t>
            </a:r>
          </a:p>
          <a:p>
            <a:pPr rtl="0" algn="ctr">
              <a:spcBef>
                <a:spcPts val="0"/>
              </a:spcBef>
              <a:buNone/>
            </a:pPr>
            <a:r>
              <a:rPr lang="en"/>
              <a:t>There’s homework! </a:t>
            </a:r>
          </a:p>
          <a:p>
            <a:pPr rtl="0" algn="ctr">
              <a:spcBef>
                <a:spcPts val="0"/>
              </a:spcBef>
              <a:buNone/>
            </a:pPr>
            <a:r>
              <a:rPr lang="en"/>
              <a:t>(All files that you need (for placing parts) can be found in your training16 folder. Please do not simply place assemblies -- try making the assemblies yourself.)</a:t>
            </a:r>
          </a:p>
          <a:p>
            <a:pPr indent="0" marL="0" rtl="0" algn="l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algn="ctr">
              <a:spcBef>
                <a:spcPts val="0"/>
              </a:spcBef>
              <a:buNone/>
            </a:pPr>
            <a:r>
              <a:rPr lang="en" sz="2400">
                <a:solidFill>
                  <a:srgbClr val="FF0000"/>
                </a:solidFill>
              </a:rPr>
              <a:t>The following slides detail what your assembly should like. Look through them carefully -- they contain clues!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Drivetrain HW Model</a:t>
            </a:r>
          </a:p>
        </p:txBody>
      </p:sp>
      <p:sp>
        <p:nvSpPr>
          <p:cNvPr id="286" name="Shape 28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87" name="Shape 2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375" y="1543600"/>
            <a:ext cx="9057251" cy="53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Terminology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318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/>
              <a:t>What are parts and assemblies?</a:t>
            </a:r>
          </a:p>
          <a:p>
            <a:pPr indent="-431800" lvl="1" marL="914400" rtl="0">
              <a:spcBef>
                <a:spcPts val="0"/>
              </a:spcBef>
              <a:buSzPct val="100000"/>
              <a:buAutoNum type="alphaLcPeriod"/>
            </a:pPr>
            <a:r>
              <a:rPr lang="en"/>
              <a:t>Parts are 3D models that only consist of </a:t>
            </a:r>
            <a:r>
              <a:rPr i="1" lang="en"/>
              <a:t>one file </a:t>
            </a:r>
            <a:r>
              <a:rPr lang="en"/>
              <a:t>; They are </a:t>
            </a:r>
            <a:r>
              <a:rPr i="1" lang="en"/>
              <a:t>basic units</a:t>
            </a:r>
          </a:p>
          <a:p>
            <a:pPr indent="-431800" lvl="1" marL="914400" rtl="0">
              <a:spcBef>
                <a:spcPts val="0"/>
              </a:spcBef>
              <a:buSzPct val="100000"/>
              <a:buAutoNum type="alphaLcPeriod"/>
            </a:pPr>
            <a:r>
              <a:rPr lang="en"/>
              <a:t>Assemblies are 3D models that consist of multiple parts/assemblies put together ; They are </a:t>
            </a:r>
            <a:r>
              <a:rPr i="1" lang="en"/>
              <a:t>complex units</a:t>
            </a:r>
          </a:p>
          <a:p>
            <a:pPr indent="-4318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/>
              <a:t>What is the hierarchy?</a:t>
            </a:r>
          </a:p>
          <a:p>
            <a:pPr indent="-431800" lvl="1" marL="914400" rtl="0">
              <a:spcBef>
                <a:spcPts val="0"/>
              </a:spcBef>
              <a:buSzPct val="100000"/>
              <a:buAutoNum type="alphaLcPeriod"/>
            </a:pPr>
            <a:r>
              <a:rPr lang="en"/>
              <a:t>Parts put together make assemblies</a:t>
            </a:r>
          </a:p>
          <a:p>
            <a:pPr indent="-431800" lvl="1" marL="914400" rtl="0">
              <a:spcBef>
                <a:spcPts val="0"/>
              </a:spcBef>
              <a:buSzPct val="100000"/>
              <a:buAutoNum type="alphaLcPeriod"/>
            </a:pPr>
            <a:r>
              <a:rPr lang="en"/>
              <a:t>Assemblies put together can make larger assemblies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3" name="Shape 29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94" name="Shape 2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200" y="1600200"/>
            <a:ext cx="8647550" cy="503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Frame Base Assembly</a:t>
            </a:r>
          </a:p>
        </p:txBody>
      </p:sp>
      <p:sp>
        <p:nvSpPr>
          <p:cNvPr id="300" name="Shape 30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  <p:pic>
        <p:nvPicPr>
          <p:cNvPr id="301" name="Shape 3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487" y="1717375"/>
            <a:ext cx="8815026" cy="4854425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Shape 302"/>
          <p:cNvSpPr txBox="1"/>
          <p:nvPr/>
        </p:nvSpPr>
        <p:spPr>
          <a:xfrm>
            <a:off x="112025" y="1667575"/>
            <a:ext cx="3397799" cy="1107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SAVE AS: “(Initials)_Frame_Base_Assy”.iam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Wheel Assembly</a:t>
            </a:r>
          </a:p>
        </p:txBody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"/>
              <a:t>Save As: (Initials)_WheelAssm.iam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09" name="Shape 3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8437" y="2362075"/>
            <a:ext cx="3667125" cy="417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Closer Look</a:t>
            </a:r>
          </a:p>
        </p:txBody>
      </p:sp>
      <p:sp>
        <p:nvSpPr>
          <p:cNvPr id="315" name="Shape 31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ctr">
              <a:spcBef>
                <a:spcPts val="0"/>
              </a:spcBef>
              <a:buNone/>
            </a:pPr>
            <a:r>
              <a:rPr lang="en"/>
              <a:t>(Remember, the flange always goes on the outside of the tube.)</a:t>
            </a:r>
          </a:p>
        </p:txBody>
      </p:sp>
      <p:pic>
        <p:nvPicPr>
          <p:cNvPr id="316" name="Shape 3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2225" y="1543050"/>
            <a:ext cx="4486275" cy="377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You’re Done!</a:t>
            </a:r>
          </a:p>
        </p:txBody>
      </p:sp>
      <p:sp>
        <p:nvSpPr>
          <p:cNvPr id="322" name="Shape 32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23" name="Shape 323"/>
          <p:cNvPicPr preferRelativeResize="0"/>
          <p:nvPr/>
        </p:nvPicPr>
        <p:blipFill rotWithShape="1">
          <a:blip r:embed="rId3">
            <a:alphaModFix/>
          </a:blip>
          <a:srcRect b="0" l="6125" r="6116" t="0"/>
          <a:stretch/>
        </p:blipFill>
        <p:spPr>
          <a:xfrm>
            <a:off x="0" y="1513225"/>
            <a:ext cx="9143999" cy="5781675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Shape 324"/>
          <p:cNvSpPr txBox="1"/>
          <p:nvPr/>
        </p:nvSpPr>
        <p:spPr>
          <a:xfrm>
            <a:off x="6285475" y="1717600"/>
            <a:ext cx="2638799" cy="9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Try experimenting with </a:t>
            </a:r>
            <a:r>
              <a:rPr lang="en" sz="2400">
                <a:solidFill>
                  <a:srgbClr val="9900FF"/>
                </a:solidFill>
              </a:rPr>
              <a:t>color</a:t>
            </a:r>
            <a:r>
              <a:rPr lang="en" sz="2400"/>
              <a:t>! It’s fun!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Robot Hierarchy</a:t>
            </a:r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4550" y="1953475"/>
            <a:ext cx="6081750" cy="462422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Shape 103"/>
          <p:cNvSpPr txBox="1"/>
          <p:nvPr/>
        </p:nvSpPr>
        <p:spPr>
          <a:xfrm>
            <a:off x="6075300" y="2919625"/>
            <a:ext cx="1901100" cy="6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 2015 ROBOT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6174875" y="3677475"/>
            <a:ext cx="1664699" cy="459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DRIVETRAIN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6174875" y="4224125"/>
            <a:ext cx="1465799" cy="37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DRIVE GEARBOX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6187100" y="4982000"/>
            <a:ext cx="1379099" cy="459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GEARBOX SIDEPLATE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SVN Works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1257125" y="3173825"/>
            <a:ext cx="995700" cy="809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Local Drive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6148575" y="3173825"/>
            <a:ext cx="2277599" cy="809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Server (Fremont, CA)</a:t>
            </a:r>
          </a:p>
        </p:txBody>
      </p:sp>
      <p:sp>
        <p:nvSpPr>
          <p:cNvPr id="114" name="Shape 114"/>
          <p:cNvSpPr/>
          <p:nvPr/>
        </p:nvSpPr>
        <p:spPr>
          <a:xfrm flipH="1">
            <a:off x="1757400" y="4331375"/>
            <a:ext cx="5629199" cy="1070399"/>
          </a:xfrm>
          <a:prstGeom prst="curvedUp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/>
          <p:nvPr/>
        </p:nvSpPr>
        <p:spPr>
          <a:xfrm>
            <a:off x="4854125" y="1760537"/>
            <a:ext cx="1468691" cy="1070388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/>
          <p:nvPr/>
        </p:nvSpPr>
        <p:spPr>
          <a:xfrm rot="5400000">
            <a:off x="6378875" y="2259100"/>
            <a:ext cx="1188600" cy="939599"/>
          </a:xfrm>
          <a:prstGeom prst="bentArrow">
            <a:avLst>
              <a:gd fmla="val 25000" name="adj1"/>
              <a:gd fmla="val 25000" name="adj2"/>
              <a:gd fmla="val 25000" name="adj3"/>
              <a:gd fmla="val 43750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2812900" y="1822325"/>
            <a:ext cx="1306800" cy="946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1757400" y="2030825"/>
            <a:ext cx="939599" cy="1143000"/>
          </a:xfrm>
          <a:prstGeom prst="bentArrow">
            <a:avLst>
              <a:gd fmla="val 25000" name="adj1"/>
              <a:gd fmla="val 25000" name="adj2"/>
              <a:gd fmla="val 25000" name="adj3"/>
              <a:gd fmla="val 43750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4181962" y="2108987"/>
            <a:ext cx="609899" cy="373499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 txBox="1"/>
          <p:nvPr/>
        </p:nvSpPr>
        <p:spPr>
          <a:xfrm>
            <a:off x="5149775" y="2109000"/>
            <a:ext cx="995700" cy="2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600"/>
              <a:t>Internet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3808625" y="5065700"/>
            <a:ext cx="1705200" cy="5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solidFill>
                  <a:srgbClr val="0000FF"/>
                </a:solidFill>
              </a:rPr>
              <a:t>UPDATE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6503375" y="2421250"/>
            <a:ext cx="1829699" cy="615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solidFill>
                  <a:srgbClr val="0000FF"/>
                </a:solidFill>
              </a:rPr>
              <a:t>COMMIT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1344200" y="2240350"/>
            <a:ext cx="995700" cy="79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solidFill>
                  <a:srgbClr val="0000FF"/>
                </a:solidFill>
              </a:rPr>
              <a:t>ADD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794825" y="5874725"/>
            <a:ext cx="7732800" cy="79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sz="1600"/>
              <a:t>Rule of Thumb: Update before you start doing anything!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 sz="1600"/>
          </a:p>
          <a:p>
            <a:pPr>
              <a:spcBef>
                <a:spcPts val="0"/>
              </a:spcBef>
              <a:buNone/>
            </a:pPr>
            <a:r>
              <a:rPr b="1" lang="en" sz="1600">
                <a:solidFill>
                  <a:srgbClr val="FF0000"/>
                </a:solidFill>
              </a:rPr>
              <a:t>**To update, right-click, then click on “SVN Update” and let the system run.**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2941625" y="1847217"/>
            <a:ext cx="995700" cy="6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1600"/>
              <a:t>(Marked for commit.)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Ignore Sequence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Go to your “training16” folder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Open the “ignore.txt” file and copy everything in it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Right click and mouse over “Tortoise SVN”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Go down to “Settings”.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In the ignore-sequences box, paste everything from the text file.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Click Apply then Ok.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Open Inventor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Click on the Inventor Icon to launch Inventor 2016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This might take some time...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Change Background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Change Background to “Sky Blue”: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Click on “Tools” then “Application Options” then “Colors” 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Select Sky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Click on the drop-down box and click “1 Background Color”.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Open Main Assembly</a:t>
            </a: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Click on the “Open” in the “Launch” toolbar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Browse to the extracted .zip file and open “Drivetrain Practice Model.iam”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